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2" r:id="rId1"/>
    <p:sldMasterId id="2147483854" r:id="rId2"/>
    <p:sldMasterId id="2147483879" r:id="rId3"/>
  </p:sldMasterIdLst>
  <p:notesMasterIdLst>
    <p:notesMasterId r:id="rId44"/>
  </p:notesMasterIdLst>
  <p:sldIdLst>
    <p:sldId id="484"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516" r:id="rId36"/>
    <p:sldId id="517" r:id="rId37"/>
    <p:sldId id="518" r:id="rId38"/>
    <p:sldId id="519" r:id="rId39"/>
    <p:sldId id="520" r:id="rId40"/>
    <p:sldId id="521" r:id="rId41"/>
    <p:sldId id="522" r:id="rId42"/>
    <p:sldId id="523"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0128"/>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263" autoAdjust="0"/>
  </p:normalViewPr>
  <p:slideViewPr>
    <p:cSldViewPr>
      <p:cViewPr varScale="1">
        <p:scale>
          <a:sx n="50" d="100"/>
          <a:sy n="50" d="100"/>
        </p:scale>
        <p:origin x="1500"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E168CB-47EE-405A-9706-25BF18644402}" type="slidenum">
              <a:rPr lang="en-US"/>
              <a:pPr>
                <a:defRPr/>
              </a:pPr>
              <a:t>‹#›</a:t>
            </a:fld>
            <a:endParaRPr lang="en-US"/>
          </a:p>
        </p:txBody>
      </p:sp>
    </p:spTree>
    <p:extLst>
      <p:ext uri="{BB962C8B-B14F-4D97-AF65-F5344CB8AC3E}">
        <p14:creationId xmlns:p14="http://schemas.microsoft.com/office/powerpoint/2010/main" val="4161543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F017F1-F6BA-43DA-ABCC-0061608DB45C}"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1893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7A1D2DD-426A-47DA-8CEB-36C7EA48AB66}"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7350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BF5459-B718-441A-A202-A1A0C3644301}"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gets()</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take input of a value of any data type.</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take input of a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takes the white space i.e. a blank, a tab, or a new line character as a string terminator.</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does not take the white space i.e. a blank, a tab, or a new line character, as a string terminator.</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header file </a:t>
            </a:r>
            <a:r>
              <a:rPr lang="en-US" sz="1200" kern="1200" dirty="0" err="1">
                <a:solidFill>
                  <a:schemeClr val="tx1"/>
                </a:solidFill>
                <a:latin typeface="Arial" charset="0"/>
                <a:ea typeface="+mn-ea"/>
                <a:cs typeface="+mn-cs"/>
              </a:rPr>
              <a:t>iostream.h</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stdio.h</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&lt;&lt;"Enter a string:”;</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cin</a:t>
            </a:r>
            <a:r>
              <a:rPr lang="en-US" sz="1200" kern="1200" dirty="0">
                <a:solidFill>
                  <a:schemeClr val="tx1"/>
                </a:solidFill>
                <a:latin typeface="Arial" charset="0"/>
                <a:ea typeface="+mn-ea"/>
                <a:cs typeface="+mn-cs"/>
              </a:rPr>
              <a:t>&gt;&gt;S;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&lt;&lt;"Enter a string:";</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gets(S); </a:t>
            </a:r>
            <a:endParaRPr lang="en-IN" sz="1200" kern="1200" dirty="0">
              <a:solidFill>
                <a:schemeClr val="tx1"/>
              </a:solidFill>
              <a:latin typeface="Arial" charset="0"/>
              <a:ea typeface="+mn-ea"/>
              <a:cs typeface="+mn-cs"/>
            </a:endParaRPr>
          </a:p>
          <a:p>
            <a:pPr eaLnBrk="1" hangingPunct="1"/>
            <a:endParaRPr lang="en-US" dirty="0"/>
          </a:p>
          <a:p>
            <a:endParaRPr lang="en-US" sz="1200" b="1"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puts()</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display the value of any data type.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display the value of a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does not take a line feed after displaying the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takes a line feed after displaying the string.</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iostream.h</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stdio.h</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S[80]="Computers";</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&lt;&lt;S&lt;&lt;S; </a:t>
            </a:r>
            <a:br>
              <a:rPr lang="en-US" sz="1200" kern="1200" dirty="0">
                <a:solidFill>
                  <a:schemeClr val="tx1"/>
                </a:solidFill>
                <a:latin typeface="Arial" charset="0"/>
                <a:ea typeface="+mn-ea"/>
                <a:cs typeface="+mn-cs"/>
              </a:rPr>
            </a:br>
            <a:br>
              <a:rPr lang="en-US" sz="1200" kern="1200" dirty="0">
                <a:solidFill>
                  <a:schemeClr val="tx1"/>
                </a:solidFill>
                <a:latin typeface="Arial" charset="0"/>
                <a:ea typeface="+mn-ea"/>
                <a:cs typeface="+mn-cs"/>
              </a:rPr>
            </a:br>
            <a:r>
              <a:rPr lang="en-US" sz="1200" b="1" kern="1200" dirty="0">
                <a:solidFill>
                  <a:schemeClr val="tx1"/>
                </a:solidFill>
                <a:latin typeface="Arial" charset="0"/>
                <a:ea typeface="+mn-ea"/>
                <a:cs typeface="+mn-cs"/>
              </a:rPr>
              <a:t>Output:</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ComputersComputers</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S[80]="Computers";</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puts(S);</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puts(S); </a:t>
            </a:r>
            <a:br>
              <a:rPr lang="en-US" sz="1200" kern="1200" dirty="0">
                <a:solidFill>
                  <a:schemeClr val="tx1"/>
                </a:solidFill>
                <a:latin typeface="Arial" charset="0"/>
                <a:ea typeface="+mn-ea"/>
                <a:cs typeface="+mn-cs"/>
              </a:rPr>
            </a:br>
            <a:br>
              <a:rPr lang="en-US" sz="1200" kern="1200" dirty="0">
                <a:solidFill>
                  <a:schemeClr val="tx1"/>
                </a:solidFill>
                <a:latin typeface="Arial" charset="0"/>
                <a:ea typeface="+mn-ea"/>
                <a:cs typeface="+mn-cs"/>
              </a:rPr>
            </a:br>
            <a:r>
              <a:rPr lang="en-US" sz="1200" b="1" kern="1200" dirty="0">
                <a:solidFill>
                  <a:schemeClr val="tx1"/>
                </a:solidFill>
                <a:latin typeface="Arial" charset="0"/>
                <a:ea typeface="+mn-ea"/>
                <a:cs typeface="+mn-cs"/>
              </a:rPr>
              <a:t>Output:</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Computers</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Computers</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pPr eaLnBrk="1" hangingPunct="1"/>
            <a:endParaRPr lang="en-US" dirty="0"/>
          </a:p>
          <a:p>
            <a:pPr eaLnBrk="1" hangingPunct="1"/>
            <a:endParaRPr lang="en-US" dirty="0"/>
          </a:p>
        </p:txBody>
      </p:sp>
    </p:spTree>
    <p:extLst>
      <p:ext uri="{BB962C8B-B14F-4D97-AF65-F5344CB8AC3E}">
        <p14:creationId xmlns:p14="http://schemas.microsoft.com/office/powerpoint/2010/main" val="363458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FFA26C-8D0F-4557-AB6B-4BE03A8CC68F}"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59059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94DDB5E-B1BB-43FC-B419-8FE3220031CE}"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32122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1FF487-D98A-4900-97F8-69116259822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14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5DBF3C-BDD1-4548-9FA4-9F70DBE40CB1}"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p:spPr>
        <p:txBody>
          <a:bodyPr/>
          <a:lstStyle/>
          <a:p>
            <a:pPr eaLnBrk="1" hangingPunct="1"/>
            <a:r>
              <a:rPr lang="en-US" sz="1200" b="1" i="0" kern="1200" dirty="0">
                <a:solidFill>
                  <a:schemeClr val="tx1"/>
                </a:solidFill>
                <a:effectLst/>
                <a:latin typeface="Arial" charset="0"/>
                <a:ea typeface="+mn-ea"/>
                <a:cs typeface="+mn-cs"/>
              </a:rPr>
              <a:t>%[</a:t>
            </a:r>
            <a:r>
              <a:rPr lang="en-US" sz="1200" b="0" i="0" kern="1200" dirty="0">
                <a:solidFill>
                  <a:schemeClr val="tx1"/>
                </a:solidFill>
                <a:effectLst/>
                <a:latin typeface="Arial" charset="0"/>
                <a:ea typeface="+mn-ea"/>
                <a:cs typeface="+mn-cs"/>
              </a:rPr>
              <a:t>^\</a:t>
            </a:r>
            <a:r>
              <a:rPr lang="en-US" sz="1200" b="1" i="0" kern="1200" dirty="0">
                <a:solidFill>
                  <a:schemeClr val="tx1"/>
                </a:solidFill>
                <a:effectLst/>
                <a:latin typeface="Arial" charset="0"/>
                <a:ea typeface="+mn-ea"/>
                <a:cs typeface="+mn-cs"/>
              </a:rPr>
              <a:t>n</a:t>
            </a:r>
            <a:r>
              <a:rPr lang="en-US" sz="1200" b="0" i="0" kern="1200" dirty="0">
                <a:solidFill>
                  <a:schemeClr val="tx1"/>
                </a:solidFill>
                <a:effectLst/>
                <a:latin typeface="Arial" charset="0"/>
                <a:ea typeface="+mn-ea"/>
                <a:cs typeface="+mn-cs"/>
              </a:rPr>
              <a:t>] would take all characters in a single line as input. You may know that, whenever we press Enter in keyboard, then “\</a:t>
            </a:r>
            <a:r>
              <a:rPr lang="en-US" sz="1200" b="1" i="0" kern="1200" dirty="0">
                <a:solidFill>
                  <a:schemeClr val="tx1"/>
                </a:solidFill>
                <a:effectLst/>
                <a:latin typeface="Arial" charset="0"/>
                <a:ea typeface="+mn-ea"/>
                <a:cs typeface="+mn-cs"/>
              </a:rPr>
              <a:t>n</a:t>
            </a:r>
            <a:r>
              <a:rPr lang="en-US" sz="1200" b="0" i="0" kern="1200" dirty="0">
                <a:solidFill>
                  <a:schemeClr val="tx1"/>
                </a:solidFill>
                <a:effectLst/>
                <a:latin typeface="Arial" charset="0"/>
                <a:ea typeface="+mn-ea"/>
                <a:cs typeface="+mn-cs"/>
              </a:rPr>
              <a:t>” character is written in the console. Here, “^” means up-to and “\</a:t>
            </a:r>
            <a:r>
              <a:rPr lang="en-US" sz="1200" b="1" i="0" kern="1200" dirty="0">
                <a:solidFill>
                  <a:schemeClr val="tx1"/>
                </a:solidFill>
                <a:effectLst/>
                <a:latin typeface="Arial" charset="0"/>
                <a:ea typeface="+mn-ea"/>
                <a:cs typeface="+mn-cs"/>
              </a:rPr>
              <a:t>n</a:t>
            </a:r>
            <a:r>
              <a:rPr lang="en-US" sz="1200" b="0" i="0" kern="1200" dirty="0">
                <a:solidFill>
                  <a:schemeClr val="tx1"/>
                </a:solidFill>
                <a:effectLst/>
                <a:latin typeface="Arial" charset="0"/>
                <a:ea typeface="+mn-ea"/>
                <a:cs typeface="+mn-cs"/>
              </a:rPr>
              <a:t>” means new line and finally, [^\</a:t>
            </a:r>
            <a:r>
              <a:rPr lang="en-US" sz="1200" b="1" i="0" kern="1200" dirty="0">
                <a:solidFill>
                  <a:schemeClr val="tx1"/>
                </a:solidFill>
                <a:effectLst/>
                <a:latin typeface="Arial" charset="0"/>
                <a:ea typeface="+mn-ea"/>
                <a:cs typeface="+mn-cs"/>
              </a:rPr>
              <a:t>n</a:t>
            </a:r>
            <a:r>
              <a:rPr lang="en-US" sz="1200" b="0" i="0" kern="1200" dirty="0">
                <a:solidFill>
                  <a:schemeClr val="tx1"/>
                </a:solidFill>
                <a:effectLst/>
                <a:latin typeface="Arial" charset="0"/>
                <a:ea typeface="+mn-ea"/>
                <a:cs typeface="+mn-cs"/>
              </a:rPr>
              <a:t>] means take input up-to new line.</a:t>
            </a:r>
          </a:p>
          <a:p>
            <a:pPr eaLnBrk="1" hangingPunct="1"/>
            <a:endParaRPr lang="en-US" sz="1200" b="0" i="0" kern="1200" dirty="0">
              <a:solidFill>
                <a:schemeClr val="tx1"/>
              </a:solidFill>
              <a:effectLst/>
              <a:latin typeface="Arial" charset="0"/>
              <a:ea typeface="+mn-ea"/>
              <a:cs typeface="+mn-cs"/>
            </a:endParaRPr>
          </a:p>
          <a:p>
            <a:pPr eaLnBrk="1" hangingPunct="1"/>
            <a:r>
              <a:rPr lang="en-US" sz="1200" b="0" i="0" kern="1200" dirty="0">
                <a:solidFill>
                  <a:schemeClr val="tx1"/>
                </a:solidFill>
                <a:effectLst/>
                <a:latin typeface="Arial" charset="0"/>
                <a:ea typeface="+mn-ea"/>
                <a:cs typeface="+mn-cs"/>
              </a:rPr>
              <a:t>the </a:t>
            </a:r>
            <a:r>
              <a:rPr lang="en-US" dirty="0"/>
              <a:t>%[^\n]</a:t>
            </a:r>
            <a:r>
              <a:rPr lang="en-US" sz="1200" b="0" i="0" kern="1200" dirty="0">
                <a:solidFill>
                  <a:schemeClr val="tx1"/>
                </a:solidFill>
                <a:effectLst/>
                <a:latin typeface="Arial" charset="0"/>
                <a:ea typeface="+mn-ea"/>
                <a:cs typeface="+mn-cs"/>
              </a:rPr>
              <a:t> conversion specification, which matches a string of all characters not equal to the </a:t>
            </a:r>
            <a:r>
              <a:rPr lang="en-US" sz="1200" b="0" i="1" kern="1200" dirty="0">
                <a:solidFill>
                  <a:schemeClr val="tx1"/>
                </a:solidFill>
                <a:effectLst/>
                <a:latin typeface="Arial" charset="0"/>
                <a:ea typeface="+mn-ea"/>
                <a:cs typeface="+mn-cs"/>
              </a:rPr>
              <a:t>new line</a:t>
            </a:r>
            <a:r>
              <a:rPr lang="en-US" sz="1200" b="0" i="0" kern="1200" dirty="0">
                <a:solidFill>
                  <a:schemeClr val="tx1"/>
                </a:solidFill>
                <a:effectLst/>
                <a:latin typeface="Arial" charset="0"/>
                <a:ea typeface="+mn-ea"/>
                <a:cs typeface="+mn-cs"/>
              </a:rPr>
              <a:t> character (</a:t>
            </a:r>
            <a:r>
              <a:rPr lang="en-US" dirty="0"/>
              <a:t>'\n'</a:t>
            </a:r>
            <a:r>
              <a:rPr lang="en-US" sz="1200" b="0" i="0" kern="1200" dirty="0">
                <a:solidFill>
                  <a:schemeClr val="tx1"/>
                </a:solidFill>
                <a:effectLst/>
                <a:latin typeface="Arial" charset="0"/>
                <a:ea typeface="+mn-ea"/>
                <a:cs typeface="+mn-cs"/>
              </a:rPr>
              <a:t>) and stores it (plus a terminating </a:t>
            </a:r>
            <a:r>
              <a:rPr lang="en-US" dirty="0"/>
              <a:t>'\0'</a:t>
            </a:r>
            <a:r>
              <a:rPr lang="en-US" sz="1200" b="0" i="0" kern="1200" dirty="0">
                <a:solidFill>
                  <a:schemeClr val="tx1"/>
                </a:solidFill>
                <a:effectLst/>
                <a:latin typeface="Arial" charset="0"/>
                <a:ea typeface="+mn-ea"/>
                <a:cs typeface="+mn-cs"/>
              </a:rPr>
              <a:t> character) in </a:t>
            </a:r>
            <a:r>
              <a:rPr lang="en-US" dirty="0"/>
              <a:t>str</a:t>
            </a:r>
            <a:r>
              <a:rPr lang="en-US" sz="1200" b="0" i="0" kern="1200" dirty="0">
                <a:solidFill>
                  <a:schemeClr val="tx1"/>
                </a:solidFill>
                <a:effectLst/>
                <a:latin typeface="Arial" charset="0"/>
                <a:ea typeface="+mn-ea"/>
                <a:cs typeface="+mn-cs"/>
              </a:rPr>
              <a:t>.</a:t>
            </a:r>
          </a:p>
          <a:p>
            <a:pPr eaLnBrk="1" hangingPunct="1"/>
            <a:r>
              <a:rPr lang="en-US" sz="1200" kern="1200" dirty="0">
                <a:solidFill>
                  <a:schemeClr val="tx1"/>
                </a:solidFill>
                <a:effectLst/>
                <a:latin typeface="Arial" charset="0"/>
                <a:ea typeface="+mn-ea"/>
                <a:cs typeface="+mn-cs"/>
              </a:rPr>
              <a:t>%99[^\n]</a:t>
            </a:r>
            <a:endParaRPr lang="en-US" dirty="0"/>
          </a:p>
        </p:txBody>
      </p:sp>
    </p:spTree>
    <p:extLst>
      <p:ext uri="{BB962C8B-B14F-4D97-AF65-F5344CB8AC3E}">
        <p14:creationId xmlns:p14="http://schemas.microsoft.com/office/powerpoint/2010/main" val="26436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284CDE-F379-4674-AB28-F9D80D7835A3}"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62830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17D3F2-B85E-4316-B6B9-372F293202EB}"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p:spPr>
        <p:txBody>
          <a:bodyPr/>
          <a:lstStyle/>
          <a:p>
            <a:pPr algn="just" eaLnBrk="1" hangingPunct="1">
              <a:lnSpc>
                <a:spcPct val="80000"/>
              </a:lnSpc>
              <a:spcBef>
                <a:spcPts val="600"/>
              </a:spcBef>
              <a:spcAft>
                <a:spcPts val="600"/>
              </a:spcAft>
            </a:pPr>
            <a:r>
              <a:rPr lang="en-US" sz="1200" dirty="0">
                <a:solidFill>
                  <a:schemeClr val="accent2"/>
                </a:solidFill>
              </a:rPr>
              <a:t>Copying a String the Hard Way</a:t>
            </a:r>
          </a:p>
          <a:p>
            <a:pPr marL="0" marR="0" indent="0" algn="just" defTabSz="914400" rtl="0" eaLnBrk="1" fontAlgn="base" latinLnBrk="0" hangingPunct="1">
              <a:lnSpc>
                <a:spcPct val="80000"/>
              </a:lnSpc>
              <a:spcBef>
                <a:spcPts val="600"/>
              </a:spcBef>
              <a:spcAft>
                <a:spcPts val="600"/>
              </a:spcAft>
              <a:buClrTx/>
              <a:buSzTx/>
              <a:buFontTx/>
              <a:buNone/>
              <a:tabLst/>
              <a:defRPr/>
            </a:pPr>
            <a:r>
              <a:rPr lang="en-US" sz="1200" dirty="0">
                <a:solidFill>
                  <a:schemeClr val="accent2"/>
                </a:solidFill>
              </a:rPr>
              <a:t>	</a:t>
            </a:r>
            <a:r>
              <a:rPr lang="en-US" dirty="0"/>
              <a:t>It is</a:t>
            </a:r>
            <a:r>
              <a:rPr lang="en-US" baseline="0" dirty="0"/>
              <a:t> not possible to copy one string to another, by assigning first string to second. For example is s1 and s2 are the 2 strings then: s2=s1; is an invalid statement. </a:t>
            </a:r>
            <a:r>
              <a:rPr lang="en-US" sz="1200" dirty="0">
                <a:solidFill>
                  <a:srgbClr val="002060"/>
                </a:solidFill>
              </a:rPr>
              <a:t>The best way to understand the true nature of strings is to deal with them character by character. The following program copies one string to another character by character. </a:t>
            </a:r>
          </a:p>
          <a:p>
            <a:pPr algn="just"/>
            <a:endParaRPr lang="en-US" sz="1200" dirty="0">
              <a:solidFill>
                <a:srgbClr val="002060"/>
              </a:solidFill>
            </a:endParaRPr>
          </a:p>
          <a:p>
            <a:pPr algn="just"/>
            <a:r>
              <a:rPr lang="en-US" sz="1200" dirty="0">
                <a:solidFill>
                  <a:srgbClr val="002060"/>
                </a:solidFill>
              </a:rPr>
              <a:t>The copying is done one character at a time, in the  Statement  str2[j] = str1[j];</a:t>
            </a:r>
          </a:p>
          <a:p>
            <a:pPr marL="0" indent="0" algn="just">
              <a:buNone/>
            </a:pPr>
            <a:endParaRPr lang="en-US" sz="1200" dirty="0">
              <a:solidFill>
                <a:srgbClr val="002060"/>
              </a:solidFill>
            </a:endParaRPr>
          </a:p>
          <a:p>
            <a:pPr algn="just"/>
            <a:r>
              <a:rPr lang="en-US" sz="1200" dirty="0">
                <a:solidFill>
                  <a:srgbClr val="002060"/>
                </a:solidFill>
              </a:rPr>
              <a:t>The copied version of the string must be terminated with a null. However, the string length returned by </a:t>
            </a:r>
            <a:r>
              <a:rPr lang="en-US" sz="1200" dirty="0" err="1">
                <a:solidFill>
                  <a:srgbClr val="002060"/>
                </a:solidFill>
              </a:rPr>
              <a:t>strlen</a:t>
            </a:r>
            <a:r>
              <a:rPr lang="en-US" sz="1200" dirty="0">
                <a:solidFill>
                  <a:srgbClr val="002060"/>
                </a:solidFill>
              </a:rPr>
              <a:t>() does not include the null. We could copy one additional character, but it’s safer to insert the null explicitly. We do this with the line str2[j] = ‘\0’; </a:t>
            </a: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100" dirty="0">
                <a:solidFill>
                  <a:srgbClr val="002060"/>
                </a:solidFill>
              </a:rPr>
              <a:t>If you don’t insert this character, you’ll find that the string printed by the program includes all sorts of weird characters following the string you want. The &lt;&lt; just keeps on printing characters, whatever they are, until by chance it encounters a ‘\0’.</a:t>
            </a:r>
          </a:p>
          <a:p>
            <a:pPr algn="just" eaLnBrk="1" hangingPunct="1">
              <a:buFontTx/>
              <a:buNone/>
            </a:pPr>
            <a:r>
              <a:rPr lang="en-US" sz="1100" dirty="0">
                <a:solidFill>
                  <a:srgbClr val="002060"/>
                </a:solidFill>
              </a:rPr>
              <a:t>	</a:t>
            </a:r>
            <a:endParaRPr lang="en-US" sz="1100" dirty="0"/>
          </a:p>
          <a:p>
            <a:pPr eaLnBrk="1" hangingPunct="1"/>
            <a:endParaRPr lang="en-US" dirty="0"/>
          </a:p>
        </p:txBody>
      </p:sp>
    </p:spTree>
    <p:extLst>
      <p:ext uri="{BB962C8B-B14F-4D97-AF65-F5344CB8AC3E}">
        <p14:creationId xmlns:p14="http://schemas.microsoft.com/office/powerpoint/2010/main" val="1479391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689858-6509-47D0-AC87-02871DFAA6D3}"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38885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20DBA66-6467-4487-A63D-5E30DDA5F6A8}"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3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6C7B0-06AB-4258-9107-C01572295031}"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9990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24F37F-9501-4EC0-99DB-C8EDEEC28F2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8787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56EC4F-2467-4E48-8A95-4D92C4D307C8}"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1614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B72AAC7-D70C-4CD8-AB94-9F8C8AD40925}"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9460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29866F5-E1A1-427B-93A6-FBC5A2BE19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39597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1129E9-778D-481E-B26A-379A383B185A}"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95388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8A7CCA-5270-4649-9596-430B8D84479B}"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54984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8A7CCA-5270-4649-9596-430B8D84479B}"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97034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CBA09F4-4280-4FB7-8FB7-1D06714101CC}"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30954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8FB3510-690F-4B62-A394-07780B02AAB6}"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28919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6C7B0-06AB-4258-9107-C01572295031}"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4593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0A80C1A-CA11-4EFA-96DA-44BEC63001D2}"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p:spPr>
        <p:txBody>
          <a:bodyPr/>
          <a:lstStyle/>
          <a:p>
            <a:pPr eaLnBrk="1" hangingPunct="1"/>
            <a:r>
              <a:rPr lang="en-US" dirty="0"/>
              <a:t>A new data type , the </a:t>
            </a:r>
            <a:r>
              <a:rPr lang="en-US" b="1" dirty="0"/>
              <a:t>character string</a:t>
            </a:r>
            <a:r>
              <a:rPr lang="en-US" dirty="0"/>
              <a:t>, which is used to represent a sequence of characters regarded as a single data item. In C++ strings of characters are held as an </a:t>
            </a:r>
            <a:r>
              <a:rPr lang="en-US" b="1" dirty="0"/>
              <a:t>array of characters</a:t>
            </a:r>
            <a:r>
              <a:rPr lang="en-US" dirty="0"/>
              <a:t>, one character held in each array element. </a:t>
            </a:r>
          </a:p>
        </p:txBody>
      </p:sp>
    </p:spTree>
    <p:extLst>
      <p:ext uri="{BB962C8B-B14F-4D97-AF65-F5344CB8AC3E}">
        <p14:creationId xmlns:p14="http://schemas.microsoft.com/office/powerpoint/2010/main" val="84121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29866F5-E1A1-427B-93A6-FBC5A2BE19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Syntax for declaration</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char &lt;array/string name&gt; [max. number of characters to be stored +1];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The number of elements that can be stored in a string is always n-1, if the size of the array specified is n. This is because 1 byte is reserved for the NULL character '\0' i.e. backslash zero. A string is always terminated with the NULL character.</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r>
              <a:rPr lang="en-US" sz="1200" kern="1200" dirty="0">
                <a:solidFill>
                  <a:schemeClr val="tx1"/>
                </a:solidFill>
                <a:latin typeface="Arial" charset="0"/>
                <a:ea typeface="+mn-ea"/>
                <a:cs typeface="+mn-cs"/>
              </a:rPr>
              <a:t> 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[20]; In the above example,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can be used to store a string with 19 characters.</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58234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B53574-F1D7-43E3-9D99-4BA4AB8DF09C}"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1213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BB61D-FDF1-4223-89BD-5E057D4380C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p:spPr>
        <p:txBody>
          <a:bodyPr/>
          <a:lstStyle/>
          <a:p>
            <a:r>
              <a:rPr lang="en-US" dirty="0">
                <a:effectLst/>
              </a:rPr>
              <a:t>Because a character is initialized by including it in single-quotes, when creating an array of characters, to initialize it, you must also include each letter accordingly. A name such as James can be initialized as follows: </a:t>
            </a:r>
          </a:p>
          <a:p>
            <a:r>
              <a:rPr lang="en-US" dirty="0">
                <a:effectLst/>
              </a:rPr>
              <a:t>char Name[6] = { 'J', 'a', 'm', 'e', 's' };</a:t>
            </a:r>
            <a:endParaRPr lang="en-US" dirty="0"/>
          </a:p>
        </p:txBody>
      </p:sp>
    </p:spTree>
    <p:extLst>
      <p:ext uri="{BB962C8B-B14F-4D97-AF65-F5344CB8AC3E}">
        <p14:creationId xmlns:p14="http://schemas.microsoft.com/office/powerpoint/2010/main" val="14426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9C864A-5566-4D57-85C4-ECBBF2750685}"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4031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A74D30-890C-4AC8-9086-E4E5B2C93353}"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Initializing a string</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 string can be initialized to a constant value when it is declared.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 = "Good";     Or 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G','o','o','d</a:t>
            </a:r>
            <a:r>
              <a:rPr lang="en-US" sz="1200" kern="1200" dirty="0">
                <a:solidFill>
                  <a:schemeClr val="tx1"/>
                </a:solidFill>
                <a:latin typeface="Arial" charset="0"/>
                <a:ea typeface="+mn-ea"/>
                <a:cs typeface="+mn-cs"/>
              </a:rPr>
              <a:t>','\0'}; </a:t>
            </a:r>
            <a:endParaRPr lang="en-IN" sz="1200" kern="1200" dirty="0">
              <a:solidFill>
                <a:schemeClr val="tx1"/>
              </a:solidFill>
              <a:latin typeface="Arial" charset="0"/>
              <a:ea typeface="+mn-ea"/>
              <a:cs typeface="+mn-cs"/>
            </a:endParaRPr>
          </a:p>
          <a:p>
            <a:r>
              <a:rPr lang="en-US" sz="1200" kern="1200" dirty="0" err="1">
                <a:solidFill>
                  <a:schemeClr val="tx1"/>
                </a:solidFill>
                <a:latin typeface="Arial" charset="0"/>
                <a:ea typeface="+mn-ea"/>
                <a:cs typeface="+mn-cs"/>
              </a:rPr>
              <a:t>Here.</a:t>
            </a:r>
            <a:r>
              <a:rPr lang="en-US" sz="1200" kern="1200" dirty="0">
                <a:solidFill>
                  <a:schemeClr val="tx1"/>
                </a:solidFill>
                <a:latin typeface="Arial" charset="0"/>
                <a:ea typeface="+mn-ea"/>
                <a:cs typeface="+mn-cs"/>
              </a:rPr>
              <a:t> 'G' will be stored in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[0], 'o' in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[1] and so on.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Note:</a:t>
            </a:r>
            <a:r>
              <a:rPr lang="en-US" sz="1200" kern="1200" dirty="0">
                <a:solidFill>
                  <a:schemeClr val="tx1"/>
                </a:solidFill>
                <a:latin typeface="Arial" charset="0"/>
                <a:ea typeface="+mn-ea"/>
                <a:cs typeface="+mn-cs"/>
              </a:rPr>
              <a:t> When the value is assigned to the complete string at once, the computer automatically inserts the NULL character at the end of the string. But, if it is done character by character, then we have to insert it at the end of the string.</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634049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A951B16-CD27-4DF8-8958-05925F0F783B}"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p:spPr>
        <p:txBody>
          <a:bodyPr/>
          <a:lstStyle/>
          <a:p>
            <a:endParaRPr lang="en-IN" sz="1200" kern="1200" dirty="0">
              <a:solidFill>
                <a:schemeClr val="tx1"/>
              </a:solidFill>
              <a:latin typeface="Arial" charset="0"/>
              <a:ea typeface="+mn-ea"/>
              <a:cs typeface="+mn-cs"/>
            </a:endParaRPr>
          </a:p>
        </p:txBody>
      </p:sp>
    </p:spTree>
    <p:extLst>
      <p:ext uri="{BB962C8B-B14F-4D97-AF65-F5344CB8AC3E}">
        <p14:creationId xmlns:p14="http://schemas.microsoft.com/office/powerpoint/2010/main" val="68337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D8E7B4CB-4173-43BB-A46A-31E5C70D080A}" type="datetime1">
              <a:rPr lang="en-US" smtClean="0"/>
              <a:t>5/7/2022</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dirty="0"/>
          </a:p>
        </p:txBody>
      </p:sp>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53977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39044C1D-038C-484D-B21F-894BEFDBE379}" type="datetime1">
              <a:rPr lang="en-US" smtClean="0"/>
              <a:t>5/7/2022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701779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394B44D8-48C5-44AE-AA99-F51B841E080D}" type="datetime1">
              <a:rPr lang="en-US" smtClean="0"/>
              <a:t>5/7/2022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262698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5DE20963-921F-4111-920F-988643D321E6}" type="datetime1">
              <a:rPr lang="en-US" smtClean="0"/>
              <a:t>5/7/2022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901789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3DB08AD7-1CD9-41C6-9DD3-BBA66D0EC267}" type="datetime1">
              <a:rPr lang="en-US" smtClean="0"/>
              <a:t>5/7/2022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CSE 1051                                    Department of CSE</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88202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C6A1C3CC-7613-40D6-A478-511B99D348E4}" type="datetime1">
              <a:rPr lang="en-US" smtClean="0"/>
              <a:t>5/7/2022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858352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D450A93A-7664-4988-B866-8E60237D5ABE}" type="datetime1">
              <a:rPr lang="en-US" smtClean="0"/>
              <a:t>5/7/2022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CSE 1051                                    Department of CSE</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0139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8F04CBC8-D32F-4BF0-8693-E2F4E1B2B11A}" type="datetime1">
              <a:rPr lang="en-US" smtClean="0"/>
              <a:t>5/7/2022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89619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F8E2AA14-2A4C-4203-883B-DB907016F775}" type="datetime1">
              <a:rPr lang="en-US" smtClean="0"/>
              <a:t>5/7/2022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6838096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0BE32D38-6F94-457F-8443-A2C966FE573A}" type="datetime1">
              <a:rPr lang="en-US" smtClean="0"/>
              <a:t>5/7/2022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522400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EA68A6D3-4ED0-4F87-95FB-CFDDB778C6E5}" type="datetime1">
              <a:rPr lang="en-US" smtClean="0"/>
              <a:t>5/7/2022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005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6AECED2B-7D95-4DB8-A8D5-BBE0C950B9B3}" type="datetime1">
              <a:rPr lang="en-US" smtClean="0"/>
              <a:t>5/7/2022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t>CSE 1051                                    Department of CSE</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137966834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84796" y="1219201"/>
            <a:ext cx="4963804" cy="3327257"/>
            <a:chOff x="457200" y="1495094"/>
            <a:chExt cx="4963804" cy="3327257"/>
          </a:xfrm>
        </p:grpSpPr>
        <p:pic>
          <p:nvPicPr>
            <p:cNvPr id="4" name="Picture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95094"/>
              <a:ext cx="4652963" cy="31531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0304" y="3044351"/>
              <a:ext cx="1790700" cy="1778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5" cstate="print">
              <a:clrChange>
                <a:clrFrom>
                  <a:srgbClr val="8A1705"/>
                </a:clrFrom>
                <a:clrTo>
                  <a:srgbClr val="8A1705">
                    <a:alpha val="0"/>
                  </a:srgbClr>
                </a:clrTo>
              </a:clrChange>
              <a:extLst>
                <a:ext uri="{28A0092B-C50C-407E-A947-70E740481C1C}">
                  <a14:useLocalDpi xmlns:a14="http://schemas.microsoft.com/office/drawing/2010/main" val="0"/>
                </a:ext>
              </a:extLst>
            </a:blip>
            <a:stretch>
              <a:fillRect/>
            </a:stretch>
          </p:blipFill>
          <p:spPr>
            <a:xfrm>
              <a:off x="906440" y="1820840"/>
              <a:ext cx="914400" cy="614050"/>
            </a:xfrm>
            <a:prstGeom prst="rect">
              <a:avLst/>
            </a:prstGeom>
          </p:spPr>
        </p:pic>
      </p:grpSp>
      <p:sp>
        <p:nvSpPr>
          <p:cNvPr id="16386" name="Rectangle 2"/>
          <p:cNvSpPr>
            <a:spLocks noGrp="1" noChangeArrowheads="1"/>
          </p:cNvSpPr>
          <p:nvPr>
            <p:ph type="ctrTitle"/>
          </p:nvPr>
        </p:nvSpPr>
        <p:spPr>
          <a:xfrm>
            <a:off x="2895600" y="4546458"/>
            <a:ext cx="7772400" cy="1470025"/>
          </a:xfrm>
        </p:spPr>
        <p:txBody>
          <a:bodyPr>
            <a:normAutofit/>
          </a:bodyPr>
          <a:lstStyle/>
          <a:p>
            <a:pPr eaLnBrk="1" hangingPunct="1"/>
            <a:r>
              <a:rPr lang="en-US" sz="4400" spc="1200" dirty="0"/>
              <a:t>CHARACTER ARRAYS-</a:t>
            </a:r>
            <a:br>
              <a:rPr lang="en-US" sz="4400" spc="1200" dirty="0"/>
            </a:br>
            <a:r>
              <a:rPr lang="en-US" sz="4400" spc="1200" dirty="0">
                <a:solidFill>
                  <a:srgbClr val="002060"/>
                </a:solidFill>
                <a:effectLst>
                  <a:outerShdw blurRad="38100" dist="38100" dir="2700000" algn="tl">
                    <a:srgbClr val="000000">
                      <a:alpha val="43137"/>
                    </a:srgbClr>
                  </a:outerShdw>
                </a:effectLst>
              </a:rPr>
              <a:t>STRINGS</a:t>
            </a:r>
          </a:p>
        </p:txBody>
      </p:sp>
    </p:spTree>
    <p:extLst>
      <p:ext uri="{BB962C8B-B14F-4D97-AF65-F5344CB8AC3E}">
        <p14:creationId xmlns:p14="http://schemas.microsoft.com/office/powerpoint/2010/main" val="371460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640450"/>
            <a:ext cx="9372601" cy="628310"/>
          </a:xfrm>
        </p:spPr>
        <p:txBody>
          <a:bodyPr vert="horz" lIns="91440" tIns="45720" rIns="91440" bIns="45720" rtlCol="0" anchor="ctr">
            <a:noAutofit/>
          </a:bodyPr>
          <a:lstStyle/>
          <a:p>
            <a:pPr algn="just"/>
            <a:r>
              <a:rPr lang="en-US" sz="3200" dirty="0">
                <a:cs typeface="Arial" panose="020B0604020202020204" pitchFamily="34" charset="0"/>
              </a:rPr>
              <a:t>Example </a:t>
            </a:r>
          </a:p>
        </p:txBody>
      </p:sp>
      <p:sp>
        <p:nvSpPr>
          <p:cNvPr id="24579" name="Rectangle 3"/>
          <p:cNvSpPr>
            <a:spLocks noGrp="1" noChangeArrowheads="1"/>
          </p:cNvSpPr>
          <p:nvPr>
            <p:ph idx="1"/>
          </p:nvPr>
        </p:nvSpPr>
        <p:spPr>
          <a:xfrm>
            <a:off x="838200" y="1124744"/>
            <a:ext cx="10515600" cy="5389605"/>
          </a:xfrm>
        </p:spPr>
        <p:txBody>
          <a:bodyPr>
            <a:normAutofit fontScale="92500"/>
          </a:bodyPr>
          <a:lstStyle/>
          <a:p>
            <a:pPr marL="0" indent="0">
              <a:lnSpc>
                <a:spcPct val="150000"/>
              </a:lnSpc>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50000"/>
              </a:lnSpc>
              <a:buNone/>
            </a:pPr>
            <a:r>
              <a:rPr lang="en-US" sz="2000" b="1" dirty="0">
                <a:latin typeface="Arial" panose="020B0604020202020204" pitchFamily="34" charset="0"/>
                <a:cs typeface="Arial" panose="020B0604020202020204" pitchFamily="34" charset="0"/>
              </a:rPr>
              <a:t>int main()  {</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r>
              <a:rPr lang="en-US" sz="2600" b="1" dirty="0">
                <a:latin typeface="Courier New" panose="02070309020205020404" pitchFamily="49" charset="0"/>
                <a:cs typeface="Courier New" panose="02070309020205020404" pitchFamily="49" charset="0"/>
              </a:rPr>
              <a:t>char</a:t>
            </a:r>
            <a:r>
              <a:rPr lang="en-US" sz="2600" b="1" dirty="0">
                <a:solidFill>
                  <a:srgbClr val="002060"/>
                </a:solidFill>
                <a:latin typeface="Courier New" panose="02070309020205020404" pitchFamily="49" charset="0"/>
                <a:cs typeface="Courier New" panose="02070309020205020404" pitchFamily="49" charset="0"/>
              </a:rPr>
              <a:t> question[ ] = "Please, enter your first name: ";</a:t>
            </a:r>
          </a:p>
          <a:p>
            <a:pPr eaLnBrk="1" hangingPunct="1">
              <a:lnSpc>
                <a:spcPct val="150000"/>
              </a:lnSpc>
              <a:buFontTx/>
              <a:buNone/>
            </a:pPr>
            <a:r>
              <a:rPr lang="en-US" sz="2600" b="1" dirty="0">
                <a:solidFill>
                  <a:srgbClr val="002060"/>
                </a:solidFill>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char</a:t>
            </a:r>
            <a:r>
              <a:rPr lang="en-US" sz="2600" b="1" dirty="0">
                <a:solidFill>
                  <a:srgbClr val="002060"/>
                </a:solidFill>
                <a:latin typeface="Courier New" panose="02070309020205020404" pitchFamily="49" charset="0"/>
                <a:cs typeface="Courier New" panose="02070309020205020404" pitchFamily="49" charset="0"/>
              </a:rPr>
              <a:t> greeting[ ] = "Hello, "; </a:t>
            </a:r>
          </a:p>
          <a:p>
            <a:pPr eaLnBrk="1" hangingPunct="1">
              <a:lnSpc>
                <a:spcPct val="150000"/>
              </a:lnSpc>
              <a:buFontTx/>
              <a:buNone/>
            </a:pPr>
            <a:r>
              <a:rPr lang="en-US" sz="2600" b="1" dirty="0">
                <a:solidFill>
                  <a:srgbClr val="002060"/>
                </a:solidFill>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char</a:t>
            </a:r>
            <a:r>
              <a:rPr lang="en-US" sz="2600" b="1" dirty="0">
                <a:solidFill>
                  <a:srgbClr val="002060"/>
                </a:solidFill>
                <a:latin typeface="Courier New" panose="02070309020205020404" pitchFamily="49" charset="0"/>
                <a:cs typeface="Courier New" panose="02070309020205020404" pitchFamily="49" charset="0"/>
              </a:rPr>
              <a:t> </a:t>
            </a:r>
            <a:r>
              <a:rPr lang="en-US" sz="2600" b="1" dirty="0" err="1">
                <a:solidFill>
                  <a:srgbClr val="002060"/>
                </a:solidFill>
                <a:latin typeface="Courier New" panose="02070309020205020404" pitchFamily="49" charset="0"/>
                <a:cs typeface="Courier New" panose="02070309020205020404" pitchFamily="49" charset="0"/>
              </a:rPr>
              <a:t>yourname</a:t>
            </a:r>
            <a:r>
              <a:rPr lang="en-US" sz="2600" b="1" dirty="0">
                <a:solidFill>
                  <a:srgbClr val="002060"/>
                </a:solidFill>
                <a:latin typeface="Courier New" panose="02070309020205020404" pitchFamily="49" charset="0"/>
                <a:cs typeface="Courier New" panose="02070309020205020404" pitchFamily="49" charset="0"/>
              </a:rPr>
              <a:t> [ 80]; </a:t>
            </a:r>
          </a:p>
          <a:p>
            <a:pPr eaLnBrk="1" hangingPunct="1">
              <a:lnSpc>
                <a:spcPct val="150000"/>
              </a:lnSpc>
              <a:buFontTx/>
              <a:buNone/>
            </a:pPr>
            <a:r>
              <a:rPr lang="en-US" sz="2600" b="1" dirty="0">
                <a:solidFill>
                  <a:srgbClr val="002060"/>
                </a:solidFill>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scanf</a:t>
            </a:r>
            <a:r>
              <a:rPr lang="en-US" sz="2600" b="1" dirty="0">
                <a:latin typeface="Courier New" panose="02070309020205020404" pitchFamily="49" charset="0"/>
                <a:cs typeface="Courier New" panose="02070309020205020404" pitchFamily="49" charset="0"/>
              </a:rPr>
              <a:t>(</a:t>
            </a:r>
            <a:r>
              <a:rPr lang="en-US" sz="2600" b="1" dirty="0">
                <a:solidFill>
                  <a:srgbClr val="002060"/>
                </a:solidFill>
                <a:latin typeface="Courier New" panose="02070309020205020404" pitchFamily="49" charset="0"/>
                <a:cs typeface="Courier New" panose="02070309020205020404" pitchFamily="49" charset="0"/>
              </a:rPr>
              <a:t>“%s”,</a:t>
            </a:r>
            <a:r>
              <a:rPr lang="en-US" sz="2600" b="1" dirty="0" err="1">
                <a:solidFill>
                  <a:srgbClr val="002060"/>
                </a:solidFill>
                <a:latin typeface="Courier New" panose="02070309020205020404" pitchFamily="49" charset="0"/>
                <a:cs typeface="Courier New" panose="02070309020205020404" pitchFamily="49" charset="0"/>
              </a:rPr>
              <a:t>yourname</a:t>
            </a:r>
            <a:r>
              <a:rPr lang="en-US" sz="2600" b="1" dirty="0">
                <a:latin typeface="Courier New" panose="02070309020205020404" pitchFamily="49" charset="0"/>
                <a:cs typeface="Courier New" panose="02070309020205020404" pitchFamily="49" charset="0"/>
              </a:rPr>
              <a:t>);</a:t>
            </a:r>
            <a:r>
              <a:rPr lang="en-US" sz="2600" b="1" dirty="0">
                <a:solidFill>
                  <a:srgbClr val="002060"/>
                </a:solidFill>
                <a:latin typeface="Courier New" panose="02070309020205020404" pitchFamily="49" charset="0"/>
                <a:cs typeface="Courier New" panose="02070309020205020404" pitchFamily="49" charset="0"/>
              </a:rPr>
              <a:t> </a:t>
            </a:r>
            <a:r>
              <a:rPr lang="en-US" sz="2600" b="1" dirty="0">
                <a:solidFill>
                  <a:schemeClr val="bg1">
                    <a:lumMod val="50000"/>
                  </a:schemeClr>
                </a:solidFill>
                <a:latin typeface="Courier New" panose="02070309020205020404" pitchFamily="49" charset="0"/>
                <a:cs typeface="Courier New" panose="02070309020205020404" pitchFamily="49" charset="0"/>
              </a:rPr>
              <a:t>//format specifier: %s</a:t>
            </a:r>
          </a:p>
          <a:p>
            <a:pPr eaLnBrk="1" hangingPunct="1">
              <a:lnSpc>
                <a:spcPct val="150000"/>
              </a:lnSpc>
              <a:buFontTx/>
              <a:buNone/>
            </a:pPr>
            <a:r>
              <a:rPr lang="en-US" sz="2600" b="1" dirty="0">
                <a:solidFill>
                  <a:srgbClr val="002060"/>
                </a:solidFill>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printf</a:t>
            </a:r>
            <a:r>
              <a:rPr lang="en-US" sz="2600" b="1" dirty="0">
                <a:latin typeface="Courier New" panose="02070309020205020404" pitchFamily="49" charset="0"/>
                <a:cs typeface="Courier New" panose="02070309020205020404" pitchFamily="49" charset="0"/>
              </a:rPr>
              <a:t>(</a:t>
            </a:r>
            <a:r>
              <a:rPr lang="en-US" sz="2600" b="1" dirty="0">
                <a:solidFill>
                  <a:srgbClr val="002060"/>
                </a:solidFill>
                <a:latin typeface="Courier New" panose="02070309020205020404" pitchFamily="49" charset="0"/>
                <a:cs typeface="Courier New" panose="02070309020205020404" pitchFamily="49" charset="0"/>
              </a:rPr>
              <a:t>“%s, %s\</a:t>
            </a:r>
            <a:r>
              <a:rPr lang="en-US" sz="2600" b="1" dirty="0" err="1">
                <a:solidFill>
                  <a:srgbClr val="002060"/>
                </a:solidFill>
                <a:latin typeface="Courier New" panose="02070309020205020404" pitchFamily="49" charset="0"/>
                <a:cs typeface="Courier New" panose="02070309020205020404" pitchFamily="49" charset="0"/>
              </a:rPr>
              <a:t>n”,greeting</a:t>
            </a:r>
            <a:r>
              <a:rPr lang="en-US" sz="2600" b="1" dirty="0">
                <a:solidFill>
                  <a:srgbClr val="002060"/>
                </a:solidFill>
                <a:latin typeface="Courier New" panose="02070309020205020404" pitchFamily="49" charset="0"/>
                <a:cs typeface="Courier New" panose="02070309020205020404" pitchFamily="49" charset="0"/>
              </a:rPr>
              <a:t> , </a:t>
            </a:r>
            <a:r>
              <a:rPr lang="en-US" sz="2600" b="1" dirty="0" err="1">
                <a:solidFill>
                  <a:srgbClr val="002060"/>
                </a:solidFill>
                <a:latin typeface="Courier New" panose="02070309020205020404" pitchFamily="49" charset="0"/>
                <a:cs typeface="Courier New" panose="02070309020205020404" pitchFamily="49" charset="0"/>
              </a:rPr>
              <a:t>yourname</a:t>
            </a:r>
            <a:r>
              <a:rPr lang="en-US" sz="2600" b="1" dirty="0">
                <a:solidFill>
                  <a:srgbClr val="002060"/>
                </a:solidFill>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a:t>
            </a:r>
          </a:p>
          <a:p>
            <a:pPr eaLnBrk="1" hangingPunct="1">
              <a:lnSpc>
                <a:spcPct val="150000"/>
              </a:lnSpc>
              <a:buFontTx/>
              <a:buNone/>
            </a:pPr>
            <a:r>
              <a:rPr lang="en-US" sz="2000" b="1" dirty="0">
                <a:latin typeface="Arial" panose="020B0604020202020204" pitchFamily="34" charset="0"/>
                <a:cs typeface="Arial" panose="020B0604020202020204" pitchFamily="34" charset="0"/>
              </a:rPr>
              <a:t>	return 0;</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34E5A03-459E-4956-8144-BD8CC9F9615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04352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ChangeArrowheads="1"/>
          </p:cNvSpPr>
          <p:nvPr>
            <p:ph type="title"/>
          </p:nvPr>
        </p:nvSpPr>
        <p:spPr>
          <a:xfrm>
            <a:off x="838200" y="654968"/>
            <a:ext cx="9144001" cy="685800"/>
          </a:xfrm>
        </p:spPr>
        <p:txBody>
          <a:bodyPr vert="horz" lIns="91440" tIns="45720" rIns="91440" bIns="45720" rtlCol="0" anchor="ctr">
            <a:noAutofit/>
          </a:bodyPr>
          <a:lstStyle/>
          <a:p>
            <a:pPr algn="just"/>
            <a:r>
              <a:rPr lang="en-US" sz="3200" dirty="0">
                <a:cs typeface="Arial" panose="020B0604020202020204" pitchFamily="34" charset="0"/>
              </a:rPr>
              <a:t>Example </a:t>
            </a:r>
          </a:p>
        </p:txBody>
      </p:sp>
      <p:sp>
        <p:nvSpPr>
          <p:cNvPr id="25602" name="Rectangle 3"/>
          <p:cNvSpPr>
            <a:spLocks noGrp="1" noChangeArrowheads="1"/>
          </p:cNvSpPr>
          <p:nvPr>
            <p:ph idx="1"/>
          </p:nvPr>
        </p:nvSpPr>
        <p:spPr>
          <a:xfrm>
            <a:off x="838200" y="1340769"/>
            <a:ext cx="9829800" cy="4755232"/>
          </a:xfrm>
        </p:spPr>
        <p:txBody>
          <a:bodyPr>
            <a:noAutofit/>
          </a:bodyPr>
          <a:lstStyle/>
          <a:p>
            <a:pPr marL="0" indent="0">
              <a:lnSpc>
                <a:spcPct val="100000"/>
              </a:lnSpc>
              <a:spcBef>
                <a:spcPts val="600"/>
              </a:spcBef>
              <a:spcAft>
                <a:spcPts val="600"/>
              </a:spcAft>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00000"/>
              </a:lnSpc>
              <a:spcBef>
                <a:spcPts val="600"/>
              </a:spcBef>
              <a:spcAft>
                <a:spcPts val="600"/>
              </a:spcAft>
              <a:buNone/>
            </a:pPr>
            <a:r>
              <a:rPr lang="en-US" sz="2000" b="1" dirty="0">
                <a:latin typeface="Arial" panose="020B0604020202020204" pitchFamily="34" charset="0"/>
                <a:cs typeface="Arial" panose="020B0604020202020204" pitchFamily="34" charset="0"/>
              </a:rPr>
              <a:t>int main() {</a:t>
            </a:r>
          </a:p>
          <a:p>
            <a:pPr eaLnBrk="1" hangingPunct="1">
              <a:lnSpc>
                <a:spcPct val="100000"/>
              </a:lnSpc>
              <a:spcBef>
                <a:spcPts val="600"/>
              </a:spcBef>
              <a:spcAft>
                <a:spcPts val="600"/>
              </a:spcAft>
              <a:buFontTx/>
              <a:buNone/>
            </a:pP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int MAX = 80;</a:t>
            </a:r>
            <a:r>
              <a:rPr lang="en-US" sz="2000" b="1" dirty="0">
                <a:solidFill>
                  <a:schemeClr val="bg1">
                    <a:lumMod val="50000"/>
                  </a:schemeClr>
                </a:solidFill>
                <a:latin typeface="Arial" panose="020B0604020202020204" pitchFamily="34" charset="0"/>
                <a:cs typeface="Arial" panose="020B0604020202020204" pitchFamily="34" charset="0"/>
              </a:rPr>
              <a:t>//max characters in string </a:t>
            </a:r>
          </a:p>
          <a:p>
            <a:pPr eaLnBrk="1" hangingPunct="1">
              <a:lnSpc>
                <a:spcPct val="100000"/>
              </a:lnSpc>
              <a:spcBef>
                <a:spcPts val="600"/>
              </a:spcBef>
              <a:spcAft>
                <a:spcPts val="600"/>
              </a:spcAft>
              <a:buFontTx/>
              <a:buNone/>
            </a:pPr>
            <a:r>
              <a:rPr lang="en-US" sz="2400" b="1" dirty="0">
                <a:latin typeface="Courier New" panose="02070309020205020404" pitchFamily="49" charset="0"/>
                <a:cs typeface="Courier New" panose="02070309020205020404" pitchFamily="49" charset="0"/>
              </a:rPr>
              <a:t>char </a:t>
            </a:r>
            <a:r>
              <a:rPr lang="en-US" sz="2400" b="1" dirty="0" err="1">
                <a:latin typeface="Courier New" panose="02070309020205020404" pitchFamily="49" charset="0"/>
                <a:cs typeface="Courier New" panose="02070309020205020404" pitchFamily="49" charset="0"/>
              </a:rPr>
              <a:t>str</a:t>
            </a:r>
            <a:r>
              <a:rPr lang="en-US" sz="2400" b="1" dirty="0">
                <a:latin typeface="Courier New" panose="02070309020205020404" pitchFamily="49" charset="0"/>
                <a:cs typeface="Courier New" panose="02070309020205020404" pitchFamily="49" charset="0"/>
              </a:rPr>
              <a:t>[MAX]; </a:t>
            </a:r>
            <a:r>
              <a:rPr lang="en-US" sz="2000" b="1" dirty="0">
                <a:latin typeface="Arial" panose="020B0604020202020204" pitchFamily="34" charset="0"/>
                <a:cs typeface="Arial" panose="020B0604020202020204" pitchFamily="34" charset="0"/>
              </a:rPr>
              <a:t>		</a:t>
            </a:r>
            <a:r>
              <a:rPr lang="en-US" sz="2000" b="1" dirty="0">
                <a:solidFill>
                  <a:schemeClr val="bg1">
                    <a:lumMod val="50000"/>
                  </a:schemeClr>
                </a:solidFill>
                <a:latin typeface="Arial" panose="020B0604020202020204" pitchFamily="34" charset="0"/>
                <a:cs typeface="Arial" panose="020B0604020202020204" pitchFamily="34" charset="0"/>
              </a:rPr>
              <a:t>//string variable </a:t>
            </a:r>
            <a:r>
              <a:rPr lang="en-US" sz="2000" b="1" dirty="0" err="1">
                <a:solidFill>
                  <a:schemeClr val="bg1">
                    <a:lumMod val="50000"/>
                  </a:schemeClr>
                </a:solidFill>
                <a:latin typeface="Arial" panose="020B0604020202020204" pitchFamily="34" charset="0"/>
                <a:cs typeface="Arial" panose="020B0604020202020204" pitchFamily="34" charset="0"/>
              </a:rPr>
              <a:t>str</a:t>
            </a:r>
            <a:r>
              <a:rPr lang="en-US" sz="2000" b="1" dirty="0">
                <a:solidFill>
                  <a:schemeClr val="bg1">
                    <a:lumMod val="50000"/>
                  </a:schemeClr>
                </a:solidFill>
                <a:latin typeface="Arial" panose="020B0604020202020204" pitchFamily="34" charset="0"/>
                <a:cs typeface="Arial" panose="020B0604020202020204" pitchFamily="34" charset="0"/>
              </a:rPr>
              <a:t> </a:t>
            </a:r>
          </a:p>
          <a:p>
            <a:pPr eaLnBrk="1" hangingPunct="1">
              <a:lnSpc>
                <a:spcPct val="100000"/>
              </a:lnSpc>
              <a:spcBef>
                <a:spcPts val="600"/>
              </a:spcBef>
              <a:spcAft>
                <a:spcPts val="600"/>
              </a:spcAft>
              <a:buFontTx/>
              <a:buNone/>
            </a:pPr>
            <a:r>
              <a:rPr lang="en-US" sz="2400" b="1" dirty="0" err="1">
                <a:latin typeface="Courier New" panose="02070309020205020404" pitchFamily="49" charset="0"/>
                <a:cs typeface="Courier New" panose="02070309020205020404" pitchFamily="49" charset="0"/>
              </a:rPr>
              <a:t>printf</a:t>
            </a:r>
            <a:r>
              <a:rPr lang="en-US" sz="2400" b="1" dirty="0">
                <a:latin typeface="Courier New" panose="02070309020205020404" pitchFamily="49" charset="0"/>
                <a:cs typeface="Courier New" panose="02070309020205020404" pitchFamily="49" charset="0"/>
              </a:rPr>
              <a:t>( “Enter a string: \n”);</a:t>
            </a:r>
          </a:p>
          <a:p>
            <a:pPr eaLnBrk="1" hangingPunct="1">
              <a:lnSpc>
                <a:spcPct val="100000"/>
              </a:lnSpc>
              <a:spcBef>
                <a:spcPts val="600"/>
              </a:spcBef>
              <a:spcAft>
                <a:spcPts val="600"/>
              </a:spcAft>
              <a:buFontTx/>
              <a:buNone/>
            </a:pPr>
            <a:r>
              <a:rPr lang="en-US" sz="2400" b="1" dirty="0" err="1">
                <a:latin typeface="Courier New" panose="02070309020205020404" pitchFamily="49" charset="0"/>
                <a:cs typeface="Courier New" panose="02070309020205020404" pitchFamily="49" charset="0"/>
              </a:rPr>
              <a:t>scanf</a:t>
            </a:r>
            <a:r>
              <a:rPr lang="en-US" sz="2400" b="1" dirty="0">
                <a:latin typeface="Courier New" panose="02070309020205020404" pitchFamily="49" charset="0"/>
                <a:cs typeface="Courier New" panose="02070309020205020404" pitchFamily="49" charset="0"/>
              </a:rPr>
              <a:t>(“%s”,</a:t>
            </a:r>
            <a:r>
              <a:rPr lang="en-US" sz="2400" b="1" dirty="0" err="1">
                <a:latin typeface="Courier New" panose="02070309020205020404" pitchFamily="49" charset="0"/>
                <a:cs typeface="Courier New" panose="02070309020205020404" pitchFamily="49" charset="0"/>
              </a:rPr>
              <a:t>str</a:t>
            </a:r>
            <a:r>
              <a:rPr lang="en-US" sz="2400" b="1" dirty="0">
                <a:latin typeface="Courier New" panose="02070309020205020404" pitchFamily="49" charset="0"/>
                <a:cs typeface="Courier New" panose="02070309020205020404" pitchFamily="49" charset="0"/>
              </a:rPr>
              <a:t>); 	</a:t>
            </a:r>
            <a:r>
              <a:rPr lang="en-US" sz="2000" b="1" dirty="0">
                <a:solidFill>
                  <a:schemeClr val="bg1">
                    <a:lumMod val="50000"/>
                  </a:schemeClr>
                </a:solidFill>
                <a:latin typeface="Arial" panose="020B0604020202020204" pitchFamily="34" charset="0"/>
                <a:cs typeface="Arial" panose="020B0604020202020204" pitchFamily="34" charset="0"/>
              </a:rPr>
              <a:t>//put string in </a:t>
            </a:r>
            <a:r>
              <a:rPr lang="en-US" sz="2000" b="1" dirty="0" err="1">
                <a:solidFill>
                  <a:schemeClr val="bg1">
                    <a:lumMod val="50000"/>
                  </a:schemeClr>
                </a:solidFill>
                <a:latin typeface="Arial" panose="020B0604020202020204" pitchFamily="34" charset="0"/>
                <a:cs typeface="Arial" panose="020B0604020202020204" pitchFamily="34" charset="0"/>
              </a:rPr>
              <a:t>str</a:t>
            </a:r>
            <a:r>
              <a:rPr lang="en-US" sz="2000" b="1" dirty="0">
                <a:solidFill>
                  <a:schemeClr val="bg1">
                    <a:lumMod val="50000"/>
                  </a:schemeClr>
                </a:solidFill>
                <a:latin typeface="Arial" panose="020B0604020202020204" pitchFamily="34" charset="0"/>
                <a:cs typeface="Arial" panose="020B0604020202020204" pitchFamily="34" charset="0"/>
              </a:rPr>
              <a:t> </a:t>
            </a:r>
          </a:p>
          <a:p>
            <a:pPr>
              <a:lnSpc>
                <a:spcPct val="100000"/>
              </a:lnSpc>
              <a:spcBef>
                <a:spcPts val="600"/>
              </a:spcBef>
              <a:spcAft>
                <a:spcPts val="600"/>
              </a:spcAft>
              <a:buNone/>
            </a:pPr>
            <a:r>
              <a:rPr lang="en-US" sz="2400" b="1" dirty="0" err="1">
                <a:latin typeface="Courier New" panose="02070309020205020404" pitchFamily="49" charset="0"/>
                <a:cs typeface="Courier New" panose="02070309020205020404" pitchFamily="49" charset="0"/>
              </a:rPr>
              <a:t>printf</a:t>
            </a:r>
            <a:r>
              <a:rPr lang="en-US" sz="2400" b="1" dirty="0">
                <a:latin typeface="Courier New" panose="02070309020205020404" pitchFamily="49" charset="0"/>
                <a:cs typeface="Courier New" panose="02070309020205020404" pitchFamily="49" charset="0"/>
              </a:rPr>
              <a:t>(“%s”,</a:t>
            </a:r>
            <a:r>
              <a:rPr lang="en-US" sz="2400" b="1" dirty="0" err="1">
                <a:latin typeface="Courier New" panose="02070309020205020404" pitchFamily="49" charset="0"/>
                <a:cs typeface="Courier New" panose="02070309020205020404" pitchFamily="49" charset="0"/>
              </a:rPr>
              <a:t>str</a:t>
            </a:r>
            <a:r>
              <a:rPr lang="en-US" sz="2400" b="1" dirty="0">
                <a:latin typeface="Courier New" panose="02070309020205020404" pitchFamily="49" charset="0"/>
                <a:cs typeface="Courier New" panose="02070309020205020404" pitchFamily="49" charset="0"/>
              </a:rPr>
              <a:t>);</a:t>
            </a:r>
            <a:r>
              <a:rPr lang="en-US" sz="2000" b="1" dirty="0">
                <a:latin typeface="Arial" panose="020B0604020202020204" pitchFamily="34" charset="0"/>
                <a:cs typeface="Arial" panose="020B0604020202020204" pitchFamily="34" charset="0"/>
              </a:rPr>
              <a:t> 	</a:t>
            </a:r>
            <a:r>
              <a:rPr lang="en-US" sz="2000" b="1" dirty="0">
                <a:solidFill>
                  <a:schemeClr val="bg1">
                    <a:lumMod val="50000"/>
                  </a:schemeClr>
                </a:solidFill>
                <a:latin typeface="Arial" panose="020B0604020202020204" pitchFamily="34" charset="0"/>
                <a:cs typeface="Arial" panose="020B0604020202020204" pitchFamily="34" charset="0"/>
              </a:rPr>
              <a:t>//display string from </a:t>
            </a:r>
            <a:r>
              <a:rPr lang="en-US" sz="2000" b="1" dirty="0" err="1">
                <a:solidFill>
                  <a:schemeClr val="bg1">
                    <a:lumMod val="50000"/>
                  </a:schemeClr>
                </a:solidFill>
                <a:latin typeface="Arial" panose="020B0604020202020204" pitchFamily="34" charset="0"/>
                <a:cs typeface="Arial" panose="020B0604020202020204" pitchFamily="34" charset="0"/>
              </a:rPr>
              <a:t>str</a:t>
            </a:r>
            <a:endParaRPr lang="en-US" sz="2000" b="1" dirty="0">
              <a:solidFill>
                <a:schemeClr val="bg1">
                  <a:lumMod val="50000"/>
                </a:schemeClr>
              </a:solidFill>
              <a:latin typeface="Arial" panose="020B0604020202020204" pitchFamily="34" charset="0"/>
              <a:cs typeface="Arial" panose="020B0604020202020204" pitchFamily="34" charset="0"/>
            </a:endParaRP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return 0;</a:t>
            </a: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 </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918CC64-02F0-42D1-B70E-9FF02354C037}"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52899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55440" y="597489"/>
            <a:ext cx="8926942" cy="672230"/>
          </a:xfrm>
        </p:spPr>
        <p:txBody>
          <a:bodyPr vert="horz" lIns="91440" tIns="45720" rIns="91440" bIns="45720" rtlCol="0" anchor="ctr">
            <a:noAutofit/>
          </a:bodyPr>
          <a:lstStyle/>
          <a:p>
            <a:pPr algn="just"/>
            <a:r>
              <a:rPr lang="en-US" sz="3200" dirty="0">
                <a:cs typeface="Arial" panose="020B0604020202020204" pitchFamily="34" charset="0"/>
              </a:rPr>
              <a:t>Reading Embedded Blanks</a:t>
            </a:r>
          </a:p>
        </p:txBody>
      </p:sp>
      <p:sp>
        <p:nvSpPr>
          <p:cNvPr id="26627" name="Rectangle 3"/>
          <p:cNvSpPr>
            <a:spLocks noGrp="1" noChangeArrowheads="1"/>
          </p:cNvSpPr>
          <p:nvPr>
            <p:ph idx="1"/>
          </p:nvPr>
        </p:nvSpPr>
        <p:spPr>
          <a:xfrm>
            <a:off x="1055440" y="1301005"/>
            <a:ext cx="10297144" cy="5257800"/>
          </a:xfrm>
        </p:spPr>
        <p:txBody>
          <a:bodyPr>
            <a:normAutofit/>
          </a:bodyPr>
          <a:lstStyle/>
          <a:p>
            <a:pPr algn="just" eaLnBrk="1" hangingPunct="1">
              <a:lnSpc>
                <a:spcPct val="90000"/>
              </a:lnSpc>
              <a:buFontTx/>
              <a:buNone/>
            </a:pPr>
            <a:endParaRPr lang="en-US" sz="2000" b="1" dirty="0">
              <a:latin typeface="Tempus Sans ITC" pitchFamily="82" charset="0"/>
            </a:endParaRPr>
          </a:p>
          <a:p>
            <a:pPr marL="0" algn="just">
              <a:lnSpc>
                <a:spcPct val="150000"/>
              </a:lnSpc>
              <a:buNone/>
            </a:pPr>
            <a:r>
              <a:rPr lang="en-US" sz="2800" dirty="0">
                <a:sym typeface="Wingdings" pitchFamily="2" charset="2"/>
              </a:rPr>
              <a:t>To read everything that you enter from the keyboard until the ENTER key is pressed (including space).</a:t>
            </a:r>
          </a:p>
          <a:p>
            <a:pPr marL="0" algn="just">
              <a:buNone/>
            </a:pPr>
            <a:r>
              <a:rPr lang="en-US" sz="2800" dirty="0">
                <a:sym typeface="Wingdings" pitchFamily="2" charset="2"/>
              </a:rPr>
              <a:t>Syntax:</a:t>
            </a:r>
          </a:p>
          <a:p>
            <a:pPr marL="0" algn="just">
              <a:buNone/>
            </a:pPr>
            <a:r>
              <a:rPr lang="en-US" sz="3200" b="1" dirty="0">
                <a:latin typeface="Tempus Sans ITC" pitchFamily="82" charset="0"/>
              </a:rPr>
              <a:t>         </a:t>
            </a:r>
            <a:r>
              <a:rPr lang="en-US" sz="3200" b="1" dirty="0">
                <a:solidFill>
                  <a:srgbClr val="002060"/>
                </a:solidFill>
                <a:latin typeface="Tempus Sans ITC" pitchFamily="82" charset="0"/>
              </a:rPr>
              <a:t>gets(</a:t>
            </a:r>
            <a:r>
              <a:rPr lang="en-US" sz="3200" b="1" dirty="0" err="1">
                <a:solidFill>
                  <a:srgbClr val="002060"/>
                </a:solidFill>
                <a:latin typeface="Tempus Sans ITC" pitchFamily="82" charset="0"/>
              </a:rPr>
              <a:t>stringname</a:t>
            </a:r>
            <a:r>
              <a:rPr lang="en-US" sz="3200" b="1" dirty="0">
                <a:solidFill>
                  <a:srgbClr val="002060"/>
                </a:solidFill>
                <a:latin typeface="Tempus Sans ITC" pitchFamily="82" charset="0"/>
              </a:rPr>
              <a:t>) ; </a:t>
            </a:r>
          </a:p>
          <a:p>
            <a:pPr marL="0" lvl="0" algn="just">
              <a:lnSpc>
                <a:spcPct val="150000"/>
              </a:lnSpc>
              <a:buNone/>
            </a:pPr>
            <a:r>
              <a:rPr lang="en-US" sz="2800" dirty="0">
                <a:solidFill>
                  <a:prstClr val="black"/>
                </a:solidFill>
                <a:sym typeface="Wingdings" pitchFamily="2" charset="2"/>
              </a:rPr>
              <a:t>To write/display that you entered.</a:t>
            </a:r>
          </a:p>
          <a:p>
            <a:pPr marL="0" algn="just">
              <a:lnSpc>
                <a:spcPct val="150000"/>
              </a:lnSpc>
              <a:buNone/>
            </a:pPr>
            <a:r>
              <a:rPr lang="en-US" sz="2800" dirty="0">
                <a:sym typeface="Wingdings" pitchFamily="2" charset="2"/>
              </a:rPr>
              <a:t>Syntax:</a:t>
            </a:r>
          </a:p>
          <a:p>
            <a:pPr marL="0" algn="just">
              <a:buNone/>
            </a:pPr>
            <a:r>
              <a:rPr lang="en-US" sz="3200" b="1" dirty="0">
                <a:solidFill>
                  <a:srgbClr val="FF0000"/>
                </a:solidFill>
                <a:latin typeface="Tempus Sans ITC" pitchFamily="82" charset="0"/>
              </a:rPr>
              <a:t>	</a:t>
            </a:r>
            <a:r>
              <a:rPr lang="en-US" sz="3200" b="1" dirty="0">
                <a:solidFill>
                  <a:srgbClr val="0070C0"/>
                </a:solidFill>
                <a:latin typeface="Tempus Sans ITC" pitchFamily="82" charset="0"/>
              </a:rPr>
              <a:t> </a:t>
            </a:r>
            <a:r>
              <a:rPr lang="en-US" sz="3200" b="1" dirty="0">
                <a:solidFill>
                  <a:srgbClr val="002060"/>
                </a:solidFill>
                <a:latin typeface="Tempus Sans ITC" pitchFamily="82" charset="0"/>
              </a:rPr>
              <a:t>puts(</a:t>
            </a:r>
            <a:r>
              <a:rPr lang="en-US" sz="3200" b="1" dirty="0" err="1">
                <a:solidFill>
                  <a:srgbClr val="002060"/>
                </a:solidFill>
                <a:latin typeface="Tempus Sans ITC" pitchFamily="82" charset="0"/>
              </a:rPr>
              <a:t>stringname</a:t>
            </a:r>
            <a:r>
              <a:rPr lang="en-US" sz="3200" b="1" dirty="0">
                <a:solidFill>
                  <a:srgbClr val="002060"/>
                </a:solidFill>
                <a:latin typeface="Tempus Sans ITC" pitchFamily="82" charset="0"/>
              </a:rPr>
              <a:t>) ;</a:t>
            </a:r>
          </a:p>
          <a:p>
            <a:pPr marL="0" algn="just">
              <a:buNone/>
            </a:pPr>
            <a:endParaRPr lang="en-US" sz="2800" b="1" dirty="0">
              <a:solidFill>
                <a:srgbClr val="0070C0"/>
              </a:solidFill>
              <a:latin typeface="Tempus Sans ITC" pitchFamily="82" charset="0"/>
            </a:endParaRPr>
          </a:p>
          <a:p>
            <a:pPr marL="0" algn="just">
              <a:buNone/>
            </a:pPr>
            <a:endParaRPr lang="en-US" sz="2800" b="1" dirty="0">
              <a:solidFill>
                <a:srgbClr val="FF0000"/>
              </a:solidFill>
              <a:latin typeface="Tempus Sans ITC" pitchFamily="82" charset="0"/>
            </a:endParaRPr>
          </a:p>
          <a:p>
            <a:pPr marL="0" algn="just">
              <a:buNone/>
            </a:pPr>
            <a:endParaRPr lang="en-US" sz="2800" dirty="0"/>
          </a:p>
        </p:txBody>
      </p:sp>
      <p:sp>
        <p:nvSpPr>
          <p:cNvPr id="3" name="Footer Placeholder 2"/>
          <p:cNvSpPr>
            <a:spLocks noGrp="1"/>
          </p:cNvSpPr>
          <p:nvPr>
            <p:ph type="ftr" sz="quarter" idx="11"/>
          </p:nvPr>
        </p:nvSpPr>
        <p:spPr>
          <a:xfrm>
            <a:off x="2819400" y="6376244"/>
            <a:ext cx="4419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a:xfrm>
            <a:off x="9525000" y="6381329"/>
            <a:ext cx="6858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227FA8D-B813-429A-834E-59516649DD2D}"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06061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vert="horz" lIns="91440" tIns="45720" rIns="91440" bIns="45720" rtlCol="0" anchor="ctr">
            <a:noAutofit/>
          </a:bodyPr>
          <a:lstStyle/>
          <a:p>
            <a:pPr algn="just"/>
            <a:r>
              <a:rPr lang="en-US" sz="3200" dirty="0">
                <a:cs typeface="Arial" panose="020B0604020202020204" pitchFamily="34" charset="0"/>
              </a:rPr>
              <a:t>Example </a:t>
            </a:r>
          </a:p>
        </p:txBody>
      </p:sp>
      <p:sp>
        <p:nvSpPr>
          <p:cNvPr id="27650" name="Rectangle 3"/>
          <p:cNvSpPr>
            <a:spLocks noGrp="1" noChangeArrowheads="1"/>
          </p:cNvSpPr>
          <p:nvPr>
            <p:ph idx="1"/>
          </p:nvPr>
        </p:nvSpPr>
        <p:spPr>
          <a:xfrm>
            <a:off x="838200" y="1142658"/>
            <a:ext cx="9235893" cy="5059363"/>
          </a:xfrm>
        </p:spPr>
        <p:txBody>
          <a:bodyPr>
            <a:noAutofit/>
          </a:bodyPr>
          <a:lstStyle/>
          <a:p>
            <a:pPr marL="0" indent="0">
              <a:lnSpc>
                <a:spcPct val="100000"/>
              </a:lnSpc>
              <a:spcBef>
                <a:spcPts val="600"/>
              </a:spcBef>
              <a:spcAft>
                <a:spcPts val="600"/>
              </a:spcAft>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00000"/>
              </a:lnSpc>
              <a:spcBef>
                <a:spcPts val="600"/>
              </a:spcBef>
              <a:spcAft>
                <a:spcPts val="600"/>
              </a:spcAft>
              <a:buNone/>
            </a:pPr>
            <a:r>
              <a:rPr lang="en-US" sz="2000" b="1" dirty="0">
                <a:latin typeface="Arial" panose="020B0604020202020204" pitchFamily="34" charset="0"/>
                <a:cs typeface="Arial" panose="020B0604020202020204" pitchFamily="34" charset="0"/>
              </a:rPr>
              <a:t>int main() </a:t>
            </a:r>
            <a:r>
              <a:rPr lang="en-US" sz="2000" dirty="0">
                <a:latin typeface="Arial" panose="020B0604020202020204" pitchFamily="34" charset="0"/>
                <a:cs typeface="Arial" panose="020B0604020202020204" pitchFamily="34" charset="0"/>
              </a:rPr>
              <a:t>{</a:t>
            </a:r>
          </a:p>
          <a:p>
            <a:pPr eaLnBrk="1" hangingPunct="1">
              <a:lnSpc>
                <a:spcPct val="100000"/>
              </a:lnSpc>
              <a:spcBef>
                <a:spcPts val="600"/>
              </a:spcBef>
              <a:spcAft>
                <a:spcPts val="600"/>
              </a:spcAft>
              <a:buFontTx/>
              <a:buNone/>
            </a:pPr>
            <a:r>
              <a:rPr lang="en-US" sz="2000" dirty="0">
                <a:latin typeface="Arial" panose="020B0604020202020204" pitchFamily="34" charset="0"/>
                <a:cs typeface="Arial" panose="020B0604020202020204" pitchFamily="34" charset="0"/>
              </a:rPr>
              <a:t>	</a:t>
            </a: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int MAX = 80; </a:t>
            </a:r>
            <a:r>
              <a:rPr lang="en-US" sz="2000" b="1" dirty="0">
                <a:latin typeface="Arial" panose="020B0604020202020204" pitchFamily="34" charset="0"/>
                <a:cs typeface="Arial" panose="020B0604020202020204" pitchFamily="34" charset="0"/>
              </a:rPr>
              <a:t>	</a:t>
            </a:r>
            <a:r>
              <a:rPr lang="en-US" sz="2000" b="1" dirty="0">
                <a:solidFill>
                  <a:schemeClr val="bg1">
                    <a:lumMod val="50000"/>
                  </a:schemeClr>
                </a:solidFill>
                <a:latin typeface="Arial" panose="020B0604020202020204" pitchFamily="34" charset="0"/>
                <a:cs typeface="Arial" panose="020B0604020202020204" pitchFamily="34" charset="0"/>
              </a:rPr>
              <a:t>//max characters in string </a:t>
            </a: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  </a:t>
            </a:r>
            <a:r>
              <a:rPr lang="en-US" sz="2400" b="1" dirty="0">
                <a:latin typeface="Courier New" panose="02070309020205020404" pitchFamily="49" charset="0"/>
                <a:cs typeface="Courier New" panose="02070309020205020404" pitchFamily="49" charset="0"/>
              </a:rPr>
              <a:t>char  </a:t>
            </a:r>
            <a:r>
              <a:rPr lang="en-US" sz="2400" b="1" dirty="0" err="1">
                <a:solidFill>
                  <a:srgbClr val="0070C0"/>
                </a:solidFill>
                <a:latin typeface="Courier New" panose="02070309020205020404" pitchFamily="49" charset="0"/>
                <a:cs typeface="Courier New" panose="02070309020205020404" pitchFamily="49" charset="0"/>
              </a:rPr>
              <a:t>str</a:t>
            </a:r>
            <a:r>
              <a:rPr lang="en-US" sz="2400" b="1" dirty="0">
                <a:solidFill>
                  <a:srgbClr val="0070C0"/>
                </a:solidFill>
                <a:latin typeface="Courier New" panose="02070309020205020404" pitchFamily="49" charset="0"/>
                <a:cs typeface="Courier New" panose="02070309020205020404" pitchFamily="49" charset="0"/>
              </a:rPr>
              <a:t>[MAX];</a:t>
            </a:r>
            <a:r>
              <a:rPr lang="en-US" sz="2400" b="1" dirty="0">
                <a:latin typeface="Courier New" panose="02070309020205020404" pitchFamily="49" charset="0"/>
                <a:cs typeface="Courier New" panose="02070309020205020404" pitchFamily="49" charset="0"/>
              </a:rPr>
              <a:t>  </a:t>
            </a:r>
            <a:r>
              <a:rPr lang="en-US" sz="2000" b="1" dirty="0">
                <a:latin typeface="Arial" panose="020B0604020202020204" pitchFamily="34" charset="0"/>
                <a:cs typeface="Arial" panose="020B0604020202020204" pitchFamily="34" charset="0"/>
              </a:rPr>
              <a:t>		</a:t>
            </a:r>
            <a:r>
              <a:rPr lang="en-US" sz="2000" b="1" dirty="0">
                <a:solidFill>
                  <a:schemeClr val="bg1">
                    <a:lumMod val="50000"/>
                  </a:schemeClr>
                </a:solidFill>
                <a:latin typeface="Arial" panose="020B0604020202020204" pitchFamily="34" charset="0"/>
                <a:cs typeface="Arial" panose="020B0604020202020204" pitchFamily="34" charset="0"/>
              </a:rPr>
              <a:t>//string variable </a:t>
            </a:r>
            <a:r>
              <a:rPr lang="en-US" sz="2000" b="1" dirty="0" err="1">
                <a:solidFill>
                  <a:schemeClr val="bg1">
                    <a:lumMod val="50000"/>
                  </a:schemeClr>
                </a:solidFill>
                <a:latin typeface="Arial" panose="020B0604020202020204" pitchFamily="34" charset="0"/>
                <a:cs typeface="Arial" panose="020B0604020202020204" pitchFamily="34" charset="0"/>
              </a:rPr>
              <a:t>str</a:t>
            </a:r>
            <a:r>
              <a:rPr lang="en-US" sz="2000" b="1" dirty="0">
                <a:solidFill>
                  <a:schemeClr val="bg1">
                    <a:lumMod val="50000"/>
                  </a:schemeClr>
                </a:solidFill>
                <a:latin typeface="Arial" panose="020B0604020202020204" pitchFamily="34" charset="0"/>
                <a:cs typeface="Arial" panose="020B0604020202020204" pitchFamily="34" charset="0"/>
              </a:rPr>
              <a:t> </a:t>
            </a: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 	</a:t>
            </a:r>
            <a:r>
              <a:rPr lang="en-US" sz="2400" b="1" dirty="0">
                <a:latin typeface="Courier New" panose="02070309020205020404" pitchFamily="49" charset="0"/>
                <a:cs typeface="Courier New" panose="02070309020205020404" pitchFamily="49" charset="0"/>
              </a:rPr>
              <a:t>printf(“\</a:t>
            </a:r>
            <a:r>
              <a:rPr lang="en-US" sz="2400" b="1" dirty="0" err="1">
                <a:latin typeface="Courier New" panose="02070309020205020404" pitchFamily="49" charset="0"/>
                <a:cs typeface="Courier New" panose="02070309020205020404" pitchFamily="49" charset="0"/>
              </a:rPr>
              <a:t>nEnter</a:t>
            </a:r>
            <a:r>
              <a:rPr lang="en-US" sz="2400" b="1" dirty="0">
                <a:latin typeface="Courier New" panose="02070309020205020404" pitchFamily="49" charset="0"/>
                <a:cs typeface="Courier New" panose="02070309020205020404" pitchFamily="49" charset="0"/>
              </a:rPr>
              <a:t> a string: ”); </a:t>
            </a:r>
          </a:p>
          <a:p>
            <a:pPr eaLnBrk="1" hangingPunct="1">
              <a:lnSpc>
                <a:spcPct val="100000"/>
              </a:lnSpc>
              <a:spcBef>
                <a:spcPts val="600"/>
              </a:spcBef>
              <a:spcAft>
                <a:spcPts val="600"/>
              </a:spcAft>
              <a:buFontTx/>
              <a:buNone/>
            </a:pPr>
            <a:r>
              <a:rPr lang="en-US" sz="2400" b="1" dirty="0">
                <a:latin typeface="Courier New" panose="02070309020205020404" pitchFamily="49" charset="0"/>
                <a:cs typeface="Courier New" panose="02070309020205020404" pitchFamily="49" charset="0"/>
              </a:rPr>
              <a:t>	</a:t>
            </a:r>
            <a:r>
              <a:rPr lang="en-US" sz="2400" b="1" dirty="0">
                <a:solidFill>
                  <a:srgbClr val="0070C0"/>
                </a:solidFill>
                <a:latin typeface="Courier New" panose="02070309020205020404" pitchFamily="49" charset="0"/>
                <a:cs typeface="Courier New" panose="02070309020205020404" pitchFamily="49" charset="0"/>
              </a:rPr>
              <a:t>gets(</a:t>
            </a:r>
            <a:r>
              <a:rPr lang="en-US" sz="2400" b="1" dirty="0" err="1">
                <a:solidFill>
                  <a:srgbClr val="0070C0"/>
                </a:solidFill>
                <a:latin typeface="Courier New" panose="02070309020205020404" pitchFamily="49" charset="0"/>
                <a:cs typeface="Courier New" panose="02070309020205020404" pitchFamily="49" charset="0"/>
              </a:rPr>
              <a:t>str</a:t>
            </a:r>
            <a:r>
              <a:rPr lang="en-US" sz="2400" b="1" dirty="0">
                <a:solidFill>
                  <a:srgbClr val="0070C0"/>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latin typeface="Arial" panose="020B0604020202020204" pitchFamily="34" charset="0"/>
                <a:cs typeface="Arial" panose="020B0604020202020204" pitchFamily="34" charset="0"/>
              </a:rPr>
              <a:t>//put string in </a:t>
            </a:r>
            <a:r>
              <a:rPr lang="en-US" sz="2000" b="1" dirty="0" err="1">
                <a:solidFill>
                  <a:schemeClr val="bg1">
                    <a:lumMod val="50000"/>
                  </a:schemeClr>
                </a:solidFill>
                <a:latin typeface="Arial" panose="020B0604020202020204" pitchFamily="34" charset="0"/>
                <a:cs typeface="Arial" panose="020B0604020202020204" pitchFamily="34" charset="0"/>
              </a:rPr>
              <a:t>str</a:t>
            </a:r>
            <a:r>
              <a:rPr lang="en-US" sz="2000" b="1" dirty="0">
                <a:solidFill>
                  <a:schemeClr val="bg1">
                    <a:lumMod val="50000"/>
                  </a:schemeClr>
                </a:solidFill>
                <a:latin typeface="Arial" panose="020B0604020202020204" pitchFamily="34" charset="0"/>
                <a:cs typeface="Arial" panose="020B0604020202020204" pitchFamily="34" charset="0"/>
              </a:rPr>
              <a:t> </a:t>
            </a: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  </a:t>
            </a:r>
            <a:r>
              <a:rPr lang="en-US" sz="2400" b="1" dirty="0">
                <a:latin typeface="Courier New" panose="02070309020205020404" pitchFamily="49" charset="0"/>
                <a:cs typeface="Courier New" panose="02070309020205020404" pitchFamily="49" charset="0"/>
              </a:rPr>
              <a:t>printf(“ the string is \n“);</a:t>
            </a:r>
          </a:p>
          <a:p>
            <a:pPr eaLnBrk="1" hangingPunct="1">
              <a:lnSpc>
                <a:spcPct val="100000"/>
              </a:lnSpc>
              <a:spcBef>
                <a:spcPts val="600"/>
              </a:spcBef>
              <a:spcAft>
                <a:spcPts val="600"/>
              </a:spcAft>
              <a:buFontTx/>
              <a:buNone/>
            </a:pPr>
            <a:r>
              <a:rPr lang="en-US" sz="2400" b="1" dirty="0">
                <a:latin typeface="Courier New" panose="02070309020205020404" pitchFamily="49" charset="0"/>
                <a:cs typeface="Courier New" panose="02070309020205020404" pitchFamily="49" charset="0"/>
              </a:rPr>
              <a:t>	</a:t>
            </a:r>
            <a:r>
              <a:rPr lang="en-US" sz="2400" b="1" dirty="0">
                <a:solidFill>
                  <a:srgbClr val="0070C0"/>
                </a:solidFill>
                <a:latin typeface="Courier New" panose="02070309020205020404" pitchFamily="49" charset="0"/>
                <a:cs typeface="Courier New" panose="02070309020205020404" pitchFamily="49" charset="0"/>
              </a:rPr>
              <a:t>puts(</a:t>
            </a:r>
            <a:r>
              <a:rPr lang="en-US" sz="2400" b="1" dirty="0" err="1">
                <a:solidFill>
                  <a:srgbClr val="0070C0"/>
                </a:solidFill>
                <a:latin typeface="Courier New" panose="02070309020205020404" pitchFamily="49" charset="0"/>
                <a:cs typeface="Courier New" panose="02070309020205020404" pitchFamily="49" charset="0"/>
              </a:rPr>
              <a:t>str</a:t>
            </a:r>
            <a:r>
              <a:rPr lang="en-US" sz="2400" b="1" dirty="0">
                <a:solidFill>
                  <a:srgbClr val="0070C0"/>
                </a:solidFill>
                <a:latin typeface="Courier New" panose="02070309020205020404" pitchFamily="49" charset="0"/>
                <a:cs typeface="Courier New" panose="02070309020205020404" pitchFamily="49" charset="0"/>
              </a:rPr>
              <a:t>);</a:t>
            </a:r>
          </a:p>
          <a:p>
            <a:pPr eaLnBrk="1" hangingPunct="1">
              <a:lnSpc>
                <a:spcPct val="100000"/>
              </a:lnSpc>
              <a:spcBef>
                <a:spcPts val="600"/>
              </a:spcBef>
              <a:spcAft>
                <a:spcPts val="600"/>
              </a:spcAft>
              <a:buFontTx/>
              <a:buNone/>
            </a:pPr>
            <a:r>
              <a:rPr lang="en-US" sz="2000" b="1" dirty="0">
                <a:latin typeface="Arial" panose="020B0604020202020204" pitchFamily="34" charset="0"/>
                <a:cs typeface="Arial" panose="020B0604020202020204" pitchFamily="34" charset="0"/>
              </a:rPr>
              <a:t>  return 0;</a:t>
            </a:r>
          </a:p>
          <a:p>
            <a:pPr eaLnBrk="1" hangingPunct="1">
              <a:lnSpc>
                <a:spcPct val="100000"/>
              </a:lnSpc>
              <a:spcBef>
                <a:spcPts val="600"/>
              </a:spcBef>
              <a:spcAft>
                <a:spcPts val="600"/>
              </a:spcAft>
              <a:buFontTx/>
              <a:buNone/>
            </a:pPr>
            <a:r>
              <a:rPr lang="en-US" sz="2000" dirty="0">
                <a:latin typeface="Arial" panose="020B0604020202020204" pitchFamily="34" charset="0"/>
                <a:cs typeface="Arial" panose="020B0604020202020204" pitchFamily="34" charset="0"/>
              </a:rPr>
              <a:t>} </a:t>
            </a:r>
          </a:p>
          <a:p>
            <a:pPr eaLnBrk="1" hangingPunct="1">
              <a:lnSpc>
                <a:spcPct val="100000"/>
              </a:lnSpc>
              <a:spcBef>
                <a:spcPts val="600"/>
              </a:spcBef>
              <a:spcAft>
                <a:spcPts val="600"/>
              </a:spcAft>
            </a:pPr>
            <a:endParaRPr lang="en-US" sz="1600" dirty="0"/>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FC03598-2E78-45FF-8870-EFE8A6E1ADD4}"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01024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5800"/>
            <a:ext cx="9829800" cy="930992"/>
          </a:xfrm>
        </p:spPr>
        <p:txBody>
          <a:bodyPr vert="horz" lIns="91440" tIns="45720" rIns="91440" bIns="45720" rtlCol="0" anchor="ctr">
            <a:noAutofit/>
          </a:bodyPr>
          <a:lstStyle/>
          <a:p>
            <a:pPr algn="just"/>
            <a:r>
              <a:rPr lang="en-US" sz="3200" dirty="0">
                <a:cs typeface="Arial" panose="020B0604020202020204" pitchFamily="34" charset="0"/>
              </a:rPr>
              <a:t>Count the number of characters in a string</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9699" name="Rectangle 2"/>
          <p:cNvSpPr>
            <a:spLocks noChangeArrowheads="1"/>
          </p:cNvSpPr>
          <p:nvPr/>
        </p:nvSpPr>
        <p:spPr bwMode="auto">
          <a:xfrm>
            <a:off x="838200" y="1370372"/>
            <a:ext cx="3765714" cy="500906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#include &lt;</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stdio.h</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int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main()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const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int Max = 100;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char sent[Max];</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i</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=0, count=0;</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printf</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("enter sentence \n“);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rPr>
              <a:t>gets(sent);  </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700" b="1"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rPr>
              <a:t>puts(sent); </a:t>
            </a:r>
          </a:p>
        </p:txBody>
      </p:sp>
      <p:sp>
        <p:nvSpPr>
          <p:cNvPr id="28679" name="Rectangle 2"/>
          <p:cNvSpPr>
            <a:spLocks noChangeArrowheads="1"/>
          </p:cNvSpPr>
          <p:nvPr/>
        </p:nvSpPr>
        <p:spPr bwMode="auto">
          <a:xfrm>
            <a:off x="4971265" y="1402898"/>
            <a:ext cx="6861343" cy="433965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while(sent[</a:t>
            </a:r>
            <a:r>
              <a:rPr kumimoji="0" lang="en-US" sz="28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]!='\0')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count++;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a:t>
            </a:r>
            <a:r>
              <a:rPr kumimoji="0" lang="en-US" sz="28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(“No of chars = %d“, count);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return 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DC4F031-D045-4D71-8312-3824704416D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798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867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680"/>
            <a:ext cx="9829800" cy="990600"/>
          </a:xfrm>
        </p:spPr>
        <p:txBody>
          <a:bodyPr>
            <a:noAutofit/>
          </a:bodyPr>
          <a:lstStyle/>
          <a:p>
            <a:pPr algn="just"/>
            <a:r>
              <a:rPr lang="en-US" sz="3200" dirty="0">
                <a:cs typeface="Arial" panose="020B0604020202020204" pitchFamily="34" charset="0"/>
              </a:rPr>
              <a:t>Count the number of words in a sentence</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30723" name="Rectangle 2"/>
          <p:cNvSpPr>
            <a:spLocks noChangeArrowheads="1"/>
          </p:cNvSpPr>
          <p:nvPr/>
        </p:nvSpPr>
        <p:spPr bwMode="auto">
          <a:xfrm>
            <a:off x="839118" y="1578536"/>
            <a:ext cx="4392785" cy="517064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#include &lt;</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stdio.h</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int main() {</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const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int MAX = 100;</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char sent[MAX];</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i</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=0,count=1;</a:t>
            </a:r>
          </a:p>
          <a:p>
            <a:pPr marL="0" marR="0" lvl="0" indent="0" algn="l" defTabSz="914400" rtl="0" eaLnBrk="1" fontAlgn="base" latinLnBrk="0" hangingPunct="1">
              <a:lnSpc>
                <a:spcPct val="100000"/>
              </a:lnSpc>
              <a:spcBef>
                <a:spcPts val="600"/>
              </a:spcBef>
              <a:spcAft>
                <a:spcPts val="60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printf</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("enter sentence \n“);</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gets(sent);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printf</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t>
            </a:r>
          </a:p>
          <a:p>
            <a:pPr marL="0" marR="0" lvl="0" indent="0" algn="l" defTabSz="914400" rtl="0" eaLnBrk="1" fontAlgn="base" latinLnBrk="0" hangingPunct="1">
              <a:lnSpc>
                <a:spcPct val="100000"/>
              </a:lnSpc>
              <a:spcBef>
                <a:spcPts val="600"/>
              </a:spcBef>
              <a:spcAft>
                <a:spcPts val="60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7" name="Rectangle 6"/>
          <p:cNvSpPr>
            <a:spLocks noChangeArrowheads="1"/>
          </p:cNvSpPr>
          <p:nvPr/>
        </p:nvSpPr>
        <p:spPr bwMode="auto">
          <a:xfrm>
            <a:off x="4727848" y="1578536"/>
            <a:ext cx="7272808" cy="501675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while(sent[</a:t>
            </a:r>
            <a:r>
              <a:rPr kumimoji="0" lang="en-US" sz="28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]!='\0')</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a:t>
            </a:r>
            <a:r>
              <a:rPr kumimoji="0" lang="en-US" sz="2800" b="1" i="0" u="none" strike="noStrike" kern="1200" cap="none" spc="-10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if(sent[</a:t>
            </a:r>
            <a:r>
              <a:rPr kumimoji="0" lang="en-US" sz="2800" b="1" i="0" u="none" strike="noStrike" kern="1200" cap="none" spc="-10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800" b="1" i="0" u="none" strike="noStrike" kern="1200" cap="none" spc="-10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'&amp;&amp; sent[i+1]!=' ')</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count++;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a:t>
            </a:r>
            <a:r>
              <a:rPr kumimoji="0" lang="en-US" sz="28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No.of</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words = %d“, count);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return 0;</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53FFACB-24DE-4E6D-95AD-E7B5FE16E0CD}"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5835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p:txBody>
          <a:bodyPr>
            <a:noAutofit/>
          </a:bodyPr>
          <a:lstStyle/>
          <a:p>
            <a:pPr algn="l" eaLnBrk="1" hangingPunct="1"/>
            <a:r>
              <a:rPr lang="en-US" sz="3200" dirty="0">
                <a:cs typeface="Arial" panose="020B0604020202020204" pitchFamily="34" charset="0"/>
              </a:rPr>
              <a:t>Reading multiple lines: Example</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TextBox 4"/>
          <p:cNvSpPr txBox="1"/>
          <p:nvPr/>
        </p:nvSpPr>
        <p:spPr>
          <a:xfrm>
            <a:off x="1343472" y="6021288"/>
            <a:ext cx="10489137"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Arial" charset="0"/>
                <a:ea typeface="+mn-ea"/>
                <a:cs typeface="+mn-cs"/>
              </a:rPr>
              <a:t>The function will continue to accept characters until  </a:t>
            </a:r>
            <a:r>
              <a:rPr kumimoji="0" lang="en-US" sz="2000" b="1" i="0" u="none" strike="noStrike" kern="1200" cap="none" spc="0" normalizeH="0" baseline="0" noProof="0" dirty="0">
                <a:ln>
                  <a:noFill/>
                </a:ln>
                <a:solidFill>
                  <a:srgbClr val="C00000"/>
                </a:solidFill>
                <a:effectLst/>
                <a:uLnTx/>
                <a:uFillTx/>
                <a:latin typeface="Arial" charset="0"/>
                <a:ea typeface="+mn-ea"/>
                <a:cs typeface="+mn-cs"/>
              </a:rPr>
              <a:t>termination key (#)</a:t>
            </a:r>
            <a:r>
              <a:rPr kumimoji="0" lang="en-US" sz="2000" b="1" i="0" u="none" strike="noStrike" kern="1200" cap="none" spc="0" normalizeH="0" baseline="0" noProof="0" dirty="0">
                <a:ln>
                  <a:noFill/>
                </a:ln>
                <a:solidFill>
                  <a:srgbClr val="002060"/>
                </a:solidFill>
                <a:effectLst/>
                <a:uLnTx/>
                <a:uFillTx/>
                <a:latin typeface="Arial" charset="0"/>
                <a:ea typeface="+mn-ea"/>
                <a:cs typeface="+mn-cs"/>
              </a:rPr>
              <a:t> is pressed. </a:t>
            </a:r>
          </a:p>
        </p:txBody>
      </p:sp>
      <p:sp>
        <p:nvSpPr>
          <p:cNvPr id="7" name="Rectangle 6"/>
          <p:cNvSpPr/>
          <p:nvPr/>
        </p:nvSpPr>
        <p:spPr>
          <a:xfrm>
            <a:off x="853479" y="1208526"/>
            <a:ext cx="11075169" cy="5170646"/>
          </a:xfrm>
          <a:prstGeom prst="rect">
            <a:avLst/>
          </a:prstGeom>
        </p:spPr>
        <p:txBody>
          <a:bodyPr wrap="square">
            <a:spAutoFit/>
          </a:body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#include &lt;</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stdio.h</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main() {</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const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MAX = 2000; </a:t>
            </a:r>
            <a:r>
              <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//max characters in string</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[MAX]; 	</a:t>
            </a:r>
            <a:r>
              <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//string variable </a:t>
            </a:r>
            <a:r>
              <a:rPr kumimoji="0" lang="en-US" sz="2000" b="1" i="0" u="none" strike="noStrike" kern="1200" cap="none" spc="0" normalizeH="0" baseline="0" noProof="0" dirty="0" err="1">
                <a:ln>
                  <a:noFill/>
                </a:ln>
                <a:solidFill>
                  <a:prstClr val="white">
                    <a:lumMod val="50000"/>
                  </a:prstClr>
                </a:solidFill>
                <a:effectLst/>
                <a:uLnTx/>
                <a:uFillTx/>
                <a:latin typeface="Arial" panose="020B0604020202020204" pitchFamily="34" charset="0"/>
                <a:ea typeface="+mn-ea"/>
                <a:cs typeface="Arial" panose="020B0604020202020204" pitchFamily="34" charset="0"/>
              </a:rPr>
              <a:t>str</a:t>
            </a:r>
            <a:endPar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 string:\n“);</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scanf</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r>
              <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//read characters to </a:t>
            </a:r>
            <a:r>
              <a:rPr kumimoji="0" lang="en-US" sz="20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str</a:t>
            </a:r>
            <a:r>
              <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 until a </a:t>
            </a:r>
            <a:r>
              <a:rPr kumimoji="0" lang="en-US" sz="20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 character is encountered</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("You entered:\n“);</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FB38FED-F6E5-43BF-94FF-07177E632676}"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64885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704"/>
            <a:ext cx="10586392" cy="623488"/>
          </a:xfrm>
        </p:spPr>
        <p:txBody>
          <a:bodyPr>
            <a:noAutofit/>
          </a:bodyPr>
          <a:lstStyle/>
          <a:p>
            <a:pPr algn="just"/>
            <a:r>
              <a:rPr lang="en-US" sz="3200" kern="0" dirty="0">
                <a:cs typeface="Arial" panose="020B0604020202020204" pitchFamily="34" charset="0"/>
              </a:rPr>
              <a:t>Library functions: String Handling functions (built-in)</a:t>
            </a:r>
            <a:endParaRPr lang="en-US" sz="3200" dirty="0">
              <a:cs typeface="Arial" panose="020B0604020202020204" pitchFamily="34" charset="0"/>
            </a:endParaRPr>
          </a:p>
        </p:txBody>
      </p:sp>
      <p:sp>
        <p:nvSpPr>
          <p:cNvPr id="8" name="Rectangle 3"/>
          <p:cNvSpPr>
            <a:spLocks noGrp="1" noChangeArrowheads="1"/>
          </p:cNvSpPr>
          <p:nvPr>
            <p:ph idx="1"/>
          </p:nvPr>
        </p:nvSpPr>
        <p:spPr>
          <a:xfrm>
            <a:off x="838200" y="1417747"/>
            <a:ext cx="10515600" cy="4724400"/>
          </a:xfrm>
        </p:spPr>
        <p:txBody>
          <a:bodyPr>
            <a:normAutofit/>
          </a:bodyPr>
          <a:lstStyle/>
          <a:p>
            <a:pPr algn="just">
              <a:spcBef>
                <a:spcPct val="0"/>
              </a:spcBef>
              <a:defRPr/>
            </a:pPr>
            <a:r>
              <a:rPr lang="en-US" sz="2800" dirty="0"/>
              <a:t>Used to manipulate a given string.</a:t>
            </a:r>
          </a:p>
          <a:p>
            <a:pPr algn="just">
              <a:spcBef>
                <a:spcPct val="0"/>
              </a:spcBef>
              <a:defRPr/>
            </a:pPr>
            <a:r>
              <a:rPr lang="en-US" sz="2800" dirty="0"/>
              <a:t>These functions are part of </a:t>
            </a:r>
            <a:r>
              <a:rPr lang="en-US" sz="3200" b="1" dirty="0" err="1">
                <a:solidFill>
                  <a:srgbClr val="FF0000"/>
                </a:solidFill>
                <a:latin typeface="Tempus Sans ITC" pitchFamily="82" charset="0"/>
              </a:rPr>
              <a:t>string.h</a:t>
            </a:r>
            <a:r>
              <a:rPr lang="en-US" sz="2800" dirty="0">
                <a:solidFill>
                  <a:srgbClr val="FF0000"/>
                </a:solidFill>
              </a:rPr>
              <a:t> </a:t>
            </a:r>
            <a:r>
              <a:rPr lang="en-US" sz="2800" dirty="0"/>
              <a:t>header file.</a:t>
            </a:r>
          </a:p>
          <a:p>
            <a:pPr algn="just" eaLnBrk="1" hangingPunct="1">
              <a:spcBef>
                <a:spcPct val="0"/>
              </a:spcBef>
              <a:buFontTx/>
              <a:buNone/>
              <a:defRPr/>
            </a:pPr>
            <a:endParaRPr lang="en-US" sz="1100" dirty="0"/>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strlen</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a:t>
            </a:r>
            <a:r>
              <a:rPr lang="en-US" sz="2400" b="1" dirty="0">
                <a:solidFill>
                  <a:srgbClr val="002060"/>
                </a:solidFill>
                <a:latin typeface="Tempus Sans ITC" pitchFamily="82" charset="0"/>
              </a:rPr>
              <a:t>gives the length of the string.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strlen</a:t>
            </a:r>
            <a:r>
              <a:rPr lang="en-US" sz="2400" b="1" dirty="0">
                <a:solidFill>
                  <a:srgbClr val="FF0000"/>
                </a:solidFill>
                <a:effectLst>
                  <a:outerShdw blurRad="38100" dist="38100" dir="2700000" algn="tl">
                    <a:srgbClr val="000000">
                      <a:alpha val="43137"/>
                    </a:srgbClr>
                  </a:outerShdw>
                </a:effectLst>
                <a:latin typeface="Tempus Sans ITC" pitchFamily="82" charset="0"/>
              </a:rPr>
              <a:t>(string)</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strcpy</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copies one string to other.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strcpy</a:t>
            </a:r>
            <a:r>
              <a:rPr lang="en-US" sz="2400" b="1" dirty="0">
                <a:solidFill>
                  <a:srgbClr val="FF0000"/>
                </a:solidFill>
                <a:effectLst>
                  <a:outerShdw blurRad="38100" dist="38100" dir="2700000" algn="tl">
                    <a:srgbClr val="000000">
                      <a:alpha val="43137"/>
                    </a:srgbClr>
                  </a:outerShdw>
                </a:effectLst>
                <a:latin typeface="Tempus Sans ITC" pitchFamily="82" charset="0"/>
              </a:rPr>
              <a:t>(Dstr1, Sstr2)</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strcmp</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compares the two strings.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strcmp</a:t>
            </a:r>
            <a:r>
              <a:rPr lang="en-US" sz="2400" b="1" dirty="0">
                <a:solidFill>
                  <a:srgbClr val="FF0000"/>
                </a:solidFill>
                <a:effectLst>
                  <a:outerShdw blurRad="38100" dist="38100" dir="2700000" algn="tl">
                    <a:srgbClr val="000000">
                      <a:alpha val="43137"/>
                    </a:srgbClr>
                  </a:outerShdw>
                </a:effectLst>
                <a:latin typeface="Tempus Sans ITC" pitchFamily="82" charset="0"/>
              </a:rPr>
              <a:t>(str1, str2)</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strcat</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err="1">
                <a:solidFill>
                  <a:srgbClr val="FF0000"/>
                </a:solidFill>
                <a:latin typeface="Tempus Sans ITC" pitchFamily="82" charset="0"/>
              </a:rPr>
              <a:t>Concatinate</a:t>
            </a:r>
            <a:r>
              <a:rPr lang="en-US" sz="2400" b="1" dirty="0">
                <a:solidFill>
                  <a:srgbClr val="FF0000"/>
                </a:solidFill>
                <a:latin typeface="Tempus Sans ITC" pitchFamily="82" charset="0"/>
              </a:rPr>
              <a:t> the two strings.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strcat</a:t>
            </a:r>
            <a:r>
              <a:rPr lang="en-US" sz="2400" b="1" dirty="0">
                <a:solidFill>
                  <a:srgbClr val="FF0000"/>
                </a:solidFill>
                <a:effectLst>
                  <a:outerShdw blurRad="38100" dist="38100" dir="2700000" algn="tl">
                    <a:srgbClr val="000000">
                      <a:alpha val="43137"/>
                    </a:srgbClr>
                  </a:outerShdw>
                </a:effectLst>
                <a:latin typeface="Tempus Sans ITC" pitchFamily="82" charset="0"/>
              </a:rPr>
              <a:t>(str1, str2)</a:t>
            </a:r>
          </a:p>
        </p:txBody>
      </p:sp>
      <p:sp>
        <p:nvSpPr>
          <p:cNvPr id="4" name="Footer Placeholder 3"/>
          <p:cNvSpPr>
            <a:spLocks noGrp="1"/>
          </p:cNvSpPr>
          <p:nvPr>
            <p:ph type="ftr" sz="quarter" idx="11"/>
          </p:nvPr>
        </p:nvSpPr>
        <p:spPr>
          <a:xfrm>
            <a:off x="2895600" y="6324601"/>
            <a:ext cx="4419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5F72F8-C414-4BB0-8309-54809800F8FE}"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92366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dirty="0">
                <a:cs typeface="Arial" panose="020B0604020202020204" pitchFamily="34" charset="0"/>
              </a:rPr>
              <a:t>Library function: </a:t>
            </a:r>
            <a:r>
              <a:rPr lang="en-US" sz="3200" b="1" kern="0" dirty="0" err="1">
                <a:latin typeface="Tempus Sans ITC" pitchFamily="82" charset="0"/>
              </a:rPr>
              <a:t>strlen</a:t>
            </a:r>
            <a:r>
              <a:rPr lang="en-US" sz="3200" b="1" kern="0" dirty="0">
                <a:latin typeface="Tempus Sans ITC" pitchFamily="82" charset="0"/>
              </a:rPr>
              <a:t>()</a:t>
            </a:r>
            <a:endParaRPr lang="en-US" sz="3200" b="1" dirty="0"/>
          </a:p>
        </p:txBody>
      </p:sp>
      <p:sp>
        <p:nvSpPr>
          <p:cNvPr id="34818" name="Rectangle 3"/>
          <p:cNvSpPr>
            <a:spLocks noGrp="1" noChangeArrowheads="1"/>
          </p:cNvSpPr>
          <p:nvPr>
            <p:ph idx="1"/>
          </p:nvPr>
        </p:nvSpPr>
        <p:spPr>
          <a:xfrm>
            <a:off x="838200" y="1066801"/>
            <a:ext cx="10515600" cy="5059363"/>
          </a:xfrm>
        </p:spPr>
        <p:txBody>
          <a:bodyPr>
            <a:normAutofit/>
          </a:bodyPr>
          <a:lstStyle/>
          <a:p>
            <a:pPr algn="just">
              <a:lnSpc>
                <a:spcPct val="80000"/>
              </a:lnSpc>
              <a:spcBef>
                <a:spcPts val="600"/>
              </a:spcBef>
              <a:spcAft>
                <a:spcPts val="600"/>
              </a:spcAft>
            </a:pPr>
            <a:endParaRPr lang="en-US" sz="1800" dirty="0"/>
          </a:p>
          <a:p>
            <a:pPr algn="just">
              <a:lnSpc>
                <a:spcPct val="80000"/>
              </a:lnSpc>
              <a:spcBef>
                <a:spcPts val="600"/>
              </a:spcBef>
              <a:spcAft>
                <a:spcPts val="600"/>
              </a:spcAft>
            </a:pPr>
            <a:r>
              <a:rPr lang="en-US" sz="2800" dirty="0"/>
              <a:t>String length can be obtained by using the following function</a:t>
            </a:r>
          </a:p>
          <a:p>
            <a:pPr algn="just">
              <a:lnSpc>
                <a:spcPct val="80000"/>
              </a:lnSpc>
              <a:spcBef>
                <a:spcPts val="600"/>
              </a:spcBef>
              <a:spcAft>
                <a:spcPts val="600"/>
              </a:spcAft>
              <a:buNone/>
            </a:pPr>
            <a:r>
              <a:rPr lang="en-US" sz="2800" dirty="0"/>
              <a:t>	</a:t>
            </a:r>
            <a:r>
              <a:rPr lang="en-US" sz="3200" dirty="0">
                <a:solidFill>
                  <a:srgbClr val="002060"/>
                </a:solidFill>
                <a:latin typeface="Courier New" panose="02070309020205020404" pitchFamily="49" charset="0"/>
                <a:cs typeface="Courier New" panose="02070309020205020404" pitchFamily="49" charset="0"/>
              </a:rPr>
              <a:t>   </a:t>
            </a:r>
            <a:r>
              <a:rPr lang="en-US" sz="2800" b="1" dirty="0">
                <a:solidFill>
                  <a:srgbClr val="002060"/>
                </a:solidFill>
                <a:latin typeface="Courier New" panose="02070309020205020404" pitchFamily="49" charset="0"/>
                <a:cs typeface="Courier New" panose="02070309020205020404" pitchFamily="49" charset="0"/>
              </a:rPr>
              <a:t>n=</a:t>
            </a:r>
            <a:r>
              <a:rPr lang="en-US" sz="2800" b="1" dirty="0" err="1">
                <a:solidFill>
                  <a:srgbClr val="002060"/>
                </a:solidFill>
                <a:latin typeface="Courier New" panose="02070309020205020404" pitchFamily="49" charset="0"/>
                <a:cs typeface="Courier New" panose="02070309020205020404" pitchFamily="49" charset="0"/>
              </a:rPr>
              <a:t>strlen</a:t>
            </a:r>
            <a:r>
              <a:rPr lang="en-US" sz="2800" b="1" dirty="0">
                <a:solidFill>
                  <a:srgbClr val="002060"/>
                </a:solidFill>
                <a:latin typeface="Courier New" panose="02070309020205020404" pitchFamily="49" charset="0"/>
                <a:cs typeface="Courier New" panose="02070309020205020404" pitchFamily="49" charset="0"/>
              </a:rPr>
              <a:t>(string);</a:t>
            </a:r>
          </a:p>
          <a:p>
            <a:pPr algn="just">
              <a:lnSpc>
                <a:spcPct val="150000"/>
              </a:lnSpc>
              <a:spcBef>
                <a:spcPts val="600"/>
              </a:spcBef>
              <a:spcAft>
                <a:spcPts val="600"/>
              </a:spcAft>
            </a:pPr>
            <a:r>
              <a:rPr lang="en-US" sz="2800" dirty="0"/>
              <a:t>This function counts and returns the number of characters in a string, where n is an integer variable which receives the value of the length of the string. </a:t>
            </a:r>
          </a:p>
          <a:p>
            <a:pPr marL="0" indent="0" algn="just">
              <a:lnSpc>
                <a:spcPct val="80000"/>
              </a:lnSpc>
              <a:spcBef>
                <a:spcPts val="600"/>
              </a:spcBef>
              <a:spcAft>
                <a:spcPts val="600"/>
              </a:spcAft>
              <a:buNone/>
            </a:pPr>
            <a:endParaRPr lang="en-US" sz="1800" dirty="0"/>
          </a:p>
          <a:p>
            <a:pPr algn="just">
              <a:lnSpc>
                <a:spcPct val="80000"/>
              </a:lnSpc>
              <a:spcBef>
                <a:spcPts val="600"/>
              </a:spcBef>
              <a:spcAft>
                <a:spcPts val="600"/>
              </a:spcAft>
            </a:pPr>
            <a:r>
              <a:rPr lang="en-US" sz="2800" dirty="0"/>
              <a:t>The argument may be a string constant.</a:t>
            </a:r>
          </a:p>
          <a:p>
            <a:pPr algn="just">
              <a:lnSpc>
                <a:spcPct val="80000"/>
              </a:lnSpc>
              <a:spcBef>
                <a:spcPts val="600"/>
              </a:spcBef>
              <a:spcAft>
                <a:spcPts val="600"/>
              </a:spcAft>
              <a:buNone/>
            </a:pPr>
            <a:r>
              <a:rPr lang="en-US" sz="2800" dirty="0"/>
              <a:t>	</a:t>
            </a:r>
            <a:r>
              <a:rPr lang="en-US" sz="2800" dirty="0" err="1"/>
              <a:t>Eg</a:t>
            </a:r>
            <a:r>
              <a:rPr lang="en-US" sz="2800" dirty="0"/>
              <a:t>: </a:t>
            </a:r>
            <a:r>
              <a:rPr lang="en-US" sz="2800" b="1" dirty="0">
                <a:solidFill>
                  <a:srgbClr val="002060"/>
                </a:solidFill>
                <a:latin typeface="Courier New" panose="02070309020205020404" pitchFamily="49" charset="0"/>
                <a:cs typeface="Courier New" panose="02070309020205020404" pitchFamily="49" charset="0"/>
              </a:rPr>
              <a:t>printf(“%d”,</a:t>
            </a:r>
            <a:r>
              <a:rPr lang="en-US" sz="2800" b="1" dirty="0" err="1">
                <a:solidFill>
                  <a:srgbClr val="002060"/>
                </a:solidFill>
                <a:latin typeface="Courier New" panose="02070309020205020404" pitchFamily="49" charset="0"/>
                <a:cs typeface="Courier New" panose="02070309020205020404" pitchFamily="49" charset="0"/>
              </a:rPr>
              <a:t>strlen</a:t>
            </a:r>
            <a:r>
              <a:rPr lang="en-US" sz="2800" b="1" dirty="0">
                <a:solidFill>
                  <a:srgbClr val="002060"/>
                </a:solidFill>
                <a:latin typeface="Courier New" panose="02070309020205020404" pitchFamily="49" charset="0"/>
                <a:cs typeface="Courier New" panose="02070309020205020404" pitchFamily="49" charset="0"/>
              </a:rPr>
              <a:t>(“</a:t>
            </a:r>
            <a:r>
              <a:rPr lang="en-US" sz="2800" b="1" dirty="0" err="1">
                <a:solidFill>
                  <a:srgbClr val="002060"/>
                </a:solidFill>
                <a:latin typeface="Courier New" panose="02070309020205020404" pitchFamily="49" charset="0"/>
                <a:cs typeface="Courier New" panose="02070309020205020404" pitchFamily="49" charset="0"/>
              </a:rPr>
              <a:t>Manipal</a:t>
            </a:r>
            <a:r>
              <a:rPr lang="en-US" sz="2800" b="1" dirty="0">
                <a:solidFill>
                  <a:srgbClr val="002060"/>
                </a:solidFill>
                <a:latin typeface="Courier New" panose="02070309020205020404" pitchFamily="49" charset="0"/>
                <a:cs typeface="Courier New" panose="02070309020205020404" pitchFamily="49" charset="0"/>
              </a:rPr>
              <a:t>”));   </a:t>
            </a:r>
            <a:r>
              <a:rPr lang="en-US" sz="2800" dirty="0"/>
              <a:t>prints  out 7.</a:t>
            </a:r>
          </a:p>
          <a:p>
            <a:pPr algn="just">
              <a:lnSpc>
                <a:spcPct val="80000"/>
              </a:lnSpc>
              <a:spcBef>
                <a:spcPts val="600"/>
              </a:spcBef>
              <a:spcAft>
                <a:spcPts val="600"/>
              </a:spcAft>
              <a:buNone/>
            </a:pPr>
            <a:endParaRPr lang="en-US" sz="2800"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9131AC4-8BF0-462E-9524-F1752DD8BEB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56798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5" y="582960"/>
            <a:ext cx="9231636" cy="541784"/>
          </a:xfrm>
        </p:spPr>
        <p:txBody>
          <a:bodyPr>
            <a:normAutofit/>
          </a:bodyPr>
          <a:lstStyle/>
          <a:p>
            <a:r>
              <a:rPr lang="en-US" sz="3200" dirty="0">
                <a:latin typeface="+mj-lt"/>
                <a:cs typeface="Arial" panose="020B0604020202020204" pitchFamily="34" charset="0"/>
              </a:rPr>
              <a:t>Copies a string using a </a:t>
            </a:r>
            <a:r>
              <a:rPr lang="en-US" sz="3200" dirty="0">
                <a:solidFill>
                  <a:srgbClr val="002060"/>
                </a:solidFill>
                <a:latin typeface="Courier New" panose="02070309020205020404" pitchFamily="49" charset="0"/>
                <a:cs typeface="Courier New" panose="02070309020205020404" pitchFamily="49" charset="0"/>
              </a:rPr>
              <a:t>for</a:t>
            </a:r>
            <a:r>
              <a:rPr lang="en-US" sz="3200" dirty="0">
                <a:latin typeface="Arial" panose="020B0604020202020204" pitchFamily="34" charset="0"/>
                <a:cs typeface="Arial" panose="020B0604020202020204" pitchFamily="34" charset="0"/>
              </a:rPr>
              <a:t> </a:t>
            </a:r>
            <a:r>
              <a:rPr lang="en-US" sz="3200" dirty="0">
                <a:latin typeface="+mj-lt"/>
                <a:cs typeface="Arial" panose="020B0604020202020204" pitchFamily="34" charset="0"/>
              </a:rPr>
              <a:t>loop </a:t>
            </a:r>
          </a:p>
        </p:txBody>
      </p:sp>
      <p:sp>
        <p:nvSpPr>
          <p:cNvPr id="35842" name="Rectangle 3"/>
          <p:cNvSpPr>
            <a:spLocks noGrp="1" noChangeArrowheads="1"/>
          </p:cNvSpPr>
          <p:nvPr>
            <p:ph idx="1"/>
          </p:nvPr>
        </p:nvSpPr>
        <p:spPr>
          <a:xfrm>
            <a:off x="911424" y="1296989"/>
            <a:ext cx="11280576" cy="5059363"/>
          </a:xfrm>
        </p:spPr>
        <p:txBody>
          <a:bodyPr>
            <a:normAutofit lnSpcReduction="10000"/>
          </a:bodyPr>
          <a:lstStyle/>
          <a:p>
            <a:pPr eaLnBrk="1" hangingPunct="1">
              <a:lnSpc>
                <a:spcPct val="90000"/>
              </a:lnSpc>
              <a:buFontTx/>
              <a:buNone/>
            </a:pPr>
            <a:r>
              <a:rPr lang="en-US" sz="2400" b="1" dirty="0">
                <a:latin typeface="Courier New" panose="02070309020205020404" pitchFamily="49" charset="0"/>
                <a:cs typeface="Courier New" panose="02070309020205020404" pitchFamily="49" charset="0"/>
              </a:rPr>
              <a:t>#include &lt;</a:t>
            </a:r>
            <a:r>
              <a:rPr lang="en-US" sz="2400" b="1" dirty="0" err="1">
                <a:latin typeface="Courier New" panose="02070309020205020404" pitchFamily="49" charset="0"/>
                <a:cs typeface="Courier New" panose="02070309020205020404" pitchFamily="49" charset="0"/>
              </a:rPr>
              <a:t>stdio.h</a:t>
            </a:r>
            <a:r>
              <a:rPr lang="en-US" sz="2400" b="1" dirty="0">
                <a:latin typeface="Courier New" panose="02070309020205020404" pitchFamily="49" charset="0"/>
                <a:cs typeface="Courier New" panose="02070309020205020404" pitchFamily="49" charset="0"/>
              </a:rPr>
              <a:t>&gt;</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#include&lt;</a:t>
            </a:r>
            <a:r>
              <a:rPr lang="en-US" sz="2400" b="1" dirty="0" err="1">
                <a:latin typeface="Courier New" panose="02070309020205020404" pitchFamily="49" charset="0"/>
                <a:cs typeface="Courier New" panose="02070309020205020404" pitchFamily="49" charset="0"/>
              </a:rPr>
              <a:t>string.h</a:t>
            </a:r>
            <a:r>
              <a:rPr lang="en-US" sz="2400" b="1" dirty="0">
                <a:latin typeface="Courier New" panose="02070309020205020404" pitchFamily="49" charset="0"/>
                <a:cs typeface="Courier New" panose="02070309020205020404" pitchFamily="49" charset="0"/>
              </a:rPr>
              <a:t>&gt;</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int main()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char str1[ ] = “Manipal Institute of Technology”;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const int MAX = 80; 		</a:t>
            </a:r>
            <a:r>
              <a:rPr lang="en-US" sz="2400" b="1" dirty="0">
                <a:solidFill>
                  <a:schemeClr val="bg1">
                    <a:lumMod val="50000"/>
                  </a:schemeClr>
                </a:solidFill>
                <a:latin typeface="Arial" panose="020B0604020202020204" pitchFamily="34" charset="0"/>
                <a:cs typeface="Arial" panose="020B0604020202020204" pitchFamily="34" charset="0"/>
              </a:rPr>
              <a:t>//size of str2 buffer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char str2[MAX]; 			</a:t>
            </a:r>
            <a:r>
              <a:rPr lang="en-US" sz="2400" b="1" dirty="0">
                <a:solidFill>
                  <a:schemeClr val="bg1">
                    <a:lumMod val="50000"/>
                  </a:schemeClr>
                </a:solidFill>
                <a:latin typeface="Arial" panose="020B0604020202020204" pitchFamily="34" charset="0"/>
                <a:cs typeface="Arial" panose="020B0604020202020204" pitchFamily="34" charset="0"/>
              </a:rPr>
              <a:t>//empty string </a:t>
            </a:r>
          </a:p>
          <a:p>
            <a:pPr eaLnBrk="1" hangingPunct="1">
              <a:lnSpc>
                <a:spcPct val="90000"/>
              </a:lnSpc>
              <a:buFontTx/>
              <a:buNone/>
            </a:pPr>
            <a:r>
              <a:rPr lang="en-US" sz="2600" b="1" dirty="0">
                <a:latin typeface="Courier New" panose="02070309020205020404" pitchFamily="49" charset="0"/>
                <a:cs typeface="Courier New" panose="02070309020205020404" pitchFamily="49" charset="0"/>
              </a:rPr>
              <a:t>	</a:t>
            </a:r>
            <a:r>
              <a:rPr lang="en-US" sz="2600" b="1" dirty="0">
                <a:solidFill>
                  <a:srgbClr val="0070C0"/>
                </a:solidFill>
                <a:latin typeface="Courier New" panose="02070309020205020404" pitchFamily="49" charset="0"/>
                <a:cs typeface="Courier New" panose="02070309020205020404" pitchFamily="49" charset="0"/>
              </a:rPr>
              <a:t>for(</a:t>
            </a:r>
            <a:r>
              <a:rPr lang="en-US" sz="2600" b="1" dirty="0" err="1">
                <a:solidFill>
                  <a:srgbClr val="0070C0"/>
                </a:solidFill>
                <a:latin typeface="Courier New" panose="02070309020205020404" pitchFamily="49" charset="0"/>
                <a:cs typeface="Courier New" panose="02070309020205020404" pitchFamily="49" charset="0"/>
              </a:rPr>
              <a:t>int</a:t>
            </a:r>
            <a:r>
              <a:rPr lang="en-US" sz="2600" b="1" dirty="0">
                <a:solidFill>
                  <a:srgbClr val="0070C0"/>
                </a:solidFill>
                <a:latin typeface="Courier New" panose="02070309020205020404" pitchFamily="49" charset="0"/>
                <a:cs typeface="Courier New" panose="02070309020205020404" pitchFamily="49" charset="0"/>
              </a:rPr>
              <a:t> j=0 ; j&lt;</a:t>
            </a:r>
            <a:r>
              <a:rPr lang="en-US" sz="2600" b="1" dirty="0" err="1">
                <a:solidFill>
                  <a:srgbClr val="0070C0"/>
                </a:solidFill>
                <a:latin typeface="Courier New" panose="02070309020205020404" pitchFamily="49" charset="0"/>
                <a:cs typeface="Courier New" panose="02070309020205020404" pitchFamily="49" charset="0"/>
              </a:rPr>
              <a:t>strlen</a:t>
            </a:r>
            <a:r>
              <a:rPr lang="en-US" sz="2600" b="1" dirty="0">
                <a:solidFill>
                  <a:srgbClr val="0070C0"/>
                </a:solidFill>
                <a:latin typeface="Courier New" panose="02070309020205020404" pitchFamily="49" charset="0"/>
                <a:cs typeface="Courier New" panose="02070309020205020404" pitchFamily="49" charset="0"/>
              </a:rPr>
              <a:t>(str1); </a:t>
            </a:r>
            <a:r>
              <a:rPr lang="en-US" sz="2600" b="1" dirty="0" err="1">
                <a:solidFill>
                  <a:srgbClr val="0070C0"/>
                </a:solidFill>
                <a:latin typeface="Courier New" panose="02070309020205020404" pitchFamily="49" charset="0"/>
                <a:cs typeface="Courier New" panose="02070309020205020404" pitchFamily="49" charset="0"/>
              </a:rPr>
              <a:t>j++</a:t>
            </a:r>
            <a:r>
              <a:rPr lang="en-US" sz="2600" b="1" dirty="0">
                <a:solidFill>
                  <a:srgbClr val="0070C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 </a:t>
            </a:r>
            <a:r>
              <a:rPr lang="en-US" sz="2800" b="1" dirty="0">
                <a:solidFill>
                  <a:schemeClr val="bg1">
                    <a:lumMod val="50000"/>
                  </a:schemeClr>
                </a:solidFill>
                <a:latin typeface="Arial" panose="020B0604020202020204" pitchFamily="34" charset="0"/>
                <a:cs typeface="Arial" panose="020B0604020202020204" pitchFamily="34" charset="0"/>
              </a:rPr>
              <a:t>//</a:t>
            </a:r>
            <a:r>
              <a:rPr lang="en-US" sz="2400" b="1" dirty="0">
                <a:solidFill>
                  <a:schemeClr val="bg1">
                    <a:lumMod val="50000"/>
                  </a:schemeClr>
                </a:solidFill>
                <a:latin typeface="Arial" panose="020B0604020202020204" pitchFamily="34" charset="0"/>
                <a:cs typeface="Arial" panose="020B0604020202020204" pitchFamily="34" charset="0"/>
              </a:rPr>
              <a:t>copy </a:t>
            </a:r>
            <a:r>
              <a:rPr lang="en-US" sz="2400" b="1" dirty="0" err="1">
                <a:solidFill>
                  <a:schemeClr val="bg1">
                    <a:lumMod val="50000"/>
                  </a:schemeClr>
                </a:solidFill>
                <a:latin typeface="Arial" panose="020B0604020202020204" pitchFamily="34" charset="0"/>
                <a:cs typeface="Arial" panose="020B0604020202020204" pitchFamily="34" charset="0"/>
              </a:rPr>
              <a:t>strlen</a:t>
            </a:r>
            <a:r>
              <a:rPr lang="en-US" sz="2400" b="1" dirty="0">
                <a:solidFill>
                  <a:schemeClr val="bg1">
                    <a:lumMod val="50000"/>
                  </a:schemeClr>
                </a:solidFill>
                <a:latin typeface="Arial" panose="020B0604020202020204" pitchFamily="34" charset="0"/>
                <a:cs typeface="Arial" panose="020B0604020202020204" pitchFamily="34" charset="0"/>
              </a:rPr>
              <a:t> characters</a:t>
            </a:r>
            <a:r>
              <a:rPr lang="en-US" sz="2800" b="1" dirty="0">
                <a:solidFill>
                  <a:schemeClr val="bg1">
                    <a:lumMod val="50000"/>
                  </a:schemeClr>
                </a:solidFill>
                <a:latin typeface="Arial" panose="020B0604020202020204" pitchFamily="34" charset="0"/>
                <a:cs typeface="Arial" panose="020B0604020202020204" pitchFamily="34" charset="0"/>
              </a:rPr>
              <a:t> </a:t>
            </a:r>
            <a:endParaRPr lang="en-US" sz="2400" b="1" dirty="0">
              <a:solidFill>
                <a:schemeClr val="bg1">
                  <a:lumMod val="50000"/>
                </a:schemeClr>
              </a:solidFill>
              <a:latin typeface="Arial" panose="020B0604020202020204" pitchFamily="34" charset="0"/>
              <a:cs typeface="Arial" panose="020B0604020202020204" pitchFamily="34" charset="0"/>
            </a:endParaRP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a:t>
            </a:r>
            <a:r>
              <a:rPr lang="en-US" sz="2600" b="1" dirty="0">
                <a:solidFill>
                  <a:srgbClr val="0070C0"/>
                </a:solidFill>
                <a:latin typeface="Courier New" panose="02070309020205020404" pitchFamily="49" charset="0"/>
                <a:cs typeface="Courier New" panose="02070309020205020404" pitchFamily="49" charset="0"/>
              </a:rPr>
              <a:t>str2[j] = str1[j];</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		</a:t>
            </a:r>
            <a:r>
              <a:rPr lang="en-US" sz="2400" b="1" dirty="0">
                <a:solidFill>
                  <a:schemeClr val="bg1">
                    <a:lumMod val="50000"/>
                  </a:schemeClr>
                </a:solidFill>
                <a:latin typeface="Arial" panose="020B0604020202020204" pitchFamily="34" charset="0"/>
                <a:cs typeface="Arial" panose="020B0604020202020204" pitchFamily="34" charset="0"/>
              </a:rPr>
              <a:t>// from str1 to str2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a:t>
            </a:r>
            <a:r>
              <a:rPr lang="en-US" sz="2600" b="1" dirty="0">
                <a:solidFill>
                  <a:srgbClr val="0070C0"/>
                </a:solidFill>
                <a:latin typeface="Courier New" panose="02070309020205020404" pitchFamily="49" charset="0"/>
                <a:cs typeface="Courier New" panose="02070309020205020404" pitchFamily="49" charset="0"/>
              </a:rPr>
              <a:t>str2[j] = ‘\0’;</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			</a:t>
            </a:r>
            <a:r>
              <a:rPr lang="en-US" sz="2400" b="1" dirty="0">
                <a:solidFill>
                  <a:schemeClr val="bg1">
                    <a:lumMod val="50000"/>
                  </a:schemeClr>
                </a:solidFill>
                <a:latin typeface="Arial" panose="020B0604020202020204" pitchFamily="34" charset="0"/>
                <a:cs typeface="Arial" panose="020B0604020202020204" pitchFamily="34" charset="0"/>
              </a:rPr>
              <a:t>//insert NULL at end</a:t>
            </a:r>
            <a:r>
              <a:rPr lang="en-US" sz="2400" b="1" dirty="0">
                <a:latin typeface="Courier New" panose="02070309020205020404" pitchFamily="49" charset="0"/>
                <a:cs typeface="Courier New" panose="02070309020205020404" pitchFamily="49" charset="0"/>
              </a:rPr>
              <a:t>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printf</a:t>
            </a:r>
            <a:r>
              <a:rPr lang="en-US" sz="2400" b="1" dirty="0">
                <a:latin typeface="Courier New" panose="02070309020205020404" pitchFamily="49" charset="0"/>
                <a:cs typeface="Courier New" panose="02070309020205020404" pitchFamily="49" charset="0"/>
              </a:rPr>
              <a:t>(“%s\n”,</a:t>
            </a:r>
            <a:r>
              <a:rPr lang="en-US" sz="2400" b="1" dirty="0" err="1">
                <a:latin typeface="Courier New" panose="02070309020205020404" pitchFamily="49" charset="0"/>
                <a:cs typeface="Courier New" panose="02070309020205020404" pitchFamily="49" charset="0"/>
              </a:rPr>
              <a:t>str</a:t>
            </a:r>
            <a:r>
              <a:rPr lang="en-US" sz="2400" b="1" dirty="0">
                <a:latin typeface="Courier New" panose="02070309020205020404" pitchFamily="49" charset="0"/>
                <a:cs typeface="Courier New" panose="02070309020205020404" pitchFamily="49" charset="0"/>
              </a:rPr>
              <a:t>);		</a:t>
            </a:r>
            <a:r>
              <a:rPr lang="en-US" sz="2400" b="1" dirty="0">
                <a:solidFill>
                  <a:schemeClr val="bg1">
                    <a:lumMod val="50000"/>
                  </a:schemeClr>
                </a:solidFill>
                <a:latin typeface="Arial" panose="020B0604020202020204" pitchFamily="34" charset="0"/>
                <a:cs typeface="Arial" panose="020B0604020202020204" pitchFamily="34" charset="0"/>
              </a:rPr>
              <a:t>//display str2</a:t>
            </a:r>
            <a:r>
              <a:rPr lang="en-US" sz="2400" b="1" dirty="0">
                <a:latin typeface="Courier New" panose="02070309020205020404" pitchFamily="49" charset="0"/>
                <a:cs typeface="Courier New" panose="02070309020205020404" pitchFamily="49" charset="0"/>
              </a:rPr>
              <a:t>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 return 0; </a:t>
            </a:r>
          </a:p>
          <a:p>
            <a:pPr eaLnBrk="1" hangingPunct="1">
              <a:lnSpc>
                <a:spcPct val="90000"/>
              </a:lnSpc>
              <a:buFontTx/>
              <a:buNone/>
            </a:pPr>
            <a:r>
              <a:rPr lang="en-US" sz="24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87F5C6C-6A71-4261-821D-5D49E5D8C183}"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39940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Objectives</a:t>
            </a:r>
          </a:p>
        </p:txBody>
      </p:sp>
      <p:sp>
        <p:nvSpPr>
          <p:cNvPr id="2" name="Content Placeholder 1"/>
          <p:cNvSpPr>
            <a:spLocks noGrp="1"/>
          </p:cNvSpPr>
          <p:nvPr>
            <p:ph idx="1"/>
          </p:nvPr>
        </p:nvSpPr>
        <p:spPr/>
        <p:txBody>
          <a:bodyPr>
            <a:normAutofit/>
          </a:bodyPr>
          <a:lstStyle/>
          <a:p>
            <a:pPr marL="0" indent="0">
              <a:lnSpc>
                <a:spcPct val="150000"/>
              </a:lnSpc>
              <a:buNone/>
            </a:pPr>
            <a:r>
              <a:rPr lang="en-US" sz="2800" b="1" dirty="0">
                <a:latin typeface="Arial" panose="020B0604020202020204" pitchFamily="34" charset="0"/>
                <a:cs typeface="Arial" panose="020B0604020202020204" pitchFamily="34" charset="0"/>
              </a:rPr>
              <a:t>To learn and appreciate the following concepts</a:t>
            </a:r>
          </a:p>
          <a:p>
            <a:pPr lvl="1">
              <a:lnSpc>
                <a:spcPct val="150000"/>
              </a:lnSpc>
            </a:pPr>
            <a:r>
              <a:rPr lang="en-IN" sz="2400" b="1" dirty="0">
                <a:latin typeface="Arial" pitchFamily="34" charset="0"/>
                <a:cs typeface="Arial" pitchFamily="34" charset="0"/>
              </a:rPr>
              <a:t>Strings definition, declaration, initialization</a:t>
            </a:r>
          </a:p>
          <a:p>
            <a:pPr lvl="1">
              <a:lnSpc>
                <a:spcPct val="150000"/>
              </a:lnSpc>
            </a:pPr>
            <a:r>
              <a:rPr lang="en-IN" sz="2400" b="1" dirty="0">
                <a:latin typeface="Arial" pitchFamily="34" charset="0"/>
                <a:cs typeface="Arial" pitchFamily="34" charset="0"/>
              </a:rPr>
              <a:t>Reading Strings</a:t>
            </a:r>
          </a:p>
          <a:p>
            <a:pPr lvl="1">
              <a:lnSpc>
                <a:spcPct val="150000"/>
              </a:lnSpc>
            </a:pPr>
            <a:r>
              <a:rPr lang="en-IN" sz="2400" b="1" dirty="0">
                <a:latin typeface="Arial" pitchFamily="34" charset="0"/>
                <a:cs typeface="Arial" pitchFamily="34" charset="0"/>
              </a:rPr>
              <a:t>String Handling Functions</a:t>
            </a:r>
          </a:p>
          <a:p>
            <a:pPr lvl="1">
              <a:lnSpc>
                <a:spcPct val="150000"/>
              </a:lnSpc>
            </a:pPr>
            <a:r>
              <a:rPr lang="en-IN" sz="2400" b="1" dirty="0">
                <a:latin typeface="Arial" pitchFamily="34" charset="0"/>
                <a:cs typeface="Arial" pitchFamily="34" charset="0"/>
              </a:rPr>
              <a:t>Programs using strings</a:t>
            </a:r>
          </a:p>
          <a:p>
            <a:pPr lvl="1">
              <a:lnSpc>
                <a:spcPct val="150000"/>
              </a:lnSpc>
            </a:pPr>
            <a:r>
              <a:rPr lang="en-IN" sz="2400" b="1" dirty="0">
                <a:latin typeface="Arial" pitchFamily="34" charset="0"/>
                <a:cs typeface="Arial" pitchFamily="34" charset="0"/>
              </a:rPr>
              <a:t>Array of Strings</a:t>
            </a:r>
          </a:p>
          <a:p>
            <a:pPr lvl="1">
              <a:lnSpc>
                <a:spcPct val="150000"/>
              </a:lnSpc>
            </a:pPr>
            <a:r>
              <a:rPr lang="en-IN" sz="2400" b="1" dirty="0">
                <a:latin typeface="Arial" pitchFamily="34" charset="0"/>
                <a:cs typeface="Arial" pitchFamily="34" charset="0"/>
              </a:rPr>
              <a:t>Operations on array of strings</a:t>
            </a:r>
          </a:p>
          <a:p>
            <a:pPr lvl="1"/>
            <a:endParaRPr lang="en-IN" sz="2000" dirty="0"/>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21E3A5B-AC2C-4BDE-87E9-7CA4110C7D11}"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22624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40450"/>
            <a:ext cx="9400180" cy="628310"/>
          </a:xfrm>
        </p:spPr>
        <p:txBody>
          <a:bodyPr>
            <a:normAutofit/>
          </a:bodyPr>
          <a:lstStyle/>
          <a:p>
            <a:r>
              <a:rPr lang="en-US" sz="3200" kern="0" dirty="0">
                <a:cs typeface="Arial" panose="020B0604020202020204" pitchFamily="34" charset="0"/>
              </a:rPr>
              <a:t>Library function: </a:t>
            </a:r>
            <a:r>
              <a:rPr lang="en-US" b="1" kern="0" dirty="0" err="1">
                <a:latin typeface="Tempus Sans ITC" pitchFamily="82" charset="0"/>
              </a:rPr>
              <a:t>strcpy</a:t>
            </a:r>
            <a:r>
              <a:rPr lang="en-US" b="1" kern="0" dirty="0">
                <a:latin typeface="Tempus Sans ITC" pitchFamily="82" charset="0"/>
              </a:rPr>
              <a:t>()</a:t>
            </a:r>
            <a:endParaRPr lang="en-US" dirty="0"/>
          </a:p>
        </p:txBody>
      </p:sp>
      <p:sp>
        <p:nvSpPr>
          <p:cNvPr id="36866" name="Rectangle 3"/>
          <p:cNvSpPr>
            <a:spLocks noGrp="1" noChangeArrowheads="1"/>
          </p:cNvSpPr>
          <p:nvPr>
            <p:ph idx="1"/>
          </p:nvPr>
        </p:nvSpPr>
        <p:spPr>
          <a:xfrm>
            <a:off x="838200" y="1268760"/>
            <a:ext cx="10515600" cy="5071716"/>
          </a:xfrm>
        </p:spPr>
        <p:txBody>
          <a:bodyPr>
            <a:normAutofit lnSpcReduction="10000"/>
          </a:bodyPr>
          <a:lstStyle/>
          <a:p>
            <a:pPr algn="just" eaLnBrk="1" hangingPunct="1">
              <a:lnSpc>
                <a:spcPct val="90000"/>
              </a:lnSpc>
              <a:buFontTx/>
              <a:buNone/>
              <a:defRPr/>
            </a:pPr>
            <a:r>
              <a:rPr lang="en-US" sz="2400" b="1" dirty="0"/>
              <a:t>Copying a String the EASY WAY using</a:t>
            </a:r>
          </a:p>
          <a:p>
            <a:pPr algn="just" eaLnBrk="1" hangingPunct="1">
              <a:lnSpc>
                <a:spcPct val="90000"/>
              </a:lnSpc>
              <a:buFontTx/>
              <a:buNone/>
              <a:defRPr/>
            </a:pPr>
            <a:r>
              <a:rPr lang="en-US" sz="2800" b="1" dirty="0"/>
              <a:t>		</a:t>
            </a:r>
            <a:r>
              <a:rPr lang="en-US" sz="2800" b="1" dirty="0" err="1">
                <a:solidFill>
                  <a:srgbClr val="FF0000"/>
                </a:solidFill>
                <a:latin typeface="Tempus Sans ITC" pitchFamily="82" charset="0"/>
              </a:rPr>
              <a:t>strcpy</a:t>
            </a:r>
            <a:r>
              <a:rPr lang="en-US" sz="2800" b="1" dirty="0">
                <a:solidFill>
                  <a:srgbClr val="FF0000"/>
                </a:solidFill>
                <a:latin typeface="Tempus Sans ITC" pitchFamily="82" charset="0"/>
              </a:rPr>
              <a:t>(destination, source)</a:t>
            </a:r>
            <a:r>
              <a:rPr lang="en-US" sz="2800" dirty="0">
                <a:solidFill>
                  <a:srgbClr val="FF0000"/>
                </a:solidFill>
                <a:latin typeface="Tempus Sans ITC" pitchFamily="82" charset="0"/>
              </a:rPr>
              <a:t> </a:t>
            </a:r>
            <a:endParaRPr lang="en-US" sz="2400" dirty="0">
              <a:solidFill>
                <a:srgbClr val="FF0000"/>
              </a:solidFill>
              <a:latin typeface="Tempus Sans ITC" pitchFamily="82" charset="0"/>
            </a:endParaRPr>
          </a:p>
          <a:p>
            <a:pPr algn="just" eaLnBrk="1" hangingPunct="1">
              <a:lnSpc>
                <a:spcPct val="150000"/>
              </a:lnSpc>
              <a:buFont typeface="Wingdings" pitchFamily="2" charset="2"/>
              <a:buChar char="§"/>
              <a:defRPr/>
            </a:pPr>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strcpy</a:t>
            </a:r>
            <a:r>
              <a:rPr lang="en-US" sz="2000" dirty="0">
                <a:latin typeface="Arial" panose="020B0604020202020204" pitchFamily="34" charset="0"/>
                <a:cs typeface="Arial" panose="020B0604020202020204" pitchFamily="34" charset="0"/>
              </a:rPr>
              <a:t> function works almost like a string assignment operator and assigns the contents of source to destination. </a:t>
            </a:r>
          </a:p>
          <a:p>
            <a:pPr algn="just"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destination may be a character array variable or a string constant.</a:t>
            </a:r>
          </a:p>
          <a:p>
            <a:pPr algn="just" eaLnBrk="1" hangingPunct="1">
              <a:lnSpc>
                <a:spcPct val="150000"/>
              </a:lnSpc>
              <a:buFontTx/>
              <a:buNone/>
              <a:defRPr/>
            </a:pPr>
            <a:r>
              <a:rPr lang="en-US" sz="2000" dirty="0">
                <a:latin typeface="Arial" panose="020B0604020202020204" pitchFamily="34" charset="0"/>
                <a:cs typeface="Arial" panose="020B0604020202020204" pitchFamily="34" charset="0"/>
              </a:rPr>
              <a:t>		e.g.,   </a:t>
            </a:r>
            <a:r>
              <a:rPr lang="en-US" sz="2400" b="1" dirty="0" err="1">
                <a:solidFill>
                  <a:srgbClr val="0070C0"/>
                </a:solidFill>
                <a:latin typeface="Courier New" panose="02070309020205020404" pitchFamily="49" charset="0"/>
                <a:cs typeface="Courier New" panose="02070309020205020404" pitchFamily="49" charset="0"/>
              </a:rPr>
              <a:t>strcpy</a:t>
            </a:r>
            <a:r>
              <a:rPr lang="en-US" sz="2400" b="1" dirty="0">
                <a:solidFill>
                  <a:srgbClr val="0070C0"/>
                </a:solidFill>
                <a:latin typeface="Courier New" panose="02070309020205020404" pitchFamily="49" charset="0"/>
                <a:cs typeface="Courier New" panose="02070309020205020404" pitchFamily="49" charset="0"/>
              </a:rPr>
              <a:t>(city, ”DELHI”);</a:t>
            </a:r>
          </a:p>
          <a:p>
            <a:pPr algn="just" eaLnBrk="1" hangingPunct="1">
              <a:lnSpc>
                <a:spcPct val="150000"/>
              </a:lnSpc>
              <a:buFontTx/>
              <a:buNone/>
              <a:defRPr/>
            </a:pP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will assign the string “DELHI” to the string variable city. </a:t>
            </a:r>
          </a:p>
          <a:p>
            <a:pPr algn="just"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Similarly, the statement </a:t>
            </a:r>
            <a:r>
              <a:rPr lang="en-US" sz="2000" b="1" dirty="0" err="1">
                <a:solidFill>
                  <a:srgbClr val="002060"/>
                </a:solidFill>
                <a:latin typeface="Arial" panose="020B0604020202020204" pitchFamily="34" charset="0"/>
                <a:cs typeface="Arial" panose="020B0604020202020204" pitchFamily="34" charset="0"/>
              </a:rPr>
              <a:t>strcpy</a:t>
            </a:r>
            <a:r>
              <a:rPr lang="en-US" sz="2000" b="1" dirty="0">
                <a:solidFill>
                  <a:srgbClr val="002060"/>
                </a:solidFill>
                <a:latin typeface="Arial" panose="020B0604020202020204" pitchFamily="34" charset="0"/>
                <a:cs typeface="Arial" panose="020B0604020202020204" pitchFamily="34" charset="0"/>
              </a:rPr>
              <a:t>(city1, city2);</a:t>
            </a:r>
          </a:p>
          <a:p>
            <a:pPr algn="just" eaLnBrk="1" hangingPunct="1">
              <a:lnSpc>
                <a:spcPct val="150000"/>
              </a:lnSpc>
              <a:buFontTx/>
              <a:buNone/>
              <a:defRPr/>
            </a:pPr>
            <a:r>
              <a:rPr lang="en-US" sz="2000" dirty="0">
                <a:latin typeface="Arial" panose="020B0604020202020204" pitchFamily="34" charset="0"/>
                <a:cs typeface="Arial" panose="020B0604020202020204" pitchFamily="34" charset="0"/>
              </a:rPr>
              <a:t>	will assign the contents of the string variable city2 to the string variable city1. </a:t>
            </a:r>
          </a:p>
          <a:p>
            <a:pPr algn="just" eaLnBrk="1" hangingPunct="1">
              <a:lnSpc>
                <a:spcPct val="150000"/>
              </a:lnSpc>
              <a:buFontTx/>
              <a:buNone/>
              <a:defRPr/>
            </a:pPr>
            <a:r>
              <a:rPr lang="en-US" sz="2000" dirty="0">
                <a:latin typeface="Arial" panose="020B0604020202020204" pitchFamily="34" charset="0"/>
                <a:cs typeface="Arial" panose="020B0604020202020204" pitchFamily="34" charset="0"/>
              </a:rPr>
              <a:t>	</a:t>
            </a:r>
            <a:r>
              <a:rPr lang="en-US" sz="2000" b="1" i="1" dirty="0">
                <a:latin typeface="Times New Roman" panose="02020603050405020304" pitchFamily="18" charset="0"/>
                <a:cs typeface="Times New Roman" panose="02020603050405020304" pitchFamily="18" charset="0"/>
              </a:rPr>
              <a:t>The size of the array </a:t>
            </a:r>
            <a:r>
              <a:rPr lang="en-US" sz="2000" b="1" i="1" dirty="0">
                <a:solidFill>
                  <a:srgbClr val="002060"/>
                </a:solidFill>
                <a:latin typeface="Times New Roman" panose="02020603050405020304" pitchFamily="18" charset="0"/>
                <a:cs typeface="Times New Roman" panose="02020603050405020304" pitchFamily="18" charset="0"/>
              </a:rPr>
              <a:t>city1</a:t>
            </a:r>
            <a:r>
              <a:rPr lang="en-US" sz="2000" b="1" i="1" dirty="0">
                <a:latin typeface="Times New Roman" panose="02020603050405020304" pitchFamily="18" charset="0"/>
                <a:cs typeface="Times New Roman" panose="02020603050405020304" pitchFamily="18" charset="0"/>
              </a:rPr>
              <a:t> should be large enough to receive the contents of </a:t>
            </a:r>
            <a:r>
              <a:rPr lang="en-US" sz="2000" b="1" i="1" dirty="0">
                <a:solidFill>
                  <a:srgbClr val="002060"/>
                </a:solidFill>
                <a:latin typeface="Times New Roman" panose="02020603050405020304" pitchFamily="18" charset="0"/>
                <a:cs typeface="Times New Roman" panose="02020603050405020304" pitchFamily="18" charset="0"/>
              </a:rPr>
              <a:t>city2</a:t>
            </a:r>
            <a:r>
              <a:rPr lang="en-US" sz="2000" dirty="0">
                <a:latin typeface="Arial" panose="020B0604020202020204" pitchFamily="34" charset="0"/>
                <a:cs typeface="Arial" panose="020B0604020202020204" pitchFamily="34" charset="0"/>
              </a:rPr>
              <a:t>.</a:t>
            </a:r>
          </a:p>
          <a:p>
            <a:pPr algn="just" eaLnBrk="1" hangingPunct="1">
              <a:lnSpc>
                <a:spcPct val="90000"/>
              </a:lnSpc>
              <a:defRPr/>
            </a:pPr>
            <a:endParaRPr lang="en-US" sz="2800"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250128F-83E7-4430-BBA9-FEED50C708E4}"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582439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79" y="582960"/>
            <a:ext cx="7162801" cy="685800"/>
          </a:xfrm>
        </p:spPr>
        <p:txBody>
          <a:bodyPr>
            <a:normAutofit/>
          </a:bodyPr>
          <a:lstStyle/>
          <a:p>
            <a:r>
              <a:rPr lang="en-US" sz="3200" kern="0" dirty="0" err="1">
                <a:cs typeface="Arial" panose="020B0604020202020204" pitchFamily="34" charset="0"/>
              </a:rPr>
              <a:t>strcpy</a:t>
            </a:r>
            <a:r>
              <a:rPr lang="en-US" sz="3200" kern="0" dirty="0">
                <a:cs typeface="Arial" panose="020B0604020202020204" pitchFamily="34" charset="0"/>
              </a:rPr>
              <a:t>(): Example</a:t>
            </a:r>
            <a:endParaRPr lang="en-US" sz="3200" dirty="0">
              <a:cs typeface="Arial" panose="020B0604020202020204" pitchFamily="34" charset="0"/>
            </a:endParaRPr>
          </a:p>
        </p:txBody>
      </p:sp>
      <p:sp>
        <p:nvSpPr>
          <p:cNvPr id="39938" name="Rectangle 3"/>
          <p:cNvSpPr>
            <a:spLocks noGrp="1" noChangeArrowheads="1"/>
          </p:cNvSpPr>
          <p:nvPr>
            <p:ph idx="1"/>
          </p:nvPr>
        </p:nvSpPr>
        <p:spPr>
          <a:xfrm>
            <a:off x="838200" y="1268760"/>
            <a:ext cx="10515600" cy="4857404"/>
          </a:xfrm>
        </p:spPr>
        <p:txBody>
          <a:bodyPr>
            <a:noAutofit/>
          </a:bodyPr>
          <a:lstStyle/>
          <a:p>
            <a:pPr marL="0" indent="0">
              <a:lnSpc>
                <a:spcPct val="150000"/>
              </a:lnSpc>
              <a:buNone/>
            </a:pPr>
            <a:r>
              <a:rPr lang="en-US" sz="2000" b="1" dirty="0">
                <a:latin typeface="Courier New" panose="02070309020205020404" pitchFamily="49" charset="0"/>
                <a:cs typeface="Courier New" panose="02070309020205020404" pitchFamily="49" charset="0"/>
              </a:rPr>
              <a:t>#include &lt;</a:t>
            </a:r>
            <a:r>
              <a:rPr lang="en-US" sz="2000" b="1" dirty="0" err="1">
                <a:latin typeface="Courier New" panose="02070309020205020404" pitchFamily="49" charset="0"/>
                <a:cs typeface="Courier New" panose="02070309020205020404" pitchFamily="49" charset="0"/>
              </a:rPr>
              <a:t>stdio.h</a:t>
            </a:r>
            <a:r>
              <a:rPr lang="en-US" sz="2000" b="1" dirty="0">
                <a:latin typeface="Courier New" panose="02070309020205020404" pitchFamily="49" charset="0"/>
                <a:cs typeface="Courier New" panose="02070309020205020404" pitchFamily="49" charset="0"/>
              </a:rPr>
              <a:t>&gt;</a:t>
            </a:r>
          </a:p>
          <a:p>
            <a:pPr marL="0" indent="0">
              <a:lnSpc>
                <a:spcPct val="150000"/>
              </a:lnSpc>
              <a:buNone/>
            </a:pPr>
            <a:r>
              <a:rPr lang="en-US" sz="2000" b="1" dirty="0">
                <a:latin typeface="Courier New" panose="02070309020205020404" pitchFamily="49" charset="0"/>
                <a:cs typeface="Courier New" panose="02070309020205020404" pitchFamily="49" charset="0"/>
              </a:rPr>
              <a:t>int main(){</a:t>
            </a:r>
          </a:p>
          <a:p>
            <a:pPr eaLnBrk="1" hangingPunct="1">
              <a:lnSpc>
                <a:spcPct val="150000"/>
              </a:lnSpc>
              <a:buFontTx/>
              <a:buNone/>
            </a:pPr>
            <a:r>
              <a:rPr lang="en-US" sz="2000" b="1" dirty="0">
                <a:latin typeface="Courier New" panose="02070309020205020404" pitchFamily="49" charset="0"/>
                <a:cs typeface="Courier New" panose="02070309020205020404" pitchFamily="49" charset="0"/>
              </a:rPr>
              <a:t>char str1[ ] = “Tiger, tiger, burning bright\n”</a:t>
            </a:r>
          </a:p>
          <a:p>
            <a:pPr eaLnBrk="1" hangingPunct="1">
              <a:lnSpc>
                <a:spcPct val="150000"/>
              </a:lnSpc>
              <a:buFontTx/>
              <a:buNone/>
            </a:pPr>
            <a:r>
              <a:rPr lang="en-US" sz="2000" b="1" dirty="0">
                <a:latin typeface="Courier New" panose="02070309020205020404" pitchFamily="49" charset="0"/>
                <a:cs typeface="Courier New" panose="02070309020205020404" pitchFamily="49" charset="0"/>
              </a:rPr>
              <a:t>			 “in the forests of the night”; </a:t>
            </a:r>
          </a:p>
          <a:p>
            <a:pPr eaLnBrk="1" hangingPunct="1">
              <a:lnSpc>
                <a:spcPct val="150000"/>
              </a:lnSpc>
              <a:buFontTx/>
              <a:buNone/>
            </a:pPr>
            <a:r>
              <a:rPr lang="en-US" sz="2000" b="1" dirty="0" err="1">
                <a:latin typeface="Courier New" panose="02070309020205020404" pitchFamily="49" charset="0"/>
                <a:cs typeface="Courier New" panose="02070309020205020404" pitchFamily="49" charset="0"/>
              </a:rPr>
              <a:t>const</a:t>
            </a:r>
            <a:r>
              <a:rPr lang="en-US" sz="2000" b="1" dirty="0">
                <a:latin typeface="Courier New" panose="02070309020205020404" pitchFamily="49" charset="0"/>
                <a:cs typeface="Courier New" panose="02070309020205020404" pitchFamily="49" charset="0"/>
              </a:rPr>
              <a:t> int MAX = 80; </a:t>
            </a:r>
            <a:r>
              <a:rPr lang="en-US" sz="2000" b="1" dirty="0">
                <a:solidFill>
                  <a:schemeClr val="bg1">
                    <a:lumMod val="50000"/>
                  </a:schemeClr>
                </a:solidFill>
                <a:latin typeface="+mj-lt"/>
                <a:cs typeface="Courier New" panose="02070309020205020404" pitchFamily="49" charset="0"/>
              </a:rPr>
              <a:t>//size of str2 buffer</a:t>
            </a:r>
          </a:p>
          <a:p>
            <a:pPr eaLnBrk="1" hangingPunct="1">
              <a:lnSpc>
                <a:spcPct val="150000"/>
              </a:lnSpc>
              <a:buFontTx/>
              <a:buNone/>
            </a:pPr>
            <a:r>
              <a:rPr lang="en-US" sz="2000" b="1" dirty="0">
                <a:latin typeface="Courier New" panose="02070309020205020404" pitchFamily="49" charset="0"/>
                <a:cs typeface="Courier New" panose="02070309020205020404" pitchFamily="49" charset="0"/>
              </a:rPr>
              <a:t> char str2[MAX]; </a:t>
            </a:r>
            <a:r>
              <a:rPr lang="en-US" sz="2000" b="1" dirty="0">
                <a:solidFill>
                  <a:schemeClr val="bg1">
                    <a:lumMod val="50000"/>
                  </a:schemeClr>
                </a:solidFill>
                <a:latin typeface="+mj-lt"/>
                <a:cs typeface="Courier New" panose="02070309020205020404" pitchFamily="49" charset="0"/>
              </a:rPr>
              <a:t>//empty string </a:t>
            </a:r>
          </a:p>
          <a:p>
            <a:pPr eaLnBrk="1" hangingPunct="1">
              <a:lnSpc>
                <a:spcPct val="150000"/>
              </a:lnSpc>
              <a:buFontTx/>
              <a:buNone/>
            </a:pPr>
            <a:r>
              <a:rPr lang="en-US" sz="2400" b="1" dirty="0" err="1">
                <a:solidFill>
                  <a:srgbClr val="0070C0"/>
                </a:solidFill>
                <a:latin typeface="Courier New" panose="02070309020205020404" pitchFamily="49" charset="0"/>
                <a:cs typeface="Courier New" panose="02070309020205020404" pitchFamily="49" charset="0"/>
              </a:rPr>
              <a:t>strcpy</a:t>
            </a:r>
            <a:r>
              <a:rPr lang="en-US" sz="2400" b="1" dirty="0">
                <a:solidFill>
                  <a:srgbClr val="0070C0"/>
                </a:solidFill>
                <a:latin typeface="Courier New" panose="02070309020205020404" pitchFamily="49" charset="0"/>
                <a:cs typeface="Courier New" panose="02070309020205020404" pitchFamily="49" charset="0"/>
              </a:rPr>
              <a:t>(str2, str1);</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latin typeface="+mj-lt"/>
                <a:cs typeface="Courier New" panose="02070309020205020404" pitchFamily="49" charset="0"/>
              </a:rPr>
              <a:t>//copy str1 to str2 </a:t>
            </a:r>
          </a:p>
          <a:p>
            <a:pPr eaLnBrk="1" hangingPunct="1">
              <a:lnSpc>
                <a:spcPct val="150000"/>
              </a:lnSpc>
              <a:buFontTx/>
              <a:buNone/>
            </a:pP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(“%s”,str2); </a:t>
            </a:r>
            <a:r>
              <a:rPr lang="en-US" sz="2000" b="1" dirty="0">
                <a:solidFill>
                  <a:schemeClr val="bg1">
                    <a:lumMod val="50000"/>
                  </a:schemeClr>
                </a:solidFill>
                <a:latin typeface="+mj-lt"/>
                <a:cs typeface="Courier New" panose="02070309020205020404" pitchFamily="49" charset="0"/>
              </a:rPr>
              <a:t>//display str2 </a:t>
            </a:r>
          </a:p>
          <a:p>
            <a:pPr eaLnBrk="1" hangingPunct="1">
              <a:lnSpc>
                <a:spcPct val="150000"/>
              </a:lnSpc>
              <a:buFontTx/>
              <a:buNone/>
            </a:pPr>
            <a:r>
              <a:rPr lang="en-US" sz="2000" b="1" dirty="0">
                <a:latin typeface="Courier New" panose="02070309020205020404" pitchFamily="49" charset="0"/>
                <a:cs typeface="Courier New" panose="02070309020205020404" pitchFamily="49" charset="0"/>
              </a:rPr>
              <a:t> } </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130E325-4C89-4F6D-A4D4-0C84B460FA9D}"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66623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dirty="0"/>
              <a:t>Library function: </a:t>
            </a:r>
            <a:r>
              <a:rPr lang="en-US" sz="3200" b="1" kern="0" dirty="0" err="1">
                <a:latin typeface="Tempus Sans ITC" pitchFamily="82" charset="0"/>
              </a:rPr>
              <a:t>strcmp</a:t>
            </a:r>
            <a:r>
              <a:rPr lang="en-US" sz="3200" b="1" kern="0" dirty="0">
                <a:latin typeface="Tempus Sans ITC" pitchFamily="82" charset="0"/>
              </a:rPr>
              <a:t>()</a:t>
            </a:r>
            <a:endParaRPr lang="en-US" sz="3200" b="1"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0963" name="Rectangle 2"/>
          <p:cNvSpPr>
            <a:spLocks noChangeArrowheads="1"/>
          </p:cNvSpPr>
          <p:nvPr/>
        </p:nvSpPr>
        <p:spPr bwMode="auto">
          <a:xfrm>
            <a:off x="838199" y="1244797"/>
            <a:ext cx="10802417" cy="5124480"/>
          </a:xfrm>
          <a:prstGeom prst="rect">
            <a:avLst/>
          </a:prstGeom>
          <a:noFill/>
          <a:ln w="9525">
            <a:noFill/>
            <a:miter lim="800000"/>
            <a:headEnd/>
            <a:tailEnd/>
          </a:ln>
        </p:spPr>
        <p:txBody>
          <a:bodyPr wrap="square" anchor="ctr">
            <a:spAutoFit/>
          </a:bodyPr>
          <a:lstStyle/>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US" sz="20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strcmp</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function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compares two strings identified by   the arguments and has a value 0 if they are equal.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strcmp</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(string1, string2);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string1 and string2 may be string variables 	or string constants.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they are not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equal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it returns the numeric values -1 or 1.</a:t>
            </a:r>
          </a:p>
          <a:p>
            <a:pPr marL="0" marR="0" lvl="0" indent="0" algn="just" defTabSz="914400"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That means, if the value is </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negative</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string1 is alphabetically above string2.</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3437A5-18F5-4EE0-9DDA-702C7EF965FA}"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709513" y="3717032"/>
            <a:ext cx="7988387" cy="2160240"/>
          </a:xfrm>
          <a:prstGeom prst="rect">
            <a:avLst/>
          </a:prstGeom>
        </p:spPr>
      </p:pic>
    </p:spTree>
    <p:extLst>
      <p:ext uri="{BB962C8B-B14F-4D97-AF65-F5344CB8AC3E}">
        <p14:creationId xmlns:p14="http://schemas.microsoft.com/office/powerpoint/2010/main" val="29155006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dirty="0"/>
              <a:t>Library function: </a:t>
            </a:r>
            <a:r>
              <a:rPr lang="en-US" b="1" kern="0" dirty="0" err="1">
                <a:latin typeface="Tempus Sans ITC" pitchFamily="82" charset="0"/>
              </a:rPr>
              <a:t>strcat</a:t>
            </a:r>
            <a:r>
              <a:rPr lang="en-US" b="1" kern="0" dirty="0">
                <a:latin typeface="Tempus Sans ITC" pitchFamily="82" charset="0"/>
              </a:rPr>
              <a:t>()</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1987" name="Rectangle 2"/>
          <p:cNvSpPr>
            <a:spLocks noChangeArrowheads="1"/>
          </p:cNvSpPr>
          <p:nvPr/>
        </p:nvSpPr>
        <p:spPr bwMode="auto">
          <a:xfrm>
            <a:off x="838200" y="1437930"/>
            <a:ext cx="10515600" cy="4955203"/>
          </a:xfrm>
          <a:prstGeom prst="rect">
            <a:avLst/>
          </a:prstGeom>
          <a:noFill/>
          <a:ln w="9525">
            <a:noFill/>
            <a:miter lim="800000"/>
            <a:headEnd/>
            <a:tailEnd/>
          </a:ln>
        </p:spPr>
        <p:txBody>
          <a:bodyPr wrap="square" anchor="ctr">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US" sz="20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strcat</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function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joins two strings together. </a:t>
            </a:r>
          </a:p>
          <a:p>
            <a:pPr marL="0" marR="0" lvl="0" indent="0" algn="just" defTabSz="914400" rtl="0" eaLnBrk="1" fontAlgn="base" latinLnBrk="0" hangingPunct="1">
              <a:lnSpc>
                <a:spcPct val="150000"/>
              </a:lnSpc>
              <a:spcBef>
                <a:spcPct val="0"/>
              </a:spcBef>
              <a:spcAft>
                <a:spcPct val="0"/>
              </a:spcAft>
              <a:buClrTx/>
              <a:buSzTx/>
              <a:buFontTx/>
              <a:buNone/>
              <a:tabLst>
                <a:tab pos="2171700" algn="l"/>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It takes the following form:</a:t>
            </a:r>
          </a:p>
          <a:p>
            <a:pPr marL="0" marR="0" lvl="0" indent="0" algn="just" defTabSz="914400" rtl="0" eaLnBrk="1" fontAlgn="base" latinLnBrk="0" hangingPunct="1">
              <a:lnSpc>
                <a:spcPct val="150000"/>
              </a:lnSpc>
              <a:spcBef>
                <a:spcPct val="0"/>
              </a:spcBef>
              <a:spcAft>
                <a:spcPct val="0"/>
              </a:spcAft>
              <a:buClrTx/>
              <a:buSzTx/>
              <a:buFontTx/>
              <a:buNone/>
              <a:tabLst>
                <a:tab pos="2171700" algn="l"/>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strcat</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(string1, string2);</a:t>
            </a:r>
          </a:p>
          <a:p>
            <a:pPr marL="0" marR="0" lvl="0" indent="0" algn="just" defTabSz="914400" rtl="0" eaLnBrk="1" fontAlgn="base" latinLnBrk="0" hangingPunct="1">
              <a:lnSpc>
                <a:spcPct val="150000"/>
              </a:lnSpc>
              <a:spcBef>
                <a:spcPct val="0"/>
              </a:spcBef>
              <a:spcAft>
                <a:spcPct val="0"/>
              </a:spcAft>
              <a:buClrTx/>
              <a:buSzTx/>
              <a:buFontTx/>
              <a:buNone/>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string1 and string2 are character arrays. </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ü"/>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the function </a:t>
            </a:r>
            <a:r>
              <a:rPr kumimoji="0" lang="en-US" sz="20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strcat</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excuted</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string2 is appended to string1.</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ü"/>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does so by removing the null character at the end of string1 and placing string2 from there. </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ü"/>
              <a:tabLst>
                <a:tab pos="2171700" algn="l"/>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string at string2 remains unchanged.</a:t>
            </a:r>
          </a:p>
          <a:p>
            <a:pPr marL="0" marR="0" lvl="0" indent="0" algn="l" defTabSz="914400" rtl="0" eaLnBrk="1" fontAlgn="base" latinLnBrk="0" hangingPunct="1">
              <a:lnSpc>
                <a:spcPct val="100000"/>
              </a:lnSpc>
              <a:spcBef>
                <a:spcPct val="0"/>
              </a:spcBef>
              <a:spcAft>
                <a:spcPct val="0"/>
              </a:spcAft>
              <a:buClrTx/>
              <a:buSzTx/>
              <a:buFontTx/>
              <a:buNone/>
              <a:tabLst>
                <a:tab pos="2171700" algn="l"/>
              </a:tabLst>
              <a:defRPr/>
            </a:pPr>
            <a:endParaRPr kumimoji="0" lang="en-US" sz="2200" b="0" i="0" u="none" strike="noStrike" kern="1200" cap="none" spc="0" normalizeH="0" baseline="0" noProof="0" dirty="0">
              <a:ln>
                <a:noFill/>
              </a:ln>
              <a:solidFill>
                <a:prstClr val="black"/>
              </a:solidFill>
              <a:effectLst/>
              <a:uLnTx/>
              <a:uFillTx/>
              <a:latin typeface="Verdana"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2171700" algn="l"/>
              </a:tabLst>
              <a:defRPr/>
            </a:pPr>
            <a:endParaRPr kumimoji="0" lang="en-US" sz="1800" b="0" i="0" u="none" strike="noStrike" kern="1200" cap="none" spc="0" normalizeH="0" baseline="0" noProof="0" dirty="0">
              <a:ln>
                <a:noFill/>
              </a:ln>
              <a:solidFill>
                <a:prstClr val="black"/>
              </a:solidFill>
              <a:effectLst/>
              <a:uLnTx/>
              <a:uFillTx/>
              <a:latin typeface="Verdana" pitchFamily="34"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65C4924-379C-4D5A-8F50-CB7ECCADC744}"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0174377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32656"/>
            <a:ext cx="8172130" cy="685800"/>
          </a:xfrm>
        </p:spPr>
        <p:txBody>
          <a:bodyPr>
            <a:normAutofit/>
          </a:bodyPr>
          <a:lstStyle/>
          <a:p>
            <a:r>
              <a:rPr lang="en-US" sz="3200" dirty="0"/>
              <a:t>Concatenation of 2 strings</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40963" name="Rectangle 2"/>
          <p:cNvSpPr>
            <a:spLocks noChangeArrowheads="1"/>
          </p:cNvSpPr>
          <p:nvPr/>
        </p:nvSpPr>
        <p:spPr bwMode="auto">
          <a:xfrm>
            <a:off x="838200" y="914401"/>
            <a:ext cx="8686800" cy="572464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#include &lt;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stdio.h</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#include &lt;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string.h</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main(){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char s1[40], s2[50];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first 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gets(s1);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second 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gets(s2);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strcat</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(s1, s2);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nConcatenated</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string is“);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(“%s”,s1);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return 0;   }</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920BD98-FFC0-4A4D-9F82-F4CAFE002458}"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76920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38" y="620688"/>
            <a:ext cx="9554354" cy="628310"/>
          </a:xfrm>
        </p:spPr>
        <p:txBody>
          <a:bodyPr>
            <a:normAutofit/>
          </a:bodyPr>
          <a:lstStyle/>
          <a:p>
            <a:r>
              <a:rPr lang="en-US" sz="3200" spc="800" dirty="0">
                <a:latin typeface="Arial" panose="020B0604020202020204" pitchFamily="34" charset="0"/>
                <a:cs typeface="Arial" panose="020B0604020202020204" pitchFamily="34" charset="0"/>
              </a:rPr>
              <a:t>Strings</a:t>
            </a:r>
            <a:endParaRPr lang="en-US" sz="3200" dirty="0">
              <a:latin typeface="Arial" panose="020B0604020202020204" pitchFamily="34" charset="0"/>
              <a:cs typeface="Arial" panose="020B0604020202020204" pitchFamily="34" charset="0"/>
            </a:endParaRPr>
          </a:p>
        </p:txBody>
      </p:sp>
      <p:sp>
        <p:nvSpPr>
          <p:cNvPr id="18434" name="Rectangle 3"/>
          <p:cNvSpPr>
            <a:spLocks noGrp="1" noChangeArrowheads="1"/>
          </p:cNvSpPr>
          <p:nvPr>
            <p:ph idx="1"/>
          </p:nvPr>
        </p:nvSpPr>
        <p:spPr>
          <a:xfrm>
            <a:off x="497537" y="1187134"/>
            <a:ext cx="10515600" cy="5122186"/>
          </a:xfrm>
        </p:spPr>
        <p:txBody>
          <a:bodyPr>
            <a:normAutofit/>
          </a:bodyPr>
          <a:lstStyle/>
          <a:p>
            <a:pPr algn="just" eaLnBrk="1" hangingPunct="1">
              <a:buFontTx/>
              <a:buNone/>
            </a:pPr>
            <a:r>
              <a:rPr lang="en-US" sz="2400" dirty="0">
                <a:solidFill>
                  <a:srgbClr val="800000"/>
                </a:solidFill>
              </a:rPr>
              <a:t>Declaration and initialization</a:t>
            </a:r>
          </a:p>
          <a:p>
            <a:pPr algn="just" eaLnBrk="1" hangingPunct="1">
              <a:buFontTx/>
              <a:buNone/>
            </a:pPr>
            <a:r>
              <a:rPr lang="en-US" sz="2400" dirty="0">
                <a:solidFill>
                  <a:srgbClr val="800000"/>
                </a:solidFill>
              </a:rPr>
              <a:t>	</a:t>
            </a:r>
            <a:r>
              <a:rPr lang="en-US" sz="2400" b="1" dirty="0">
                <a:solidFill>
                  <a:srgbClr val="0000CC"/>
                </a:solidFill>
                <a:latin typeface="Tempus Sans ITC" pitchFamily="82" charset="0"/>
              </a:rPr>
              <a:t>char </a:t>
            </a:r>
            <a:r>
              <a:rPr lang="en-US" sz="2400" b="1" dirty="0" err="1">
                <a:solidFill>
                  <a:srgbClr val="800000"/>
                </a:solidFill>
                <a:latin typeface="Tempus Sans ITC" pitchFamily="82" charset="0"/>
              </a:rPr>
              <a:t>string_name</a:t>
            </a:r>
            <a:r>
              <a:rPr lang="en-US" sz="2400" b="1" dirty="0">
                <a:solidFill>
                  <a:srgbClr val="800000"/>
                </a:solidFill>
                <a:latin typeface="Tempus Sans ITC" pitchFamily="82" charset="0"/>
              </a:rPr>
              <a:t>[</a:t>
            </a:r>
            <a:r>
              <a:rPr lang="en-US" sz="2400" b="1" dirty="0">
                <a:solidFill>
                  <a:srgbClr val="002060"/>
                </a:solidFill>
                <a:latin typeface="Tempus Sans ITC" pitchFamily="82" charset="0"/>
              </a:rPr>
              <a:t>size</a:t>
            </a:r>
            <a:r>
              <a:rPr lang="en-US" sz="2400" b="1" dirty="0">
                <a:solidFill>
                  <a:srgbClr val="800000"/>
                </a:solidFill>
                <a:latin typeface="Tempus Sans ITC" pitchFamily="82" charset="0"/>
              </a:rPr>
              <a:t>];</a:t>
            </a:r>
          </a:p>
          <a:p>
            <a:pPr algn="just" eaLnBrk="1" hangingPunct="1">
              <a:buFontTx/>
              <a:buNone/>
            </a:pPr>
            <a:r>
              <a:rPr lang="en-US" sz="2000" dirty="0">
                <a:solidFill>
                  <a:schemeClr val="tx2"/>
                </a:solidFill>
              </a:rPr>
              <a:t>	</a:t>
            </a:r>
            <a:r>
              <a:rPr lang="en-US" sz="2200" dirty="0"/>
              <a:t>The size determines the number of characters in the </a:t>
            </a:r>
            <a:r>
              <a:rPr lang="en-US" sz="2200" b="1" dirty="0" err="1">
                <a:latin typeface="Tempus Sans ITC" pitchFamily="82" charset="0"/>
              </a:rPr>
              <a:t>string_name</a:t>
            </a:r>
            <a:r>
              <a:rPr lang="en-US" sz="2200" dirty="0"/>
              <a:t>.</a:t>
            </a:r>
          </a:p>
          <a:p>
            <a:pPr algn="just" eaLnBrk="1" hangingPunct="1">
              <a:buFontTx/>
              <a:buNone/>
            </a:pPr>
            <a:endParaRPr lang="en-US" sz="200" dirty="0">
              <a:solidFill>
                <a:schemeClr val="tx2"/>
              </a:solidFill>
            </a:endParaRPr>
          </a:p>
          <a:p>
            <a:pPr algn="just" eaLnBrk="1" hangingPunct="1">
              <a:buFontTx/>
              <a:buNone/>
            </a:pPr>
            <a:r>
              <a:rPr lang="en-US" sz="2400" dirty="0">
                <a:solidFill>
                  <a:srgbClr val="C00000"/>
                </a:solidFill>
              </a:rPr>
              <a:t>For example</a:t>
            </a:r>
            <a:r>
              <a:rPr lang="en-US" sz="2400" dirty="0">
                <a:solidFill>
                  <a:schemeClr val="accent2"/>
                </a:solidFill>
              </a:rPr>
              <a:t>,</a:t>
            </a:r>
            <a:r>
              <a:rPr lang="en-US" sz="2400" dirty="0"/>
              <a:t> consider the following array: </a:t>
            </a:r>
          </a:p>
          <a:p>
            <a:pPr algn="just" eaLnBrk="1" hangingPunct="1">
              <a:buFontTx/>
              <a:buNone/>
            </a:pPr>
            <a:r>
              <a:rPr lang="en-US" sz="2400" b="1" dirty="0"/>
              <a:t>	</a:t>
            </a:r>
            <a:r>
              <a:rPr lang="en-US" sz="2400" b="1" dirty="0">
                <a:solidFill>
                  <a:srgbClr val="0000FF"/>
                </a:solidFill>
                <a:latin typeface="Tempus Sans ITC" pitchFamily="82" charset="0"/>
              </a:rPr>
              <a:t>char</a:t>
            </a:r>
            <a:r>
              <a:rPr lang="en-US" sz="2400" b="1" dirty="0">
                <a:solidFill>
                  <a:srgbClr val="800000"/>
                </a:solidFill>
                <a:latin typeface="Tempus Sans ITC" pitchFamily="82" charset="0"/>
              </a:rPr>
              <a:t> </a:t>
            </a:r>
            <a:r>
              <a:rPr lang="en-US" sz="2400" b="1" dirty="0">
                <a:solidFill>
                  <a:srgbClr val="C00000"/>
                </a:solidFill>
                <a:latin typeface="Tempus Sans ITC" pitchFamily="82" charset="0"/>
              </a:rPr>
              <a:t>name [</a:t>
            </a:r>
            <a:r>
              <a:rPr lang="en-US" sz="2400" b="1" dirty="0">
                <a:solidFill>
                  <a:srgbClr val="002060"/>
                </a:solidFill>
                <a:latin typeface="Tempus Sans ITC" pitchFamily="82" charset="0"/>
              </a:rPr>
              <a:t>20</a:t>
            </a:r>
            <a:r>
              <a:rPr lang="en-US" sz="2400" b="1" dirty="0">
                <a:solidFill>
                  <a:srgbClr val="C00000"/>
                </a:solidFill>
                <a:latin typeface="Tempus Sans ITC" pitchFamily="82" charset="0"/>
              </a:rPr>
              <a:t>];  </a:t>
            </a:r>
          </a:p>
          <a:p>
            <a:pPr algn="just" eaLnBrk="1" hangingPunct="1">
              <a:buFontTx/>
              <a:buNone/>
            </a:pPr>
            <a:r>
              <a:rPr lang="en-US" sz="2400" dirty="0"/>
              <a:t>		is an array that can store up to 20 elements of type </a:t>
            </a:r>
            <a:r>
              <a:rPr lang="en-US" sz="2400" b="1" dirty="0">
                <a:latin typeface="Tempus Sans ITC" pitchFamily="82" charset="0"/>
              </a:rPr>
              <a:t>char</a:t>
            </a:r>
            <a:r>
              <a:rPr lang="en-US" sz="2400" dirty="0"/>
              <a:t>. </a:t>
            </a:r>
          </a:p>
          <a:p>
            <a:pPr algn="just" eaLnBrk="1" hangingPunct="1">
              <a:buFontTx/>
              <a:buNone/>
            </a:pPr>
            <a:endParaRPr lang="en-US" sz="100" dirty="0"/>
          </a:p>
          <a:p>
            <a:pPr algn="just" eaLnBrk="1" hangingPunct="1">
              <a:buFontTx/>
              <a:buNone/>
            </a:pPr>
            <a:r>
              <a:rPr lang="en-US" sz="2400" dirty="0"/>
              <a:t>It can be declared, initialized &amp; represented  as: </a:t>
            </a:r>
          </a:p>
          <a:p>
            <a:pPr algn="just" eaLnBrk="1" hangingPunct="1">
              <a:buFontTx/>
              <a:buNone/>
            </a:pPr>
            <a:endParaRPr lang="en-US" sz="2400" dirty="0"/>
          </a:p>
          <a:p>
            <a:pPr marL="0" indent="0" algn="just">
              <a:buNone/>
            </a:pPr>
            <a:r>
              <a:rPr lang="en-US" sz="2000" b="1" dirty="0">
                <a:solidFill>
                  <a:srgbClr val="FF0000"/>
                </a:solidFill>
                <a:latin typeface="Arial" panose="020B0604020202020204" pitchFamily="34" charset="0"/>
                <a:cs typeface="Arial" panose="020B0604020202020204" pitchFamily="34" charset="0"/>
              </a:rPr>
              <a:t>char name[ ] = </a:t>
            </a:r>
            <a:r>
              <a:rPr lang="en-US" sz="2000" b="1" dirty="0">
                <a:solidFill>
                  <a:srgbClr val="002060"/>
                </a:solidFill>
                <a:latin typeface="Arial" panose="020B0604020202020204" pitchFamily="34" charset="0"/>
                <a:cs typeface="Arial" panose="020B0604020202020204" pitchFamily="34" charset="0"/>
              </a:rPr>
              <a:t>{ 'H', 'e', 'l', 'l', 'o', '\0' };</a:t>
            </a:r>
            <a:endParaRPr lang="en-US" sz="2000" b="1" dirty="0">
              <a:solidFill>
                <a:srgbClr val="FF0000"/>
              </a:solidFill>
              <a:latin typeface="Arial" panose="020B0604020202020204" pitchFamily="34" charset="0"/>
              <a:cs typeface="Arial" panose="020B0604020202020204" pitchFamily="34" charset="0"/>
            </a:endParaRPr>
          </a:p>
          <a:p>
            <a:pPr marL="0" indent="0" algn="just">
              <a:buNone/>
            </a:pPr>
            <a:endParaRPr lang="en-US" sz="400" b="1" dirty="0">
              <a:solidFill>
                <a:srgbClr val="FF0000"/>
              </a:solidFill>
              <a:latin typeface="Arial" panose="020B0604020202020204" pitchFamily="34" charset="0"/>
              <a:cs typeface="Arial" panose="020B0604020202020204" pitchFamily="34" charset="0"/>
            </a:endParaRPr>
          </a:p>
          <a:p>
            <a:pPr marL="0" indent="0" algn="just">
              <a:buNone/>
            </a:pPr>
            <a:r>
              <a:rPr lang="en-US" sz="2000" b="1" dirty="0">
                <a:solidFill>
                  <a:srgbClr val="FF0000"/>
                </a:solidFill>
                <a:latin typeface="Arial" panose="020B0604020202020204" pitchFamily="34" charset="0"/>
                <a:cs typeface="Arial" panose="020B0604020202020204" pitchFamily="34" charset="0"/>
              </a:rPr>
              <a:t>char name[ ] =“Hello”;</a:t>
            </a:r>
          </a:p>
          <a:p>
            <a:pPr marL="0" indent="0" algn="just">
              <a:buNone/>
            </a:pPr>
            <a:endParaRPr lang="en-US" sz="400" b="1" dirty="0">
              <a:solidFill>
                <a:srgbClr val="FF0000"/>
              </a:solidFill>
              <a:latin typeface="Arial" panose="020B0604020202020204" pitchFamily="34" charset="0"/>
              <a:cs typeface="Arial" panose="020B0604020202020204" pitchFamily="34" charset="0"/>
            </a:endParaRPr>
          </a:p>
          <a:p>
            <a:pPr marL="0" indent="0" algn="just">
              <a:buNone/>
            </a:pPr>
            <a:r>
              <a:rPr lang="en-US" sz="2000" b="1" dirty="0">
                <a:solidFill>
                  <a:srgbClr val="FF0000"/>
                </a:solidFill>
                <a:latin typeface="Arial" panose="020B0604020202020204" pitchFamily="34" charset="0"/>
                <a:cs typeface="Arial" panose="020B0604020202020204" pitchFamily="34" charset="0"/>
              </a:rPr>
              <a:t>char name[ ] =“Merry Christmas”;</a:t>
            </a:r>
          </a:p>
          <a:p>
            <a:pPr marL="0" indent="0" algn="just" eaLnBrk="1" hangingPunct="1">
              <a:buNone/>
            </a:pPr>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1354873-D285-4853-9422-2A1DA16DA5C0}"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121" y="4534096"/>
            <a:ext cx="5743620" cy="1847232"/>
          </a:xfrm>
          <a:prstGeom prst="rect">
            <a:avLst/>
          </a:prstGeom>
        </p:spPr>
      </p:pic>
    </p:spTree>
    <p:extLst>
      <p:ext uri="{BB962C8B-B14F-4D97-AF65-F5344CB8AC3E}">
        <p14:creationId xmlns:p14="http://schemas.microsoft.com/office/powerpoint/2010/main" val="162256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704"/>
            <a:ext cx="10586392" cy="623488"/>
          </a:xfrm>
        </p:spPr>
        <p:txBody>
          <a:bodyPr>
            <a:noAutofit/>
          </a:bodyPr>
          <a:lstStyle/>
          <a:p>
            <a:pPr algn="just"/>
            <a:r>
              <a:rPr lang="en-US" sz="3200" kern="0" dirty="0">
                <a:cs typeface="Arial" panose="020B0604020202020204" pitchFamily="34" charset="0"/>
              </a:rPr>
              <a:t>Library functions: String Handling functions (built-in)</a:t>
            </a:r>
            <a:endParaRPr lang="en-US" sz="3200" dirty="0">
              <a:cs typeface="Arial" panose="020B0604020202020204" pitchFamily="34" charset="0"/>
            </a:endParaRPr>
          </a:p>
        </p:txBody>
      </p:sp>
      <p:sp>
        <p:nvSpPr>
          <p:cNvPr id="8" name="Rectangle 3"/>
          <p:cNvSpPr>
            <a:spLocks noGrp="1" noChangeArrowheads="1"/>
          </p:cNvSpPr>
          <p:nvPr>
            <p:ph idx="1"/>
          </p:nvPr>
        </p:nvSpPr>
        <p:spPr>
          <a:xfrm>
            <a:off x="838200" y="1417747"/>
            <a:ext cx="10515600" cy="4724400"/>
          </a:xfrm>
        </p:spPr>
        <p:txBody>
          <a:bodyPr>
            <a:normAutofit/>
          </a:bodyPr>
          <a:lstStyle/>
          <a:p>
            <a:pPr algn="just">
              <a:spcBef>
                <a:spcPct val="0"/>
              </a:spcBef>
              <a:defRPr/>
            </a:pPr>
            <a:r>
              <a:rPr lang="en-US" sz="2800" dirty="0"/>
              <a:t>Used to manipulate a given string.</a:t>
            </a:r>
          </a:p>
          <a:p>
            <a:pPr algn="just">
              <a:spcBef>
                <a:spcPct val="0"/>
              </a:spcBef>
              <a:defRPr/>
            </a:pPr>
            <a:r>
              <a:rPr lang="en-US" sz="2800" dirty="0"/>
              <a:t>These functions are part of </a:t>
            </a:r>
            <a:r>
              <a:rPr lang="en-US" sz="3200" b="1" dirty="0" err="1">
                <a:solidFill>
                  <a:srgbClr val="FF0000"/>
                </a:solidFill>
                <a:latin typeface="Tempus Sans ITC" pitchFamily="82" charset="0"/>
              </a:rPr>
              <a:t>string.h</a:t>
            </a:r>
            <a:r>
              <a:rPr lang="en-US" sz="2800" dirty="0">
                <a:solidFill>
                  <a:srgbClr val="FF0000"/>
                </a:solidFill>
              </a:rPr>
              <a:t> </a:t>
            </a:r>
            <a:r>
              <a:rPr lang="en-US" sz="2800" dirty="0"/>
              <a:t>header file.</a:t>
            </a:r>
          </a:p>
          <a:p>
            <a:pPr algn="just" eaLnBrk="1" hangingPunct="1">
              <a:spcBef>
                <a:spcPct val="0"/>
              </a:spcBef>
              <a:buFontTx/>
              <a:buNone/>
              <a:defRPr/>
            </a:pPr>
            <a:endParaRPr lang="en-US" sz="1100" dirty="0"/>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strlen</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a:t>
            </a:r>
            <a:r>
              <a:rPr lang="en-US" sz="2400" b="1" dirty="0">
                <a:solidFill>
                  <a:srgbClr val="002060"/>
                </a:solidFill>
                <a:latin typeface="Tempus Sans ITC" pitchFamily="82" charset="0"/>
              </a:rPr>
              <a:t>gives the length of the string.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strlen</a:t>
            </a:r>
            <a:r>
              <a:rPr lang="en-US" sz="2400" b="1" dirty="0">
                <a:solidFill>
                  <a:srgbClr val="FF0000"/>
                </a:solidFill>
                <a:effectLst>
                  <a:outerShdw blurRad="38100" dist="38100" dir="2700000" algn="tl">
                    <a:srgbClr val="000000">
                      <a:alpha val="43137"/>
                    </a:srgbClr>
                  </a:outerShdw>
                </a:effectLst>
                <a:latin typeface="Tempus Sans ITC" pitchFamily="82" charset="0"/>
              </a:rPr>
              <a:t>(string)</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strcpy</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copies one string to other.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strcpy</a:t>
            </a:r>
            <a:r>
              <a:rPr lang="en-US" sz="2400" b="1" dirty="0">
                <a:solidFill>
                  <a:srgbClr val="FF0000"/>
                </a:solidFill>
                <a:effectLst>
                  <a:outerShdw blurRad="38100" dist="38100" dir="2700000" algn="tl">
                    <a:srgbClr val="000000">
                      <a:alpha val="43137"/>
                    </a:srgbClr>
                  </a:outerShdw>
                </a:effectLst>
                <a:latin typeface="Tempus Sans ITC" pitchFamily="82" charset="0"/>
              </a:rPr>
              <a:t>(Dstr1, Sstr2)</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strcmp</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a:solidFill>
                  <a:srgbClr val="FF0000"/>
                </a:solidFill>
                <a:latin typeface="Tempus Sans ITC" pitchFamily="82" charset="0"/>
              </a:rPr>
              <a:t> compares the two strings.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strcmp</a:t>
            </a:r>
            <a:r>
              <a:rPr lang="en-US" sz="2400" b="1" dirty="0">
                <a:solidFill>
                  <a:srgbClr val="FF0000"/>
                </a:solidFill>
                <a:effectLst>
                  <a:outerShdw blurRad="38100" dist="38100" dir="2700000" algn="tl">
                    <a:srgbClr val="000000">
                      <a:alpha val="43137"/>
                    </a:srgbClr>
                  </a:outerShdw>
                </a:effectLst>
                <a:latin typeface="Tempus Sans ITC" pitchFamily="82" charset="0"/>
              </a:rPr>
              <a:t>(str1, str2)</a:t>
            </a:r>
          </a:p>
          <a:p>
            <a:pPr lvl="1" algn="just" eaLnBrk="1" hangingPunct="1">
              <a:spcBef>
                <a:spcPct val="0"/>
              </a:spcBef>
              <a:buFont typeface="Wingdings" pitchFamily="2" charset="2"/>
              <a:buChar char="§"/>
              <a:defRPr/>
            </a:pPr>
            <a:r>
              <a:rPr lang="en-US" sz="3200" b="1" dirty="0" err="1">
                <a:solidFill>
                  <a:srgbClr val="FF0000"/>
                </a:solidFill>
                <a:latin typeface="Tempus Sans ITC" pitchFamily="82" charset="0"/>
              </a:rPr>
              <a:t>strcat</a:t>
            </a:r>
            <a:r>
              <a:rPr lang="en-US" sz="3200" b="1" dirty="0">
                <a:solidFill>
                  <a:srgbClr val="FF0000"/>
                </a:solidFill>
                <a:latin typeface="Tempus Sans ITC" pitchFamily="82" charset="0"/>
              </a:rPr>
              <a:t> ()</a:t>
            </a:r>
          </a:p>
          <a:p>
            <a:pPr lvl="2" algn="just" eaLnBrk="1" hangingPunct="1">
              <a:spcBef>
                <a:spcPct val="0"/>
              </a:spcBef>
              <a:buFont typeface="Wingdings" pitchFamily="2" charset="2"/>
              <a:buChar char="ü"/>
              <a:defRPr/>
            </a:pPr>
            <a:r>
              <a:rPr lang="en-US" sz="2400" b="1" dirty="0" err="1">
                <a:solidFill>
                  <a:srgbClr val="FF0000"/>
                </a:solidFill>
                <a:latin typeface="Tempus Sans ITC" pitchFamily="82" charset="0"/>
              </a:rPr>
              <a:t>Concatinate</a:t>
            </a:r>
            <a:r>
              <a:rPr lang="en-US" sz="2400" b="1" dirty="0">
                <a:solidFill>
                  <a:srgbClr val="FF0000"/>
                </a:solidFill>
                <a:latin typeface="Tempus Sans ITC" pitchFamily="82" charset="0"/>
              </a:rPr>
              <a:t> the two strings. E.g. </a:t>
            </a:r>
            <a:r>
              <a:rPr lang="en-US" sz="2400" b="1" dirty="0" err="1">
                <a:solidFill>
                  <a:srgbClr val="FF0000"/>
                </a:solidFill>
                <a:effectLst>
                  <a:outerShdw blurRad="38100" dist="38100" dir="2700000" algn="tl">
                    <a:srgbClr val="000000">
                      <a:alpha val="43137"/>
                    </a:srgbClr>
                  </a:outerShdw>
                </a:effectLst>
                <a:latin typeface="Tempus Sans ITC" pitchFamily="82" charset="0"/>
              </a:rPr>
              <a:t>strcat</a:t>
            </a:r>
            <a:r>
              <a:rPr lang="en-US" sz="2400" b="1" dirty="0">
                <a:solidFill>
                  <a:srgbClr val="FF0000"/>
                </a:solidFill>
                <a:effectLst>
                  <a:outerShdw blurRad="38100" dist="38100" dir="2700000" algn="tl">
                    <a:srgbClr val="000000">
                      <a:alpha val="43137"/>
                    </a:srgbClr>
                  </a:outerShdw>
                </a:effectLst>
                <a:latin typeface="Tempus Sans ITC" pitchFamily="82" charset="0"/>
              </a:rPr>
              <a:t>(str1, str2)</a:t>
            </a:r>
          </a:p>
        </p:txBody>
      </p:sp>
      <p:sp>
        <p:nvSpPr>
          <p:cNvPr id="4" name="Footer Placeholder 3"/>
          <p:cNvSpPr>
            <a:spLocks noGrp="1"/>
          </p:cNvSpPr>
          <p:nvPr>
            <p:ph type="ftr" sz="quarter" idx="11"/>
          </p:nvPr>
        </p:nvSpPr>
        <p:spPr>
          <a:xfrm>
            <a:off x="2895600" y="6324601"/>
            <a:ext cx="4419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5F72F8-C414-4BB0-8309-54809800F8FE}"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996332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408" y="214412"/>
            <a:ext cx="8996428" cy="990600"/>
          </a:xfrm>
        </p:spPr>
        <p:txBody>
          <a:bodyPr>
            <a:noAutofit/>
          </a:bodyPr>
          <a:lstStyle/>
          <a:p>
            <a:r>
              <a:rPr lang="en-US" sz="2800" dirty="0"/>
              <a:t>Check whether a string is Palindrome or not</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21507" name="Rectangle 2"/>
          <p:cNvSpPr>
            <a:spLocks noChangeArrowheads="1"/>
          </p:cNvSpPr>
          <p:nvPr/>
        </p:nvSpPr>
        <p:spPr bwMode="auto">
          <a:xfrm>
            <a:off x="838199" y="1340768"/>
            <a:ext cx="5617841" cy="403187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main(){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j, n, flag=1;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gets(</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//find the string length</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for(</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=0;str[</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]!='\0';i++);</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n=</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//n=</a:t>
            </a:r>
            <a:r>
              <a:rPr kumimoji="0" lang="en-US" sz="2000" b="1" i="0" u="none" strike="noStrike" kern="1200" cap="none" spc="0" normalizeH="0" baseline="0" noProof="0" dirty="0" err="1">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strlen</a:t>
            </a:r>
            <a:r>
              <a:rPr kumimoji="0" lang="en-US" sz="20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str</a:t>
            </a:r>
            <a:r>
              <a:rPr kumimoji="0" lang="en-US" sz="20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a:t>
            </a:r>
          </a:p>
        </p:txBody>
      </p:sp>
      <p:sp>
        <p:nvSpPr>
          <p:cNvPr id="7" name="Rectangle 2"/>
          <p:cNvSpPr>
            <a:spLocks noChangeArrowheads="1"/>
          </p:cNvSpPr>
          <p:nvPr/>
        </p:nvSpPr>
        <p:spPr bwMode="auto">
          <a:xfrm>
            <a:off x="6275926" y="1205215"/>
            <a:ext cx="5940754" cy="506292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for(</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=0;i&lt;n/2;i++){</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if(</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[n-i-1])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 flag=0;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break;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a:t>
            </a:r>
            <a:endParaRPr kumimoji="0" lang="en-US" sz="20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if(flag==1)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nIts</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  Palindrome“);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else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nNot</a:t>
            </a: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 Palindrome“);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73B011C-D011-4880-9B4F-74207702AC16}"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932599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7" dur="500"/>
                                        <p:tgtEl>
                                          <p:spTgt spid="2150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10" dur="500"/>
                                        <p:tgtEl>
                                          <p:spTgt spid="21507">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linds(horizontal)">
                                      <p:cBhvr>
                                        <p:cTn id="20" dur="500"/>
                                        <p:tgtEl>
                                          <p:spTgt spid="7">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linds(horizontal)">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blinds(horizontal)">
                                      <p:cBhvr>
                                        <p:cTn id="28" dur="500"/>
                                        <p:tgtEl>
                                          <p:spTgt spid="7">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blinds(horizontal)">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blinds(horizontal)">
                                      <p:cBhvr>
                                        <p:cTn id="36" dur="500"/>
                                        <p:tgtEl>
                                          <p:spTgt spid="7">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blinds(horizontal)">
                                      <p:cBhvr>
                                        <p:cTn id="39" dur="500"/>
                                        <p:tgtEl>
                                          <p:spTgt spid="7">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blinds(horizontal)">
                                      <p:cBhvr>
                                        <p:cTn id="45" dur="500"/>
                                        <p:tgtEl>
                                          <p:spTgt spid="7">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blinds(horizontal)">
                                      <p:cBhvr>
                                        <p:cTn id="48" dur="500"/>
                                        <p:tgtEl>
                                          <p:spTgt spid="7">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blinds(horizontal)">
                                      <p:cBhvr>
                                        <p:cTn id="5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443459"/>
            <a:ext cx="8244138" cy="685800"/>
          </a:xfrm>
        </p:spPr>
        <p:txBody>
          <a:bodyPr>
            <a:normAutofit/>
          </a:bodyPr>
          <a:lstStyle/>
          <a:p>
            <a:r>
              <a:rPr lang="en-US" dirty="0"/>
              <a:t>Reversing a string</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22531" name="Rectangle 2"/>
          <p:cNvSpPr>
            <a:spLocks noChangeArrowheads="1"/>
          </p:cNvSpPr>
          <p:nvPr/>
        </p:nvSpPr>
        <p:spPr bwMode="auto">
          <a:xfrm>
            <a:off x="838199" y="1412777"/>
            <a:ext cx="4910711" cy="424731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main()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[70];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temp;</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gets(</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=0;str[</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]!='\0';i++)</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t>
            </a:r>
          </a:p>
        </p:txBody>
      </p:sp>
      <p:sp>
        <p:nvSpPr>
          <p:cNvPr id="20487" name="Rectangle 6"/>
          <p:cNvSpPr>
            <a:spLocks noChangeArrowheads="1"/>
          </p:cNvSpPr>
          <p:nvPr/>
        </p:nvSpPr>
        <p:spPr bwMode="auto">
          <a:xfrm>
            <a:off x="6240016" y="1412777"/>
            <a:ext cx="5400600" cy="52629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=0;i&lt;n/2;i++)</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temp=</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[n-i-1];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[n-i-1]=temp;</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nReversed</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string is:“);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puts(</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15A682A-2F82-4C9E-8EC6-2349E14A017D}"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09815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04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443459"/>
            <a:ext cx="8244138" cy="685800"/>
          </a:xfrm>
        </p:spPr>
        <p:txBody>
          <a:bodyPr>
            <a:normAutofit/>
          </a:bodyPr>
          <a:lstStyle/>
          <a:p>
            <a:r>
              <a:rPr lang="en-US" dirty="0"/>
              <a:t>Password reading problem</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22531" name="Rectangle 2"/>
          <p:cNvSpPr>
            <a:spLocks noChangeArrowheads="1"/>
          </p:cNvSpPr>
          <p:nvPr/>
        </p:nvSpPr>
        <p:spPr bwMode="auto">
          <a:xfrm>
            <a:off x="838199" y="1412777"/>
            <a:ext cx="5761857" cy="507831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main()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char pw[10],un[10],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ch</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("Enter User name: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gets(un);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("Enter password &lt;6 char&gt;:");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=0;i&lt;6;i++)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pw[</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 </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getch</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printf</a:t>
            </a: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p>
        </p:txBody>
      </p:sp>
      <p:sp>
        <p:nvSpPr>
          <p:cNvPr id="20487" name="Rectangle 6"/>
          <p:cNvSpPr>
            <a:spLocks noChangeArrowheads="1"/>
          </p:cNvSpPr>
          <p:nvPr/>
        </p:nvSpPr>
        <p:spPr bwMode="auto">
          <a:xfrm>
            <a:off x="6960096" y="1916832"/>
            <a:ext cx="5400600" cy="240065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/*print the entered password*/</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nYour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password is :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puts(pw);</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15A682A-2F82-4C9E-8EC6-2349E14A017D}"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650519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6" end="6"/>
                                            </p:txEl>
                                          </p:spTgt>
                                        </p:tgtEl>
                                        <p:attrNameLst>
                                          <p:attrName>style.visibility</p:attrName>
                                        </p:attrNameLst>
                                      </p:cBhvr>
                                      <p:to>
                                        <p:strVal val="visible"/>
                                      </p:to>
                                    </p:set>
                                    <p:animEffect transition="in" filter="fade">
                                      <p:cBhvr>
                                        <p:cTn id="12" dur="500"/>
                                        <p:tgtEl>
                                          <p:spTgt spid="22531">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531">
                                            <p:txEl>
                                              <p:pRg st="7" end="7"/>
                                            </p:txEl>
                                          </p:spTgt>
                                        </p:tgtEl>
                                        <p:attrNameLst>
                                          <p:attrName>style.visibility</p:attrName>
                                        </p:attrNameLst>
                                      </p:cBhvr>
                                      <p:to>
                                        <p:strVal val="visible"/>
                                      </p:to>
                                    </p:set>
                                    <p:animEffect transition="in" filter="fade">
                                      <p:cBhvr>
                                        <p:cTn id="15" dur="500"/>
                                        <p:tgtEl>
                                          <p:spTgt spid="22531">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531">
                                            <p:txEl>
                                              <p:pRg st="8" end="8"/>
                                            </p:txEl>
                                          </p:spTgt>
                                        </p:tgtEl>
                                        <p:attrNameLst>
                                          <p:attrName>style.visibility</p:attrName>
                                        </p:attrNameLst>
                                      </p:cBhvr>
                                      <p:to>
                                        <p:strVal val="visible"/>
                                      </p:to>
                                    </p:set>
                                    <p:animEffect transition="in" filter="fade">
                                      <p:cBhvr>
                                        <p:cTn id="18" dur="500"/>
                                        <p:tgtEl>
                                          <p:spTgt spid="22531">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531">
                                            <p:txEl>
                                              <p:pRg st="9" end="9"/>
                                            </p:txEl>
                                          </p:spTgt>
                                        </p:tgtEl>
                                        <p:attrNameLst>
                                          <p:attrName>style.visibility</p:attrName>
                                        </p:attrNameLst>
                                      </p:cBhvr>
                                      <p:to>
                                        <p:strVal val="visible"/>
                                      </p:to>
                                    </p:set>
                                    <p:animEffect transition="in" filter="fade">
                                      <p:cBhvr>
                                        <p:cTn id="21" dur="500"/>
                                        <p:tgtEl>
                                          <p:spTgt spid="22531">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487"/>
                                        </p:tgtEl>
                                        <p:attrNameLst>
                                          <p:attrName>style.visibility</p:attrName>
                                        </p:attrNameLst>
                                      </p:cBhvr>
                                      <p:to>
                                        <p:strVal val="visible"/>
                                      </p:to>
                                    </p:set>
                                    <p:animEffect transition="in" filter="blinds(horizontal)">
                                      <p:cBhvr>
                                        <p:cTn id="26"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04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Session</a:t>
            </a:r>
            <a:r>
              <a:rPr lang="en-US" dirty="0"/>
              <a:t> outcome</a:t>
            </a:r>
          </a:p>
        </p:txBody>
      </p:sp>
      <p:sp>
        <p:nvSpPr>
          <p:cNvPr id="2" name="Content Placeholder 1"/>
          <p:cNvSpPr>
            <a:spLocks noGrp="1"/>
          </p:cNvSpPr>
          <p:nvPr>
            <p:ph idx="1"/>
          </p:nvPr>
        </p:nvSpPr>
        <p:spPr>
          <a:xfrm>
            <a:off x="838200" y="1479551"/>
            <a:ext cx="10515600" cy="5059363"/>
          </a:xfrm>
        </p:spPr>
        <p:txBody>
          <a:bodyPr>
            <a:normAutofit/>
          </a:bodyPr>
          <a:lstStyle/>
          <a:p>
            <a:pPr marL="0" indent="0">
              <a:buNone/>
            </a:pPr>
            <a:r>
              <a:rPr lang="en-US" sz="2800" b="1" dirty="0">
                <a:latin typeface="Arial" panose="020B0604020202020204" pitchFamily="34" charset="0"/>
                <a:cs typeface="Arial" panose="020B0604020202020204" pitchFamily="34" charset="0"/>
              </a:rPr>
              <a:t>At the end of session student will be able to </a:t>
            </a:r>
          </a:p>
          <a:p>
            <a:pPr lvl="1">
              <a:lnSpc>
                <a:spcPct val="200000"/>
              </a:lnSpc>
            </a:pPr>
            <a:r>
              <a:rPr lang="en-US" sz="2400" b="1" dirty="0">
                <a:latin typeface="Arial" panose="020B0604020202020204" pitchFamily="34" charset="0"/>
                <a:cs typeface="Arial" panose="020B0604020202020204" pitchFamily="34" charset="0"/>
              </a:rPr>
              <a:t>Declare and initialize strings and array of strings</a:t>
            </a:r>
          </a:p>
          <a:p>
            <a:pPr lvl="1">
              <a:lnSpc>
                <a:spcPct val="200000"/>
              </a:lnSpc>
            </a:pPr>
            <a:r>
              <a:rPr lang="en-US" sz="2400" b="1" dirty="0">
                <a:latin typeface="Arial" panose="020B0604020202020204" pitchFamily="34" charset="0"/>
                <a:cs typeface="Arial" panose="020B0604020202020204" pitchFamily="34" charset="0"/>
              </a:rPr>
              <a:t>Write programs using strings</a:t>
            </a:r>
          </a:p>
          <a:p>
            <a:pPr lvl="1"/>
            <a:endParaRPr lang="en-US" sz="2800" b="1"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526DB6-9324-4AD2-B3AA-37E1DB1DEED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284070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384" y="576064"/>
            <a:ext cx="10585176" cy="836712"/>
          </a:xfrm>
        </p:spPr>
        <p:txBody>
          <a:bodyPr>
            <a:noAutofit/>
          </a:bodyPr>
          <a:lstStyle/>
          <a:p>
            <a:r>
              <a:rPr lang="en-US" sz="3200" dirty="0"/>
              <a:t>Print an alphabet in decimal [ASCII] &amp;  character form</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21507" name="Rectangle 2"/>
          <p:cNvSpPr>
            <a:spLocks noChangeArrowheads="1"/>
          </p:cNvSpPr>
          <p:nvPr/>
        </p:nvSpPr>
        <p:spPr bwMode="auto">
          <a:xfrm>
            <a:off x="551384" y="1713577"/>
            <a:ext cx="8280920" cy="4739759"/>
          </a:xfrm>
          <a:prstGeom prst="rect">
            <a:avLst/>
          </a:prstGeom>
          <a:noFill/>
          <a:ln w="9525">
            <a:noFill/>
            <a:miter lim="800000"/>
            <a:headEnd/>
            <a:tailEnd/>
          </a:ln>
        </p:spPr>
        <p:txBody>
          <a:bodyPr wrap="square" numCol="2">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main()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c;</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for(c=65;c&lt;=122;c++)</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if(c&gt;90 &amp;&amp; c&lt;97)</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continue;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 </a:t>
            </a:r>
            <a:r>
              <a:rPr kumimoji="0" lang="en-US" sz="2000" b="1" i="0" u="none" strike="noStrike" kern="1200" cap="none" spc="0" normalizeH="0" baseline="0" noProof="0" dirty="0">
                <a:ln>
                  <a:noFill/>
                </a:ln>
                <a:solidFill>
                  <a:srgbClr val="002060"/>
                </a:solidFill>
                <a:effectLst/>
                <a:uLnTx/>
                <a:uFillTx/>
                <a:latin typeface="Constantia" panose="02030602050306030303" pitchFamily="18" charset="0"/>
                <a:ea typeface="+mn-ea"/>
                <a:cs typeface="Courier New" panose="02070309020205020404" pitchFamily="49" charset="0"/>
              </a:rPr>
              <a:t>c</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a:t>
            </a:r>
            <a:r>
              <a:rPr kumimoji="0" lang="en-US" sz="2000" b="1" i="0" u="none" strike="noStrike" kern="1200" cap="none" spc="0" normalizeH="0" baseline="0" noProof="0" dirty="0">
                <a:ln>
                  <a:noFill/>
                </a:ln>
                <a:solidFill>
                  <a:srgbClr val="002060"/>
                </a:solidFill>
                <a:effectLst/>
                <a:uLnTx/>
                <a:uFillTx/>
                <a:latin typeface="Constantia" panose="02030602050306030303" pitchFamily="18" charset="0"/>
                <a:ea typeface="+mn-ea"/>
                <a:cs typeface="Courier New" panose="02070309020205020404" pitchFamily="49" charset="0"/>
              </a:rPr>
              <a:t> c)</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211F250-D292-44EB-BCB4-DC2FDBE082B7}"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8" name="Picture 7"/>
          <p:cNvPicPr>
            <a:picLocks noChangeAspect="1"/>
          </p:cNvPicPr>
          <p:nvPr/>
        </p:nvPicPr>
        <p:blipFill rotWithShape="1">
          <a:blip r:embed="rId3"/>
          <a:srcRect l="33951" t="24407" r="41699" b="50000"/>
          <a:stretch/>
        </p:blipFill>
        <p:spPr>
          <a:xfrm>
            <a:off x="6963111" y="3587323"/>
            <a:ext cx="4869497" cy="2877429"/>
          </a:xfrm>
          <a:prstGeom prst="rect">
            <a:avLst/>
          </a:prstGeom>
        </p:spPr>
      </p:pic>
    </p:spTree>
    <p:extLst>
      <p:ext uri="{BB962C8B-B14F-4D97-AF65-F5344CB8AC3E}">
        <p14:creationId xmlns:p14="http://schemas.microsoft.com/office/powerpoint/2010/main" val="147317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31264"/>
            <a:ext cx="10515600" cy="864096"/>
          </a:xfrm>
        </p:spPr>
        <p:txBody>
          <a:bodyPr>
            <a:noAutofit/>
          </a:bodyPr>
          <a:lstStyle/>
          <a:p>
            <a:r>
              <a:rPr lang="en-US" sz="3200" dirty="0"/>
              <a:t>Change all lower case letters into uppercase in a sentence</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charset="0"/>
                <a:ea typeface="+mn-ea"/>
                <a:cs typeface="+mn-cs"/>
              </a:rPr>
              <a:t>CSE 1051                                    Department of CSE</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24579" name="Rectangle 2"/>
          <p:cNvSpPr>
            <a:spLocks noChangeArrowheads="1"/>
          </p:cNvSpPr>
          <p:nvPr/>
        </p:nvSpPr>
        <p:spPr bwMode="auto">
          <a:xfrm>
            <a:off x="838200" y="1655712"/>
            <a:ext cx="5163610" cy="424731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main()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char string[30];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nEnter</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gets(string);</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=0;string[</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]!='\0';i++)</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t>
            </a:r>
          </a:p>
        </p:txBody>
      </p:sp>
      <p:sp>
        <p:nvSpPr>
          <p:cNvPr id="7" name="Rectangle 2"/>
          <p:cNvSpPr>
            <a:spLocks noChangeArrowheads="1"/>
          </p:cNvSpPr>
          <p:nvPr/>
        </p:nvSpPr>
        <p:spPr bwMode="auto">
          <a:xfrm>
            <a:off x="5591944" y="1395360"/>
            <a:ext cx="6480720" cy="4478149"/>
          </a:xfrm>
          <a:prstGeom prst="rect">
            <a:avLst/>
          </a:prstGeom>
          <a:noFill/>
          <a:ln w="9525">
            <a:solidFill>
              <a:srgbClr val="FF0000"/>
            </a:solid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n;i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if(string[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]&gt;=97 &amp;&amp; 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]&lt;=122)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]-32;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puts(string);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54B6C3E-8247-4970-8DA6-DC2C7B10BD57}"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62849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Sorting n names in alphabetical order</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8" name="Rectangle 2"/>
          <p:cNvSpPr>
            <a:spLocks noChangeArrowheads="1"/>
          </p:cNvSpPr>
          <p:nvPr/>
        </p:nvSpPr>
        <p:spPr bwMode="auto">
          <a:xfrm>
            <a:off x="335360" y="1694542"/>
            <a:ext cx="5616624" cy="286232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int</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char string[30][30],temp[30];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int</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no, </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(“Enter the no of 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scanf</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d”,&amp;no</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printf</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nEnter</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the 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=0;i&lt;no; </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gets(string[</a:t>
            </a:r>
            <a:r>
              <a:rPr kumimoji="0" lang="en-US" sz="20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9" name="Rectangle 2"/>
          <p:cNvSpPr>
            <a:spLocks noChangeArrowheads="1"/>
          </p:cNvSpPr>
          <p:nvPr/>
        </p:nvSpPr>
        <p:spPr bwMode="auto">
          <a:xfrm>
            <a:off x="5519936" y="1212277"/>
            <a:ext cx="6624736" cy="517064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=0;i&lt;no-1;i++)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for(j=i+1;j&lt;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no;j</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if(</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strcmp</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],string[j])&gt;0)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strcpy</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temp,string</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strcpy</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strcpy</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(string[j],temp);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printf</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nThe</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sorted array 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for(</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=0;i&lt;</a:t>
            </a:r>
            <a:r>
              <a:rPr kumimoji="0" lang="en-US" sz="2200" b="1" i="0" u="none" strike="noStrike" kern="120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no;i</a:t>
            </a: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puts(string[i]);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73545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blinds(horizontal)">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animEffect transition="in" filter="blinds(horizontal)">
                                      <p:cBhvr>
                                        <p:cTn id="12" dur="500"/>
                                        <p:tgtEl>
                                          <p:spTgt spid="8">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blinds(horizontal)">
                                      <p:cBhvr>
                                        <p:cTn id="25" dur="500"/>
                                        <p:tgtEl>
                                          <p:spTgt spid="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blinds(horizontal)">
                                      <p:cBhvr>
                                        <p:cTn id="28" dur="500"/>
                                        <p:tgtEl>
                                          <p:spTgt spid="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blinds(horizontal)">
                                      <p:cBhvr>
                                        <p:cTn id="34" dur="500"/>
                                        <p:tgtEl>
                                          <p:spTgt spid="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blinds(horizontal)">
                                      <p:cBhvr>
                                        <p:cTn id="42" dur="500"/>
                                        <p:tgtEl>
                                          <p:spTgt spid="9">
                                            <p:txEl>
                                              <p:pRg st="1" end="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animEffect transition="in" filter="blinds(horizontal)">
                                      <p:cBhvr>
                                        <p:cTn id="45" dur="500"/>
                                        <p:tgtEl>
                                          <p:spTgt spid="9">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9">
                                            <p:txEl>
                                              <p:pRg st="9" end="9"/>
                                            </p:txEl>
                                          </p:spTgt>
                                        </p:tgtEl>
                                        <p:attrNameLst>
                                          <p:attrName>style.visibility</p:attrName>
                                        </p:attrNameLst>
                                      </p:cBhvr>
                                      <p:to>
                                        <p:strVal val="visible"/>
                                      </p:to>
                                    </p:set>
                                    <p:animEffect transition="in" filter="blinds(horizontal)">
                                      <p:cBhvr>
                                        <p:cTn id="48" dur="500"/>
                                        <p:tgtEl>
                                          <p:spTgt spid="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blinds(horizontal)">
                                      <p:cBhvr>
                                        <p:cTn id="53" dur="500"/>
                                        <p:tgtEl>
                                          <p:spTgt spid="9">
                                            <p:txEl>
                                              <p:pRg st="10" end="10"/>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9">
                                            <p:txEl>
                                              <p:pRg st="11" end="11"/>
                                            </p:txEl>
                                          </p:spTgt>
                                        </p:tgtEl>
                                        <p:attrNameLst>
                                          <p:attrName>style.visibility</p:attrName>
                                        </p:attrNameLst>
                                      </p:cBhvr>
                                      <p:to>
                                        <p:strVal val="visible"/>
                                      </p:to>
                                    </p:set>
                                    <p:animEffect transition="in" filter="blinds(horizontal)">
                                      <p:cBhvr>
                                        <p:cTn id="56" dur="500"/>
                                        <p:tgtEl>
                                          <p:spTgt spid="9">
                                            <p:txEl>
                                              <p:pRg st="11" end="11"/>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9">
                                            <p:txEl>
                                              <p:pRg st="12" end="12"/>
                                            </p:txEl>
                                          </p:spTgt>
                                        </p:tgtEl>
                                        <p:attrNameLst>
                                          <p:attrName>style.visibility</p:attrName>
                                        </p:attrNameLst>
                                      </p:cBhvr>
                                      <p:to>
                                        <p:strVal val="visible"/>
                                      </p:to>
                                    </p:set>
                                    <p:animEffect transition="in" filter="blinds(horizontal)">
                                      <p:cBhvr>
                                        <p:cTn id="59" dur="500"/>
                                        <p:tgtEl>
                                          <p:spTgt spid="9">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9">
                                            <p:txEl>
                                              <p:pRg st="13" end="13"/>
                                            </p:txEl>
                                          </p:spTgt>
                                        </p:tgtEl>
                                        <p:attrNameLst>
                                          <p:attrName>style.visibility</p:attrName>
                                        </p:attrNameLst>
                                      </p:cBhvr>
                                      <p:to>
                                        <p:strVal val="visible"/>
                                      </p:to>
                                    </p:set>
                                    <p:animEffect transition="in" filter="blinds(horizontal)">
                                      <p:cBhvr>
                                        <p:cTn id="62" dur="500"/>
                                        <p:tgtEl>
                                          <p:spTgt spid="9">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9">
                                            <p:txEl>
                                              <p:pRg st="14" end="14"/>
                                            </p:txEl>
                                          </p:spTgt>
                                        </p:tgtEl>
                                        <p:attrNameLst>
                                          <p:attrName>style.visibility</p:attrName>
                                        </p:attrNameLst>
                                      </p:cBhvr>
                                      <p:to>
                                        <p:strVal val="visible"/>
                                      </p:to>
                                    </p:set>
                                    <p:animEffect transition="in" filter="blinds(horizontal)">
                                      <p:cBhvr>
                                        <p:cTn id="65"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8" name="Title 3"/>
          <p:cNvSpPr>
            <a:spLocks noGrp="1"/>
          </p:cNvSpPr>
          <p:nvPr>
            <p:ph type="title"/>
          </p:nvPr>
        </p:nvSpPr>
        <p:spPr>
          <a:xfrm>
            <a:off x="838201" y="533400"/>
            <a:ext cx="10515600" cy="685800"/>
          </a:xfrm>
        </p:spPr>
        <p:txBody>
          <a:bodyPr>
            <a:normAutofit/>
          </a:bodyPr>
          <a:lstStyle/>
          <a:p>
            <a:r>
              <a:rPr lang="en-US" dirty="0">
                <a:solidFill>
                  <a:srgbClr val="002060"/>
                </a:solidFill>
              </a:rPr>
              <a:t>Finding Substring in Main String</a:t>
            </a:r>
          </a:p>
        </p:txBody>
      </p:sp>
      <p:sp>
        <p:nvSpPr>
          <p:cNvPr id="9" name="Rectangle 8"/>
          <p:cNvSpPr>
            <a:spLocks noChangeArrowheads="1"/>
          </p:cNvSpPr>
          <p:nvPr/>
        </p:nvSpPr>
        <p:spPr bwMode="auto">
          <a:xfrm>
            <a:off x="838200" y="2348880"/>
            <a:ext cx="5823248" cy="384720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=0,j=0,k=0,count=0;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l=0,k1=0,cn[10],c=0;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char a[80],b[80];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nEnter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main string:-\n“);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gets(a);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nEnter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sub-string:-\n“);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gets(b);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l=</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strlen</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(b); </a:t>
            </a:r>
            <a:r>
              <a:rPr kumimoji="0" lang="en-US" sz="28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rPr>
              <a:t>//length of substring</a:t>
            </a:r>
            <a:endParaRPr kumimoji="0" lang="en-US" sz="24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endParaRPr>
          </a:p>
        </p:txBody>
      </p:sp>
      <p:sp>
        <p:nvSpPr>
          <p:cNvPr id="10" name="Rectangle 11"/>
          <p:cNvSpPr>
            <a:spLocks noChangeArrowheads="1"/>
          </p:cNvSpPr>
          <p:nvPr/>
        </p:nvSpPr>
        <p:spPr bwMode="auto">
          <a:xfrm>
            <a:off x="1524000" y="1303337"/>
            <a:ext cx="5137448" cy="830997"/>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Main string: </a:t>
            </a: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Sub-String : </a:t>
            </a: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cat</a:t>
            </a:r>
          </a:p>
        </p:txBody>
      </p:sp>
      <p:sp>
        <p:nvSpPr>
          <p:cNvPr id="11" name="Rectangle 11"/>
          <p:cNvSpPr>
            <a:spLocks noChangeArrowheads="1"/>
          </p:cNvSpPr>
          <p:nvPr/>
        </p:nvSpPr>
        <p:spPr bwMode="auto">
          <a:xfrm>
            <a:off x="5015880" y="2587446"/>
            <a:ext cx="7110744" cy="1200329"/>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Enter main string:- </a:t>
            </a: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Enter sub-string : </a:t>
            </a: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Substring is present </a:t>
            </a:r>
            <a:r>
              <a:rPr kumimoji="0" lang="en-US" sz="2400" b="1" i="0" u="none" strike="noStrike" kern="1200" cap="none" spc="0" normalizeH="0" baseline="0" noProof="0" dirty="0">
                <a:ln>
                  <a:noFill/>
                </a:ln>
                <a:solidFill>
                  <a:srgbClr val="0000CC"/>
                </a:solidFill>
                <a:effectLst/>
                <a:uLnTx/>
                <a:uFillTx/>
                <a:latin typeface="Tempus Sans ITC" pitchFamily="82" charset="0"/>
                <a:ea typeface="+mn-ea"/>
                <a:cs typeface="+mn-cs"/>
              </a:rPr>
              <a:t>3</a:t>
            </a:r>
            <a:r>
              <a:rPr kumimoji="0" lang="en-US" sz="2400" b="1" i="0" u="none" strike="noStrike" kern="1200" cap="none" spc="0" normalizeH="0" baseline="0" noProof="0" dirty="0">
                <a:ln>
                  <a:noFill/>
                </a:ln>
                <a:solidFill>
                  <a:srgbClr val="800000"/>
                </a:solidFill>
                <a:effectLst/>
                <a:uLnTx/>
                <a:uFillTx/>
                <a:latin typeface="Tempus Sans ITC" pitchFamily="82" charset="0"/>
                <a:ea typeface="+mn-ea"/>
                <a:cs typeface="+mn-cs"/>
              </a:rPr>
              <a:t> time(s) at position(s) </a:t>
            </a:r>
            <a:r>
              <a:rPr kumimoji="0" lang="en-US" sz="2400" b="1" i="0" u="none" strike="noStrike" kern="1200" cap="none" spc="0" normalizeH="0" baseline="0" noProof="0" dirty="0">
                <a:ln>
                  <a:noFill/>
                </a:ln>
                <a:solidFill>
                  <a:srgbClr val="0000CC"/>
                </a:solidFill>
                <a:effectLst/>
                <a:uLnTx/>
                <a:uFillTx/>
                <a:latin typeface="Tempus Sans ITC" pitchFamily="82" charset="0"/>
                <a:ea typeface="+mn-ea"/>
                <a:cs typeface="+mn-cs"/>
              </a:rPr>
              <a:t>3   12   26</a:t>
            </a:r>
          </a:p>
        </p:txBody>
      </p:sp>
    </p:spTree>
    <p:extLst>
      <p:ext uri="{BB962C8B-B14F-4D97-AF65-F5344CB8AC3E}">
        <p14:creationId xmlns:p14="http://schemas.microsoft.com/office/powerpoint/2010/main" val="73107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8" name="Title 3"/>
          <p:cNvSpPr>
            <a:spLocks noGrp="1"/>
          </p:cNvSpPr>
          <p:nvPr>
            <p:ph type="title"/>
          </p:nvPr>
        </p:nvSpPr>
        <p:spPr>
          <a:xfrm>
            <a:off x="838201" y="533400"/>
            <a:ext cx="10515600" cy="685800"/>
          </a:xfrm>
        </p:spPr>
        <p:txBody>
          <a:bodyPr>
            <a:normAutofit/>
          </a:bodyPr>
          <a:lstStyle/>
          <a:p>
            <a:r>
              <a:rPr lang="en-US" dirty="0">
                <a:solidFill>
                  <a:srgbClr val="002060"/>
                </a:solidFill>
              </a:rPr>
              <a:t>Finding Substring in Main String</a:t>
            </a:r>
          </a:p>
        </p:txBody>
      </p:sp>
      <p:sp>
        <p:nvSpPr>
          <p:cNvPr id="12" name="Rectangle 7"/>
          <p:cNvSpPr>
            <a:spLocks noChangeArrowheads="1"/>
          </p:cNvSpPr>
          <p:nvPr/>
        </p:nvSpPr>
        <p:spPr bwMode="auto">
          <a:xfrm>
            <a:off x="7696200" y="2204864"/>
            <a:ext cx="3657600" cy="353943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else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 (k1==1)</a:t>
            </a: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j=0;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k1=0;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//flag reset</a:t>
            </a:r>
            <a:endParaRPr kumimoji="0" lang="en-US" sz="2400" b="1"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else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//end of while</a:t>
            </a:r>
            <a:r>
              <a:rPr kumimoji="0" lang="en-US" sz="2400" b="1" i="0" u="none" strike="noStrike" kern="1200" cap="none" spc="0" normalizeH="0" baseline="0" noProof="0" dirty="0">
                <a:ln>
                  <a:noFill/>
                </a:ln>
                <a:solidFill>
                  <a:prstClr val="white">
                    <a:lumMod val="50000"/>
                  </a:prstClr>
                </a:solidFill>
                <a:effectLst/>
                <a:uLnTx/>
                <a:uFillTx/>
                <a:latin typeface="Tempus Sans ITC" pitchFamily="82" charset="0"/>
                <a:ea typeface="+mn-ea"/>
                <a:cs typeface="+mn-cs"/>
              </a:rPr>
              <a:t>      </a:t>
            </a:r>
          </a:p>
        </p:txBody>
      </p:sp>
      <p:sp>
        <p:nvSpPr>
          <p:cNvPr id="13" name="Rectangle 9"/>
          <p:cNvSpPr>
            <a:spLocks noChangeArrowheads="1"/>
          </p:cNvSpPr>
          <p:nvPr/>
        </p:nvSpPr>
        <p:spPr bwMode="auto">
          <a:xfrm>
            <a:off x="838200" y="1342055"/>
            <a:ext cx="6265912" cy="52629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empus Sans ITC" pitchFamily="82" charset="0"/>
                <a:ea typeface="+mn-ea"/>
                <a:cs typeface="+mn-cs"/>
              </a:rPr>
              <a:t> </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while (a[</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  </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Tahoma" pitchFamily="34" charset="0"/>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//outer loop for MS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 (a[</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]==b[j])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k1=1;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//character match flag</a:t>
            </a:r>
            <a:endParaRPr kumimoji="0" lang="en-US" sz="2800" b="1"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 (j==l) {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//check for all chars match</a:t>
            </a:r>
            <a:endParaRPr kumimoji="0" lang="en-US" sz="2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cn</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c++</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 l + 1;</a:t>
            </a: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a:t>
            </a:r>
            <a:r>
              <a:rPr kumimoji="0" lang="en-US" sz="2800" b="0" i="0" u="none" strike="noStrike" kern="1200" cap="none" spc="0" normalizeH="0" baseline="0" noProof="0" dirty="0" err="1">
                <a:ln>
                  <a:noFill/>
                </a:ln>
                <a:solidFill>
                  <a:prstClr val="white">
                    <a:lumMod val="50000"/>
                  </a:prstClr>
                </a:solidFill>
                <a:effectLst/>
                <a:uLnTx/>
                <a:uFillTx/>
                <a:latin typeface="Calibri Light" panose="020F0302020204030204"/>
                <a:ea typeface="+mn-ea"/>
                <a:cs typeface="+mn-cs"/>
              </a:rPr>
              <a:t>pos</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 array </a:t>
            </a:r>
            <a:r>
              <a:rPr kumimoji="0" lang="en-US" sz="2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//with occurrence count in ‘c’</a:t>
            </a:r>
            <a:endParaRPr kumimoji="0" lang="en-US" sz="2400" b="1"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j=0;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k=1;</a:t>
            </a:r>
            <a:r>
              <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//presence flag (SS)</a:t>
            </a:r>
            <a:endParaRPr kumimoji="0" lang="en-US" sz="2400" b="1"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endParaRPr kumimoji="0" lang="en-US" sz="24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9" name="Rectangle 11"/>
          <p:cNvSpPr>
            <a:spLocks noChangeArrowheads="1"/>
          </p:cNvSpPr>
          <p:nvPr/>
        </p:nvSpPr>
        <p:spPr bwMode="auto">
          <a:xfrm>
            <a:off x="6112329" y="815595"/>
            <a:ext cx="5970569" cy="1015663"/>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main string:-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sub-string :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Substring is present </a:t>
            </a:r>
            <a:r>
              <a:rPr kumimoji="0" lang="en-US" sz="2000" b="1" i="0" u="none" strike="noStrike" kern="1200" cap="none" spc="0" normalizeH="0" baseline="0" noProof="0" dirty="0">
                <a:ln>
                  <a:noFill/>
                </a:ln>
                <a:solidFill>
                  <a:srgbClr val="0000CC"/>
                </a:solidFill>
                <a:effectLst/>
                <a:uLnTx/>
                <a:uFillTx/>
                <a:latin typeface="Tempus Sans ITC" pitchFamily="82" charset="0"/>
                <a:ea typeface="+mn-ea"/>
                <a:cs typeface="+mn-cs"/>
              </a:rPr>
              <a:t>3</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 time(s) at position(s) </a:t>
            </a:r>
            <a:r>
              <a:rPr kumimoji="0" lang="en-US" sz="2000" b="1" i="0" u="none" strike="noStrike" kern="1200" cap="none" spc="0" normalizeH="0" baseline="0" noProof="0" dirty="0">
                <a:ln>
                  <a:noFill/>
                </a:ln>
                <a:solidFill>
                  <a:srgbClr val="0000CC"/>
                </a:solidFill>
                <a:effectLst/>
                <a:uLnTx/>
                <a:uFillTx/>
                <a:latin typeface="Tempus Sans ITC" pitchFamily="82" charset="0"/>
                <a:ea typeface="+mn-ea"/>
                <a:cs typeface="+mn-cs"/>
              </a:rPr>
              <a:t>3   12   26</a:t>
            </a:r>
          </a:p>
        </p:txBody>
      </p:sp>
    </p:spTree>
    <p:extLst>
      <p:ext uri="{BB962C8B-B14F-4D97-AF65-F5344CB8AC3E}">
        <p14:creationId xmlns:p14="http://schemas.microsoft.com/office/powerpoint/2010/main" val="300130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8" name="Title 3"/>
          <p:cNvSpPr>
            <a:spLocks noGrp="1"/>
          </p:cNvSpPr>
          <p:nvPr>
            <p:ph type="title"/>
          </p:nvPr>
        </p:nvSpPr>
        <p:spPr>
          <a:xfrm>
            <a:off x="838201" y="533400"/>
            <a:ext cx="10515600" cy="685800"/>
          </a:xfrm>
        </p:spPr>
        <p:txBody>
          <a:bodyPr>
            <a:normAutofit/>
          </a:bodyPr>
          <a:lstStyle/>
          <a:p>
            <a:r>
              <a:rPr lang="en-US" dirty="0">
                <a:solidFill>
                  <a:srgbClr val="002060"/>
                </a:solidFill>
              </a:rPr>
              <a:t>Finding Substring in Main String</a:t>
            </a:r>
          </a:p>
        </p:txBody>
      </p:sp>
      <p:sp>
        <p:nvSpPr>
          <p:cNvPr id="9" name="Rectangle 8"/>
          <p:cNvSpPr>
            <a:spLocks noChangeArrowheads="1"/>
          </p:cNvSpPr>
          <p:nvPr/>
        </p:nvSpPr>
        <p:spPr bwMode="auto">
          <a:xfrm>
            <a:off x="1371600" y="1507425"/>
            <a:ext cx="9982200" cy="4585871"/>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if (k==1)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nSubstring</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is present  %d time(s) at  position(s)\t“,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for(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=0;i&lt;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c;i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(“%d\t”,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cn</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else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 (k==0)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nGiven</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sub-string is not present in the main string.”);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8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rPr>
              <a:t>//end of program</a:t>
            </a:r>
          </a:p>
        </p:txBody>
      </p:sp>
      <p:sp>
        <p:nvSpPr>
          <p:cNvPr id="10" name="Rectangle 11"/>
          <p:cNvSpPr>
            <a:spLocks noChangeArrowheads="1"/>
          </p:cNvSpPr>
          <p:nvPr/>
        </p:nvSpPr>
        <p:spPr bwMode="auto">
          <a:xfrm>
            <a:off x="6112329" y="815595"/>
            <a:ext cx="5970569" cy="1015663"/>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main string:-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sub-string :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Substring is present </a:t>
            </a:r>
            <a:r>
              <a:rPr kumimoji="0" lang="en-US" sz="2000" b="1" i="0" u="none" strike="noStrike" kern="1200" cap="none" spc="0" normalizeH="0" baseline="0" noProof="0" dirty="0">
                <a:ln>
                  <a:noFill/>
                </a:ln>
                <a:solidFill>
                  <a:srgbClr val="0000CC"/>
                </a:solidFill>
                <a:effectLst/>
                <a:uLnTx/>
                <a:uFillTx/>
                <a:latin typeface="Tempus Sans ITC" pitchFamily="82" charset="0"/>
                <a:ea typeface="+mn-ea"/>
                <a:cs typeface="+mn-cs"/>
              </a:rPr>
              <a:t>3</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 time(s) at position(s) </a:t>
            </a:r>
            <a:r>
              <a:rPr kumimoji="0" lang="en-US" sz="2000" b="1" i="0" u="none" strike="noStrike" kern="1200" cap="none" spc="0" normalizeH="0" baseline="0" noProof="0" dirty="0">
                <a:ln>
                  <a:noFill/>
                </a:ln>
                <a:solidFill>
                  <a:srgbClr val="0000CC"/>
                </a:solidFill>
                <a:effectLst/>
                <a:uLnTx/>
                <a:uFillTx/>
                <a:latin typeface="Tempus Sans ITC" pitchFamily="82" charset="0"/>
                <a:ea typeface="+mn-ea"/>
                <a:cs typeface="+mn-cs"/>
              </a:rPr>
              <a:t>3   12   26</a:t>
            </a:r>
          </a:p>
        </p:txBody>
      </p:sp>
    </p:spTree>
    <p:extLst>
      <p:ext uri="{BB962C8B-B14F-4D97-AF65-F5344CB8AC3E}">
        <p14:creationId xmlns:p14="http://schemas.microsoft.com/office/powerpoint/2010/main" val="42293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Deleting repeated words in a sentence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Rectangle 11"/>
          <p:cNvSpPr>
            <a:spLocks noChangeArrowheads="1"/>
          </p:cNvSpPr>
          <p:nvPr/>
        </p:nvSpPr>
        <p:spPr bwMode="auto">
          <a:xfrm>
            <a:off x="6312024" y="1064930"/>
            <a:ext cx="5520584" cy="707886"/>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the string:-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String after deletion of repeated words: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that</a:t>
            </a:r>
          </a:p>
        </p:txBody>
      </p:sp>
    </p:spTree>
    <p:extLst>
      <p:ext uri="{BB962C8B-B14F-4D97-AF65-F5344CB8AC3E}">
        <p14:creationId xmlns:p14="http://schemas.microsoft.com/office/powerpoint/2010/main" val="15498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Deleting repeated words in a sentence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Rectangle 11"/>
          <p:cNvSpPr>
            <a:spLocks noChangeArrowheads="1"/>
          </p:cNvSpPr>
          <p:nvPr/>
        </p:nvSpPr>
        <p:spPr bwMode="auto">
          <a:xfrm>
            <a:off x="6312024" y="1064930"/>
            <a:ext cx="5520584" cy="707886"/>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the string:-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String after deletion of repeated words: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that</a:t>
            </a:r>
          </a:p>
        </p:txBody>
      </p:sp>
      <p:sp>
        <p:nvSpPr>
          <p:cNvPr id="8" name="Rectangle 7"/>
          <p:cNvSpPr>
            <a:spLocks noChangeArrowheads="1"/>
          </p:cNvSpPr>
          <p:nvPr/>
        </p:nvSpPr>
        <p:spPr bwMode="auto">
          <a:xfrm>
            <a:off x="775445" y="1511728"/>
            <a:ext cx="5823248"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main( )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char sent[50],temp[50],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[10][50];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=0,j=0,n=0,k,r=0;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("Enter a sentence\n");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fflush</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stdin</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gets(sent);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("The entered sentence:\n");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puts(sent);</a:t>
            </a:r>
            <a:endParaRPr kumimoji="0" lang="en-US" sz="24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endParaRPr>
          </a:p>
        </p:txBody>
      </p:sp>
      <p:sp>
        <p:nvSpPr>
          <p:cNvPr id="9" name="Rectangle 8"/>
          <p:cNvSpPr>
            <a:spLocks noChangeArrowheads="1"/>
          </p:cNvSpPr>
          <p:nvPr/>
        </p:nvSpPr>
        <p:spPr bwMode="auto">
          <a:xfrm>
            <a:off x="7206713" y="1832037"/>
            <a:ext cx="3952403"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for(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if(sent[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[n][</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j++</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]=sent[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else{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[n][</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j++</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j=0;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if(sent[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break;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endParaRPr kumimoji="0" lang="en-US" sz="24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endParaRPr>
          </a:p>
        </p:txBody>
      </p:sp>
    </p:spTree>
    <p:extLst>
      <p:ext uri="{BB962C8B-B14F-4D97-AF65-F5344CB8AC3E}">
        <p14:creationId xmlns:p14="http://schemas.microsoft.com/office/powerpoint/2010/main" val="82560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Deleting repeated words in a sentence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9044C1D-038C-484D-B21F-894BEFDBE37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Rectangle 11"/>
          <p:cNvSpPr>
            <a:spLocks noChangeArrowheads="1"/>
          </p:cNvSpPr>
          <p:nvPr/>
        </p:nvSpPr>
        <p:spPr bwMode="auto">
          <a:xfrm>
            <a:off x="6122276" y="1087734"/>
            <a:ext cx="5520584" cy="707886"/>
          </a:xfrm>
          <a:prstGeom prst="rect">
            <a:avLst/>
          </a:prstGeom>
          <a:noFill/>
          <a:ln w="9525" algn="ctr">
            <a:solidFill>
              <a:srgbClr val="C00000"/>
            </a:solidFill>
            <a:round/>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Enter the string:-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a cat that is a cat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Light" panose="020F0302020204030204"/>
                <a:ea typeface="+mn-ea"/>
                <a:cs typeface="+mn-cs"/>
              </a:rPr>
              <a:t>String after deletion of repeated words: </a:t>
            </a:r>
            <a:r>
              <a:rPr kumimoji="0" lang="en-US" sz="2000" b="1" i="0" u="none" strike="noStrike" kern="1200" cap="none" spc="0" normalizeH="0" baseline="0" noProof="0" dirty="0">
                <a:ln>
                  <a:noFill/>
                </a:ln>
                <a:solidFill>
                  <a:srgbClr val="800000"/>
                </a:solidFill>
                <a:effectLst/>
                <a:uLnTx/>
                <a:uFillTx/>
                <a:latin typeface="Tempus Sans ITC" pitchFamily="82" charset="0"/>
                <a:ea typeface="+mn-ea"/>
                <a:cs typeface="+mn-cs"/>
              </a:rPr>
              <a:t>a cat is that</a:t>
            </a:r>
          </a:p>
        </p:txBody>
      </p:sp>
      <p:sp>
        <p:nvSpPr>
          <p:cNvPr id="9" name="Rectangle 8"/>
          <p:cNvSpPr>
            <a:spLocks noChangeArrowheads="1"/>
          </p:cNvSpPr>
          <p:nvPr/>
        </p:nvSpPr>
        <p:spPr bwMode="auto">
          <a:xfrm>
            <a:off x="838200" y="1277087"/>
            <a:ext cx="4176464" cy="52629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for(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=0;i&lt;=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for(j=i+1;j&lt;=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n;j</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strcmp</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[j])==0)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int</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pos</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if(</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pos</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n=n-1;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else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for(k=</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pos;k</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&lt;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n;k</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strcpy</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[k],</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[k+1]);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n=n-1;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endParaRPr kumimoji="0" lang="en-US" sz="24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endParaRPr>
          </a:p>
        </p:txBody>
      </p:sp>
      <p:sp>
        <p:nvSpPr>
          <p:cNvPr id="10" name="Rectangle 9"/>
          <p:cNvSpPr>
            <a:spLocks noChangeArrowheads="1"/>
          </p:cNvSpPr>
          <p:nvPr/>
        </p:nvSpPr>
        <p:spPr bwMode="auto">
          <a:xfrm>
            <a:off x="5932526" y="1929021"/>
            <a:ext cx="5900082"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printf</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("After deleting repeated words:\n");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for(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=0;i&lt;=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n;i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for(j=0;str[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][j]!='\0';j++)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temp[r++]=</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str</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a:t>
            </a:r>
            <a:r>
              <a:rPr kumimoji="0" lang="en-US" sz="2400" b="1" i="0" u="none" strike="noStrike" kern="1200" cap="none" spc="0" normalizeH="0" baseline="0" noProof="0" dirty="0" err="1">
                <a:ln>
                  <a:noFill/>
                </a:ln>
                <a:solidFill>
                  <a:srgbClr val="002060"/>
                </a:solidFill>
                <a:effectLst/>
                <a:uLnTx/>
                <a:uFillTx/>
                <a:latin typeface="Calibri Light" panose="020F0302020204030204"/>
                <a:ea typeface="+mn-ea"/>
                <a:cs typeface="+mn-cs"/>
              </a:rPr>
              <a:t>i</a:t>
            </a: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][j];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temp[r++]='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temp[r++]='\0';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puts(temp);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Light" panose="020F0302020204030204"/>
                <a:ea typeface="+mn-ea"/>
                <a:cs typeface="+mn-cs"/>
              </a:rPr>
              <a:t> }</a:t>
            </a:r>
            <a:endParaRPr kumimoji="0" lang="en-US" sz="2400" b="0" i="0" u="none" strike="noStrike" kern="1200" cap="none" spc="0" normalizeH="0" baseline="0" noProof="0" dirty="0">
              <a:ln>
                <a:noFill/>
              </a:ln>
              <a:solidFill>
                <a:prstClr val="white">
                  <a:lumMod val="50000"/>
                </a:prstClr>
              </a:solidFill>
              <a:effectLst/>
              <a:uLnTx/>
              <a:uFillTx/>
              <a:latin typeface="Baskerville Old Face" pitchFamily="18" charset="0"/>
              <a:ea typeface="+mn-ea"/>
              <a:cs typeface="+mn-cs"/>
            </a:endParaRPr>
          </a:p>
        </p:txBody>
      </p:sp>
    </p:spTree>
    <p:extLst>
      <p:ext uri="{BB962C8B-B14F-4D97-AF65-F5344CB8AC3E}">
        <p14:creationId xmlns:p14="http://schemas.microsoft.com/office/powerpoint/2010/main" val="294907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Tutorials on Strings</a:t>
            </a:r>
          </a:p>
        </p:txBody>
      </p:sp>
      <p:sp>
        <p:nvSpPr>
          <p:cNvPr id="2" name="Content Placeholder 1"/>
          <p:cNvSpPr>
            <a:spLocks noGrp="1"/>
          </p:cNvSpPr>
          <p:nvPr>
            <p:ph idx="1"/>
          </p:nvPr>
        </p:nvSpPr>
        <p:spPr/>
        <p:txBody>
          <a:bodyPr>
            <a:normAutofit/>
          </a:bodyPr>
          <a:lstStyle/>
          <a:p>
            <a:pPr algn="just">
              <a:lnSpc>
                <a:spcPct val="150000"/>
              </a:lnSpc>
            </a:pPr>
            <a:r>
              <a:rPr lang="en-US" sz="2800" dirty="0"/>
              <a:t>Write a simple C program to retrieve first word from a sentence.</a:t>
            </a:r>
          </a:p>
          <a:p>
            <a:pPr algn="just">
              <a:lnSpc>
                <a:spcPct val="150000"/>
              </a:lnSpc>
            </a:pPr>
            <a:r>
              <a:rPr lang="en-US" sz="2800" dirty="0"/>
              <a:t>Write a C program to remove blank space from the string</a:t>
            </a:r>
          </a:p>
          <a:p>
            <a:pPr algn="just">
              <a:lnSpc>
                <a:spcPct val="150000"/>
              </a:lnSpc>
            </a:pPr>
            <a:r>
              <a:rPr lang="en-US" sz="2800" dirty="0"/>
              <a:t>Write a C program to count the number of vowels and consonants in a given string.</a:t>
            </a:r>
          </a:p>
          <a:p>
            <a:pPr algn="just">
              <a:lnSpc>
                <a:spcPct val="150000"/>
              </a:lnSpc>
            </a:pPr>
            <a:r>
              <a:rPr lang="en-US" sz="2800" dirty="0"/>
              <a:t> Deleting repeated words in a </a:t>
            </a:r>
            <a:r>
              <a:rPr lang="en-US" sz="2800"/>
              <a:t>given sentence.</a:t>
            </a:r>
            <a:endParaRPr lang="en-US" sz="2800" dirty="0"/>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900" b="1" i="0" u="none" strike="noStrike" kern="1200" cap="none" spc="0" normalizeH="0" baseline="0" noProof="0">
              <a:ln>
                <a:noFill/>
              </a:ln>
              <a:solidFill>
                <a:prstClr val="black"/>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BC903A6-E824-4C2F-993E-EE8936AD878B}"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68119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4505"/>
            <a:ext cx="9183127" cy="628310"/>
          </a:xfrm>
        </p:spPr>
        <p:txBody>
          <a:bodyPr>
            <a:normAutofit/>
          </a:bodyPr>
          <a:lstStyle/>
          <a:p>
            <a:r>
              <a:rPr lang="en-US" sz="3200" spc="800" dirty="0">
                <a:latin typeface="Arial" panose="020B0604020202020204" pitchFamily="34" charset="0"/>
                <a:cs typeface="Arial" panose="020B0604020202020204" pitchFamily="34" charset="0"/>
              </a:rPr>
              <a:t>Strings </a:t>
            </a:r>
          </a:p>
        </p:txBody>
      </p:sp>
      <p:sp>
        <p:nvSpPr>
          <p:cNvPr id="17410" name="Rectangle 3"/>
          <p:cNvSpPr>
            <a:spLocks noGrp="1" noChangeArrowheads="1"/>
          </p:cNvSpPr>
          <p:nvPr>
            <p:ph idx="1"/>
          </p:nvPr>
        </p:nvSpPr>
        <p:spPr>
          <a:xfrm>
            <a:off x="838200" y="1340767"/>
            <a:ext cx="10515600" cy="4907633"/>
          </a:xfrm>
        </p:spPr>
        <p:txBody>
          <a:bodyPr>
            <a:noAutofit/>
          </a:bodyPr>
          <a:lstStyle/>
          <a:p>
            <a:pPr algn="just" eaLnBrk="1" hangingPunct="1">
              <a:spcBef>
                <a:spcPct val="0"/>
              </a:spcBef>
              <a:buFontTx/>
              <a:buNone/>
            </a:pPr>
            <a:r>
              <a:rPr lang="en-US" sz="2000" b="1" dirty="0">
                <a:solidFill>
                  <a:srgbClr val="800000"/>
                </a:solidFill>
                <a:latin typeface="Arial" panose="020B0604020202020204" pitchFamily="34" charset="0"/>
                <a:cs typeface="Arial" panose="020B0604020202020204" pitchFamily="34" charset="0"/>
              </a:rPr>
              <a:t>Definition</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A string is an array of characters.</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Any group of characters (except double quote sign) defined between double quotation marks is a </a:t>
            </a:r>
            <a:r>
              <a:rPr lang="en-US" sz="2000" b="1" dirty="0">
                <a:latin typeface="Arial" panose="020B0604020202020204" pitchFamily="34" charset="0"/>
                <a:cs typeface="Arial" panose="020B0604020202020204" pitchFamily="34" charset="0"/>
              </a:rPr>
              <a:t>constant string</a:t>
            </a:r>
            <a:r>
              <a:rPr lang="en-US" sz="2000" dirty="0">
                <a:latin typeface="Arial" panose="020B0604020202020204" pitchFamily="34" charset="0"/>
                <a:cs typeface="Arial" panose="020B0604020202020204" pitchFamily="34" charset="0"/>
              </a:rPr>
              <a:t>.</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Character strings are often used to build meaningful and readable programs. </a:t>
            </a:r>
          </a:p>
          <a:p>
            <a:pPr algn="just" eaLnBrk="1" hangingPunct="1">
              <a:lnSpc>
                <a:spcPct val="150000"/>
              </a:lnSpc>
              <a:spcBef>
                <a:spcPct val="0"/>
              </a:spcBef>
              <a:buFontTx/>
              <a:buNone/>
            </a:pPr>
            <a:r>
              <a:rPr lang="en-US" sz="2000" b="1" dirty="0">
                <a:solidFill>
                  <a:srgbClr val="800000"/>
                </a:solidFill>
                <a:latin typeface="Arial" panose="020B0604020202020204" pitchFamily="34" charset="0"/>
                <a:cs typeface="Arial" panose="020B0604020202020204" pitchFamily="34" charset="0"/>
              </a:rPr>
              <a:t>The common operations performed on strings are</a:t>
            </a:r>
          </a:p>
          <a:p>
            <a:pPr lvl="1" algn="just">
              <a:lnSpc>
                <a:spcPct val="150000"/>
              </a:lnSpc>
              <a:spcBef>
                <a:spcPct val="0"/>
              </a:spcBef>
              <a:buFont typeface="Wingdings" pitchFamily="2" charset="2"/>
              <a:buChar char="ü"/>
            </a:pPr>
            <a:r>
              <a:rPr lang="en-US" sz="1900" b="1" dirty="0">
                <a:solidFill>
                  <a:srgbClr val="002060"/>
                </a:solidFill>
                <a:latin typeface="Arial" panose="020B0604020202020204" pitchFamily="34" charset="0"/>
                <a:cs typeface="Arial" panose="020B0604020202020204" pitchFamily="34" charset="0"/>
              </a:rPr>
              <a:t>Reading and writing strings</a:t>
            </a:r>
          </a:p>
          <a:p>
            <a:pPr lvl="1" algn="just">
              <a:lnSpc>
                <a:spcPct val="150000"/>
              </a:lnSpc>
              <a:spcBef>
                <a:spcPct val="0"/>
              </a:spcBef>
              <a:buFont typeface="Wingdings" pitchFamily="2" charset="2"/>
              <a:buChar char="ü"/>
            </a:pPr>
            <a:r>
              <a:rPr lang="en-US" sz="1900" b="1" dirty="0">
                <a:solidFill>
                  <a:srgbClr val="002060"/>
                </a:solidFill>
                <a:latin typeface="Arial" panose="020B0604020202020204" pitchFamily="34" charset="0"/>
                <a:cs typeface="Arial" panose="020B0604020202020204" pitchFamily="34" charset="0"/>
              </a:rPr>
              <a:t>Combining strings together</a:t>
            </a:r>
          </a:p>
          <a:p>
            <a:pPr lvl="1" algn="just">
              <a:lnSpc>
                <a:spcPct val="150000"/>
              </a:lnSpc>
              <a:spcBef>
                <a:spcPct val="0"/>
              </a:spcBef>
              <a:buFont typeface="Wingdings" pitchFamily="2" charset="2"/>
              <a:buChar char="ü"/>
            </a:pPr>
            <a:r>
              <a:rPr lang="en-US" sz="1900" b="1" dirty="0">
                <a:solidFill>
                  <a:srgbClr val="002060"/>
                </a:solidFill>
                <a:latin typeface="Arial" panose="020B0604020202020204" pitchFamily="34" charset="0"/>
                <a:cs typeface="Arial" panose="020B0604020202020204" pitchFamily="34" charset="0"/>
              </a:rPr>
              <a:t>Copying one string to another</a:t>
            </a:r>
          </a:p>
          <a:p>
            <a:pPr lvl="1" algn="just">
              <a:lnSpc>
                <a:spcPct val="150000"/>
              </a:lnSpc>
              <a:spcBef>
                <a:spcPct val="0"/>
              </a:spcBef>
              <a:buFont typeface="Wingdings" pitchFamily="2" charset="2"/>
              <a:buChar char="ü"/>
            </a:pPr>
            <a:r>
              <a:rPr lang="en-US" sz="1900" b="1" dirty="0">
                <a:solidFill>
                  <a:srgbClr val="002060"/>
                </a:solidFill>
                <a:latin typeface="Arial" panose="020B0604020202020204" pitchFamily="34" charset="0"/>
                <a:cs typeface="Arial" panose="020B0604020202020204" pitchFamily="34" charset="0"/>
              </a:rPr>
              <a:t>Comparing strings to another</a:t>
            </a:r>
          </a:p>
          <a:p>
            <a:pPr lvl="1" algn="just">
              <a:lnSpc>
                <a:spcPct val="150000"/>
              </a:lnSpc>
              <a:spcBef>
                <a:spcPct val="0"/>
              </a:spcBef>
              <a:buFont typeface="Wingdings" pitchFamily="2" charset="2"/>
              <a:buChar char="ü"/>
            </a:pPr>
            <a:r>
              <a:rPr lang="en-US" sz="1900" b="1" dirty="0">
                <a:solidFill>
                  <a:srgbClr val="002060"/>
                </a:solidFill>
                <a:latin typeface="Arial" panose="020B0604020202020204" pitchFamily="34" charset="0"/>
                <a:cs typeface="Arial" panose="020B0604020202020204" pitchFamily="34" charset="0"/>
              </a:rPr>
              <a:t>Extracting a portion of a string</a:t>
            </a:r>
            <a:r>
              <a:rPr lang="en-US" sz="1900" dirty="0">
                <a:latin typeface="Arial" panose="020B0604020202020204" pitchFamily="34" charset="0"/>
                <a:cs typeface="Arial" panose="020B0604020202020204" pitchFamily="34" charset="0"/>
              </a:rPr>
              <a:t> (</a:t>
            </a:r>
            <a:r>
              <a:rPr lang="en-US" sz="1900" b="1" dirty="0">
                <a:solidFill>
                  <a:srgbClr val="002060"/>
                </a:solidFill>
                <a:latin typeface="Arial" panose="020B0604020202020204" pitchFamily="34" charset="0"/>
                <a:cs typeface="Arial" panose="020B0604020202020204" pitchFamily="34" charset="0"/>
              </a:rPr>
              <a:t>substring</a:t>
            </a:r>
            <a:r>
              <a:rPr lang="en-US" sz="1900" dirty="0">
                <a:latin typeface="Arial" panose="020B0604020202020204" pitchFamily="34" charset="0"/>
                <a:cs typeface="Arial" panose="020B0604020202020204" pitchFamily="34" charset="0"/>
              </a:rPr>
              <a:t>) ..etc</a:t>
            </a:r>
            <a:r>
              <a:rPr lang="en-US"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46A61C3-1212-4B70-85D0-C10791AFFDC9}"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3317027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lgn="just">
              <a:lnSpc>
                <a:spcPct val="150000"/>
              </a:lnSpc>
            </a:pPr>
            <a:r>
              <a:rPr lang="en-IN" sz="2400" b="1" dirty="0">
                <a:latin typeface="Arial" panose="020B0604020202020204" pitchFamily="34" charset="0"/>
                <a:cs typeface="Arial" panose="020B0604020202020204" pitchFamily="34" charset="0"/>
              </a:rPr>
              <a:t>Strings definition, declaration, initialization</a:t>
            </a:r>
          </a:p>
          <a:p>
            <a:pPr lvl="1" algn="just">
              <a:lnSpc>
                <a:spcPct val="150000"/>
              </a:lnSpc>
            </a:pPr>
            <a:r>
              <a:rPr lang="en-IN" sz="2400" b="1" dirty="0">
                <a:latin typeface="Arial" panose="020B0604020202020204" pitchFamily="34" charset="0"/>
                <a:cs typeface="Arial" panose="020B0604020202020204" pitchFamily="34" charset="0"/>
              </a:rPr>
              <a:t>Reading Strings</a:t>
            </a:r>
          </a:p>
          <a:p>
            <a:pPr lvl="1" algn="just">
              <a:lnSpc>
                <a:spcPct val="150000"/>
              </a:lnSpc>
            </a:pPr>
            <a:r>
              <a:rPr lang="en-IN" sz="2400" b="1" dirty="0">
                <a:latin typeface="Arial" panose="020B0604020202020204" pitchFamily="34" charset="0"/>
                <a:cs typeface="Arial" panose="020B0604020202020204" pitchFamily="34" charset="0"/>
              </a:rPr>
              <a:t>String Handling Functions</a:t>
            </a:r>
          </a:p>
          <a:p>
            <a:pPr lvl="1" algn="just">
              <a:lnSpc>
                <a:spcPct val="150000"/>
              </a:lnSpc>
            </a:pPr>
            <a:r>
              <a:rPr lang="en-IN" sz="2400" b="1" dirty="0">
                <a:latin typeface="Arial" panose="020B0604020202020204" pitchFamily="34" charset="0"/>
                <a:cs typeface="Arial" panose="020B0604020202020204" pitchFamily="34" charset="0"/>
              </a:rPr>
              <a:t>Programs using strings</a:t>
            </a:r>
          </a:p>
          <a:p>
            <a:pPr lvl="1" algn="just">
              <a:lnSpc>
                <a:spcPct val="150000"/>
              </a:lnSpc>
            </a:pPr>
            <a:r>
              <a:rPr lang="en-IN" sz="2400" b="1" dirty="0">
                <a:latin typeface="Arial" panose="020B0604020202020204" pitchFamily="34" charset="0"/>
                <a:cs typeface="Arial" panose="020B0604020202020204" pitchFamily="34" charset="0"/>
              </a:rPr>
              <a:t>Array of Strings</a:t>
            </a:r>
          </a:p>
          <a:p>
            <a:pPr lvl="1" algn="just">
              <a:lnSpc>
                <a:spcPct val="150000"/>
              </a:lnSpc>
            </a:pPr>
            <a:r>
              <a:rPr lang="en-IN" sz="2400" b="1" dirty="0">
                <a:latin typeface="Arial" panose="020B0604020202020204" pitchFamily="34" charset="0"/>
                <a:cs typeface="Arial" panose="020B0604020202020204" pitchFamily="34" charset="0"/>
              </a:rPr>
              <a:t>Operations on array of strings</a:t>
            </a:r>
          </a:p>
          <a:p>
            <a:pPr lvl="1" algn="just"/>
            <a:endParaRPr lang="en-IN" sz="2400" dirty="0"/>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Title 1"/>
          <p:cNvSpPr>
            <a:spLocks noGrp="1"/>
          </p:cNvSpPr>
          <p:nvPr>
            <p:ph type="title"/>
          </p:nvPr>
        </p:nvSpPr>
        <p:spPr>
          <a:xfrm>
            <a:off x="1631505" y="620688"/>
            <a:ext cx="8245807" cy="628310"/>
          </a:xfrm>
        </p:spPr>
        <p:txBody>
          <a:bodyPr>
            <a:normAutofit/>
          </a:bodyPr>
          <a:lstStyle/>
          <a:p>
            <a:pPr algn="ctr"/>
            <a:r>
              <a:rPr lang="en-US" sz="3600" b="1" dirty="0"/>
              <a:t>Summary</a:t>
            </a:r>
            <a:r>
              <a:rPr lang="en-US" sz="3600" b="1" i="1" dirty="0"/>
              <a:t> </a:t>
            </a:r>
          </a:p>
        </p:txBody>
      </p:sp>
      <p:sp>
        <p:nvSpPr>
          <p:cNvPr id="8" name="Date Placeholder 7"/>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97528E0-71BC-404E-A6FF-85E1880995C5}"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17205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0688"/>
            <a:ext cx="9213691" cy="628310"/>
          </a:xfrm>
        </p:spPr>
        <p:txBody>
          <a:bodyPr>
            <a:normAutofit/>
          </a:bodyPr>
          <a:lstStyle/>
          <a:p>
            <a:r>
              <a:rPr lang="en-US" sz="3200" spc="800" dirty="0">
                <a:latin typeface="Arial" panose="020B0604020202020204" pitchFamily="34" charset="0"/>
                <a:cs typeface="Arial" panose="020B0604020202020204" pitchFamily="34" charset="0"/>
              </a:rPr>
              <a:t>Strings</a:t>
            </a:r>
            <a:endParaRPr lang="en-US" sz="3200" dirty="0">
              <a:latin typeface="Arial" panose="020B0604020202020204" pitchFamily="34" charset="0"/>
              <a:cs typeface="Arial" panose="020B0604020202020204" pitchFamily="34" charset="0"/>
            </a:endParaRPr>
          </a:p>
        </p:txBody>
      </p:sp>
      <p:sp>
        <p:nvSpPr>
          <p:cNvPr id="18434" name="Rectangle 3"/>
          <p:cNvSpPr>
            <a:spLocks noGrp="1" noChangeArrowheads="1"/>
          </p:cNvSpPr>
          <p:nvPr>
            <p:ph idx="1"/>
          </p:nvPr>
        </p:nvSpPr>
        <p:spPr>
          <a:xfrm>
            <a:off x="838200" y="1484784"/>
            <a:ext cx="10515600" cy="4641380"/>
          </a:xfrm>
        </p:spPr>
        <p:txBody>
          <a:bodyPr/>
          <a:lstStyle/>
          <a:p>
            <a:pPr algn="just" eaLnBrk="1" hangingPunct="1">
              <a:buFontTx/>
              <a:buNone/>
            </a:pPr>
            <a:r>
              <a:rPr lang="en-US" sz="2400" dirty="0">
                <a:solidFill>
                  <a:srgbClr val="800000"/>
                </a:solidFill>
              </a:rPr>
              <a:t>Declaration and initialization</a:t>
            </a:r>
          </a:p>
          <a:p>
            <a:pPr algn="just" eaLnBrk="1" hangingPunct="1">
              <a:buFontTx/>
              <a:buNone/>
            </a:pPr>
            <a:r>
              <a:rPr lang="en-US" sz="2400" dirty="0">
                <a:solidFill>
                  <a:srgbClr val="800000"/>
                </a:solidFill>
              </a:rPr>
              <a:t>	</a:t>
            </a:r>
            <a:r>
              <a:rPr lang="en-US" sz="2400" b="1" dirty="0">
                <a:solidFill>
                  <a:srgbClr val="0000CC"/>
                </a:solidFill>
                <a:latin typeface="Tempus Sans ITC" pitchFamily="82" charset="0"/>
              </a:rPr>
              <a:t>char </a:t>
            </a:r>
            <a:r>
              <a:rPr lang="en-US" sz="2400" b="1" dirty="0" err="1">
                <a:solidFill>
                  <a:srgbClr val="800000"/>
                </a:solidFill>
                <a:latin typeface="Tempus Sans ITC" pitchFamily="82" charset="0"/>
              </a:rPr>
              <a:t>string_name</a:t>
            </a:r>
            <a:r>
              <a:rPr lang="en-US" sz="2400" b="1" dirty="0">
                <a:solidFill>
                  <a:srgbClr val="800000"/>
                </a:solidFill>
                <a:latin typeface="Tempus Sans ITC" pitchFamily="82" charset="0"/>
              </a:rPr>
              <a:t>[</a:t>
            </a:r>
            <a:r>
              <a:rPr lang="en-US" sz="2400" b="1" dirty="0">
                <a:solidFill>
                  <a:srgbClr val="002060"/>
                </a:solidFill>
                <a:latin typeface="Tempus Sans ITC" pitchFamily="82" charset="0"/>
              </a:rPr>
              <a:t>size</a:t>
            </a:r>
            <a:r>
              <a:rPr lang="en-US" sz="2400" b="1" dirty="0">
                <a:solidFill>
                  <a:srgbClr val="800000"/>
                </a:solidFill>
                <a:latin typeface="Tempus Sans ITC" pitchFamily="82" charset="0"/>
              </a:rPr>
              <a:t>];</a:t>
            </a:r>
          </a:p>
          <a:p>
            <a:pPr algn="just" eaLnBrk="1" hangingPunct="1">
              <a:buFontTx/>
              <a:buNone/>
            </a:pPr>
            <a:r>
              <a:rPr lang="en-US" sz="2000" dirty="0">
                <a:solidFill>
                  <a:schemeClr val="tx2"/>
                </a:solidFill>
              </a:rPr>
              <a:t>	</a:t>
            </a:r>
            <a:r>
              <a:rPr lang="en-US" sz="2200" dirty="0"/>
              <a:t>The size determines the number of characters in the </a:t>
            </a:r>
            <a:r>
              <a:rPr lang="en-US" sz="2200" b="1" dirty="0" err="1">
                <a:latin typeface="Tempus Sans ITC" pitchFamily="82" charset="0"/>
              </a:rPr>
              <a:t>string_name</a:t>
            </a:r>
            <a:r>
              <a:rPr lang="en-US" sz="2200" dirty="0"/>
              <a:t>.</a:t>
            </a:r>
          </a:p>
          <a:p>
            <a:pPr algn="just" eaLnBrk="1" hangingPunct="1">
              <a:buFontTx/>
              <a:buNone/>
            </a:pPr>
            <a:endParaRPr lang="en-US" sz="1400" dirty="0">
              <a:solidFill>
                <a:schemeClr val="tx2"/>
              </a:solidFill>
            </a:endParaRPr>
          </a:p>
          <a:p>
            <a:pPr algn="just" eaLnBrk="1" hangingPunct="1">
              <a:buFontTx/>
              <a:buNone/>
            </a:pPr>
            <a:r>
              <a:rPr lang="en-US" sz="2400" dirty="0">
                <a:solidFill>
                  <a:srgbClr val="C00000"/>
                </a:solidFill>
              </a:rPr>
              <a:t>For example</a:t>
            </a:r>
            <a:r>
              <a:rPr lang="en-US" sz="2400" dirty="0">
                <a:solidFill>
                  <a:schemeClr val="accent2"/>
                </a:solidFill>
              </a:rPr>
              <a:t>,</a:t>
            </a:r>
            <a:r>
              <a:rPr lang="en-US" sz="2400" dirty="0"/>
              <a:t> consider the following array: </a:t>
            </a:r>
          </a:p>
          <a:p>
            <a:pPr algn="just" eaLnBrk="1" hangingPunct="1">
              <a:buFontTx/>
              <a:buNone/>
            </a:pPr>
            <a:r>
              <a:rPr lang="en-US" sz="2400" b="1" dirty="0"/>
              <a:t>	</a:t>
            </a:r>
            <a:r>
              <a:rPr lang="en-US" sz="2400" b="1" dirty="0">
                <a:solidFill>
                  <a:srgbClr val="0000FF"/>
                </a:solidFill>
                <a:latin typeface="Tempus Sans ITC" pitchFamily="82" charset="0"/>
              </a:rPr>
              <a:t>char</a:t>
            </a:r>
            <a:r>
              <a:rPr lang="en-US" sz="2400" b="1" dirty="0">
                <a:solidFill>
                  <a:srgbClr val="800000"/>
                </a:solidFill>
                <a:latin typeface="Tempus Sans ITC" pitchFamily="82" charset="0"/>
              </a:rPr>
              <a:t> </a:t>
            </a:r>
            <a:r>
              <a:rPr lang="en-US" sz="2400" b="1" dirty="0">
                <a:solidFill>
                  <a:srgbClr val="C00000"/>
                </a:solidFill>
                <a:latin typeface="Tempus Sans ITC" pitchFamily="82" charset="0"/>
              </a:rPr>
              <a:t>name [</a:t>
            </a:r>
            <a:r>
              <a:rPr lang="en-US" sz="2400" b="1" dirty="0">
                <a:solidFill>
                  <a:srgbClr val="002060"/>
                </a:solidFill>
                <a:latin typeface="Tempus Sans ITC" pitchFamily="82" charset="0"/>
              </a:rPr>
              <a:t>20</a:t>
            </a:r>
            <a:r>
              <a:rPr lang="en-US" sz="2400" b="1" dirty="0">
                <a:solidFill>
                  <a:srgbClr val="C00000"/>
                </a:solidFill>
                <a:latin typeface="Tempus Sans ITC" pitchFamily="82" charset="0"/>
              </a:rPr>
              <a:t>];  </a:t>
            </a:r>
          </a:p>
          <a:p>
            <a:pPr algn="just" eaLnBrk="1" hangingPunct="1">
              <a:buFontTx/>
              <a:buNone/>
            </a:pPr>
            <a:r>
              <a:rPr lang="en-US" sz="2400" dirty="0"/>
              <a:t>	is an array that can store up to 20 elements of type </a:t>
            </a:r>
            <a:r>
              <a:rPr lang="en-US" sz="2400" b="1" dirty="0">
                <a:latin typeface="Tempus Sans ITC" pitchFamily="82" charset="0"/>
              </a:rPr>
              <a:t>char</a:t>
            </a:r>
            <a:r>
              <a:rPr lang="en-US" sz="2400" dirty="0"/>
              <a:t>. </a:t>
            </a:r>
          </a:p>
          <a:p>
            <a:pPr algn="just" eaLnBrk="1" hangingPunct="1">
              <a:buFontTx/>
              <a:buNone/>
            </a:pPr>
            <a:endParaRPr lang="en-US" sz="500" dirty="0"/>
          </a:p>
          <a:p>
            <a:pPr algn="just" eaLnBrk="1" hangingPunct="1">
              <a:buFontTx/>
              <a:buNone/>
            </a:pPr>
            <a:r>
              <a:rPr lang="en-US" sz="2400" dirty="0"/>
              <a:t>It can be represented as: </a:t>
            </a:r>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3632" y="4941168"/>
            <a:ext cx="7010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1354873-D285-4853-9422-2A1DA16DA5C0}"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6833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800" dirty="0">
                <a:latin typeface="Arial" panose="020B0604020202020204" pitchFamily="34" charset="0"/>
                <a:cs typeface="Arial" panose="020B0604020202020204" pitchFamily="34" charset="0"/>
              </a:rPr>
              <a:t>Strings</a:t>
            </a:r>
            <a:endParaRPr lang="en-US" sz="3200" dirty="0">
              <a:latin typeface="Arial" panose="020B0604020202020204" pitchFamily="34" charset="0"/>
              <a:cs typeface="Arial" panose="020B0604020202020204" pitchFamily="34" charset="0"/>
            </a:endParaRPr>
          </a:p>
        </p:txBody>
      </p:sp>
      <p:sp>
        <p:nvSpPr>
          <p:cNvPr id="20482" name="Rectangle 3"/>
          <p:cNvSpPr>
            <a:spLocks noGrp="1" noChangeArrowheads="1"/>
          </p:cNvSpPr>
          <p:nvPr>
            <p:ph idx="1"/>
          </p:nvPr>
        </p:nvSpPr>
        <p:spPr/>
        <p:txBody>
          <a:bodyPr/>
          <a:lstStyle/>
          <a:p>
            <a:pPr algn="just" eaLnBrk="1" hangingPunct="1">
              <a:lnSpc>
                <a:spcPct val="150000"/>
              </a:lnSpc>
              <a:buFont typeface="Wingdings" pitchFamily="2" charset="2"/>
              <a:buChar char="ü"/>
            </a:pPr>
            <a:r>
              <a:rPr lang="en-US" sz="2400" dirty="0"/>
              <a:t>The character sequences "</a:t>
            </a:r>
            <a:r>
              <a:rPr lang="en-US" sz="2400" b="1" dirty="0"/>
              <a:t>Hello</a:t>
            </a:r>
            <a:r>
              <a:rPr lang="en-US" sz="2400" dirty="0"/>
              <a:t>" and "</a:t>
            </a:r>
            <a:r>
              <a:rPr lang="en-US" sz="2400" b="1" dirty="0"/>
              <a:t>Merry Christmas</a:t>
            </a:r>
            <a:r>
              <a:rPr lang="en-US" sz="2400" dirty="0"/>
              <a:t>" represented  in  an array </a:t>
            </a:r>
            <a:r>
              <a:rPr lang="en-US" sz="2400" b="1" dirty="0">
                <a:effectLst>
                  <a:outerShdw blurRad="38100" dist="38100" dir="2700000" algn="tl">
                    <a:srgbClr val="000000">
                      <a:alpha val="43137"/>
                    </a:srgbClr>
                  </a:outerShdw>
                </a:effectLst>
                <a:latin typeface="Tempus Sans ITC" pitchFamily="82" charset="0"/>
              </a:rPr>
              <a:t>name</a:t>
            </a:r>
            <a:r>
              <a:rPr lang="en-US" sz="2400" dirty="0">
                <a:effectLst>
                  <a:outerShdw blurRad="38100" dist="38100" dir="2700000" algn="tl">
                    <a:srgbClr val="000000">
                      <a:alpha val="43137"/>
                    </a:srgbClr>
                  </a:outerShdw>
                </a:effectLst>
              </a:rPr>
              <a:t> </a:t>
            </a:r>
            <a:r>
              <a:rPr lang="en-US" sz="2400" dirty="0"/>
              <a:t> respectively are shown as follows :</a:t>
            </a:r>
          </a:p>
          <a:p>
            <a:pPr algn="just" eaLnBrk="1" hangingPunct="1">
              <a:lnSpc>
                <a:spcPct val="150000"/>
              </a:lnSpc>
              <a:buFontTx/>
              <a:buNone/>
            </a:pPr>
            <a:endParaRPr lang="en-US" sz="2400"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24" y="3227040"/>
            <a:ext cx="7344816" cy="2362200"/>
          </a:xfrm>
          <a:prstGeom prst="rect">
            <a:avLst/>
          </a:prstGeom>
        </p:spPr>
      </p:pic>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552F014-D6E9-439C-8959-C6FDEF378390}"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419753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620689"/>
            <a:ext cx="10370367" cy="922859"/>
          </a:xfrm>
        </p:spPr>
        <p:txBody>
          <a:bodyPr vert="horz" lIns="91440" tIns="45720" rIns="91440" bIns="45720" rtlCol="0" anchor="ctr">
            <a:noAutofit/>
          </a:bodyPr>
          <a:lstStyle/>
          <a:p>
            <a:pPr algn="just"/>
            <a:r>
              <a:rPr lang="en-US" sz="3200" dirty="0">
                <a:cs typeface="Arial" panose="020B0604020202020204" pitchFamily="34" charset="0"/>
              </a:rPr>
              <a:t>Initialization of null-terminated character sequences </a:t>
            </a:r>
          </a:p>
        </p:txBody>
      </p:sp>
      <p:sp>
        <p:nvSpPr>
          <p:cNvPr id="5123" name="Rectangle 3"/>
          <p:cNvSpPr>
            <a:spLocks noGrp="1" noChangeArrowheads="1"/>
          </p:cNvSpPr>
          <p:nvPr>
            <p:ph idx="1"/>
          </p:nvPr>
        </p:nvSpPr>
        <p:spPr>
          <a:xfrm>
            <a:off x="838200" y="1412777"/>
            <a:ext cx="10515600" cy="4454624"/>
          </a:xfrm>
        </p:spPr>
        <p:txBody>
          <a:bodyPr>
            <a:normAutofit/>
          </a:bodyPr>
          <a:lstStyle/>
          <a:p>
            <a:pPr algn="just" eaLnBrk="1" hangingPunct="1">
              <a:lnSpc>
                <a:spcPct val="150000"/>
              </a:lnSpc>
              <a:buFont typeface="Wingdings" pitchFamily="2" charset="2"/>
              <a:buChar char="§"/>
              <a:defRPr/>
            </a:pPr>
            <a:r>
              <a:rPr lang="en-US" sz="2400" b="1" dirty="0">
                <a:latin typeface="Arial" panose="020B0604020202020204" pitchFamily="34" charset="0"/>
                <a:cs typeface="Arial" panose="020B0604020202020204" pitchFamily="34" charset="0"/>
              </a:rPr>
              <a:t>array of characters </a:t>
            </a:r>
            <a:r>
              <a:rPr lang="en-US" sz="2400" dirty="0">
                <a:latin typeface="Arial" panose="020B0604020202020204" pitchFamily="34" charset="0"/>
                <a:cs typeface="Arial" panose="020B0604020202020204" pitchFamily="34" charset="0"/>
              </a:rPr>
              <a:t>or </a:t>
            </a:r>
            <a:r>
              <a:rPr lang="en-US" sz="2400" b="1" dirty="0">
                <a:latin typeface="Arial" panose="020B0604020202020204" pitchFamily="34" charset="0"/>
                <a:cs typeface="Arial" panose="020B0604020202020204" pitchFamily="34" charset="0"/>
              </a:rPr>
              <a:t>strings</a:t>
            </a:r>
            <a:r>
              <a:rPr lang="en-US" sz="2400" dirty="0">
                <a:latin typeface="Arial" panose="020B0604020202020204" pitchFamily="34" charset="0"/>
                <a:cs typeface="Arial" panose="020B0604020202020204" pitchFamily="34" charset="0"/>
              </a:rPr>
              <a:t> are ordinary arrays that follow the same rules of arrays.</a:t>
            </a:r>
          </a:p>
          <a:p>
            <a:pPr algn="just" eaLnBrk="1" hangingPunct="1">
              <a:lnSpc>
                <a:spcPct val="150000"/>
              </a:lnSpc>
              <a:buFontTx/>
              <a:buNone/>
              <a:defRPr/>
            </a:pPr>
            <a:r>
              <a:rPr lang="en-US" sz="2400" dirty="0">
                <a:latin typeface="Arial" panose="020B0604020202020204" pitchFamily="34" charset="0"/>
                <a:cs typeface="Arial" panose="020B0604020202020204" pitchFamily="34" charset="0"/>
              </a:rPr>
              <a:t> For example </a:t>
            </a:r>
          </a:p>
          <a:p>
            <a:pPr algn="just" eaLnBrk="1" hangingPunct="1">
              <a:lnSpc>
                <a:spcPct val="150000"/>
              </a:lnSpc>
              <a:buFontTx/>
              <a:buNone/>
              <a:defRPr/>
            </a:pPr>
            <a:r>
              <a:rPr lang="en-US" sz="2400" dirty="0">
                <a:latin typeface="Arial" panose="020B0604020202020204" pitchFamily="34" charset="0"/>
                <a:cs typeface="Arial" panose="020B0604020202020204" pitchFamily="34" charset="0"/>
              </a:rPr>
              <a:t>	To initialize an array of  characters with some predetermined sequence of characters, one can initialize like any other array:</a:t>
            </a:r>
          </a:p>
          <a:p>
            <a:pPr algn="just" eaLnBrk="1" hangingPunct="1">
              <a:lnSpc>
                <a:spcPct val="150000"/>
              </a:lnSpc>
              <a:buFontTx/>
              <a:buNone/>
              <a:defRPr/>
            </a:pPr>
            <a:r>
              <a:rPr lang="en-US" sz="2400" b="1" dirty="0">
                <a:latin typeface="Arial" panose="020B0604020202020204" pitchFamily="34" charset="0"/>
                <a:cs typeface="Arial" panose="020B0604020202020204" pitchFamily="34" charset="0"/>
              </a:rPr>
              <a:t>	char </a:t>
            </a:r>
            <a:r>
              <a:rPr lang="en-US" sz="2400" b="1" dirty="0" err="1">
                <a:solidFill>
                  <a:srgbClr val="002060"/>
                </a:solidFill>
                <a:latin typeface="Arial" panose="020B0604020202020204" pitchFamily="34" charset="0"/>
                <a:cs typeface="Arial" panose="020B0604020202020204" pitchFamily="34" charset="0"/>
              </a:rPr>
              <a:t>myWord</a:t>
            </a:r>
            <a:r>
              <a:rPr lang="en-US" sz="2400" b="1" dirty="0">
                <a:solidFill>
                  <a:srgbClr val="002060"/>
                </a:solidFill>
                <a:latin typeface="Arial" panose="020B0604020202020204" pitchFamily="34" charset="0"/>
                <a:cs typeface="Arial" panose="020B0604020202020204" pitchFamily="34" charset="0"/>
              </a:rPr>
              <a:t>[ ] = { 'H', 'e', 'l', 'l', 'o', '\0' };</a:t>
            </a:r>
            <a:endParaRPr lang="en-US" sz="2400"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7E4FA7-3D44-4D16-8BC8-F8585169B9DC}"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405210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2"/>
          <p:cNvSpPr>
            <a:spLocks noGrp="1" noChangeArrowheads="1"/>
          </p:cNvSpPr>
          <p:nvPr>
            <p:ph type="title"/>
          </p:nvPr>
        </p:nvSpPr>
        <p:spPr>
          <a:xfrm>
            <a:off x="838200" y="609600"/>
            <a:ext cx="10658400" cy="549992"/>
          </a:xfrm>
        </p:spPr>
        <p:txBody>
          <a:bodyPr vert="horz" lIns="91440" tIns="45720" rIns="91440" bIns="45720" rtlCol="0" anchor="ctr">
            <a:noAutofit/>
          </a:bodyPr>
          <a:lstStyle/>
          <a:p>
            <a:pPr algn="just"/>
            <a:r>
              <a:rPr lang="en-US" sz="3200" dirty="0">
                <a:cs typeface="Arial" panose="020B0604020202020204" pitchFamily="34" charset="0"/>
              </a:rPr>
              <a:t>Initialization of null-terminated character sequences </a:t>
            </a:r>
          </a:p>
        </p:txBody>
      </p:sp>
      <p:sp>
        <p:nvSpPr>
          <p:cNvPr id="22530" name="Rectangle 3"/>
          <p:cNvSpPr>
            <a:spLocks noGrp="1" noChangeArrowheads="1"/>
          </p:cNvSpPr>
          <p:nvPr>
            <p:ph idx="1"/>
          </p:nvPr>
        </p:nvSpPr>
        <p:spPr>
          <a:xfrm>
            <a:off x="838200" y="1159592"/>
            <a:ext cx="10658400" cy="5088808"/>
          </a:xfrm>
        </p:spPr>
        <p:txBody>
          <a:bodyPr>
            <a:noAutofit/>
          </a:bodyPr>
          <a:lstStyle/>
          <a:p>
            <a:pPr algn="just" eaLnBrk="1" hangingPunct="1">
              <a:lnSpc>
                <a:spcPct val="150000"/>
              </a:lnSpc>
              <a:spcBef>
                <a:spcPct val="0"/>
              </a:spcBef>
              <a:buFont typeface="Wingdings" pitchFamily="2" charset="2"/>
              <a:buChar char="§"/>
            </a:pPr>
            <a:r>
              <a:rPr lang="en-US" sz="2400" dirty="0">
                <a:latin typeface="Arial" panose="020B0604020202020204" pitchFamily="34" charset="0"/>
                <a:cs typeface="Arial" panose="020B0604020202020204" pitchFamily="34" charset="0"/>
              </a:rPr>
              <a:t>Arrays of character elements have additional methods to initialize their values: </a:t>
            </a:r>
            <a:r>
              <a:rPr lang="en-US" sz="2400" b="1" dirty="0">
                <a:latin typeface="Arial" panose="020B0604020202020204" pitchFamily="34" charset="0"/>
                <a:cs typeface="Arial" panose="020B0604020202020204" pitchFamily="34" charset="0"/>
              </a:rPr>
              <a:t>using string literals</a:t>
            </a:r>
            <a:endParaRPr lang="en-US" sz="2400" dirty="0">
              <a:latin typeface="Arial" panose="020B0604020202020204" pitchFamily="34" charset="0"/>
              <a:cs typeface="Arial" panose="020B0604020202020204" pitchFamily="34" charset="0"/>
            </a:endParaRPr>
          </a:p>
          <a:p>
            <a:pPr algn="just" eaLnBrk="1" hangingPunct="1">
              <a:lnSpc>
                <a:spcPct val="150000"/>
              </a:lnSpc>
              <a:spcBef>
                <a:spcPct val="0"/>
              </a:spcBef>
              <a:buFont typeface="Wingdings" pitchFamily="2" charset="2"/>
              <a:buChar char="§"/>
            </a:pPr>
            <a:r>
              <a:rPr lang="en-US" sz="2400" b="1" dirty="0">
                <a:latin typeface="Arial" panose="020B0604020202020204" pitchFamily="34" charset="0"/>
                <a:cs typeface="Arial" panose="020B0604020202020204" pitchFamily="34" charset="0"/>
              </a:rPr>
              <a:t>“Manipal ” </a:t>
            </a:r>
            <a:r>
              <a:rPr lang="en-US" sz="2400" dirty="0">
                <a:latin typeface="Arial" panose="020B0604020202020204" pitchFamily="34" charset="0"/>
                <a:cs typeface="Arial" panose="020B0604020202020204" pitchFamily="34" charset="0"/>
              </a:rPr>
              <a:t>is a constant string literal.</a:t>
            </a:r>
          </a:p>
          <a:p>
            <a:pPr algn="just" eaLnBrk="1" hangingPunct="1">
              <a:lnSpc>
                <a:spcPct val="150000"/>
              </a:lnSpc>
              <a:spcBef>
                <a:spcPct val="0"/>
              </a:spcBef>
              <a:buFontTx/>
              <a:buNone/>
            </a:pPr>
            <a:r>
              <a:rPr lang="en-US" sz="2400" dirty="0">
                <a:latin typeface="Arial" panose="020B0604020202020204" pitchFamily="34" charset="0"/>
                <a:cs typeface="Arial" panose="020B0604020202020204" pitchFamily="34" charset="0"/>
              </a:rPr>
              <a:t>	For example, </a:t>
            </a:r>
          </a:p>
          <a:p>
            <a:pPr algn="just" eaLnBrk="1" hangingPunct="1">
              <a:lnSpc>
                <a:spcPct val="150000"/>
              </a:lnSpc>
              <a:spcBef>
                <a:spcPct val="0"/>
              </a:spcBef>
              <a:buFontTx/>
              <a:buNone/>
            </a:pPr>
            <a:r>
              <a:rPr lang="en-US" sz="2400" dirty="0">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char result[14] =“Manipal”;</a:t>
            </a:r>
          </a:p>
          <a:p>
            <a:pPr algn="just" eaLnBrk="1" hangingPunct="1">
              <a:lnSpc>
                <a:spcPct val="150000"/>
              </a:lnSpc>
              <a:spcBef>
                <a:spcPct val="0"/>
              </a:spcBef>
              <a:buFont typeface="Wingdings" pitchFamily="2" charset="2"/>
              <a:buChar char="§"/>
            </a:pPr>
            <a:r>
              <a:rPr lang="en-US" sz="2400" b="1" dirty="0">
                <a:latin typeface="Arial" panose="020B0604020202020204" pitchFamily="34" charset="0"/>
                <a:cs typeface="Arial" panose="020B0604020202020204" pitchFamily="34" charset="0"/>
              </a:rPr>
              <a:t>Double quoted </a:t>
            </a:r>
            <a:r>
              <a:rPr lang="en-US" sz="2400" dirty="0">
                <a:latin typeface="Arial" panose="020B0604020202020204" pitchFamily="34" charset="0"/>
                <a:cs typeface="Arial" panose="020B0604020202020204" pitchFamily="34" charset="0"/>
              </a:rPr>
              <a:t>(") strings are literal constants whose type is in fact a </a:t>
            </a:r>
            <a:r>
              <a:rPr lang="en-US" sz="2400" b="1" dirty="0">
                <a:latin typeface="Arial" panose="020B0604020202020204" pitchFamily="34" charset="0"/>
                <a:cs typeface="Arial" panose="020B0604020202020204" pitchFamily="34" charset="0"/>
              </a:rPr>
              <a:t>null-terminated array of characters</a:t>
            </a:r>
            <a:r>
              <a:rPr lang="en-US" sz="2400" dirty="0">
                <a:latin typeface="Arial" panose="020B0604020202020204" pitchFamily="34" charset="0"/>
                <a:cs typeface="Arial" panose="020B0604020202020204" pitchFamily="34" charset="0"/>
              </a:rPr>
              <a:t>.</a:t>
            </a:r>
          </a:p>
          <a:p>
            <a:pPr algn="just" eaLnBrk="1" hangingPunct="1">
              <a:lnSpc>
                <a:spcPct val="150000"/>
              </a:lnSpc>
              <a:spcBef>
                <a:spcPct val="0"/>
              </a:spcBef>
              <a:buFontTx/>
              <a:buNone/>
            </a:pPr>
            <a:r>
              <a:rPr lang="en-US" sz="2400" dirty="0">
                <a:latin typeface="Arial" panose="020B0604020202020204" pitchFamily="34" charset="0"/>
                <a:cs typeface="Arial" panose="020B0604020202020204" pitchFamily="34" charset="0"/>
              </a:rPr>
              <a:t> So string literals enclosed between double quotes always have a null character ('</a:t>
            </a:r>
            <a:r>
              <a:rPr lang="en-US" sz="2400" b="1"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automatically appended at the end.</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8D112DC-02C2-4EA3-AAD5-457332E6F4C0}"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89452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838200" y="654968"/>
            <a:ext cx="10515599" cy="685800"/>
          </a:xfrm>
        </p:spPr>
        <p:txBody>
          <a:bodyPr vert="horz" lIns="91440" tIns="45720" rIns="91440" bIns="45720" rtlCol="0" anchor="ctr">
            <a:noAutofit/>
          </a:bodyPr>
          <a:lstStyle/>
          <a:p>
            <a:pPr algn="just"/>
            <a:r>
              <a:rPr lang="en-US" sz="3200" dirty="0">
                <a:cs typeface="Arial" panose="020B0604020202020204" pitchFamily="34" charset="0"/>
              </a:rPr>
              <a:t>Initialization</a:t>
            </a:r>
          </a:p>
        </p:txBody>
      </p:sp>
      <p:sp>
        <p:nvSpPr>
          <p:cNvPr id="23554" name="Rectangle 3"/>
          <p:cNvSpPr>
            <a:spLocks noGrp="1" noChangeArrowheads="1"/>
          </p:cNvSpPr>
          <p:nvPr>
            <p:ph idx="1"/>
          </p:nvPr>
        </p:nvSpPr>
        <p:spPr>
          <a:xfrm>
            <a:off x="838200" y="1124744"/>
            <a:ext cx="10515599" cy="5407496"/>
          </a:xfrm>
        </p:spPr>
        <p:txBody>
          <a:bodyPr>
            <a:noAutofit/>
          </a:bodyPr>
          <a:lstStyle/>
          <a:p>
            <a:pPr algn="just" eaLnBrk="1" hangingPunct="1">
              <a:lnSpc>
                <a:spcPct val="150000"/>
              </a:lnSpc>
              <a:buFontTx/>
              <a:buNone/>
            </a:pPr>
            <a:r>
              <a:rPr lang="en-US" sz="2400" dirty="0">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char </a:t>
            </a:r>
            <a:r>
              <a:rPr lang="en-US" sz="2400" b="1" dirty="0" err="1">
                <a:solidFill>
                  <a:srgbClr val="FF0000"/>
                </a:solidFill>
                <a:latin typeface="Arial" panose="020B0604020202020204" pitchFamily="34" charset="0"/>
                <a:cs typeface="Arial" panose="020B0604020202020204" pitchFamily="34" charset="0"/>
              </a:rPr>
              <a:t>myWord</a:t>
            </a:r>
            <a:r>
              <a:rPr lang="en-US" sz="2400" b="1" dirty="0">
                <a:solidFill>
                  <a:srgbClr val="FF0000"/>
                </a:solidFill>
                <a:latin typeface="Arial" panose="020B0604020202020204" pitchFamily="34" charset="0"/>
                <a:cs typeface="Arial" panose="020B0604020202020204" pitchFamily="34" charset="0"/>
              </a:rPr>
              <a:t> [ ] = { 'H', 'e', 'l', 'l', 'o', '\0' }; </a:t>
            </a:r>
          </a:p>
          <a:p>
            <a:pPr algn="just" eaLnBrk="1" hangingPunct="1">
              <a:lnSpc>
                <a:spcPct val="150000"/>
              </a:lnSpc>
              <a:buFontTx/>
              <a:buNone/>
            </a:pPr>
            <a:r>
              <a:rPr lang="en-US" sz="2400" b="1" dirty="0">
                <a:solidFill>
                  <a:srgbClr val="FF0000"/>
                </a:solidFill>
                <a:latin typeface="Arial" panose="020B0604020202020204" pitchFamily="34" charset="0"/>
                <a:cs typeface="Arial" panose="020B0604020202020204" pitchFamily="34" charset="0"/>
              </a:rPr>
              <a:t>	char </a:t>
            </a:r>
            <a:r>
              <a:rPr lang="en-US" sz="2400" b="1" dirty="0" err="1">
                <a:solidFill>
                  <a:srgbClr val="FF0000"/>
                </a:solidFill>
                <a:latin typeface="Arial" panose="020B0604020202020204" pitchFamily="34" charset="0"/>
                <a:cs typeface="Arial" panose="020B0604020202020204" pitchFamily="34" charset="0"/>
              </a:rPr>
              <a:t>myWord</a:t>
            </a:r>
            <a:r>
              <a:rPr lang="en-US" sz="2400" b="1" dirty="0">
                <a:solidFill>
                  <a:srgbClr val="FF0000"/>
                </a:solidFill>
                <a:latin typeface="Arial" panose="020B0604020202020204" pitchFamily="34" charset="0"/>
                <a:cs typeface="Arial" panose="020B0604020202020204" pitchFamily="34" charset="0"/>
              </a:rPr>
              <a:t> [ ] = "Hello";</a:t>
            </a:r>
            <a:r>
              <a:rPr lang="en-US" sz="2400" dirty="0">
                <a:solidFill>
                  <a:srgbClr val="FF0000"/>
                </a:solidFill>
                <a:latin typeface="Arial" panose="020B0604020202020204" pitchFamily="34" charset="0"/>
                <a:cs typeface="Arial" panose="020B0604020202020204" pitchFamily="34" charset="0"/>
              </a:rPr>
              <a:t> </a:t>
            </a:r>
          </a:p>
          <a:p>
            <a:pPr algn="just" eaLnBrk="1" hangingPunct="1">
              <a:lnSpc>
                <a:spcPct val="150000"/>
              </a:lnSpc>
              <a:buFont typeface="Wingdings" pitchFamily="2" charset="2"/>
              <a:buChar char="§"/>
            </a:pPr>
            <a:r>
              <a:rPr lang="en-US" sz="2400" dirty="0">
                <a:latin typeface="Arial" panose="020B0604020202020204" pitchFamily="34" charset="0"/>
                <a:cs typeface="Arial" panose="020B0604020202020204" pitchFamily="34" charset="0"/>
              </a:rPr>
              <a:t>In both cases the array of characters </a:t>
            </a:r>
            <a:r>
              <a:rPr lang="en-US" sz="2400" dirty="0" err="1">
                <a:latin typeface="Arial" panose="020B0604020202020204" pitchFamily="34" charset="0"/>
                <a:cs typeface="Arial" panose="020B0604020202020204" pitchFamily="34" charset="0"/>
              </a:rPr>
              <a:t>myword</a:t>
            </a:r>
            <a:r>
              <a:rPr lang="en-US" sz="2400" dirty="0">
                <a:latin typeface="Arial" panose="020B0604020202020204" pitchFamily="34" charset="0"/>
                <a:cs typeface="Arial" panose="020B0604020202020204" pitchFamily="34" charset="0"/>
              </a:rPr>
              <a:t> is declared with a size of 6 elements of type char: </a:t>
            </a:r>
          </a:p>
          <a:p>
            <a:pPr algn="just" eaLnBrk="1" hangingPunct="1">
              <a:lnSpc>
                <a:spcPct val="150000"/>
              </a:lnSpc>
              <a:buFont typeface="Wingdings" pitchFamily="2" charset="2"/>
              <a:buChar char="ü"/>
            </a:pPr>
            <a:r>
              <a:rPr lang="en-US" sz="2400" dirty="0">
                <a:latin typeface="Arial" panose="020B0604020202020204" pitchFamily="34" charset="0"/>
                <a:cs typeface="Arial" panose="020B0604020202020204" pitchFamily="34" charset="0"/>
              </a:rPr>
              <a:t>The 5 characters that compose the word "</a:t>
            </a:r>
            <a:r>
              <a:rPr lang="en-US" sz="2400" b="1" dirty="0">
                <a:latin typeface="Arial" panose="020B0604020202020204" pitchFamily="34" charset="0"/>
                <a:cs typeface="Arial" panose="020B0604020202020204" pitchFamily="34" charset="0"/>
              </a:rPr>
              <a:t>Hello</a:t>
            </a:r>
            <a:r>
              <a:rPr lang="en-US" sz="2400" dirty="0">
                <a:latin typeface="Arial" panose="020B0604020202020204" pitchFamily="34" charset="0"/>
                <a:cs typeface="Arial" panose="020B0604020202020204" pitchFamily="34" charset="0"/>
              </a:rPr>
              <a:t>" plus a final null character ('</a:t>
            </a:r>
            <a:r>
              <a:rPr lang="en-US" sz="2400" b="1"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which specifies the end of the sequence and that, </a:t>
            </a:r>
          </a:p>
          <a:p>
            <a:pPr algn="just" eaLnBrk="1" hangingPunct="1">
              <a:lnSpc>
                <a:spcPct val="150000"/>
              </a:lnSpc>
              <a:buFont typeface="Wingdings" pitchFamily="2" charset="2"/>
              <a:buChar char="ü"/>
            </a:pPr>
            <a:r>
              <a:rPr lang="en-US" sz="2400" dirty="0">
                <a:latin typeface="Arial" panose="020B0604020202020204" pitchFamily="34" charset="0"/>
                <a:cs typeface="Arial" panose="020B0604020202020204" pitchFamily="34" charset="0"/>
              </a:rPr>
              <a:t>In the second case, when using double quotes (") null character ('</a:t>
            </a:r>
            <a:r>
              <a:rPr lang="en-US" sz="2400" b="1"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is appended automatically.</a:t>
            </a: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charset="0"/>
                <a:ea typeface="+mn-ea"/>
                <a:cs typeface="+mn-cs"/>
              </a:rPr>
              <a:t>CSE 1051                                    Department of CSE</a:t>
            </a:r>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572375-96E0-4DBB-B3D7-B1489209CDB4}" type="slidenum">
              <a:rPr kumimoji="0" lang="en-US" sz="900" b="1" i="0" u="none" strike="noStrike" kern="1200" cap="none" spc="0" normalizeH="0" baseline="0" noProof="0" smtClean="0">
                <a:ln>
                  <a:noFill/>
                </a:ln>
                <a:solidFill>
                  <a:srgbClr val="00206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900" b="1" i="0" u="none" strike="noStrike" kern="1200" cap="none" spc="0" normalizeH="0" baseline="0" noProof="0" dirty="0">
              <a:ln>
                <a:noFill/>
              </a:ln>
              <a:solidFill>
                <a:srgbClr val="002060"/>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CD083D7-D5FA-4C54-AC3E-CF469AE8C568}" type="datetime1">
              <a:rPr kumimoji="0" lang="en-US" sz="9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5/7/2022</a:t>
            </a:fld>
            <a:endParaRPr kumimoji="0" lang="en-US" sz="9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55919511"/>
      </p:ext>
    </p:extLst>
  </p:cSld>
  <p:clrMapOvr>
    <a:masterClrMapping/>
  </p:clrMapOvr>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 id="{44EDC91F-B373-4350-9E84-BD946E457F29}" vid="{48586631-E945-41AB-ACBF-618D52C3995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16835</TotalTime>
  <Words>4754</Words>
  <Application>Microsoft Office PowerPoint</Application>
  <PresentationFormat>Widescreen</PresentationFormat>
  <Paragraphs>694</Paragraphs>
  <Slides>40</Slides>
  <Notes>29</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40</vt:i4>
      </vt:variant>
    </vt:vector>
  </HeadingPairs>
  <TitlesOfParts>
    <vt:vector size="53" baseType="lpstr">
      <vt:lpstr>Arial</vt:lpstr>
      <vt:lpstr>Baskerville Old Face</vt:lpstr>
      <vt:lpstr>Calibri</vt:lpstr>
      <vt:lpstr>Calibri Light</vt:lpstr>
      <vt:lpstr>Constantia</vt:lpstr>
      <vt:lpstr>Courier New</vt:lpstr>
      <vt:lpstr>Tempus Sans ITC</vt:lpstr>
      <vt:lpstr>Times New Roman</vt:lpstr>
      <vt:lpstr>Verdana</vt:lpstr>
      <vt:lpstr>Wingdings</vt:lpstr>
      <vt:lpstr>cse-1</vt:lpstr>
      <vt:lpstr>1_Office Theme</vt:lpstr>
      <vt:lpstr>temp</vt:lpstr>
      <vt:lpstr>CHARACTER ARRAYS- STRINGS</vt:lpstr>
      <vt:lpstr>Objectives</vt:lpstr>
      <vt:lpstr>Session outcome</vt:lpstr>
      <vt:lpstr>Strings </vt:lpstr>
      <vt:lpstr>Strings</vt:lpstr>
      <vt:lpstr>Strings</vt:lpstr>
      <vt:lpstr>Initialization of null-terminated character sequences </vt:lpstr>
      <vt:lpstr>Initialization of null-terminated character sequences </vt:lpstr>
      <vt:lpstr>Initialization</vt:lpstr>
      <vt:lpstr>Example </vt:lpstr>
      <vt:lpstr>Example </vt:lpstr>
      <vt:lpstr>Reading Embedded Blanks</vt:lpstr>
      <vt:lpstr>Example </vt:lpstr>
      <vt:lpstr>Count the number of characters in a string</vt:lpstr>
      <vt:lpstr>Count the number of words in a sentence</vt:lpstr>
      <vt:lpstr>Reading multiple lines: Example</vt:lpstr>
      <vt:lpstr>Library functions: String Handling functions (built-in)</vt:lpstr>
      <vt:lpstr>Library function: strlen()</vt:lpstr>
      <vt:lpstr>Copies a string using a for loop </vt:lpstr>
      <vt:lpstr>Library function: strcpy()</vt:lpstr>
      <vt:lpstr>strcpy(): Example</vt:lpstr>
      <vt:lpstr>Library function: strcmp()</vt:lpstr>
      <vt:lpstr>Library function: strcat()</vt:lpstr>
      <vt:lpstr>Concatenation of 2 strings</vt:lpstr>
      <vt:lpstr>Strings</vt:lpstr>
      <vt:lpstr>Library functions: String Handling functions (built-in)</vt:lpstr>
      <vt:lpstr>Check whether a string is Palindrome or not</vt:lpstr>
      <vt:lpstr>Reversing a string</vt:lpstr>
      <vt:lpstr>Password reading problem</vt:lpstr>
      <vt:lpstr>Print an alphabet in decimal [ASCII] &amp;  character form</vt:lpstr>
      <vt:lpstr>Change all lower case letters into uppercase in a sentence</vt:lpstr>
      <vt:lpstr>Sorting n names in alphabetical order</vt:lpstr>
      <vt:lpstr>Finding Substring in Main String</vt:lpstr>
      <vt:lpstr>Finding Substring in Main String</vt:lpstr>
      <vt:lpstr>Finding Substring in Main String</vt:lpstr>
      <vt:lpstr>Deleting repeated words in a sentence</vt:lpstr>
      <vt:lpstr>Deleting repeated words in a sentence</vt:lpstr>
      <vt:lpstr>Deleting repeated words in a sentence</vt:lpstr>
      <vt:lpstr>Tutorials on Strings</vt:lpstr>
      <vt:lpstr>Summary </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RAJ</dc:creator>
  <cp:lastModifiedBy>Kishore B [MAHE-MIT]</cp:lastModifiedBy>
  <cp:revision>402</cp:revision>
  <dcterms:created xsi:type="dcterms:W3CDTF">2008-09-04T13:30:45Z</dcterms:created>
  <dcterms:modified xsi:type="dcterms:W3CDTF">2022-05-07T09:16:05Z</dcterms:modified>
</cp:coreProperties>
</file>