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9" r:id="rId1"/>
    <p:sldMasterId id="2147483885" r:id="rId2"/>
    <p:sldMasterId id="2147483909" r:id="rId3"/>
  </p:sldMasterIdLst>
  <p:notesMasterIdLst>
    <p:notesMasterId r:id="rId33"/>
  </p:notesMasterIdLst>
  <p:sldIdLst>
    <p:sldId id="308" r:id="rId4"/>
    <p:sldId id="313" r:id="rId5"/>
    <p:sldId id="314" r:id="rId6"/>
    <p:sldId id="301" r:id="rId7"/>
    <p:sldId id="302" r:id="rId8"/>
    <p:sldId id="303" r:id="rId9"/>
    <p:sldId id="305" r:id="rId10"/>
    <p:sldId id="306" r:id="rId11"/>
    <p:sldId id="307" r:id="rId12"/>
    <p:sldId id="295" r:id="rId13"/>
    <p:sldId id="311" r:id="rId14"/>
    <p:sldId id="320" r:id="rId15"/>
    <p:sldId id="322" r:id="rId16"/>
    <p:sldId id="318" r:id="rId17"/>
    <p:sldId id="270" r:id="rId18"/>
    <p:sldId id="323" r:id="rId19"/>
    <p:sldId id="275" r:id="rId20"/>
    <p:sldId id="276" r:id="rId21"/>
    <p:sldId id="297" r:id="rId22"/>
    <p:sldId id="279" r:id="rId23"/>
    <p:sldId id="291" r:id="rId24"/>
    <p:sldId id="280" r:id="rId25"/>
    <p:sldId id="281" r:id="rId26"/>
    <p:sldId id="325" r:id="rId27"/>
    <p:sldId id="316" r:id="rId28"/>
    <p:sldId id="317" r:id="rId29"/>
    <p:sldId id="310" r:id="rId30"/>
    <p:sldId id="319" r:id="rId31"/>
    <p:sldId id="309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81834" autoAdjust="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9EDB0F6-F8D4-4C32-AB26-B4EC8C21C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77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DB0F6-F8D4-4C32-AB26-B4EC8C21CF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62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637BD-8E8F-41FF-BA68-8AB51732C08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9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93750-B810-4B1D-857A-4BF6D0328C4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79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730965-953A-44AD-AA18-C51E37A0468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9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EF85A-E502-4DCB-8BFA-6CA34C2EC6D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54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65111-B887-4C07-A8FB-592892005BF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87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0C2C9-FA2B-4919-BD78-9E2F296A35F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3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0C2C9-FA2B-4919-BD78-9E2F296A35F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90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93750-B810-4B1D-857A-4BF6D0328C4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0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93750-B810-4B1D-857A-4BF6D0328C4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1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5039A1-0038-4325-ACAE-23328009DBBE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b="1" dirty="0">
                <a:effectLst/>
              </a:rPr>
              <a:t>Two Dimensional Array</a:t>
            </a:r>
            <a:r>
              <a:rPr lang="en-IN" dirty="0">
                <a:effectLst/>
              </a:rPr>
              <a:t>" is a simple form of multi-dimensional array that stores the array elements in a row, column matrix format.</a:t>
            </a:r>
          </a:p>
          <a:p>
            <a:r>
              <a:rPr lang="en-IN" b="1" u="sng" dirty="0">
                <a:effectLst/>
              </a:rPr>
              <a:t>Syntax:</a:t>
            </a:r>
            <a:r>
              <a:rPr lang="en-IN" dirty="0">
                <a:effectLst/>
              </a:rPr>
              <a:t> type </a:t>
            </a:r>
            <a:r>
              <a:rPr lang="en-IN" dirty="0" err="1">
                <a:effectLst/>
              </a:rPr>
              <a:t>array_name</a:t>
            </a:r>
            <a:r>
              <a:rPr lang="en-IN" dirty="0">
                <a:effectLst/>
              </a:rPr>
              <a:t>[array_size1][array_size2]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0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3F6E70-7590-4446-AC5D-E7E48C51C1F1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</a:rPr>
              <a:t>While one-dimensional arrays allow data to be placed in an array one row at a time, two-dimensional arrays are capable of storing data in both rows and columns. To accomplish this, each row in a two-dimensional array is associated with the number of columns defined for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69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F6EC12-3F35-4BC8-8DE7-D31E93C2A348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FEFFE4-A0B2-4BF6-8E22-2D0F2F914E76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1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A84698-A958-4EF4-A93E-7CE45B14EA8E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F15B28-6ED5-4C7D-BE1C-CB807E4CE82C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45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B1812-8710-4C2C-85B9-C7065C1EC37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B1812-8710-4C2C-85B9-C7065C1EC37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5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6896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0" y="888304"/>
            <a:ext cx="12192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5021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3400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31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117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15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0179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173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906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2431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3686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94898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745-080E-4B88-8B8B-2992D21A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4FCC-663F-4763-BD22-ED6902EE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7EB-2F3B-4811-9996-207993A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0102-C231-4AAA-8F76-25A9AE796C9B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6A9E-BCDE-41C3-9CC5-60E5429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BD90-BB00-4963-8C24-3F10ACC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12192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30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5458-8B79-452D-921E-0ECB61C2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3611-6A6B-4C43-BC3F-2D55523D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29E3-AC0D-450F-9A49-5C61C4E3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EEBD-5BD5-44CD-A1BE-717D94AA3DCF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0025-6DC4-4532-92BB-0035F52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8A83-CA99-4D72-B625-29725E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7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839-A5B7-418C-BCAD-FF5ECF04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F598-AD66-4E78-BD33-F2CAFCE8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7E6-34A8-42D9-8468-C791AC8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C0A5-1420-4791-9197-018E70B94832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F426-0C69-4147-90A0-49BD071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6A7B-B42C-4261-9E1C-BAE9C1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4AE-95E6-4734-B0CA-6B3F178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265-9837-449F-B9B5-10EF38B9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79CB-7734-4551-8220-E3D4D913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4707-78EE-4BB5-92F6-BB53622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5D8E-DDBB-4439-89E5-13D8CCB37FBF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8337-0745-4DB8-BCBB-B2C3787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7A4B-F2B7-413C-B502-1F67C91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5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5BA4-0615-4F7C-873A-1CE0AB72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5B24-BF8C-46F6-860A-58543765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5C70-C911-4814-925A-E28281B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32A8-B556-4ADA-B8D9-24C84CAD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7CDF-2C21-477A-9E4F-D478C909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0FE3E-BEF0-4D27-86EA-E7C1275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42C5-4DD0-4627-AD59-3E4FAF10CAC4}" type="datetime1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35C4-93B3-4934-8FAB-308E4C47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61A2-2E89-45BF-9912-25CADFD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0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8C8-DCFC-42DE-B589-797097C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FAD1B-25A8-401B-A470-BB8F690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9D8-99CA-425F-B5BF-BD5208156BB5}" type="datetime1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D88C-4868-4C00-B069-222F73C2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5A61-237C-4FD4-82DC-2C14D4A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4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15D0-8CE4-4634-A3FA-8B10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9413-9B9A-4917-BF8A-4D267E73D6EA}" type="datetime1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80B2-EC71-4848-8516-94910D3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BB75-7581-4616-954C-12FD6B12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775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ADD6-0EDC-410D-B6A9-C0379C90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9FBF-7F3F-496B-8533-E5759A0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F0088-0DCF-454C-BCA0-E08A6B5C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FB6B-25DA-4495-8891-E5462B4A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4DF7-F025-4D7E-A009-10787859346D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F900-E8EB-4577-9FD7-128CBF6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EBB4-9CD1-4A50-A6DB-D2C7080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66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DBF-BFAB-445E-ACC4-A51766A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BF54-ABF7-4365-A8C2-EEA4EEFAD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C747-C8FB-4EF1-8EDF-C5EE17A2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E11C-023F-4B6F-B57A-7042D73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F43-19C8-4642-AC4D-80932FFB8EF5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7CEB-9DD0-4B74-BE5C-FB70FBC2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B171-7A1B-4CAC-8C40-29BB6935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138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F1F-5027-4E1F-89BF-075A57C9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24CC-301E-4D8A-BFC7-3ED1E685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9E63-03AB-4658-B659-F96379F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DC55-A8AC-4A00-A876-4F07BE105D80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7C7C-EA7C-43D7-9C98-4953DDD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E119-F33A-43B2-ACCD-2210AE6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2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DDC8D-D96B-4CF8-B742-313A77CE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A008-CAC5-4BD4-B085-79537F13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035-5983-430E-9A6F-966CA34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F5C2-9B02-471A-B169-FFE41DAF085A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584-0A77-4AB0-ABA1-EF7A966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3395-9EB0-45A5-9312-7EF200F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4648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4648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960E-A823-46A1-B92C-C835BEC3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15254"/>
            <a:ext cx="10994409" cy="62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4212-C96E-427C-881B-D2A40765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9243"/>
            <a:ext cx="10994408" cy="490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C667-5E2D-43CB-81C1-2C89384C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115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0C9A-80D9-45C5-B9CC-519440A46A8B}" type="datetime1">
              <a:rPr lang="en-US" smtClean="0"/>
              <a:t>4/29/2022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E833-EA5E-4A50-A759-535E45C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10938" y="6356352"/>
            <a:ext cx="87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 1051                                     Department of CSE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493-223E-484B-B535-A556B9BB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2"/>
            <a:ext cx="478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A51C-495D-44A2-B925-9AAC4BD9F0A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81" y="40946"/>
            <a:ext cx="4726675" cy="6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/>
          <p:cNvSpPr txBox="1">
            <a:spLocks/>
          </p:cNvSpPr>
          <p:nvPr/>
        </p:nvSpPr>
        <p:spPr>
          <a:xfrm>
            <a:off x="2626056" y="2204864"/>
            <a:ext cx="7772400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4000" b="1" spc="1200" dirty="0">
                <a:latin typeface="Arial" panose="020B0604020202020204" pitchFamily="34" charset="0"/>
                <a:cs typeface="Arial" panose="020B0604020202020204" pitchFamily="34" charset="0"/>
              </a:rPr>
              <a:t>2D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E94D-1F48-4FA1-97B5-17DA7FF62419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8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15254"/>
            <a:ext cx="9560258" cy="628310"/>
          </a:xfrm>
        </p:spPr>
        <p:txBody>
          <a:bodyPr>
            <a:normAutofit/>
          </a:bodyPr>
          <a:lstStyle/>
          <a:p>
            <a:r>
              <a:rPr lang="en-US" dirty="0"/>
              <a:t>Addition of two Matrices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C59A-F9E3-4F6E-8146-95893361B2D1}" type="datetime1">
              <a:rPr lang="en-US" smtClean="0">
                <a:solidFill>
                  <a:schemeClr val="tx1"/>
                </a:solidFill>
              </a:rPr>
              <a:t>4/29/2022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CSE 1051                                     Department of CSE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7311" y="1355182"/>
            <a:ext cx="432048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#include&lt;</a:t>
            </a:r>
            <a:r>
              <a:rPr lang="en-IN" b="1" dirty="0" err="1">
                <a:solidFill>
                  <a:srgbClr val="FF0000"/>
                </a:solidFill>
              </a:rPr>
              <a:t>stdio.h</a:t>
            </a:r>
            <a:r>
              <a:rPr lang="en-IN" b="1" dirty="0">
                <a:solidFill>
                  <a:srgbClr val="FF0000"/>
                </a:solidFill>
              </a:rPr>
              <a:t>&gt;</a:t>
            </a:r>
          </a:p>
          <a:p>
            <a:r>
              <a:rPr lang="en-IN" b="1" dirty="0">
                <a:solidFill>
                  <a:srgbClr val="FF0000"/>
                </a:solidFill>
              </a:rPr>
              <a:t>#include&lt;</a:t>
            </a:r>
            <a:r>
              <a:rPr lang="en-IN" b="1" dirty="0" err="1">
                <a:solidFill>
                  <a:srgbClr val="FF0000"/>
                </a:solidFill>
              </a:rPr>
              <a:t>stdlib.h</a:t>
            </a:r>
            <a:r>
              <a:rPr lang="en-IN" b="1" dirty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IN" b="1" dirty="0"/>
              <a:t>int main()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{</a:t>
            </a:r>
          </a:p>
          <a:p>
            <a:pPr>
              <a:lnSpc>
                <a:spcPct val="150000"/>
              </a:lnSpc>
            </a:pPr>
            <a:r>
              <a:rPr lang="en-IN" b="1" dirty="0"/>
              <a:t>int </a:t>
            </a:r>
            <a:r>
              <a:rPr lang="en-IN" b="1" dirty="0" err="1"/>
              <a:t>i</a:t>
            </a:r>
            <a:r>
              <a:rPr lang="en-IN" b="1" dirty="0"/>
              <a:t>, j, m, n, p, q, a[10][10], b[10][10], c[10][10];</a:t>
            </a:r>
          </a:p>
          <a:p>
            <a:pPr>
              <a:lnSpc>
                <a:spcPct val="150000"/>
              </a:lnSpc>
            </a:pPr>
            <a:r>
              <a:rPr lang="en-IN" b="1" dirty="0" err="1"/>
              <a:t>printf</a:t>
            </a:r>
            <a:r>
              <a:rPr lang="en-IN" b="1" dirty="0"/>
              <a:t>("enter dimension for a \n“);</a:t>
            </a:r>
          </a:p>
          <a:p>
            <a:pPr>
              <a:lnSpc>
                <a:spcPct val="150000"/>
              </a:lnSpc>
            </a:pPr>
            <a:r>
              <a:rPr lang="en-IN" b="1" dirty="0" err="1"/>
              <a:t>scanf</a:t>
            </a:r>
            <a:r>
              <a:rPr lang="en-IN" b="1" dirty="0"/>
              <a:t>(“%d  %</a:t>
            </a:r>
            <a:r>
              <a:rPr lang="en-IN" b="1" dirty="0" err="1"/>
              <a:t>d”,&amp;m,&amp;n</a:t>
            </a:r>
            <a:r>
              <a:rPr lang="en-IN" b="1" dirty="0"/>
              <a:t>);</a:t>
            </a:r>
          </a:p>
          <a:p>
            <a:pPr>
              <a:lnSpc>
                <a:spcPct val="150000"/>
              </a:lnSpc>
            </a:pPr>
            <a:r>
              <a:rPr lang="en-IN" b="1" dirty="0" err="1"/>
              <a:t>printf</a:t>
            </a:r>
            <a:r>
              <a:rPr lang="en-IN" b="1" dirty="0"/>
              <a:t>("enter dimension for b\n“);</a:t>
            </a:r>
          </a:p>
          <a:p>
            <a:pPr>
              <a:lnSpc>
                <a:spcPct val="150000"/>
              </a:lnSpc>
            </a:pPr>
            <a:r>
              <a:rPr lang="en-IN" b="1" dirty="0" err="1"/>
              <a:t>scanf</a:t>
            </a:r>
            <a:r>
              <a:rPr lang="en-IN" b="1" dirty="0"/>
              <a:t>(“%d  %</a:t>
            </a:r>
            <a:r>
              <a:rPr lang="en-IN" b="1" dirty="0" err="1"/>
              <a:t>d”,&amp;p,&amp;q</a:t>
            </a:r>
            <a:r>
              <a:rPr lang="en-IN" b="1" dirty="0"/>
              <a:t>);</a:t>
            </a:r>
          </a:p>
          <a:p>
            <a:pPr>
              <a:lnSpc>
                <a:spcPct val="150000"/>
              </a:lnSpc>
            </a:pP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7019" y="1355182"/>
            <a:ext cx="489678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 if (m!=p||n!=q)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{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</a:t>
            </a:r>
            <a:r>
              <a:rPr lang="en-IN" b="1" dirty="0" err="1"/>
              <a:t>printf</a:t>
            </a:r>
            <a:r>
              <a:rPr lang="en-IN" b="1" dirty="0"/>
              <a:t>("cannot add \n“); 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exit(0);   	}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FF0000"/>
                </a:solidFill>
              </a:rPr>
              <a:t>//Reading the elements</a:t>
            </a:r>
          </a:p>
          <a:p>
            <a:pPr>
              <a:lnSpc>
                <a:spcPct val="150000"/>
              </a:lnSpc>
            </a:pPr>
            <a:r>
              <a:rPr lang="en-IN" b="1" dirty="0" err="1"/>
              <a:t>printf</a:t>
            </a:r>
            <a:r>
              <a:rPr lang="en-IN" b="1" dirty="0"/>
              <a:t>("enter elements for a \n“);</a:t>
            </a:r>
          </a:p>
          <a:p>
            <a:pPr>
              <a:lnSpc>
                <a:spcPct val="150000"/>
              </a:lnSpc>
            </a:pPr>
            <a:r>
              <a:rPr lang="en-IN" b="1" dirty="0"/>
              <a:t>for (</a:t>
            </a:r>
            <a:r>
              <a:rPr lang="en-IN" b="1" dirty="0" err="1"/>
              <a:t>i</a:t>
            </a:r>
            <a:r>
              <a:rPr lang="en-IN" b="1" dirty="0"/>
              <a:t>=0;i&lt;</a:t>
            </a:r>
            <a:r>
              <a:rPr lang="en-IN" b="1" dirty="0" err="1"/>
              <a:t>m;i</a:t>
            </a:r>
            <a:r>
              <a:rPr lang="en-IN" b="1" dirty="0"/>
              <a:t>++)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	for(j=0;j&lt;</a:t>
            </a:r>
            <a:r>
              <a:rPr lang="en-IN" b="1" dirty="0" err="1"/>
              <a:t>n;j</a:t>
            </a:r>
            <a:r>
              <a:rPr lang="en-IN" b="1" dirty="0"/>
              <a:t>++)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               </a:t>
            </a:r>
            <a:r>
              <a:rPr lang="en-IN" b="1" dirty="0" err="1"/>
              <a:t>scanf</a:t>
            </a:r>
            <a:r>
              <a:rPr lang="en-IN" b="1" dirty="0"/>
              <a:t>(“%</a:t>
            </a:r>
            <a:r>
              <a:rPr lang="en-IN" b="1" dirty="0" err="1"/>
              <a:t>d”,&amp;a</a:t>
            </a:r>
            <a:r>
              <a:rPr lang="en-IN" b="1" dirty="0"/>
              <a:t>[</a:t>
            </a:r>
            <a:r>
              <a:rPr lang="en-IN" b="1" dirty="0" err="1"/>
              <a:t>i</a:t>
            </a:r>
            <a:r>
              <a:rPr lang="en-IN" b="1" dirty="0"/>
              <a:t>][j]);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1" y="290879"/>
            <a:ext cx="8931608" cy="628310"/>
          </a:xfrm>
        </p:spPr>
        <p:txBody>
          <a:bodyPr/>
          <a:lstStyle/>
          <a:p>
            <a:r>
              <a:rPr lang="en-IN" dirty="0"/>
              <a:t>Matrix Addition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F90E-CE11-4864-9799-7C40BE3FEFE0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1384" y="1381122"/>
            <a:ext cx="56886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printf("\n enter elements for b\n)";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	for(</a:t>
            </a:r>
            <a:r>
              <a:rPr lang="en-US" b="1" dirty="0" err="1"/>
              <a:t>i</a:t>
            </a:r>
            <a:r>
              <a:rPr lang="en-US" b="1" dirty="0"/>
              <a:t>=0;i&lt;</a:t>
            </a:r>
            <a:r>
              <a:rPr lang="en-US" b="1" dirty="0" err="1"/>
              <a:t>p;i</a:t>
            </a:r>
            <a:r>
              <a:rPr lang="en-US" b="1" dirty="0"/>
              <a:t>++)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   		for(j=0;j&lt;</a:t>
            </a:r>
            <a:r>
              <a:rPr lang="en-US" b="1" dirty="0" err="1"/>
              <a:t>q;j</a:t>
            </a:r>
            <a:r>
              <a:rPr lang="en-US" b="1" dirty="0"/>
              <a:t>++)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      			</a:t>
            </a:r>
            <a:r>
              <a:rPr lang="en-US" b="1" dirty="0" err="1"/>
              <a:t>scanf</a:t>
            </a:r>
            <a:r>
              <a:rPr lang="en-US" b="1" dirty="0"/>
              <a:t>(“%d”, &amp;b[</a:t>
            </a:r>
            <a:r>
              <a:rPr lang="en-US" b="1" dirty="0" err="1"/>
              <a:t>i</a:t>
            </a:r>
            <a:r>
              <a:rPr lang="en-US" b="1" dirty="0"/>
              <a:t>][j]);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  	</a:t>
            </a:r>
            <a:r>
              <a:rPr lang="en-US" b="1" dirty="0">
                <a:solidFill>
                  <a:srgbClr val="FF0000"/>
                </a:solidFill>
              </a:rPr>
              <a:t>//Addition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	for(</a:t>
            </a:r>
            <a:r>
              <a:rPr lang="en-US" b="1" dirty="0" err="1"/>
              <a:t>i</a:t>
            </a:r>
            <a:r>
              <a:rPr lang="en-US" b="1" dirty="0"/>
              <a:t>=0;i&lt;</a:t>
            </a:r>
            <a:r>
              <a:rPr lang="en-US" b="1" dirty="0" err="1"/>
              <a:t>m;i</a:t>
            </a:r>
            <a:r>
              <a:rPr lang="en-US" b="1" dirty="0"/>
              <a:t>++)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    		for(j=0;j&lt;</a:t>
            </a:r>
            <a:r>
              <a:rPr lang="en-US" b="1" dirty="0" err="1"/>
              <a:t>n;j</a:t>
            </a:r>
            <a:r>
              <a:rPr lang="en-US" b="1" dirty="0"/>
              <a:t>++)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          		c[</a:t>
            </a:r>
            <a:r>
              <a:rPr lang="en-US" b="1" dirty="0" err="1"/>
              <a:t>i</a:t>
            </a:r>
            <a:r>
              <a:rPr lang="en-US" b="1" dirty="0"/>
              <a:t>][j]=a[</a:t>
            </a:r>
            <a:r>
              <a:rPr lang="en-US" b="1" dirty="0" err="1"/>
              <a:t>i</a:t>
            </a:r>
            <a:r>
              <a:rPr lang="en-US" b="1" dirty="0"/>
              <a:t>][j]+b[</a:t>
            </a:r>
            <a:r>
              <a:rPr lang="en-US" b="1" dirty="0" err="1"/>
              <a:t>i</a:t>
            </a:r>
            <a:r>
              <a:rPr lang="en-US" b="1" dirty="0"/>
              <a:t>][j];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	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0096" y="1381122"/>
            <a:ext cx="383487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//Display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 printf("\n final matrix is \n“);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	for(</a:t>
            </a:r>
            <a:r>
              <a:rPr lang="en-US" b="1" dirty="0" err="1"/>
              <a:t>i</a:t>
            </a:r>
            <a:r>
              <a:rPr lang="en-US" b="1" dirty="0"/>
              <a:t>=0;i&lt;</a:t>
            </a:r>
            <a:r>
              <a:rPr lang="en-US" b="1" dirty="0" err="1"/>
              <a:t>m;i</a:t>
            </a:r>
            <a:r>
              <a:rPr lang="en-US" b="1" dirty="0"/>
              <a:t>++)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	{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  		for(j=0;j&lt;</a:t>
            </a:r>
            <a:r>
              <a:rPr lang="en-US" b="1" dirty="0" err="1"/>
              <a:t>n;j</a:t>
            </a:r>
            <a:r>
              <a:rPr lang="en-US" b="1" dirty="0"/>
              <a:t>++) 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     			printf(“%</a:t>
            </a:r>
            <a:r>
              <a:rPr lang="en-US" b="1" dirty="0" err="1"/>
              <a:t>d”,c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][j]);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		printf("\n“);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	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1" y="337477"/>
            <a:ext cx="8931608" cy="628310"/>
          </a:xfrm>
        </p:spPr>
        <p:txBody>
          <a:bodyPr>
            <a:normAutofit/>
          </a:bodyPr>
          <a:lstStyle/>
          <a:p>
            <a:r>
              <a:rPr lang="en-US" dirty="0"/>
              <a:t>Row Sum &amp; Column Sum of a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EFD5-3852-489E-9AE4-2E758149D141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26538" y="1092427"/>
            <a:ext cx="467279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+mj-lt"/>
              </a:rPr>
              <a:t>int a[10][10];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+mj-lt"/>
              </a:rPr>
              <a:t>int </a:t>
            </a:r>
            <a:r>
              <a:rPr lang="en-US" sz="2400" b="1" dirty="0" err="1">
                <a:latin typeface="+mj-lt"/>
              </a:rPr>
              <a:t>rowsum</a:t>
            </a:r>
            <a:r>
              <a:rPr lang="en-US" sz="2400" b="1" dirty="0">
                <a:latin typeface="+mj-lt"/>
              </a:rPr>
              <a:t>[10], </a:t>
            </a:r>
            <a:r>
              <a:rPr lang="en-US" sz="2400" b="1" dirty="0" err="1">
                <a:latin typeface="+mj-lt"/>
              </a:rPr>
              <a:t>colsum</a:t>
            </a:r>
            <a:r>
              <a:rPr lang="en-US" sz="2400" b="1" dirty="0">
                <a:latin typeface="+mj-lt"/>
              </a:rPr>
              <a:t>[10];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+mj-lt"/>
              </a:rPr>
              <a:t>printf("enter dimension for a \n“);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 err="1">
                <a:latin typeface="+mj-lt"/>
              </a:rPr>
              <a:t>scanf</a:t>
            </a:r>
            <a:r>
              <a:rPr lang="en-US" sz="2400" b="1" dirty="0">
                <a:latin typeface="+mj-lt"/>
              </a:rPr>
              <a:t>(“%d  %</a:t>
            </a:r>
            <a:r>
              <a:rPr lang="en-US" sz="2400" b="1" dirty="0" err="1">
                <a:latin typeface="+mj-lt"/>
              </a:rPr>
              <a:t>d”,&amp;m</a:t>
            </a:r>
            <a:r>
              <a:rPr lang="en-US" sz="2400" b="1" dirty="0">
                <a:latin typeface="+mj-lt"/>
              </a:rPr>
              <a:t>, &amp;n); 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 //Reading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+mj-lt"/>
              </a:rPr>
              <a:t>printf("enter elements for a \n“);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+mj-lt"/>
              </a:rPr>
              <a:t>for (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=0;i&lt;</a:t>
            </a:r>
            <a:r>
              <a:rPr lang="en-US" sz="2400" b="1" dirty="0" err="1">
                <a:latin typeface="+mj-lt"/>
              </a:rPr>
              <a:t>m;i</a:t>
            </a:r>
            <a:r>
              <a:rPr lang="en-US" sz="2400" b="1" dirty="0">
                <a:latin typeface="+mj-lt"/>
              </a:rPr>
              <a:t>++){ 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+mj-lt"/>
              </a:rPr>
              <a:t>  for(j=0;j&lt;</a:t>
            </a:r>
            <a:r>
              <a:rPr lang="en-US" sz="2400" b="1" dirty="0" err="1">
                <a:latin typeface="+mj-lt"/>
              </a:rPr>
              <a:t>n;j</a:t>
            </a:r>
            <a:r>
              <a:rPr lang="en-US" sz="2400" b="1" dirty="0">
                <a:latin typeface="+mj-lt"/>
              </a:rPr>
              <a:t>++)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+mj-lt"/>
              </a:rPr>
              <a:t>     </a:t>
            </a:r>
            <a:r>
              <a:rPr lang="en-US" sz="2400" b="1" dirty="0" err="1">
                <a:latin typeface="+mj-lt"/>
              </a:rPr>
              <a:t>scanf</a:t>
            </a:r>
            <a:r>
              <a:rPr lang="en-US" sz="2400" b="1" dirty="0">
                <a:latin typeface="+mj-lt"/>
              </a:rPr>
              <a:t>(“%d”, &amp;a[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][j]);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+mj-lt"/>
              </a:rPr>
              <a:t>}</a:t>
            </a:r>
            <a:endParaRPr lang="en-US" b="1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7698" y="1191940"/>
            <a:ext cx="56149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>
              <a:lnSpc>
                <a:spcPct val="150000"/>
              </a:lnSpc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//Row sum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  <a:p>
            <a:pPr marL="381000" indent="-381000"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m;i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81000" indent="-381000"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81000" indent="-381000"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rowsum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]=0;</a:t>
            </a:r>
          </a:p>
          <a:p>
            <a:pPr marL="381000" indent="-381000"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for(j=0;j&lt;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81000" indent="-381000"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rowsum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rowsum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]+a[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pPr marL="381000" indent="-381000"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81000" indent="-381000">
              <a:lnSpc>
                <a:spcPct val="150000"/>
              </a:lnSpc>
              <a:defRPr/>
            </a:pPr>
            <a:r>
              <a:rPr lang="en-US" sz="2400" b="1" dirty="0">
                <a:latin typeface="+mj-lt"/>
              </a:rPr>
              <a:t>printf("\n“);</a:t>
            </a:r>
          </a:p>
        </p:txBody>
      </p:sp>
    </p:spTree>
    <p:extLst>
      <p:ext uri="{BB962C8B-B14F-4D97-AF65-F5344CB8AC3E}">
        <p14:creationId xmlns:p14="http://schemas.microsoft.com/office/powerpoint/2010/main" val="376944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1" y="337477"/>
            <a:ext cx="8931608" cy="628310"/>
          </a:xfrm>
        </p:spPr>
        <p:txBody>
          <a:bodyPr>
            <a:normAutofit/>
          </a:bodyPr>
          <a:lstStyle/>
          <a:p>
            <a:r>
              <a:rPr lang="en-US" dirty="0"/>
              <a:t>Row Sum &amp; Column Sum of a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B83E-F2B5-44DD-9C45-0DD28B0A28B0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13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848895"/>
            <a:ext cx="5760640" cy="541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//Display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m;i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for(j=0;j&lt;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printf("\t %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d",a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printf(“%d\n”,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rowsum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+mj-lt"/>
              </a:rPr>
              <a:t>printf(</a:t>
            </a:r>
            <a:r>
              <a:rPr lang="en-US" sz="2400" b="1" dirty="0"/>
              <a:t>"</a:t>
            </a:r>
            <a:r>
              <a:rPr lang="en-US" sz="2400" b="1" dirty="0">
                <a:latin typeface="+mj-lt"/>
              </a:rPr>
              <a:t>\n</a:t>
            </a:r>
            <a:r>
              <a:rPr lang="en-US" sz="2400" b="1" dirty="0"/>
              <a:t>")</a:t>
            </a:r>
            <a:r>
              <a:rPr lang="en-US" sz="2400" b="1" dirty="0">
                <a:latin typeface="+mj-lt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sz="1050" b="1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+mj-lt"/>
              </a:rPr>
              <a:t>for(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=0;i&lt;</a:t>
            </a:r>
            <a:r>
              <a:rPr lang="en-US" sz="2400" b="1" dirty="0" err="1">
                <a:latin typeface="+mj-lt"/>
              </a:rPr>
              <a:t>n;i</a:t>
            </a:r>
            <a:r>
              <a:rPr lang="en-US" sz="2400" b="1" dirty="0">
                <a:latin typeface="+mj-lt"/>
              </a:rPr>
              <a:t>++)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 err="1">
                <a:latin typeface="+mj-lt"/>
              </a:rPr>
              <a:t>printf</a:t>
            </a:r>
            <a:r>
              <a:rPr lang="en-US" sz="2400" b="1" dirty="0">
                <a:latin typeface="+mj-lt"/>
              </a:rPr>
              <a:t>(</a:t>
            </a:r>
            <a:r>
              <a:rPr lang="en-US" sz="2400" b="1" dirty="0"/>
              <a:t>"</a:t>
            </a:r>
            <a:r>
              <a:rPr lang="en-US" sz="2400" b="1" dirty="0">
                <a:latin typeface="+mj-lt"/>
              </a:rPr>
              <a:t>\t %d</a:t>
            </a:r>
            <a:r>
              <a:rPr lang="en-US" sz="2400" b="1" dirty="0"/>
              <a:t>"</a:t>
            </a:r>
            <a:r>
              <a:rPr lang="en-US" sz="2400" b="1" dirty="0">
                <a:latin typeface="+mj-lt"/>
              </a:rPr>
              <a:t>,</a:t>
            </a:r>
            <a:r>
              <a:rPr lang="en-US" sz="2400" b="1" dirty="0" err="1">
                <a:latin typeface="+mj-lt"/>
              </a:rPr>
              <a:t>colsum</a:t>
            </a:r>
            <a:r>
              <a:rPr lang="en-US" sz="2400" b="1" dirty="0">
                <a:latin typeface="+mj-lt"/>
              </a:rPr>
              <a:t>[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]);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6878" y="1278039"/>
            <a:ext cx="47280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50000"/>
              </a:lnSpc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//Column sum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  <a:p>
            <a:pPr marL="381000" indent="-381000"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for(j=0;j&lt;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81000" indent="-381000"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81000" indent="-381000"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colsum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[j]=0;</a:t>
            </a:r>
          </a:p>
          <a:p>
            <a:pPr marL="381000" indent="-381000"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m;i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81000" indent="-381000"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colsum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[j]=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colsum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[j]+a[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pPr marL="381000" indent="-381000"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38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 Sum &amp; Column Sum of a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869C-6AC2-4A9D-A7B0-8670E9E10E63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14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6"/>
          <a:stretch/>
        </p:blipFill>
        <p:spPr>
          <a:xfrm>
            <a:off x="1199456" y="1916831"/>
            <a:ext cx="4968552" cy="21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3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7448" y="247130"/>
            <a:ext cx="7597453" cy="685800"/>
          </a:xfrm>
        </p:spPr>
        <p:txBody>
          <a:bodyPr>
            <a:normAutofit/>
          </a:bodyPr>
          <a:lstStyle/>
          <a:p>
            <a:r>
              <a:rPr lang="en-US" dirty="0"/>
              <a:t>Multiplication of two Matrices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448252"/>
            <a:ext cx="1600200" cy="365125"/>
          </a:xfrm>
        </p:spPr>
        <p:txBody>
          <a:bodyPr/>
          <a:lstStyle/>
          <a:p>
            <a:fld id="{C87156E0-EBC8-40A0-BDEB-BB88E2F49606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448252"/>
            <a:ext cx="4419600" cy="365125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86664" y="6448252"/>
            <a:ext cx="685800" cy="365125"/>
          </a:xfrm>
        </p:spPr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127448" y="932930"/>
            <a:ext cx="493427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#include &lt;</a:t>
            </a:r>
            <a:r>
              <a:rPr lang="en-US" sz="2400" b="1" dirty="0" err="1">
                <a:latin typeface="+mj-lt"/>
              </a:rPr>
              <a:t>stdio.h</a:t>
            </a:r>
            <a:r>
              <a:rPr lang="en-US" sz="2400" b="1" dirty="0"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int main(){ int 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, j, m, n, p, q;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+mj-lt"/>
              </a:rPr>
              <a:t>int</a:t>
            </a:r>
            <a:r>
              <a:rPr lang="en-US" sz="2400" b="1" dirty="0">
                <a:latin typeface="+mj-lt"/>
              </a:rPr>
              <a:t> A[10][10], B[10][10],C[10][10];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printf("enter dimension for a \n“);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+mj-lt"/>
              </a:rPr>
              <a:t>scanf</a:t>
            </a:r>
            <a:r>
              <a:rPr lang="en-US" sz="2400" b="1" dirty="0">
                <a:latin typeface="+mj-lt"/>
              </a:rPr>
              <a:t>(“%d %d”, &amp;m, &amp;n);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printf("\n enter dimension for b\n“);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+mj-lt"/>
              </a:rPr>
              <a:t>scanf</a:t>
            </a:r>
            <a:r>
              <a:rPr lang="en-US" sz="2400" b="1" dirty="0">
                <a:latin typeface="+mj-lt"/>
              </a:rPr>
              <a:t>(“%d %d”, &amp;p, &amp;q);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if(n!=p){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  printf("not </a:t>
            </a:r>
            <a:r>
              <a:rPr lang="en-US" sz="2400" b="1" dirty="0" err="1">
                <a:latin typeface="+mj-lt"/>
              </a:rPr>
              <a:t>multiplicable</a:t>
            </a:r>
            <a:r>
              <a:rPr lang="en-US" sz="2400" b="1" dirty="0">
                <a:latin typeface="+mj-lt"/>
              </a:rPr>
              <a:t> \n“);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  exit(0);  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84032" y="671691"/>
            <a:ext cx="44196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printf("enter elements for a \n“);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for (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=0;i&lt;</a:t>
            </a:r>
            <a:r>
              <a:rPr lang="en-US" sz="2400" b="1" dirty="0" err="1">
                <a:latin typeface="+mj-lt"/>
              </a:rPr>
              <a:t>m;i</a:t>
            </a:r>
            <a:r>
              <a:rPr lang="en-US" sz="2400" b="1" dirty="0">
                <a:latin typeface="+mj-lt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   for(j=0;j&lt;</a:t>
            </a:r>
            <a:r>
              <a:rPr lang="en-US" sz="2400" b="1" dirty="0" err="1">
                <a:latin typeface="+mj-lt"/>
              </a:rPr>
              <a:t>n;j</a:t>
            </a:r>
            <a:r>
              <a:rPr lang="en-US" sz="2400" b="1" dirty="0">
                <a:latin typeface="+mj-lt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err="1">
                <a:latin typeface="+mj-lt"/>
              </a:rPr>
              <a:t>scanf</a:t>
            </a:r>
            <a:r>
              <a:rPr lang="en-US" sz="2400" b="1" dirty="0">
                <a:latin typeface="+mj-lt"/>
              </a:rPr>
              <a:t>(“%d”, &amp;A[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][j]);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printf("\n enter elements for b\n“);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for(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=0;i&lt;</a:t>
            </a:r>
            <a:r>
              <a:rPr lang="en-US" sz="2400" b="1" dirty="0" err="1">
                <a:latin typeface="+mj-lt"/>
              </a:rPr>
              <a:t>p;i</a:t>
            </a:r>
            <a:r>
              <a:rPr lang="en-US" sz="2400" b="1" dirty="0">
                <a:latin typeface="+mj-lt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{  for(j=0;j&lt;</a:t>
            </a:r>
            <a:r>
              <a:rPr lang="en-US" sz="2400" b="1" dirty="0" err="1">
                <a:latin typeface="+mj-lt"/>
              </a:rPr>
              <a:t>q;j</a:t>
            </a:r>
            <a:r>
              <a:rPr lang="en-US" sz="2400" b="1" dirty="0">
                <a:latin typeface="+mj-lt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+mj-lt"/>
              </a:rPr>
              <a:t>scanf</a:t>
            </a:r>
            <a:r>
              <a:rPr lang="en-US" sz="2400" b="1" dirty="0">
                <a:latin typeface="+mj-lt"/>
              </a:rPr>
              <a:t>(“%d”, &amp;B[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][j]);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}</a:t>
            </a:r>
          </a:p>
        </p:txBody>
      </p:sp>
      <p:pic>
        <p:nvPicPr>
          <p:cNvPr id="61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14968" y="1628800"/>
            <a:ext cx="1937368" cy="120467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7408" y="247130"/>
            <a:ext cx="7957493" cy="685800"/>
          </a:xfrm>
        </p:spPr>
        <p:txBody>
          <a:bodyPr>
            <a:normAutofit/>
          </a:bodyPr>
          <a:lstStyle/>
          <a:p>
            <a:r>
              <a:rPr lang="en-US" dirty="0"/>
              <a:t>Multiplication of two Matrices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448252"/>
            <a:ext cx="1600200" cy="365125"/>
          </a:xfrm>
        </p:spPr>
        <p:txBody>
          <a:bodyPr/>
          <a:lstStyle/>
          <a:p>
            <a:fld id="{D5434C2B-B89A-495E-B728-EC746E4F72CD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448252"/>
            <a:ext cx="4419600" cy="365125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86664" y="6448252"/>
            <a:ext cx="685800" cy="365125"/>
          </a:xfrm>
        </p:spPr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16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1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7144" y="1432240"/>
            <a:ext cx="1937368" cy="120467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58280" y="764704"/>
            <a:ext cx="72819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m;i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381000" indent="-381000"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for(j=0;j&lt;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q;j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381000" indent="-381000"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C[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][j]=0;</a:t>
            </a:r>
          </a:p>
          <a:p>
            <a:pPr marL="381000" indent="-381000"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for(k=0;k&lt;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n;k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81000" indent="-381000">
              <a:defRPr/>
            </a:pPr>
            <a:r>
              <a:rPr lang="en-US" sz="7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][j]=C[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][j]+A[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][k]*B[k][j];</a:t>
            </a:r>
          </a:p>
          <a:p>
            <a:pPr marL="381000" indent="-381000">
              <a:defRPr/>
            </a:pPr>
            <a:endParaRPr lang="en-US" sz="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0" indent="-381000"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81000" indent="-381000">
              <a:defRPr/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416" y="3717032"/>
            <a:ext cx="47542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printf("\n The product matrix is \n“);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for(</a:t>
            </a:r>
            <a:r>
              <a:rPr lang="en-US" b="1" dirty="0" err="1"/>
              <a:t>i</a:t>
            </a:r>
            <a:r>
              <a:rPr lang="en-US" b="1" dirty="0"/>
              <a:t>=0;i&lt;</a:t>
            </a:r>
            <a:r>
              <a:rPr lang="en-US" b="1" dirty="0" err="1"/>
              <a:t>m;i</a:t>
            </a:r>
            <a:r>
              <a:rPr lang="en-US" b="1" dirty="0"/>
              <a:t>++){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for(j=0;j&lt;</a:t>
            </a:r>
            <a:r>
              <a:rPr lang="en-US" b="1" dirty="0" err="1"/>
              <a:t>q;j</a:t>
            </a:r>
            <a:r>
              <a:rPr lang="en-US" b="1" dirty="0"/>
              <a:t>++)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printf(“%d\t“, C[</a:t>
            </a:r>
            <a:r>
              <a:rPr lang="en-US" b="1" dirty="0" err="1"/>
              <a:t>i</a:t>
            </a:r>
            <a:r>
              <a:rPr lang="en-US" b="1" dirty="0"/>
              <a:t>][j]);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printf("\n“);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0675" y="2831951"/>
            <a:ext cx="67913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 and Norm of a Matrix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3CDA-9B1E-4ABF-BF02-3A8B6DEB1192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17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056408" y="2320717"/>
            <a:ext cx="446352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int trace=0, sum=0,i,j,norm;</a:t>
            </a:r>
          </a:p>
          <a:p>
            <a:r>
              <a:rPr lang="en-US" sz="2400" b="1" dirty="0">
                <a:latin typeface="+mj-lt"/>
              </a:rPr>
              <a:t>int m=3,n=3;</a:t>
            </a:r>
          </a:p>
          <a:p>
            <a:r>
              <a:rPr lang="en-US" sz="2400" b="1" dirty="0">
                <a:latin typeface="+mj-lt"/>
              </a:rPr>
              <a:t>printf(“enter elements for a \n“);</a:t>
            </a:r>
          </a:p>
          <a:p>
            <a:r>
              <a:rPr lang="en-US" sz="2400" b="1" dirty="0">
                <a:latin typeface="+mj-lt"/>
              </a:rPr>
              <a:t>for (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=0;i&lt;</a:t>
            </a:r>
            <a:r>
              <a:rPr lang="en-US" sz="2400" b="1" dirty="0" err="1">
                <a:latin typeface="+mj-lt"/>
              </a:rPr>
              <a:t>m;i</a:t>
            </a:r>
            <a:r>
              <a:rPr lang="en-US" sz="2400" b="1" dirty="0">
                <a:latin typeface="+mj-lt"/>
              </a:rPr>
              <a:t>++){ </a:t>
            </a:r>
          </a:p>
          <a:p>
            <a:r>
              <a:rPr lang="en-US" sz="2400" b="1" dirty="0">
                <a:latin typeface="+mj-lt"/>
              </a:rPr>
              <a:t> for(j=0;j&lt;</a:t>
            </a:r>
            <a:r>
              <a:rPr lang="en-US" sz="2400" b="1" dirty="0" err="1">
                <a:latin typeface="+mj-lt"/>
              </a:rPr>
              <a:t>n;j</a:t>
            </a:r>
            <a:r>
              <a:rPr lang="en-US" sz="2400" b="1" dirty="0">
                <a:latin typeface="+mj-lt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+mj-lt"/>
              </a:rPr>
              <a:t>scanf</a:t>
            </a:r>
            <a:r>
              <a:rPr lang="en-US" sz="2400" b="1" dirty="0">
                <a:latin typeface="+mj-lt"/>
              </a:rPr>
              <a:t>(“%</a:t>
            </a:r>
            <a:r>
              <a:rPr lang="en-US" sz="2400" b="1" dirty="0" err="1">
                <a:latin typeface="+mj-lt"/>
              </a:rPr>
              <a:t>d”,&amp;a</a:t>
            </a:r>
            <a:r>
              <a:rPr lang="en-US" sz="2400" b="1" dirty="0">
                <a:latin typeface="+mj-lt"/>
              </a:rPr>
              <a:t>[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][j]); </a:t>
            </a:r>
          </a:p>
          <a:p>
            <a:r>
              <a:rPr lang="en-US" sz="2400" b="1" dirty="0">
                <a:latin typeface="+mj-lt"/>
              </a:rPr>
              <a:t>}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m;i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trace=trace + a[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51984" y="2563091"/>
            <a:ext cx="609972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m;i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for(j=0;j&lt;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sum=sum + a[ 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][ j]*a[ 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][ j ];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norm=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printf(“ trace is %d”, trace );</a:t>
            </a:r>
          </a:p>
          <a:p>
            <a:r>
              <a:rPr lang="en-US" sz="2400" b="1" dirty="0">
                <a:latin typeface="+mj-lt"/>
              </a:rPr>
              <a:t>printf(“ norm is %d”, norm );</a:t>
            </a:r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838200" y="1066801"/>
            <a:ext cx="10515600" cy="10156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empus Sans ITC" pitchFamily="82" charset="0"/>
              </a:rPr>
              <a:t>Trace is sum of  principal diagonal elements of a square matrix.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empus Sans ITC" pitchFamily="82" charset="0"/>
              </a:rPr>
              <a:t>Norm is Square Root of sum of squares of elements of a matrix.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160"/>
            <a:ext cx="9022956" cy="990600"/>
          </a:xfrm>
        </p:spPr>
        <p:txBody>
          <a:bodyPr>
            <a:noAutofit/>
          </a:bodyPr>
          <a:lstStyle/>
          <a:p>
            <a:r>
              <a:rPr lang="en-US" dirty="0"/>
              <a:t>Check whether a given Matrix is Symmetric or not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E1-0260-494A-9229-205C51DBE31C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18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127447" y="1212373"/>
            <a:ext cx="453650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printf("enter dimension \n“);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+mj-lt"/>
              </a:rPr>
              <a:t>scanf</a:t>
            </a:r>
            <a:r>
              <a:rPr lang="en-US" sz="2400" b="1" dirty="0">
                <a:latin typeface="+mj-lt"/>
              </a:rPr>
              <a:t>(“%d %</a:t>
            </a:r>
            <a:r>
              <a:rPr lang="en-US" sz="2400" b="1" dirty="0" err="1">
                <a:latin typeface="+mj-lt"/>
              </a:rPr>
              <a:t>d”,&amp;m,&amp;n</a:t>
            </a:r>
            <a:r>
              <a:rPr lang="en-US" sz="2400" b="1" dirty="0">
                <a:latin typeface="+mj-lt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if(m!=n){</a:t>
            </a:r>
          </a:p>
          <a:p>
            <a:r>
              <a:rPr lang="en-US" sz="2400" b="1" dirty="0">
                <a:latin typeface="+mj-lt"/>
              </a:rPr>
              <a:t>  </a:t>
            </a:r>
            <a:r>
              <a:rPr lang="en-US" sz="2400" b="1" dirty="0" err="1">
                <a:latin typeface="+mj-lt"/>
              </a:rPr>
              <a:t>printf</a:t>
            </a:r>
            <a:r>
              <a:rPr lang="en-US" sz="2400" b="1" dirty="0">
                <a:latin typeface="+mj-lt"/>
              </a:rPr>
              <a:t>(“Enter a square matrix \n“);</a:t>
            </a:r>
          </a:p>
          <a:p>
            <a:r>
              <a:rPr lang="en-US" sz="2400" b="1" dirty="0">
                <a:latin typeface="+mj-lt"/>
              </a:rPr>
              <a:t>  exit(0);</a:t>
            </a:r>
          </a:p>
          <a:p>
            <a:r>
              <a:rPr lang="en-US" sz="2400" b="1" dirty="0">
                <a:latin typeface="+mj-lt"/>
              </a:rPr>
              <a:t>}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err="1">
                <a:latin typeface="+mj-lt"/>
              </a:rPr>
              <a:t>printf</a:t>
            </a:r>
            <a:r>
              <a:rPr lang="en-US" sz="2400" b="1" dirty="0">
                <a:latin typeface="+mj-lt"/>
              </a:rPr>
              <a:t>("enter elements \n“);</a:t>
            </a:r>
          </a:p>
          <a:p>
            <a:r>
              <a:rPr lang="en-US" sz="2400" b="1" dirty="0">
                <a:latin typeface="+mj-lt"/>
              </a:rPr>
              <a:t>for(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=0; 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&lt;m; 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++)</a:t>
            </a:r>
          </a:p>
          <a:p>
            <a:r>
              <a:rPr lang="en-US" sz="2400" b="1" dirty="0">
                <a:latin typeface="+mj-lt"/>
              </a:rPr>
              <a:t>   for(j=0; j&lt;n; </a:t>
            </a:r>
            <a:r>
              <a:rPr lang="en-US" sz="2400" b="1" dirty="0" err="1">
                <a:latin typeface="+mj-lt"/>
              </a:rPr>
              <a:t>j++</a:t>
            </a:r>
            <a:r>
              <a:rPr lang="en-US" sz="2400" b="1" dirty="0">
                <a:latin typeface="+mj-lt"/>
              </a:rPr>
              <a:t>)</a:t>
            </a:r>
          </a:p>
          <a:p>
            <a:r>
              <a:rPr lang="en-US" sz="2400" b="1" dirty="0">
                <a:latin typeface="+mj-lt"/>
              </a:rPr>
              <a:t>     </a:t>
            </a:r>
            <a:r>
              <a:rPr lang="en-US" sz="2400" b="1" dirty="0" err="1">
                <a:latin typeface="+mj-lt"/>
              </a:rPr>
              <a:t>scanf</a:t>
            </a:r>
            <a:r>
              <a:rPr lang="en-US" sz="2400" b="1" dirty="0">
                <a:latin typeface="+mj-lt"/>
              </a:rPr>
              <a:t>(“%d”, &amp;a[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][j]);</a:t>
            </a:r>
            <a:endParaRPr lang="en-US" sz="2400" b="1" dirty="0">
              <a:latin typeface="Tempus Sans ITC" pitchFamily="82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63953" y="1281529"/>
            <a:ext cx="6336704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&lt;m; 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for(j=0; j&lt;n; 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         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          </a:t>
            </a:r>
            <a:r>
              <a:rPr lang="en-US" sz="2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if (a[ </a:t>
            </a:r>
            <a:r>
              <a:rPr lang="en-US" sz="2400" b="1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][ j ] != a[ j ][ </a:t>
            </a:r>
            <a:r>
              <a:rPr lang="en-US" sz="2400" b="1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])</a:t>
            </a:r>
          </a:p>
          <a:p>
            <a:r>
              <a:rPr lang="en-US" sz="2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{</a:t>
            </a:r>
          </a:p>
          <a:p>
            <a:r>
              <a:rPr lang="en-US" sz="2400" b="1" dirty="0">
                <a:latin typeface="+mj-lt"/>
              </a:rPr>
              <a:t>             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 Not symmetric \n”);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exit(0);    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  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printf("\n Matrix is symmetric“);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9249"/>
            <a:ext cx="7933827" cy="6858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Problem…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8372-A43F-4F42-8ADA-FBC53400591B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19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45" name="Picture 1" descr="Image:Magicsquareexample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2469" y="2640240"/>
            <a:ext cx="2252663" cy="1752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247" name="Rectangle 1"/>
          <p:cNvSpPr>
            <a:spLocks noChangeArrowheads="1"/>
          </p:cNvSpPr>
          <p:nvPr/>
        </p:nvSpPr>
        <p:spPr bwMode="auto">
          <a:xfrm>
            <a:off x="838200" y="1900713"/>
            <a:ext cx="737884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ct val="150000"/>
              </a:lnSpc>
              <a:defRPr/>
            </a:pPr>
            <a:r>
              <a:rPr lang="en-US" sz="2400" dirty="0">
                <a:latin typeface="+mj-lt"/>
                <a:cs typeface="Times New Roman" pitchFamily="18" charset="0"/>
              </a:rPr>
              <a:t>A </a:t>
            </a:r>
            <a:r>
              <a:rPr lang="en-US" sz="2400" b="1" dirty="0">
                <a:latin typeface="+mj-lt"/>
                <a:cs typeface="Times New Roman" pitchFamily="18" charset="0"/>
              </a:rPr>
              <a:t>magic square</a:t>
            </a:r>
            <a:r>
              <a:rPr lang="en-US" sz="2400" dirty="0">
                <a:latin typeface="+mj-lt"/>
                <a:cs typeface="Times New Roman" pitchFamily="18" charset="0"/>
              </a:rPr>
              <a:t> of order </a:t>
            </a:r>
            <a:r>
              <a:rPr lang="en-US" sz="2400" i="1" dirty="0">
                <a:latin typeface="+mj-lt"/>
                <a:cs typeface="Times New Roman" pitchFamily="18" charset="0"/>
              </a:rPr>
              <a:t>n</a:t>
            </a:r>
            <a:r>
              <a:rPr lang="en-US" sz="2400" dirty="0">
                <a:latin typeface="+mj-lt"/>
                <a:cs typeface="Times New Roman" pitchFamily="18" charset="0"/>
              </a:rPr>
              <a:t> is an arrangement of </a:t>
            </a:r>
            <a:r>
              <a:rPr lang="en-US" sz="2400" i="1" dirty="0">
                <a:latin typeface="+mj-lt"/>
                <a:cs typeface="Times New Roman" pitchFamily="18" charset="0"/>
              </a:rPr>
              <a:t>n</a:t>
            </a:r>
            <a:r>
              <a:rPr lang="en-US" sz="2400" dirty="0">
                <a:latin typeface="+mj-lt"/>
                <a:cs typeface="Times New Roman" pitchFamily="18" charset="0"/>
              </a:rPr>
              <a:t>² numbers, usually distinct integers, in a square, such that the </a:t>
            </a:r>
            <a:r>
              <a:rPr lang="en-US" sz="2400" i="1" dirty="0">
                <a:latin typeface="+mj-lt"/>
                <a:cs typeface="Times New Roman" pitchFamily="18" charset="0"/>
              </a:rPr>
              <a:t>n</a:t>
            </a:r>
            <a:r>
              <a:rPr lang="en-US" sz="2400" dirty="0">
                <a:latin typeface="+mj-lt"/>
                <a:cs typeface="Times New Roman" pitchFamily="18" charset="0"/>
              </a:rPr>
              <a:t> numbers in all rows, all columns, and both diagonals sum to the same constant.</a:t>
            </a:r>
            <a:r>
              <a:rPr lang="en-US" sz="2400" baseline="30000" dirty="0">
                <a:latin typeface="+mj-lt"/>
                <a:cs typeface="Times New Roman" pitchFamily="18" charset="0"/>
              </a:rPr>
              <a:t> </a:t>
            </a:r>
          </a:p>
          <a:p>
            <a:pPr algn="just" eaLnBrk="0" hangingPunct="0">
              <a:lnSpc>
                <a:spcPct val="150000"/>
              </a:lnSpc>
              <a:defRPr/>
            </a:pPr>
            <a:endParaRPr lang="en-US" sz="2400" baseline="30000" dirty="0">
              <a:cs typeface="Times New Roman" pitchFamily="18" charset="0"/>
            </a:endParaRPr>
          </a:p>
          <a:p>
            <a:pPr algn="just" eaLnBrk="0" hangingPunct="0">
              <a:lnSpc>
                <a:spcPct val="150000"/>
              </a:lnSpc>
              <a:defRPr/>
            </a:pPr>
            <a:r>
              <a:rPr lang="en-US" sz="2400" dirty="0">
                <a:latin typeface="+mj-lt"/>
                <a:cs typeface="Times New Roman" pitchFamily="18" charset="0"/>
              </a:rPr>
              <a:t>A </a:t>
            </a:r>
            <a:r>
              <a:rPr lang="en-US" sz="2400" b="1" dirty="0">
                <a:latin typeface="+mj-lt"/>
                <a:cs typeface="Times New Roman" pitchFamily="18" charset="0"/>
              </a:rPr>
              <a:t>normal</a:t>
            </a:r>
            <a:r>
              <a:rPr lang="en-US" sz="2400" dirty="0">
                <a:latin typeface="+mj-lt"/>
                <a:cs typeface="Times New Roman" pitchFamily="18" charset="0"/>
              </a:rPr>
              <a:t> magic square contains the integers from 1 to </a:t>
            </a:r>
            <a:r>
              <a:rPr lang="en-US" sz="2400" i="1" dirty="0">
                <a:latin typeface="+mj-lt"/>
                <a:cs typeface="Times New Roman" pitchFamily="18" charset="0"/>
              </a:rPr>
              <a:t>n</a:t>
            </a:r>
            <a:r>
              <a:rPr lang="en-US" sz="2400" dirty="0">
                <a:latin typeface="+mj-lt"/>
                <a:cs typeface="Times New Roman" pitchFamily="18" charset="0"/>
              </a:rPr>
              <a:t>²</a:t>
            </a:r>
            <a:r>
              <a:rPr lang="en-US" sz="2400" dirty="0">
                <a:cs typeface="Times New Roman" pitchFamily="18" charset="0"/>
              </a:rPr>
              <a:t>. </a:t>
            </a:r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827551" y="1201022"/>
            <a:ext cx="82458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b="1" dirty="0">
                <a:latin typeface="+mj-lt"/>
              </a:rPr>
              <a:t>Write program to check the given matrix is a magic square or not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73097" y="640933"/>
            <a:ext cx="8245807" cy="628310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To learn and appreciate the following concepts</a:t>
            </a:r>
          </a:p>
          <a:p>
            <a:pPr lvl="1">
              <a:lnSpc>
                <a:spcPct val="150000"/>
              </a:lnSpc>
            </a:pPr>
            <a:r>
              <a:rPr lang="en-IN" sz="2800" b="1" dirty="0"/>
              <a:t>2D Array declaration, initialization</a:t>
            </a:r>
          </a:p>
          <a:p>
            <a:pPr lvl="1">
              <a:lnSpc>
                <a:spcPct val="150000"/>
              </a:lnSpc>
            </a:pPr>
            <a:r>
              <a:rPr lang="en-IN" sz="2800" b="1" dirty="0"/>
              <a:t>Programs using 2D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600A-4421-4565-AB3F-3A702311C46A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626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/>
              <a:t>Magic Square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2E60-E519-4310-9601-251D44511F20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20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936592" y="1230665"/>
            <a:ext cx="8806617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b="1" dirty="0">
              <a:latin typeface="Tempus Sans ITC" pitchFamily="82" charset="0"/>
            </a:endParaRPr>
          </a:p>
          <a:p>
            <a:r>
              <a:rPr lang="en-US" b="1" dirty="0">
                <a:latin typeface="Tempus Sans ITC" pitchFamily="82" charset="0"/>
              </a:rPr>
              <a:t>//</a:t>
            </a:r>
            <a:r>
              <a:rPr lang="en-US" dirty="0">
                <a:latin typeface="Arial Rounded MT Bold" pitchFamily="34" charset="0"/>
              </a:rPr>
              <a:t>Matrix is Magic square or not</a:t>
            </a:r>
          </a:p>
          <a:p>
            <a:r>
              <a:rPr lang="en-US" sz="2400" b="1" dirty="0">
                <a:latin typeface="+mj-lt"/>
              </a:rPr>
              <a:t>void main()</a:t>
            </a:r>
          </a:p>
          <a:p>
            <a:r>
              <a:rPr lang="en-US" sz="2400" b="1" dirty="0">
                <a:latin typeface="+mj-lt"/>
              </a:rPr>
              <a:t>{</a:t>
            </a:r>
          </a:p>
          <a:p>
            <a:r>
              <a:rPr lang="en-US" sz="2400" b="1" dirty="0">
                <a:latin typeface="+mj-lt"/>
              </a:rPr>
              <a:t>int  mag[10][10], 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, j, row, col, </a:t>
            </a:r>
            <a:r>
              <a:rPr lang="en-US" sz="2400" b="1" dirty="0" err="1">
                <a:latin typeface="+mj-lt"/>
              </a:rPr>
              <a:t>rowsum</a:t>
            </a:r>
            <a:r>
              <a:rPr lang="en-US" sz="2400" b="1" dirty="0">
                <a:latin typeface="+mj-lt"/>
              </a:rPr>
              <a:t>[10], </a:t>
            </a:r>
            <a:r>
              <a:rPr lang="en-US" sz="2400" b="1" dirty="0" err="1">
                <a:latin typeface="+mj-lt"/>
              </a:rPr>
              <a:t>colsum</a:t>
            </a:r>
            <a:r>
              <a:rPr lang="en-US" sz="2400" b="1" dirty="0">
                <a:latin typeface="+mj-lt"/>
              </a:rPr>
              <a:t>[10];</a:t>
            </a:r>
          </a:p>
          <a:p>
            <a:r>
              <a:rPr lang="en-US" sz="2400" b="1" dirty="0">
                <a:latin typeface="+mj-lt"/>
              </a:rPr>
              <a:t>int </a:t>
            </a:r>
            <a:r>
              <a:rPr lang="en-US" sz="2400" b="1" dirty="0" err="1">
                <a:latin typeface="+mj-lt"/>
              </a:rPr>
              <a:t>pd</a:t>
            </a:r>
            <a:r>
              <a:rPr lang="en-US" sz="2400" b="1" dirty="0">
                <a:latin typeface="+mj-lt"/>
              </a:rPr>
              <a:t>=0, </a:t>
            </a:r>
            <a:r>
              <a:rPr lang="en-US" sz="2400" b="1" dirty="0" err="1">
                <a:latin typeface="+mj-lt"/>
              </a:rPr>
              <a:t>sd</a:t>
            </a:r>
            <a:r>
              <a:rPr lang="en-US" sz="2400" b="1" dirty="0">
                <a:latin typeface="+mj-lt"/>
              </a:rPr>
              <a:t>=0, k, x=0, b[100];</a:t>
            </a:r>
          </a:p>
          <a:p>
            <a:r>
              <a:rPr lang="en-US" sz="2400" b="1" dirty="0" err="1">
                <a:latin typeface="+mj-lt"/>
              </a:rPr>
              <a:t>clrscr</a:t>
            </a:r>
            <a:r>
              <a:rPr lang="en-US" sz="2400" b="1" dirty="0">
                <a:latin typeface="+mj-lt"/>
              </a:rPr>
              <a:t>();</a:t>
            </a:r>
          </a:p>
          <a:p>
            <a:r>
              <a:rPr lang="en-US" sz="2400" b="1" dirty="0">
                <a:latin typeface="+mj-lt"/>
              </a:rPr>
              <a:t>printf("enter dimension \n“);</a:t>
            </a:r>
          </a:p>
          <a:p>
            <a:r>
              <a:rPr lang="en-US" sz="2400" b="1" dirty="0" err="1">
                <a:latin typeface="+mj-lt"/>
              </a:rPr>
              <a:t>scanf</a:t>
            </a:r>
            <a:r>
              <a:rPr lang="en-US" sz="2400" b="1" dirty="0">
                <a:latin typeface="+mj-lt"/>
              </a:rPr>
              <a:t>(“%d %</a:t>
            </a:r>
            <a:r>
              <a:rPr lang="en-US" sz="2400" b="1" dirty="0" err="1">
                <a:latin typeface="+mj-lt"/>
              </a:rPr>
              <a:t>d”,&amp;row,&amp;col</a:t>
            </a:r>
            <a:r>
              <a:rPr lang="en-US" sz="2400" b="1" dirty="0">
                <a:latin typeface="+mj-lt"/>
              </a:rPr>
              <a:t>);</a:t>
            </a:r>
          </a:p>
          <a:p>
            <a:r>
              <a:rPr lang="en-US" sz="2400" b="1" dirty="0">
                <a:latin typeface="+mj-lt"/>
              </a:rPr>
              <a:t>if(row!=col) 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latin typeface="Arial Rounded MT Bold" pitchFamily="34" charset="0"/>
              </a:rPr>
              <a:t>// checking for square matrix</a:t>
            </a:r>
            <a:endParaRPr lang="en-US" sz="2400" dirty="0">
              <a:latin typeface="Arial Rounded MT Bold" pitchFamily="34" charset="0"/>
            </a:endParaRPr>
          </a:p>
          <a:p>
            <a:r>
              <a:rPr lang="en-US" sz="2400" b="1" dirty="0">
                <a:latin typeface="+mj-lt"/>
              </a:rPr>
              <a:t>{</a:t>
            </a:r>
          </a:p>
          <a:p>
            <a:r>
              <a:rPr lang="en-US" sz="2400" b="1" dirty="0">
                <a:latin typeface="+mj-lt"/>
              </a:rPr>
              <a:t>printf(“matrix is not square”);</a:t>
            </a:r>
          </a:p>
          <a:p>
            <a:r>
              <a:rPr lang="en-US" sz="2400" b="1" dirty="0">
                <a:latin typeface="+mj-lt"/>
              </a:rPr>
              <a:t>exit(0)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}</a:t>
            </a: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8343900" y="1258167"/>
            <a:ext cx="914400" cy="10064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8 1 6 </a:t>
            </a:r>
          </a:p>
          <a:p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3 5 7</a:t>
            </a:r>
          </a:p>
          <a:p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4 9 2 </a:t>
            </a:r>
          </a:p>
        </p:txBody>
      </p:sp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9358064" y="1258167"/>
            <a:ext cx="914400" cy="10064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6 1 8 </a:t>
            </a:r>
          </a:p>
          <a:p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7 5 3</a:t>
            </a:r>
          </a:p>
          <a:p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2 9 4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020" y="473473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/>
              <a:t>Magic Square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D2A0-3489-4993-B139-839F6A048F3C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21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1020" y="998936"/>
            <a:ext cx="44469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Tempus Sans ITC" pitchFamily="82" charset="0"/>
              </a:rPr>
              <a:t>//</a:t>
            </a:r>
            <a:r>
              <a:rPr lang="en-US" sz="1800" dirty="0">
                <a:solidFill>
                  <a:srgbClr val="FF0000"/>
                </a:solidFill>
                <a:latin typeface="Arial Rounded MT Bold" pitchFamily="34" charset="0"/>
              </a:rPr>
              <a:t>inputting elements to the array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 dirty="0"/>
              <a:t>printf("\n enter elements for a \n“);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 dirty="0"/>
              <a:t>for(</a:t>
            </a:r>
            <a:r>
              <a:rPr lang="en-US" b="1" dirty="0" err="1"/>
              <a:t>i</a:t>
            </a:r>
            <a:r>
              <a:rPr lang="en-US" b="1" dirty="0"/>
              <a:t>=0; </a:t>
            </a:r>
            <a:r>
              <a:rPr lang="en-US" b="1" dirty="0" err="1"/>
              <a:t>i</a:t>
            </a:r>
            <a:r>
              <a:rPr lang="en-US" b="1" dirty="0"/>
              <a:t>&lt;row; </a:t>
            </a:r>
            <a:r>
              <a:rPr lang="en-US" b="1" dirty="0" err="1"/>
              <a:t>i</a:t>
            </a:r>
            <a:r>
              <a:rPr lang="en-US" b="1" dirty="0"/>
              <a:t>++)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 dirty="0"/>
              <a:t>{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 dirty="0"/>
              <a:t>for(j=0; j&lt;col; </a:t>
            </a:r>
            <a:r>
              <a:rPr lang="en-US" b="1" dirty="0" err="1"/>
              <a:t>j++</a:t>
            </a:r>
            <a:r>
              <a:rPr lang="en-US" b="1" dirty="0"/>
              <a:t>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 dirty="0" err="1"/>
              <a:t>scanf</a:t>
            </a:r>
            <a:r>
              <a:rPr lang="en-US" b="1" dirty="0"/>
              <a:t>(“%</a:t>
            </a:r>
            <a:r>
              <a:rPr lang="en-US" b="1" dirty="0" err="1"/>
              <a:t>d”,&amp;mag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][j]);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 dirty="0"/>
              <a:t>}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Tempus Sans ITC" pitchFamily="82" charset="0"/>
              </a:rPr>
              <a:t>//</a:t>
            </a:r>
            <a:r>
              <a:rPr lang="en-US" sz="1800" dirty="0">
                <a:solidFill>
                  <a:srgbClr val="FF0000"/>
                </a:solidFill>
                <a:latin typeface="Arial Rounded MT Bold" pitchFamily="34" charset="0"/>
              </a:rPr>
              <a:t>copying elements to 1D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 dirty="0"/>
              <a:t>for(</a:t>
            </a:r>
            <a:r>
              <a:rPr lang="en-US" b="1" dirty="0" err="1"/>
              <a:t>i</a:t>
            </a:r>
            <a:r>
              <a:rPr lang="en-US" b="1" dirty="0"/>
              <a:t>=0; </a:t>
            </a:r>
            <a:r>
              <a:rPr lang="en-US" b="1" dirty="0" err="1"/>
              <a:t>i</a:t>
            </a:r>
            <a:r>
              <a:rPr lang="en-US" b="1" dirty="0"/>
              <a:t>&lt;row; </a:t>
            </a:r>
            <a:r>
              <a:rPr lang="en-US" b="1" dirty="0" err="1"/>
              <a:t>i</a:t>
            </a:r>
            <a:r>
              <a:rPr lang="en-US" b="1" dirty="0"/>
              <a:t>++)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 dirty="0"/>
              <a:t>       for(j=0; j&lt;col; </a:t>
            </a:r>
            <a:r>
              <a:rPr lang="en-US" b="1" dirty="0" err="1"/>
              <a:t>j++</a:t>
            </a:r>
            <a:r>
              <a:rPr lang="en-US" b="1" dirty="0"/>
              <a:t>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 dirty="0"/>
              <a:t>	b[x++]=mag[</a:t>
            </a:r>
            <a:r>
              <a:rPr lang="en-US" b="1" dirty="0" err="1"/>
              <a:t>i</a:t>
            </a:r>
            <a:r>
              <a:rPr lang="en-US" b="1" dirty="0"/>
              <a:t>][j];</a:t>
            </a:r>
            <a:r>
              <a:rPr lang="en-US" sz="1800" b="1" dirty="0">
                <a:latin typeface="Tempus Sans ITC" pitchFamily="82" charset="0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56878" y="1159273"/>
            <a:ext cx="55351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Arial Rounded MT Bold" pitchFamily="34" charset="0"/>
              </a:rPr>
              <a:t>//checking for uniqueness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 dirty="0"/>
              <a:t>for(k=0; k&lt;x-1; k++)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 dirty="0"/>
              <a:t>   for(j=k+1; j&lt;x; </a:t>
            </a:r>
            <a:r>
              <a:rPr lang="en-US" b="1" dirty="0" err="1"/>
              <a:t>j++</a:t>
            </a:r>
            <a:r>
              <a:rPr lang="en-US" b="1" dirty="0"/>
              <a:t>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 dirty="0"/>
              <a:t>       if(b[k]==b[j])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 dirty="0"/>
              <a:t>        {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 dirty="0"/>
              <a:t>          </a:t>
            </a:r>
            <a:r>
              <a:rPr lang="en-US" b="1" dirty="0" err="1"/>
              <a:t>printf</a:t>
            </a:r>
            <a:r>
              <a:rPr lang="en-US" b="1" dirty="0"/>
              <a:t>(“elements are no distinct\n”);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 dirty="0"/>
              <a:t>          </a:t>
            </a:r>
            <a:r>
              <a:rPr lang="en-US" b="1" dirty="0" err="1"/>
              <a:t>printf</a:t>
            </a:r>
            <a:r>
              <a:rPr lang="en-US" b="1" dirty="0"/>
              <a:t>(“matrix is not magic”);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 dirty="0"/>
              <a:t>          exit(0);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b="1"/>
              <a:t>       </a:t>
            </a:r>
            <a:r>
              <a:rPr lang="en-US" b="1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273362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/>
              <a:t>Magic Square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E22-30CE-40AD-AA7E-EFC90373C712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847529" y="948437"/>
            <a:ext cx="8508745" cy="557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//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</a:rPr>
              <a:t>Finding sum of elements on principal Diagonal</a:t>
            </a:r>
          </a:p>
          <a:p>
            <a:pPr>
              <a:defRPr/>
            </a:pPr>
            <a:r>
              <a:rPr lang="en-US" sz="2200" b="1" dirty="0">
                <a:latin typeface="+mj-lt"/>
              </a:rPr>
              <a:t>for(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=0; 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&lt;row; 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++)</a:t>
            </a:r>
          </a:p>
          <a:p>
            <a:pPr>
              <a:defRPr/>
            </a:pPr>
            <a:r>
              <a:rPr lang="en-US" sz="2200" b="1" dirty="0">
                <a:latin typeface="+mj-lt"/>
              </a:rPr>
              <a:t>    pd=pd + </a:t>
            </a:r>
            <a:r>
              <a:rPr lang="en-US" sz="2200" b="1" dirty="0" err="1">
                <a:latin typeface="+mj-lt"/>
              </a:rPr>
              <a:t>mag</a:t>
            </a:r>
            <a:r>
              <a:rPr lang="en-US" sz="2200" b="1" dirty="0">
                <a:latin typeface="+mj-lt"/>
              </a:rPr>
              <a:t>[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][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];</a:t>
            </a:r>
          </a:p>
          <a:p>
            <a:pPr>
              <a:defRPr/>
            </a:pPr>
            <a:endParaRPr lang="en-US" sz="1050" b="1" dirty="0">
              <a:latin typeface="Tempus Sans ITC" pitchFamily="82" charset="0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//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</a:rPr>
              <a:t>Row sum</a:t>
            </a:r>
          </a:p>
          <a:p>
            <a:pPr>
              <a:defRPr/>
            </a:pPr>
            <a:r>
              <a:rPr lang="en-US" sz="2200" b="1" dirty="0">
                <a:latin typeface="+mj-lt"/>
              </a:rPr>
              <a:t>for(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=0; 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&lt;row; 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++)</a:t>
            </a:r>
          </a:p>
          <a:p>
            <a:pPr>
              <a:defRPr/>
            </a:pPr>
            <a:r>
              <a:rPr lang="en-US" sz="2200" b="1" dirty="0">
                <a:latin typeface="+mj-lt"/>
              </a:rPr>
              <a:t>{</a:t>
            </a:r>
          </a:p>
          <a:p>
            <a:pPr>
              <a:defRPr/>
            </a:pPr>
            <a:r>
              <a:rPr lang="en-US" sz="2200" b="1" dirty="0">
                <a:latin typeface="+mj-lt"/>
              </a:rPr>
              <a:t>	</a:t>
            </a:r>
            <a:r>
              <a:rPr lang="en-US" sz="2200" b="1" dirty="0" err="1">
                <a:latin typeface="+mj-lt"/>
              </a:rPr>
              <a:t>rowsum</a:t>
            </a:r>
            <a:r>
              <a:rPr lang="en-US" sz="2200" b="1" dirty="0">
                <a:latin typeface="+mj-lt"/>
              </a:rPr>
              <a:t>[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]=0;</a:t>
            </a:r>
          </a:p>
          <a:p>
            <a:pPr>
              <a:defRPr/>
            </a:pPr>
            <a:r>
              <a:rPr lang="en-US" sz="2200" b="1" dirty="0">
                <a:latin typeface="+mj-lt"/>
              </a:rPr>
              <a:t>	for(j=0;j&lt; </a:t>
            </a:r>
            <a:r>
              <a:rPr lang="en-US" sz="2200" b="1" dirty="0" err="1">
                <a:latin typeface="+mj-lt"/>
              </a:rPr>
              <a:t>col</a:t>
            </a:r>
            <a:r>
              <a:rPr lang="en-US" sz="2200" b="1" dirty="0">
                <a:latin typeface="+mj-lt"/>
              </a:rPr>
              <a:t>; j++)</a:t>
            </a:r>
          </a:p>
          <a:p>
            <a:pPr>
              <a:defRPr/>
            </a:pPr>
            <a:r>
              <a:rPr lang="en-US" sz="2200" b="1" dirty="0">
                <a:latin typeface="+mj-lt"/>
              </a:rPr>
              <a:t>	    </a:t>
            </a:r>
            <a:r>
              <a:rPr lang="en-US" sz="2200" b="1" dirty="0" err="1">
                <a:latin typeface="+mj-lt"/>
              </a:rPr>
              <a:t>rowsum</a:t>
            </a:r>
            <a:r>
              <a:rPr lang="en-US" sz="2200" b="1" dirty="0">
                <a:latin typeface="+mj-lt"/>
              </a:rPr>
              <a:t>[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]=</a:t>
            </a:r>
            <a:r>
              <a:rPr lang="en-US" sz="2200" b="1" dirty="0" err="1">
                <a:latin typeface="+mj-lt"/>
              </a:rPr>
              <a:t>rowsum</a:t>
            </a:r>
            <a:r>
              <a:rPr lang="en-US" sz="2200" b="1" dirty="0">
                <a:latin typeface="+mj-lt"/>
              </a:rPr>
              <a:t>[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]+</a:t>
            </a:r>
            <a:r>
              <a:rPr lang="en-US" sz="2200" b="1" dirty="0" err="1">
                <a:latin typeface="+mj-lt"/>
              </a:rPr>
              <a:t>mag</a:t>
            </a:r>
            <a:r>
              <a:rPr lang="en-US" sz="2200" b="1" dirty="0">
                <a:latin typeface="+mj-lt"/>
              </a:rPr>
              <a:t>[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][j];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//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</a:rPr>
              <a:t>comparing </a:t>
            </a:r>
            <a:r>
              <a:rPr lang="en-US" dirty="0" err="1">
                <a:solidFill>
                  <a:srgbClr val="C00000"/>
                </a:solidFill>
                <a:latin typeface="Arial Rounded MT Bold" pitchFamily="34" charset="0"/>
              </a:rPr>
              <a:t>rowsum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</a:rPr>
              <a:t> and principal diagonal sum</a:t>
            </a:r>
          </a:p>
          <a:p>
            <a:pPr>
              <a:defRPr/>
            </a:pPr>
            <a:r>
              <a:rPr lang="en-US" b="1" dirty="0">
                <a:latin typeface="Tempus Sans ITC" pitchFamily="82" charset="0"/>
              </a:rPr>
              <a:t>	</a:t>
            </a:r>
            <a:r>
              <a:rPr lang="en-US" sz="2200" b="1" dirty="0">
                <a:latin typeface="+mj-lt"/>
              </a:rPr>
              <a:t>if(</a:t>
            </a:r>
            <a:r>
              <a:rPr lang="en-US" sz="2200" b="1" dirty="0" err="1">
                <a:latin typeface="+mj-lt"/>
              </a:rPr>
              <a:t>rowsum</a:t>
            </a:r>
            <a:r>
              <a:rPr lang="en-US" sz="2200" b="1" dirty="0">
                <a:latin typeface="+mj-lt"/>
              </a:rPr>
              <a:t>[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]!=pd)</a:t>
            </a:r>
          </a:p>
          <a:p>
            <a:pPr>
              <a:defRPr/>
            </a:pPr>
            <a:r>
              <a:rPr lang="en-US" sz="2200" b="1" dirty="0">
                <a:latin typeface="+mj-lt"/>
              </a:rPr>
              <a:t>	{</a:t>
            </a:r>
          </a:p>
          <a:p>
            <a:pPr>
              <a:defRPr/>
            </a:pPr>
            <a:r>
              <a:rPr lang="en-US" sz="2200" b="1" dirty="0">
                <a:latin typeface="+mj-lt"/>
              </a:rPr>
              <a:t>	   printf(“matrix is not magic”);</a:t>
            </a:r>
          </a:p>
          <a:p>
            <a:pPr>
              <a:defRPr/>
            </a:pPr>
            <a:r>
              <a:rPr lang="en-US" sz="2200" b="1" dirty="0">
                <a:latin typeface="+mj-lt"/>
              </a:rPr>
              <a:t>	   exit(0);</a:t>
            </a:r>
          </a:p>
          <a:p>
            <a:pPr>
              <a:defRPr/>
            </a:pPr>
            <a:r>
              <a:rPr lang="en-US" sz="2200" b="1" dirty="0">
                <a:latin typeface="+mj-lt"/>
              </a:rPr>
              <a:t>	}</a:t>
            </a:r>
          </a:p>
          <a:p>
            <a:pPr>
              <a:defRPr/>
            </a:pPr>
            <a:r>
              <a:rPr lang="en-US" sz="2200" b="1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476672"/>
            <a:ext cx="8088916" cy="685800"/>
          </a:xfrm>
        </p:spPr>
        <p:txBody>
          <a:bodyPr>
            <a:normAutofit/>
          </a:bodyPr>
          <a:lstStyle/>
          <a:p>
            <a:r>
              <a:rPr lang="en-US" dirty="0"/>
              <a:t>Magic Square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67B1-80F5-465B-A3F8-E9454D0002AF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23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775520" y="1162472"/>
            <a:ext cx="8892479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//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</a:rPr>
              <a:t>Finding column sum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=0;i&lt;</a:t>
            </a:r>
            <a:r>
              <a:rPr lang="en-US" b="1" dirty="0" err="1">
                <a:latin typeface="+mj-lt"/>
              </a:rPr>
              <a:t>col;i</a:t>
            </a:r>
            <a:r>
              <a:rPr lang="en-US" b="1" dirty="0">
                <a:latin typeface="+mj-lt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{	</a:t>
            </a:r>
            <a:r>
              <a:rPr lang="en-US" b="1" dirty="0" err="1">
                <a:latin typeface="+mj-lt"/>
              </a:rPr>
              <a:t>colsum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]=0;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	for(j=0;j&lt;</a:t>
            </a:r>
            <a:r>
              <a:rPr lang="en-US" b="1" dirty="0" err="1">
                <a:latin typeface="+mj-lt"/>
              </a:rPr>
              <a:t>row;j</a:t>
            </a:r>
            <a:r>
              <a:rPr lang="en-US" b="1" dirty="0">
                <a:latin typeface="+mj-lt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	    </a:t>
            </a:r>
            <a:r>
              <a:rPr lang="en-US" b="1" dirty="0" err="1">
                <a:latin typeface="+mj-lt"/>
              </a:rPr>
              <a:t>colsum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]=</a:t>
            </a:r>
            <a:r>
              <a:rPr lang="en-US" b="1" dirty="0" err="1">
                <a:latin typeface="+mj-lt"/>
              </a:rPr>
              <a:t>colsum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]+mag[j][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];</a:t>
            </a:r>
          </a:p>
          <a:p>
            <a:pPr>
              <a:lnSpc>
                <a:spcPct val="150000"/>
              </a:lnSpc>
            </a:pPr>
            <a:endParaRPr lang="en-US" b="1" dirty="0">
              <a:latin typeface="Tempus Sans ITC" pitchFamily="8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//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</a:rPr>
              <a:t>comparing </a:t>
            </a:r>
            <a:r>
              <a:rPr lang="en-US" dirty="0" err="1">
                <a:solidFill>
                  <a:srgbClr val="C00000"/>
                </a:solidFill>
                <a:latin typeface="Arial Rounded MT Bold" pitchFamily="34" charset="0"/>
              </a:rPr>
              <a:t>Columnsum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</a:rPr>
              <a:t> and principal diagonal sum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empus Sans ITC" pitchFamily="82" charset="0"/>
              </a:rPr>
              <a:t>	</a:t>
            </a:r>
            <a:r>
              <a:rPr lang="en-US" b="1" dirty="0">
                <a:latin typeface="+mj-lt"/>
              </a:rPr>
              <a:t>if(</a:t>
            </a:r>
            <a:r>
              <a:rPr lang="en-US" b="1" dirty="0" err="1">
                <a:latin typeface="+mj-lt"/>
              </a:rPr>
              <a:t>colsum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]!=pd){  printf(“matrix is not magic”); 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exit(0);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}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1" y="164432"/>
            <a:ext cx="8088916" cy="685800"/>
          </a:xfrm>
        </p:spPr>
        <p:txBody>
          <a:bodyPr>
            <a:normAutofit/>
          </a:bodyPr>
          <a:lstStyle/>
          <a:p>
            <a:r>
              <a:rPr lang="en-US" dirty="0"/>
              <a:t>Magic Square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6856-F824-45A2-ADB8-B5EDADA47846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24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775522" y="941763"/>
            <a:ext cx="889247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//finding secondary diagonal sum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=row-1;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for(j=col-1;j&gt;=0;j--,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--)      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sd+mag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][k-j];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!=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(“matrix is not magic”);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exit(0); 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}  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printf(“Matrix is magic\n”);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 0;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218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599" cy="54999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Exchange the elements of principal diagonal with secondary diagonal in an N dimensional Square matrix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7F84-8AD9-4154-B402-00285E978884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25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838200" y="3027570"/>
            <a:ext cx="499400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int main(){</a:t>
            </a:r>
          </a:p>
          <a:p>
            <a:r>
              <a:rPr lang="en-US" sz="2200" b="1" dirty="0">
                <a:latin typeface="+mj-lt"/>
              </a:rPr>
              <a:t>int 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, j, temp, arr[4][4],n;</a:t>
            </a:r>
          </a:p>
          <a:p>
            <a:endParaRPr lang="en-US" sz="2200" b="1" dirty="0">
              <a:latin typeface="+mj-lt"/>
            </a:endParaRPr>
          </a:p>
          <a:p>
            <a:r>
              <a:rPr lang="en-US" sz="2200" b="1" dirty="0">
                <a:latin typeface="+mj-lt"/>
              </a:rPr>
              <a:t>printf("\</a:t>
            </a:r>
            <a:r>
              <a:rPr lang="en-US" sz="2200" b="1" dirty="0" err="1">
                <a:latin typeface="+mj-lt"/>
              </a:rPr>
              <a:t>nEnter</a:t>
            </a:r>
            <a:r>
              <a:rPr lang="en-US" sz="2200" b="1" dirty="0">
                <a:latin typeface="+mj-lt"/>
              </a:rPr>
              <a:t> dimension: “);</a:t>
            </a:r>
          </a:p>
          <a:p>
            <a:r>
              <a:rPr lang="en-US" sz="2200" b="1" dirty="0" err="1">
                <a:latin typeface="+mj-lt"/>
              </a:rPr>
              <a:t>scanf</a:t>
            </a:r>
            <a:r>
              <a:rPr lang="en-US" sz="2200" b="1" dirty="0">
                <a:latin typeface="+mj-lt"/>
              </a:rPr>
              <a:t>(“%</a:t>
            </a:r>
            <a:r>
              <a:rPr lang="en-US" sz="2200" b="1" dirty="0" err="1">
                <a:latin typeface="+mj-lt"/>
              </a:rPr>
              <a:t>d”,&amp;n</a:t>
            </a:r>
            <a:r>
              <a:rPr lang="en-US" sz="2200" b="1" dirty="0">
                <a:latin typeface="+mj-lt"/>
              </a:rPr>
              <a:t>);</a:t>
            </a:r>
          </a:p>
          <a:p>
            <a:endParaRPr lang="en-US" sz="2200" b="1" dirty="0">
              <a:latin typeface="+mj-lt"/>
            </a:endParaRPr>
          </a:p>
          <a:p>
            <a:r>
              <a:rPr lang="en-US" sz="2200" b="1" dirty="0">
                <a:latin typeface="+mj-lt"/>
              </a:rPr>
              <a:t>printf(“\</a:t>
            </a:r>
            <a:r>
              <a:rPr lang="en-US" sz="2200" b="1" dirty="0" err="1">
                <a:latin typeface="+mj-lt"/>
              </a:rPr>
              <a:t>nEnter</a:t>
            </a:r>
            <a:r>
              <a:rPr lang="en-US" sz="2200" b="1" dirty="0">
                <a:latin typeface="+mj-lt"/>
              </a:rPr>
              <a:t> elements:\n");</a:t>
            </a:r>
          </a:p>
          <a:p>
            <a:r>
              <a:rPr lang="en-US" sz="2200" b="1" dirty="0">
                <a:latin typeface="+mj-lt"/>
              </a:rPr>
              <a:t>for(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=0; 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&lt;n; 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++)</a:t>
            </a:r>
          </a:p>
          <a:p>
            <a:r>
              <a:rPr lang="en-US" sz="2200" b="1" dirty="0">
                <a:latin typeface="+mj-lt"/>
              </a:rPr>
              <a:t>for(j=0; j&lt;n; </a:t>
            </a:r>
            <a:r>
              <a:rPr lang="en-US" sz="2200" b="1" dirty="0" err="1">
                <a:latin typeface="+mj-lt"/>
              </a:rPr>
              <a:t>j++</a:t>
            </a:r>
            <a:r>
              <a:rPr lang="en-US" sz="2200" b="1" dirty="0">
                <a:latin typeface="+mj-lt"/>
              </a:rPr>
              <a:t>)</a:t>
            </a:r>
          </a:p>
          <a:p>
            <a:r>
              <a:rPr lang="en-US" sz="2200" b="1" dirty="0" err="1">
                <a:latin typeface="+mj-lt"/>
              </a:rPr>
              <a:t>scanf</a:t>
            </a:r>
            <a:r>
              <a:rPr lang="en-US" sz="2200" b="1" dirty="0">
                <a:latin typeface="+mj-lt"/>
              </a:rPr>
              <a:t>(“%d”, </a:t>
            </a:r>
            <a:r>
              <a:rPr lang="en-US" sz="2200" b="1" dirty="0" err="1">
                <a:latin typeface="+mj-lt"/>
              </a:rPr>
              <a:t>arr</a:t>
            </a:r>
            <a:r>
              <a:rPr lang="en-US" sz="2200" b="1" dirty="0">
                <a:latin typeface="+mj-lt"/>
              </a:rPr>
              <a:t>[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][j]);</a:t>
            </a:r>
            <a:endParaRPr lang="en-US" sz="2200" b="1" dirty="0">
              <a:latin typeface="Tempus Sans ITC" pitchFamily="82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43192" y="1153465"/>
            <a:ext cx="4677958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for(j=0; j&lt;n;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==j){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temp=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][j]=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][n-i-1];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][n-i-1]=temp;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200" b="1" dirty="0">
                <a:latin typeface="+mj-lt"/>
              </a:rPr>
              <a:t>printf("\</a:t>
            </a:r>
            <a:r>
              <a:rPr lang="en-US" sz="2200" b="1" dirty="0" err="1">
                <a:latin typeface="+mj-lt"/>
              </a:rPr>
              <a:t>nModified</a:t>
            </a:r>
            <a:r>
              <a:rPr lang="en-US" sz="2200" b="1" dirty="0">
                <a:latin typeface="+mj-lt"/>
              </a:rPr>
              <a:t> Matrix:\n“);</a:t>
            </a:r>
          </a:p>
          <a:p>
            <a:r>
              <a:rPr lang="en-US" sz="2200" b="1" dirty="0">
                <a:latin typeface="+mj-lt"/>
              </a:rPr>
              <a:t>for(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=0;i&lt;</a:t>
            </a:r>
            <a:r>
              <a:rPr lang="en-US" sz="2200" b="1" dirty="0" err="1">
                <a:latin typeface="+mj-lt"/>
              </a:rPr>
              <a:t>n;i</a:t>
            </a:r>
            <a:r>
              <a:rPr lang="en-US" sz="2200" b="1" dirty="0">
                <a:latin typeface="+mj-lt"/>
              </a:rPr>
              <a:t>++){</a:t>
            </a:r>
          </a:p>
          <a:p>
            <a:r>
              <a:rPr lang="en-US" sz="2200" b="1" dirty="0">
                <a:latin typeface="+mj-lt"/>
              </a:rPr>
              <a:t>  for(j=0;j&lt;</a:t>
            </a:r>
            <a:r>
              <a:rPr lang="en-US" sz="2200" b="1" dirty="0" err="1">
                <a:latin typeface="+mj-lt"/>
              </a:rPr>
              <a:t>n;j</a:t>
            </a:r>
            <a:r>
              <a:rPr lang="en-US" sz="2200" b="1" dirty="0">
                <a:latin typeface="+mj-lt"/>
              </a:rPr>
              <a:t>++)</a:t>
            </a:r>
          </a:p>
          <a:p>
            <a:r>
              <a:rPr lang="en-US" sz="2200" b="1" dirty="0">
                <a:latin typeface="+mj-lt"/>
              </a:rPr>
              <a:t>    printf("  “);</a:t>
            </a:r>
          </a:p>
          <a:p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printf</a:t>
            </a:r>
            <a:r>
              <a:rPr lang="en-US" sz="2200" b="1" dirty="0">
                <a:latin typeface="+mj-lt"/>
              </a:rPr>
              <a:t>(“%d”,</a:t>
            </a:r>
            <a:r>
              <a:rPr lang="en-US" sz="2200" b="1" dirty="0" err="1">
                <a:latin typeface="+mj-lt"/>
              </a:rPr>
              <a:t>arr</a:t>
            </a:r>
            <a:r>
              <a:rPr lang="en-US" sz="2200" b="1" dirty="0">
                <a:latin typeface="+mj-lt"/>
              </a:rPr>
              <a:t>[</a:t>
            </a:r>
            <a:r>
              <a:rPr lang="en-US" sz="2200" b="1" dirty="0" err="1">
                <a:latin typeface="+mj-lt"/>
              </a:rPr>
              <a:t>i</a:t>
            </a:r>
            <a:r>
              <a:rPr lang="en-US" sz="2200" b="1" dirty="0">
                <a:latin typeface="+mj-lt"/>
              </a:rPr>
              <a:t>][j]);</a:t>
            </a:r>
          </a:p>
          <a:p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printf</a:t>
            </a:r>
            <a:r>
              <a:rPr lang="en-US" sz="2200" b="1" dirty="0">
                <a:latin typeface="+mj-lt"/>
              </a:rPr>
              <a:t>("\n“);</a:t>
            </a:r>
          </a:p>
          <a:p>
            <a:r>
              <a:rPr lang="en-US" sz="2200" b="1" dirty="0">
                <a:latin typeface="+mj-lt"/>
              </a:rPr>
              <a:t>  }</a:t>
            </a:r>
          </a:p>
          <a:p>
            <a:r>
              <a:rPr lang="en-US" sz="2200" b="1" dirty="0">
                <a:latin typeface="+mj-lt"/>
              </a:rPr>
              <a:t>return 0;</a:t>
            </a:r>
          </a:p>
          <a:p>
            <a:r>
              <a:rPr lang="en-US" sz="2200" b="1" dirty="0">
                <a:latin typeface="+mj-lt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0"/>
          <a:stretch/>
        </p:blipFill>
        <p:spPr bwMode="auto">
          <a:xfrm>
            <a:off x="1983790" y="1609287"/>
            <a:ext cx="2895600" cy="138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39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9802092" cy="8382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Exchange the Rows and Columns of a ‘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’ matrix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2222-1BA9-4505-9B74-7C130F4A5FFB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26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6742709" y="1254404"/>
            <a:ext cx="540196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/*read ‘</a:t>
            </a:r>
            <a:r>
              <a:rPr lang="en-US" sz="2200" b="1" i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i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i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matrix */</a:t>
            </a:r>
          </a:p>
          <a:p>
            <a:r>
              <a:rPr lang="en-US" sz="2200" b="1" dirty="0">
                <a:latin typeface="+mj-lt"/>
              </a:rPr>
              <a:t>printf("\</a:t>
            </a:r>
            <a:r>
              <a:rPr lang="en-US" sz="2200" b="1" dirty="0" err="1">
                <a:latin typeface="+mj-lt"/>
              </a:rPr>
              <a:t>nEnter</a:t>
            </a:r>
            <a:r>
              <a:rPr lang="en-US" sz="2200" b="1" dirty="0">
                <a:latin typeface="+mj-lt"/>
              </a:rPr>
              <a:t> the rows to exchange: “);</a:t>
            </a:r>
          </a:p>
          <a:p>
            <a:r>
              <a:rPr lang="en-US" sz="2200" b="1" dirty="0" err="1">
                <a:latin typeface="+mj-lt"/>
              </a:rPr>
              <a:t>scanf</a:t>
            </a:r>
            <a:r>
              <a:rPr lang="en-US" sz="2200" b="1" dirty="0">
                <a:latin typeface="+mj-lt"/>
              </a:rPr>
              <a:t>(“%d %d”,&amp;r1,&amp;r2);</a:t>
            </a:r>
          </a:p>
          <a:p>
            <a:r>
              <a:rPr lang="en-US" sz="22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/*Row exchange r1 </a:t>
            </a:r>
            <a:r>
              <a:rPr lang="en-US" sz="22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r2 */</a:t>
            </a:r>
            <a:endParaRPr lang="en-US" sz="22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for(j=0;j&lt;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temp=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[r1-1][j];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[r1-1][j]=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[r2-1][j];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[r2-1][j]=temp;  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11424" y="3573016"/>
            <a:ext cx="5410201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printf(“\</a:t>
            </a:r>
            <a:r>
              <a:rPr lang="en-US" sz="2200" b="1" dirty="0" err="1">
                <a:latin typeface="+mj-lt"/>
              </a:rPr>
              <a:t>nEnter</a:t>
            </a:r>
            <a:r>
              <a:rPr lang="en-US" sz="2200" b="1" dirty="0">
                <a:latin typeface="+mj-lt"/>
              </a:rPr>
              <a:t> the cols to exchange: “);</a:t>
            </a:r>
          </a:p>
          <a:p>
            <a:r>
              <a:rPr lang="en-US" sz="2200" b="1" dirty="0" err="1">
                <a:latin typeface="+mj-lt"/>
              </a:rPr>
              <a:t>scanf</a:t>
            </a:r>
            <a:r>
              <a:rPr lang="en-US" sz="2200" b="1" dirty="0">
                <a:latin typeface="+mj-lt"/>
              </a:rPr>
              <a:t>(“%d %d”,&amp;c1,&amp;c2);</a:t>
            </a:r>
          </a:p>
          <a:p>
            <a:r>
              <a:rPr lang="en-US" sz="22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/*Column exchange : c1 </a:t>
            </a:r>
            <a:r>
              <a:rPr lang="en-US" sz="22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c2 */</a:t>
            </a:r>
            <a:endParaRPr lang="en-US" sz="22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m;i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temp=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][c1-1];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][c1-1]=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][c2-1];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][c2-1]=temp; 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201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66802"/>
            <a:ext cx="9829800" cy="205739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rgbClr val="FF0000"/>
                </a:solidFill>
              </a:rPr>
              <a:t>Declaration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F0000"/>
                </a:solidFill>
              </a:rPr>
              <a:t>	data-type </a:t>
            </a:r>
            <a:r>
              <a:rPr lang="en-US" sz="2800" b="1" dirty="0" err="1">
                <a:solidFill>
                  <a:srgbClr val="FF0000"/>
                </a:solidFill>
              </a:rPr>
              <a:t>array_name</a:t>
            </a:r>
            <a:r>
              <a:rPr lang="en-US" sz="2800" b="1" dirty="0">
                <a:solidFill>
                  <a:srgbClr val="FF0000"/>
                </a:solidFill>
              </a:rPr>
              <a:t>[</a:t>
            </a:r>
            <a:r>
              <a:rPr lang="en-US" sz="2800" b="1" dirty="0" err="1">
                <a:solidFill>
                  <a:srgbClr val="FF0000"/>
                </a:solidFill>
              </a:rPr>
              <a:t>row_size</a:t>
            </a:r>
            <a:r>
              <a:rPr lang="en-US" sz="2800" b="1" dirty="0">
                <a:solidFill>
                  <a:srgbClr val="FF0000"/>
                </a:solidFill>
              </a:rPr>
              <a:t>][</a:t>
            </a:r>
            <a:r>
              <a:rPr lang="en-US" sz="2800" b="1" dirty="0" err="1">
                <a:solidFill>
                  <a:srgbClr val="FF0000"/>
                </a:solidFill>
              </a:rPr>
              <a:t>column_size</a:t>
            </a:r>
            <a:r>
              <a:rPr lang="en-US" sz="2800" b="1" dirty="0">
                <a:solidFill>
                  <a:srgbClr val="FF0000"/>
                </a:solidFill>
              </a:rPr>
              <a:t>];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dirty="0">
                <a:solidFill>
                  <a:srgbClr val="FF0000"/>
                </a:solidFill>
              </a:rPr>
              <a:t>Initialization of two dimensional arrays: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rgbClr val="FF0000"/>
                </a:solidFill>
              </a:rPr>
              <a:t>type array-name [row size] [</a:t>
            </a:r>
            <a:r>
              <a:rPr lang="en-US" sz="2800" dirty="0" err="1">
                <a:solidFill>
                  <a:srgbClr val="FF0000"/>
                </a:solidFill>
              </a:rPr>
              <a:t>col</a:t>
            </a:r>
            <a:r>
              <a:rPr lang="en-US" sz="2800" dirty="0">
                <a:solidFill>
                  <a:srgbClr val="FF0000"/>
                </a:solidFill>
              </a:rPr>
              <a:t> size ] </a:t>
            </a:r>
            <a:r>
              <a:rPr lang="en-US" sz="2800" b="1" dirty="0">
                <a:solidFill>
                  <a:srgbClr val="FF0000"/>
                </a:solidFill>
              </a:rPr>
              <a:t>={list of values};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  <a:p>
            <a:pPr algn="just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>
              <a:buNone/>
            </a:pP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964F-7E24-4F0E-A753-3D51DEFF9191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96713" y="3615907"/>
            <a:ext cx="3352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Reading a Matrix:</a:t>
            </a:r>
          </a:p>
          <a:p>
            <a:pPr>
              <a:buNone/>
            </a:pPr>
            <a:r>
              <a:rPr lang="en-US" sz="2400" dirty="0">
                <a:latin typeface="+mn-lt"/>
              </a:rPr>
              <a:t>int a[100][100];</a:t>
            </a:r>
          </a:p>
          <a:p>
            <a:pPr>
              <a:buNone/>
            </a:pPr>
            <a:r>
              <a:rPr lang="en-US" sz="2400" dirty="0">
                <a:latin typeface="+mn-lt"/>
              </a:rPr>
              <a:t>for(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=0;i&lt;</a:t>
            </a:r>
            <a:r>
              <a:rPr lang="en-US" sz="2400" dirty="0" err="1">
                <a:latin typeface="+mn-lt"/>
              </a:rPr>
              <a:t>m;i</a:t>
            </a:r>
            <a:r>
              <a:rPr lang="en-US" sz="2400" dirty="0">
                <a:latin typeface="+mn-lt"/>
              </a:rPr>
              <a:t>++)</a:t>
            </a:r>
          </a:p>
          <a:p>
            <a:pPr>
              <a:buNone/>
            </a:pPr>
            <a:r>
              <a:rPr lang="en-US" sz="2400" dirty="0">
                <a:latin typeface="+mn-lt"/>
              </a:rPr>
              <a:t>{</a:t>
            </a:r>
          </a:p>
          <a:p>
            <a:pPr>
              <a:buNone/>
            </a:pPr>
            <a:r>
              <a:rPr lang="en-US" sz="2400" dirty="0">
                <a:latin typeface="+mn-lt"/>
              </a:rPr>
              <a:t>    for(j=0;j&lt;</a:t>
            </a:r>
            <a:r>
              <a:rPr lang="en-US" sz="2400" dirty="0" err="1">
                <a:latin typeface="+mn-lt"/>
              </a:rPr>
              <a:t>n;j</a:t>
            </a:r>
            <a:r>
              <a:rPr lang="en-US" sz="2400" dirty="0">
                <a:latin typeface="+mn-lt"/>
              </a:rPr>
              <a:t>++)</a:t>
            </a:r>
          </a:p>
          <a:p>
            <a:pPr>
              <a:buNone/>
            </a:pPr>
            <a:r>
              <a:rPr lang="en-US" sz="2400" dirty="0">
                <a:latin typeface="+mn-lt"/>
              </a:rPr>
              <a:t>        </a:t>
            </a:r>
            <a:r>
              <a:rPr lang="en-US" sz="2400" dirty="0" err="1">
                <a:latin typeface="+mn-lt"/>
              </a:rPr>
              <a:t>scanf</a:t>
            </a:r>
            <a:r>
              <a:rPr lang="en-US" sz="2400" dirty="0">
                <a:latin typeface="+mn-lt"/>
              </a:rPr>
              <a:t>(“%</a:t>
            </a:r>
            <a:r>
              <a:rPr lang="en-US" sz="2400" dirty="0" err="1">
                <a:latin typeface="+mn-lt"/>
              </a:rPr>
              <a:t>d”,&amp;a</a:t>
            </a:r>
            <a:r>
              <a:rPr lang="en-US" sz="2400" dirty="0">
                <a:latin typeface="+mn-lt"/>
              </a:rPr>
              <a:t>[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][j]);</a:t>
            </a:r>
          </a:p>
          <a:p>
            <a:pPr>
              <a:buNone/>
            </a:pPr>
            <a:r>
              <a:rPr lang="en-US" sz="2400" dirty="0">
                <a:latin typeface="+mn-lt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88088" y="3431241"/>
            <a:ext cx="3352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Display a Matrix:</a:t>
            </a:r>
          </a:p>
          <a:p>
            <a:pPr>
              <a:buNone/>
            </a:pPr>
            <a:r>
              <a:rPr lang="en-US" sz="2400" dirty="0">
                <a:latin typeface="+mn-lt"/>
              </a:rPr>
              <a:t>int a[100][100];</a:t>
            </a:r>
          </a:p>
          <a:p>
            <a:pPr>
              <a:buNone/>
            </a:pPr>
            <a:r>
              <a:rPr lang="en-US" sz="2400" dirty="0">
                <a:latin typeface="+mn-lt"/>
              </a:rPr>
              <a:t>for(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=0;i&lt;</a:t>
            </a:r>
            <a:r>
              <a:rPr lang="en-US" sz="2400" dirty="0" err="1">
                <a:latin typeface="+mn-lt"/>
              </a:rPr>
              <a:t>m;i</a:t>
            </a:r>
            <a:r>
              <a:rPr lang="en-US" sz="2400" dirty="0">
                <a:latin typeface="+mn-lt"/>
              </a:rPr>
              <a:t>++){</a:t>
            </a:r>
          </a:p>
          <a:p>
            <a:pPr>
              <a:buNone/>
            </a:pPr>
            <a:r>
              <a:rPr lang="en-US" sz="2400" dirty="0">
                <a:latin typeface="+mn-lt"/>
              </a:rPr>
              <a:t>    for(j=0;j&lt;</a:t>
            </a:r>
            <a:r>
              <a:rPr lang="en-US" sz="2400" dirty="0" err="1">
                <a:latin typeface="+mn-lt"/>
              </a:rPr>
              <a:t>n;j</a:t>
            </a:r>
            <a:r>
              <a:rPr lang="en-US" sz="2400" dirty="0">
                <a:latin typeface="+mn-lt"/>
              </a:rPr>
              <a:t>++)</a:t>
            </a:r>
          </a:p>
          <a:p>
            <a:pPr>
              <a:buNone/>
            </a:pPr>
            <a:r>
              <a:rPr lang="en-US" sz="2400" dirty="0">
                <a:latin typeface="+mn-lt"/>
              </a:rPr>
              <a:t>        printf(“%</a:t>
            </a:r>
            <a:r>
              <a:rPr lang="en-US" sz="2400" dirty="0" err="1">
                <a:latin typeface="+mn-lt"/>
              </a:rPr>
              <a:t>d”,a</a:t>
            </a:r>
            <a:r>
              <a:rPr lang="en-US" sz="2400" dirty="0">
                <a:latin typeface="+mn-lt"/>
              </a:rPr>
              <a:t>[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][j]);</a:t>
            </a:r>
          </a:p>
          <a:p>
            <a:pPr>
              <a:buNone/>
            </a:pPr>
            <a:r>
              <a:rPr lang="en-US" sz="2400" dirty="0">
                <a:latin typeface="+mn-lt"/>
              </a:rPr>
              <a:t>printf(“  “);</a:t>
            </a:r>
          </a:p>
          <a:p>
            <a:pPr>
              <a:buNone/>
            </a:pPr>
            <a:r>
              <a:rPr lang="en-US" sz="2400" dirty="0">
                <a:latin typeface="+mn-lt"/>
              </a:rPr>
              <a:t>    printf(“\n”);</a:t>
            </a:r>
          </a:p>
          <a:p>
            <a:pPr>
              <a:buNone/>
            </a:pPr>
            <a:r>
              <a:rPr 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432844"/>
            <a:ext cx="9201151" cy="628310"/>
          </a:xfrm>
        </p:spPr>
        <p:txBody>
          <a:bodyPr>
            <a:normAutofit/>
          </a:bodyPr>
          <a:lstStyle/>
          <a:p>
            <a:r>
              <a:rPr lang="en-US" sz="3200" dirty="0"/>
              <a:t>Tutorials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 program to check whether the given matrix is sparse matrix or not.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 program to find the sum of the elements above and below diagonal elements in a matrix.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 program to find the determinant of a matrix.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1468-6681-4965-938B-7EF37F8D811D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87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2800" dirty="0"/>
              <a:t>2 Dimensional Arrays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4101-7229-4EFD-9439-1C5AD45386A0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29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5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5440" y="548680"/>
            <a:ext cx="8983911" cy="628310"/>
          </a:xfrm>
        </p:spPr>
        <p:txBody>
          <a:bodyPr/>
          <a:lstStyle/>
          <a:p>
            <a:r>
              <a:rPr lang="en-US" dirty="0"/>
              <a:t>Session outcome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5440" y="1479550"/>
            <a:ext cx="9343016" cy="50593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the end of session student will be able to </a:t>
            </a:r>
          </a:p>
          <a:p>
            <a:pPr marL="1200150" lvl="2" indent="-342900">
              <a:lnSpc>
                <a:spcPct val="150000"/>
              </a:lnSpc>
              <a:buFont typeface="Wingdings"/>
              <a:buChar char="à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Declare, initialize and access 2D array</a:t>
            </a:r>
          </a:p>
          <a:p>
            <a:pPr marL="1200150" lvl="2" indent="-342900">
              <a:lnSpc>
                <a:spcPct val="150000"/>
              </a:lnSpc>
              <a:buFont typeface="Wingdings"/>
              <a:buChar char="à"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Write programs using 2D array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22DF-DA41-4B44-8515-DF19A36B24AE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1051                                     Department of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324502"/>
            <a:ext cx="8316146" cy="685800"/>
          </a:xfrm>
          <a:noFill/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algn="l" eaLnBrk="1" hangingPunct="1"/>
            <a:r>
              <a:rPr lang="en-US" dirty="0"/>
              <a:t>2 dimensional Array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33934"/>
            <a:ext cx="10515600" cy="5059363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>
                <a:latin typeface="+mj-lt"/>
              </a:rPr>
              <a:t>It is an ordered table of homogeneous elements.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>
                <a:latin typeface="+mj-lt"/>
              </a:rPr>
              <a:t>It can be imagined as a two dimensional table made of elements, all of them of a same uniform data type.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>
                <a:latin typeface="+mj-lt"/>
              </a:rPr>
              <a:t>It is generally referred to as </a:t>
            </a:r>
            <a:r>
              <a:rPr lang="en-US" sz="3200" b="1" dirty="0">
                <a:latin typeface="+mj-lt"/>
              </a:rPr>
              <a:t>matrix</a:t>
            </a:r>
            <a:r>
              <a:rPr lang="en-US" sz="3200" dirty="0">
                <a:latin typeface="+mj-lt"/>
              </a:rPr>
              <a:t>, of some rows and some columns.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>
                <a:latin typeface="+mj-lt"/>
              </a:rPr>
              <a:t>It is also called as a </a:t>
            </a:r>
            <a:r>
              <a:rPr lang="en-US" sz="3200" b="1" dirty="0">
                <a:latin typeface="+mj-lt"/>
              </a:rPr>
              <a:t>two-subscripted variable</a:t>
            </a:r>
            <a:r>
              <a:rPr lang="en-US" sz="3200" dirty="0">
                <a:latin typeface="+mj-lt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9982-AD80-40B5-95B0-99EB5DF882AF}" type="datetime1">
              <a:rPr lang="en-US" smtClean="0">
                <a:solidFill>
                  <a:srgbClr val="002060"/>
                </a:solidFill>
              </a:rPr>
              <a:t>4/29/2022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CSE 1051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4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4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150850"/>
            <a:ext cx="8100122" cy="685800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dirty="0"/>
              <a:t>2 dimensional Arrays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980729"/>
            <a:ext cx="10515600" cy="520324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+mj-lt"/>
              </a:rPr>
              <a:t>For example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+mj-lt"/>
              </a:rPr>
              <a:t>		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int marks[5][3];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+mj-lt"/>
              </a:rPr>
              <a:t>		float matrix[3][3];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+mj-lt"/>
              </a:rPr>
              <a:t>		char page[25][80];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 dirty="0">
              <a:solidFill>
                <a:srgbClr val="C00000"/>
              </a:solidFill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b="1" dirty="0"/>
              <a:t>The first example tells that marks is a 2-D array of 5 rows and 3 columns.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ü"/>
            </a:pPr>
            <a:endParaRPr lang="en-US" sz="500" b="1" dirty="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b="1" dirty="0"/>
              <a:t>The second example tells that matrix is a 2-D array of 3 rows and 3 columns.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ü"/>
            </a:pPr>
            <a:endParaRPr lang="en-US" sz="700" b="1" dirty="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b="1" dirty="0"/>
              <a:t>Similarly, the third example tells that page is a 2-D array of 25 rows and 80 columns</a:t>
            </a:r>
            <a:r>
              <a:rPr lang="en-US" b="1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EF2E-6C55-41FE-8E52-A5A2174126EB}" type="datetime1">
              <a:rPr lang="en-US" smtClean="0">
                <a:solidFill>
                  <a:schemeClr val="tx1"/>
                </a:solidFill>
              </a:rPr>
              <a:t>4/29/2022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204" y="6309321"/>
            <a:ext cx="6581633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CSE 1051                                     Department of CSE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70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436104"/>
            <a:ext cx="8172130" cy="685800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dirty="0"/>
              <a:t>2 dimensional Arrays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sz="2800" b="1" dirty="0">
                <a:solidFill>
                  <a:srgbClr val="002060"/>
                </a:solidFill>
                <a:latin typeface="+mj-lt"/>
              </a:rPr>
              <a:t>Declaration</a:t>
            </a:r>
            <a:r>
              <a:rPr lang="en-US" sz="2800" dirty="0">
                <a:solidFill>
                  <a:srgbClr val="002060"/>
                </a:solidFill>
                <a:latin typeface="+mj-lt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	 	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type </a:t>
            </a:r>
            <a:r>
              <a:rPr lang="en-US" sz="2800" b="1" dirty="0" err="1">
                <a:solidFill>
                  <a:srgbClr val="FF0000"/>
                </a:solidFill>
                <a:latin typeface="+mj-lt"/>
              </a:rPr>
              <a:t>array_name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2800" b="1" dirty="0" err="1">
                <a:solidFill>
                  <a:srgbClr val="FF0000"/>
                </a:solidFill>
                <a:latin typeface="+mj-lt"/>
              </a:rPr>
              <a:t>row_size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2800" b="1" dirty="0" err="1">
                <a:solidFill>
                  <a:srgbClr val="FF0000"/>
                </a:solidFill>
                <a:latin typeface="+mj-lt"/>
              </a:rPr>
              <a:t>column_size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];</a:t>
            </a:r>
          </a:p>
          <a:p>
            <a:pPr algn="just" eaLnBrk="1" hangingPunct="1">
              <a:buFontTx/>
              <a:buNone/>
            </a:pPr>
            <a:r>
              <a:rPr lang="en-US" sz="3200" dirty="0">
                <a:solidFill>
                  <a:srgbClr val="FF0000"/>
                </a:solidFill>
                <a:latin typeface="+mj-lt"/>
              </a:rPr>
              <a:t>For example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,</a:t>
            </a:r>
          </a:p>
          <a:p>
            <a:pPr algn="just" eaLnBrk="1" hangingPunct="1">
              <a:buFontTx/>
              <a:buNone/>
            </a:pPr>
            <a:r>
              <a:rPr lang="en-US" sz="2800" b="1" dirty="0">
                <a:latin typeface="+mj-lt"/>
              </a:rPr>
              <a:t>		int arr [3][5];</a:t>
            </a:r>
            <a:r>
              <a:rPr lang="en-US" sz="2800" dirty="0">
                <a:latin typeface="+mj-lt"/>
              </a:rPr>
              <a:t>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>
                <a:latin typeface="+mj-lt"/>
              </a:rPr>
              <a:t>arr represents a two dimensional array or table having 3 rows and 5 columns and it can store 15 integer values. </a:t>
            </a:r>
          </a:p>
          <a:p>
            <a:pPr algn="just" eaLnBrk="1" hangingPunct="1">
              <a:buFontTx/>
              <a:buNone/>
            </a:pPr>
            <a:endParaRPr lang="en-US" sz="2800" dirty="0">
              <a:latin typeface="Verdan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9B84-219E-41B4-BA74-A3395CCCA9AA}" type="datetime1">
              <a:rPr lang="en-US" smtClean="0">
                <a:solidFill>
                  <a:schemeClr val="tx1"/>
                </a:solidFill>
              </a:rPr>
              <a:t>4/29/2022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CSE 1051                                     Department of CSE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49" y="4510722"/>
            <a:ext cx="5715000" cy="151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8264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38200" y="903809"/>
            <a:ext cx="10515600" cy="528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C00000"/>
                </a:solidFill>
                <a:latin typeface="Verdana" pitchFamily="34" charset="0"/>
              </a:rPr>
              <a:t>Initialization of two dimensional arrays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200" dirty="0"/>
              <a:t>type array-name [row size] [col size ] </a:t>
            </a:r>
            <a:r>
              <a:rPr lang="en-US" sz="2200" b="1" dirty="0">
                <a:latin typeface="Tempus Sans ITC" pitchFamily="82" charset="0"/>
              </a:rPr>
              <a:t>=</a:t>
            </a:r>
            <a:r>
              <a:rPr lang="en-US" sz="2400" b="1" dirty="0">
                <a:latin typeface="Tempus Sans ITC" pitchFamily="82" charset="0"/>
              </a:rPr>
              <a:t>{list of values};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int table [2][3]={0,0,0,1,1,1};</a:t>
            </a:r>
            <a:endParaRPr lang="en-US" sz="2200" b="1" dirty="0">
              <a:solidFill>
                <a:srgbClr val="C00000"/>
              </a:solidFill>
              <a:latin typeface="Tempus Sans ITC" pitchFamily="82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Wingdings" pitchFamily="2" charset="2"/>
              </a:rPr>
              <a:t> initializes the elements of the first row to zero and the second row to 1.</a:t>
            </a: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C00000"/>
                </a:solidFill>
                <a:latin typeface="Verdana" pitchFamily="34" charset="0"/>
              </a:rPr>
              <a:t>Initialization is always done row by row.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The above statement can be equivalently written as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   </a:t>
            </a: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int table [2][3]={{0,0,0},{1,1,1}};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OR in matrix form it can be written as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	 </a:t>
            </a: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int table [2][3]=	{	{0,0,0},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					{1,1,1}       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33728"/>
            <a:ext cx="8172130" cy="685800"/>
          </a:xfrm>
        </p:spPr>
        <p:txBody>
          <a:bodyPr>
            <a:normAutofit/>
          </a:bodyPr>
          <a:lstStyle/>
          <a:p>
            <a:r>
              <a:rPr lang="en-US" dirty="0"/>
              <a:t>2 Dimensional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476A-7E88-4E6B-94C4-7138E2F2EEC1}" type="datetime1">
              <a:rPr lang="en-US" smtClean="0">
                <a:solidFill>
                  <a:schemeClr val="tx1"/>
                </a:solidFill>
              </a:rPr>
              <a:t>4/29/2022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CSE 1051                                     Department of CSE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4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38199" y="825958"/>
            <a:ext cx="10148249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en-US" sz="2400" dirty="0">
                <a:latin typeface="+mj-lt"/>
              </a:rPr>
              <a:t>When array is completely initialized with all values, need not necessarily specify the first dimension.</a:t>
            </a:r>
          </a:p>
          <a:p>
            <a:pPr marL="0" lvl="1" algn="just"/>
            <a:endParaRPr lang="en-US" sz="2400" dirty="0">
              <a:solidFill>
                <a:srgbClr val="002060"/>
              </a:solidFill>
              <a:latin typeface="+mj-lt"/>
            </a:endParaRPr>
          </a:p>
          <a:p>
            <a:pPr lvl="1" algn="just"/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int table [][3]=	{	{0,0,0},</a:t>
            </a:r>
          </a:p>
          <a:p>
            <a:pPr lvl="1" algn="just"/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				{1,1,1 }     </a:t>
            </a:r>
          </a:p>
          <a:p>
            <a:pPr lvl="1" algn="just"/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			}; </a:t>
            </a:r>
          </a:p>
          <a:p>
            <a:pPr lvl="1" indent="-457200" algn="just"/>
            <a:r>
              <a:rPr lang="en-US" sz="2400" dirty="0">
                <a:latin typeface="+mj-lt"/>
              </a:rPr>
              <a:t>If the values are missing in an initializer, they are set to zero</a:t>
            </a:r>
          </a:p>
          <a:p>
            <a:pPr lvl="1" algn="just"/>
            <a:r>
              <a:rPr lang="en-US" sz="2200" b="1" dirty="0">
                <a:latin typeface="Tempus Sans ITC" pitchFamily="82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int table [2][3]=	{	{1,1},</a:t>
            </a:r>
          </a:p>
          <a:p>
            <a:pPr lvl="1" algn="just"/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					{2}    </a:t>
            </a:r>
          </a:p>
          <a:p>
            <a:pPr lvl="1" algn="just"/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				};</a:t>
            </a:r>
          </a:p>
          <a:p>
            <a:pPr marL="0" lvl="1" algn="just"/>
            <a:r>
              <a:rPr lang="en-US" sz="2400" dirty="0">
                <a:latin typeface="+mj-lt"/>
                <a:sym typeface="Wingdings" pitchFamily="2" charset="2"/>
              </a:rPr>
              <a:t>will initialize the first two elements of the first row to 1, the first element of the second row to two, and all other elements to  zero.</a:t>
            </a:r>
            <a:endParaRPr lang="en-US" sz="2200" dirty="0">
              <a:latin typeface="Verdana" pitchFamily="34" charset="0"/>
            </a:endParaRPr>
          </a:p>
          <a:p>
            <a:pPr lvl="1" algn="just"/>
            <a:r>
              <a:rPr lang="en-US" sz="2400" dirty="0">
                <a:latin typeface="+mj-lt"/>
              </a:rPr>
              <a:t>To set all elements to zero</a:t>
            </a:r>
          </a:p>
          <a:p>
            <a:pPr lvl="1" algn="just"/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int table [3][3]={{0},{0},{0}};</a:t>
            </a:r>
          </a:p>
          <a:p>
            <a:pPr lvl="1" algn="just"/>
            <a:endParaRPr lang="en-US" sz="2200" dirty="0"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40157"/>
            <a:ext cx="7850934" cy="685800"/>
          </a:xfrm>
        </p:spPr>
        <p:txBody>
          <a:bodyPr>
            <a:normAutofit/>
          </a:bodyPr>
          <a:lstStyle/>
          <a:p>
            <a:r>
              <a:rPr lang="en-US" dirty="0"/>
              <a:t>2 Dimensional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1E13-DF65-4D17-A6A3-09957260C4FD}" type="datetime1">
              <a:rPr lang="en-US" smtClean="0">
                <a:solidFill>
                  <a:schemeClr val="tx1"/>
                </a:solidFill>
              </a:rPr>
              <a:t>4/29/2022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CSE 1051                                     Department of CSE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8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127448" y="998173"/>
            <a:ext cx="4343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int main()</a:t>
            </a:r>
          </a:p>
          <a:p>
            <a:r>
              <a:rPr lang="en-US" sz="2400" b="1" dirty="0">
                <a:latin typeface="+mj-lt"/>
              </a:rPr>
              <a:t>{</a:t>
            </a:r>
          </a:p>
          <a:p>
            <a:r>
              <a:rPr lang="en-US" sz="2400" b="1" dirty="0">
                <a:latin typeface="+mj-lt"/>
              </a:rPr>
              <a:t>int </a:t>
            </a:r>
            <a:r>
              <a:rPr lang="en-US" sz="2400" b="1" dirty="0" err="1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, j, m, n, a[100][100];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printf("enter dimension for a:“);</a:t>
            </a:r>
          </a:p>
          <a:p>
            <a:r>
              <a:rPr lang="en-US" sz="2400" b="1" dirty="0" err="1">
                <a:latin typeface="+mj-lt"/>
              </a:rPr>
              <a:t>scanf</a:t>
            </a:r>
            <a:r>
              <a:rPr lang="en-US" sz="2400" b="1" dirty="0">
                <a:latin typeface="+mj-lt"/>
              </a:rPr>
              <a:t>(“%d %</a:t>
            </a:r>
            <a:r>
              <a:rPr lang="en-US" sz="2400" b="1" dirty="0" err="1">
                <a:latin typeface="+mj-lt"/>
              </a:rPr>
              <a:t>d”,&amp;m,&amp;n</a:t>
            </a:r>
            <a:r>
              <a:rPr lang="en-US" sz="2400" b="1" dirty="0">
                <a:latin typeface="+mj-lt"/>
              </a:rPr>
              <a:t>);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err="1">
                <a:latin typeface="+mj-lt"/>
              </a:rPr>
              <a:t>printf</a:t>
            </a:r>
            <a:r>
              <a:rPr lang="en-US" sz="2400" b="1" dirty="0">
                <a:latin typeface="+mj-lt"/>
              </a:rPr>
              <a:t>(“\n enter elements\n“);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for(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=0;i&lt;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m;i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++)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{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+mj-lt"/>
              </a:rPr>
              <a:t>for(j=0;j&lt;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n;j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++)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scanf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(“%d”, &amp;a[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][j]);</a:t>
            </a:r>
          </a:p>
          <a:p>
            <a:pPr marL="11113" lvl="1"/>
            <a:r>
              <a:rPr lang="en-US" sz="2400" b="1" dirty="0">
                <a:solidFill>
                  <a:srgbClr val="FF0000"/>
                </a:solidFill>
                <a:latin typeface="+mj-lt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310592"/>
            <a:ext cx="7749853" cy="685800"/>
          </a:xfrm>
        </p:spPr>
        <p:txBody>
          <a:bodyPr>
            <a:normAutofit/>
          </a:bodyPr>
          <a:lstStyle/>
          <a:p>
            <a:r>
              <a:rPr lang="en-US" dirty="0"/>
              <a:t>Read a matrix and display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88B7-79E3-4B73-B52D-D7034B7767CC}" type="datetime1">
              <a:rPr lang="en-US" smtClean="0">
                <a:solidFill>
                  <a:schemeClr val="tx1"/>
                </a:solidFill>
              </a:rPr>
              <a:t>4/29/2022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CSE 1051                                     Department of CSE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816080" y="1182838"/>
            <a:ext cx="385192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400" b="1" dirty="0">
              <a:latin typeface="Tempus Sans ITC" pitchFamily="82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for(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=0;i&lt;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m;i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++)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{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    for(j=0;j&lt;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n;j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++)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        printf(“%d\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t”,a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][j]);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    printf(“\n”);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}</a:t>
            </a:r>
          </a:p>
          <a:p>
            <a:endParaRPr lang="en-US" sz="2400" b="1" dirty="0">
              <a:solidFill>
                <a:srgbClr val="00206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return 0;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}</a:t>
            </a:r>
          </a:p>
          <a:p>
            <a:endParaRPr lang="en-US" sz="2400" b="1" dirty="0">
              <a:latin typeface="Tempus Sans ITC" pitchFamily="82" charset="0"/>
            </a:endParaRPr>
          </a:p>
          <a:p>
            <a:endParaRPr lang="en-US" sz="2400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9" grpId="0"/>
    </p:bldLst>
  </p:timing>
</p:sld>
</file>

<file path=ppt/theme/theme1.xml><?xml version="1.0" encoding="utf-8"?>
<a:theme xmlns:a="http://schemas.openxmlformats.org/drawingml/2006/main" name="cs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" id="{44EDC91F-B373-4350-9E84-BD946E457F29}" vid="{48586631-E945-41AB-ACBF-618D52C39952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cse-1</Template>
  <TotalTime>10366</TotalTime>
  <Words>3459</Words>
  <Application>Microsoft Office PowerPoint</Application>
  <PresentationFormat>Widescreen</PresentationFormat>
  <Paragraphs>508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 Rounded MT Bold</vt:lpstr>
      <vt:lpstr>Calibri</vt:lpstr>
      <vt:lpstr>Calibri Light</vt:lpstr>
      <vt:lpstr>Courier New</vt:lpstr>
      <vt:lpstr>Tempus Sans ITC</vt:lpstr>
      <vt:lpstr>Times New Roman</vt:lpstr>
      <vt:lpstr>Verdana</vt:lpstr>
      <vt:lpstr>Wingdings</vt:lpstr>
      <vt:lpstr>cse-1</vt:lpstr>
      <vt:lpstr>1_Office Theme</vt:lpstr>
      <vt:lpstr>temp</vt:lpstr>
      <vt:lpstr>PowerPoint Presentation</vt:lpstr>
      <vt:lpstr>Objectives</vt:lpstr>
      <vt:lpstr>Session outcome</vt:lpstr>
      <vt:lpstr>2 dimensional Array </vt:lpstr>
      <vt:lpstr>2 dimensional Arrays </vt:lpstr>
      <vt:lpstr>2 dimensional Arrays </vt:lpstr>
      <vt:lpstr>2 Dimensional Arrays</vt:lpstr>
      <vt:lpstr>2 Dimensional Arrays</vt:lpstr>
      <vt:lpstr>Read a matrix and display it</vt:lpstr>
      <vt:lpstr>Addition of two Matrices </vt:lpstr>
      <vt:lpstr>Matrix Addition</vt:lpstr>
      <vt:lpstr>Row Sum &amp; Column Sum of a matrix</vt:lpstr>
      <vt:lpstr>Row Sum &amp; Column Sum of a matrix</vt:lpstr>
      <vt:lpstr>Row Sum &amp; Column Sum of a matrix</vt:lpstr>
      <vt:lpstr>Multiplication of two Matrices</vt:lpstr>
      <vt:lpstr>Multiplication of two Matrices</vt:lpstr>
      <vt:lpstr>Trace and Norm of a Matrix</vt:lpstr>
      <vt:lpstr>Check whether a given Matrix is Symmetric or not  </vt:lpstr>
      <vt:lpstr>Problem…</vt:lpstr>
      <vt:lpstr>Magic Square</vt:lpstr>
      <vt:lpstr>Magic Square</vt:lpstr>
      <vt:lpstr>Magic Square</vt:lpstr>
      <vt:lpstr>Magic Square</vt:lpstr>
      <vt:lpstr>Magic Square</vt:lpstr>
      <vt:lpstr>Exchange the elements of principal diagonal with secondary diagonal in an N dimensional Square matrix</vt:lpstr>
      <vt:lpstr>Exchange the Rows and Columns of a ‘mxn’ matrix</vt:lpstr>
      <vt:lpstr>Syntax</vt:lpstr>
      <vt:lpstr>Tutorials </vt:lpstr>
      <vt:lpstr>Summary </vt:lpstr>
    </vt:vector>
  </TitlesOfParts>
  <Company>MAHE Manipal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</dc:creator>
  <cp:lastModifiedBy>Kishore B</cp:lastModifiedBy>
  <cp:revision>252</cp:revision>
  <dcterms:created xsi:type="dcterms:W3CDTF">2006-10-03T04:19:09Z</dcterms:created>
  <dcterms:modified xsi:type="dcterms:W3CDTF">2022-04-29T09:27:26Z</dcterms:modified>
</cp:coreProperties>
</file>