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149" r:id="rId2"/>
    <p:sldMasterId id="2147484161" r:id="rId3"/>
    <p:sldMasterId id="2147484839" r:id="rId4"/>
    <p:sldMasterId id="2147484851" r:id="rId5"/>
  </p:sldMasterIdLst>
  <p:notesMasterIdLst>
    <p:notesMasterId r:id="rId39"/>
  </p:notesMasterIdLst>
  <p:sldIdLst>
    <p:sldId id="340" r:id="rId6"/>
    <p:sldId id="342" r:id="rId7"/>
    <p:sldId id="349" r:id="rId8"/>
    <p:sldId id="350" r:id="rId9"/>
    <p:sldId id="315" r:id="rId10"/>
    <p:sldId id="316" r:id="rId11"/>
    <p:sldId id="256" r:id="rId12"/>
    <p:sldId id="317" r:id="rId13"/>
    <p:sldId id="338" r:id="rId14"/>
    <p:sldId id="279" r:id="rId15"/>
    <p:sldId id="281" r:id="rId16"/>
    <p:sldId id="319" r:id="rId17"/>
    <p:sldId id="291" r:id="rId18"/>
    <p:sldId id="322" r:id="rId19"/>
    <p:sldId id="323" r:id="rId20"/>
    <p:sldId id="348" r:id="rId21"/>
    <p:sldId id="347" r:id="rId22"/>
    <p:sldId id="314" r:id="rId23"/>
    <p:sldId id="351" r:id="rId24"/>
    <p:sldId id="352" r:id="rId25"/>
    <p:sldId id="324" r:id="rId26"/>
    <p:sldId id="325" r:id="rId27"/>
    <p:sldId id="326" r:id="rId28"/>
    <p:sldId id="327" r:id="rId29"/>
    <p:sldId id="344" r:id="rId30"/>
    <p:sldId id="328" r:id="rId31"/>
    <p:sldId id="329" r:id="rId32"/>
    <p:sldId id="332" r:id="rId33"/>
    <p:sldId id="333" r:id="rId34"/>
    <p:sldId id="335" r:id="rId35"/>
    <p:sldId id="346" r:id="rId36"/>
    <p:sldId id="334" r:id="rId37"/>
    <p:sldId id="341" r:id="rId38"/>
  </p:sldIdLst>
  <p:sldSz cx="12192000" cy="6858000"/>
  <p:notesSz cx="6858000" cy="9144000"/>
  <p:defaultTextStyle>
    <a:defPPr>
      <a:defRPr lang="en-US"/>
    </a:defPPr>
    <a:lvl1pPr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1829" autoAdjust="0"/>
  </p:normalViewPr>
  <p:slideViewPr>
    <p:cSldViewPr>
      <p:cViewPr varScale="1">
        <p:scale>
          <a:sx n="70" d="100"/>
          <a:sy n="70" d="100"/>
        </p:scale>
        <p:origin x="5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cs typeface="+mn-cs"/>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cs typeface="+mn-cs"/>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defRPr>
            </a:lvl1pPr>
          </a:lstStyle>
          <a:p>
            <a:pPr>
              <a:defRPr/>
            </a:pPr>
            <a:fld id="{2AF56087-5E58-4E71-9A92-3DEE3AB5C6C3}" type="slidenum">
              <a:rPr lang="en-US" altLang="en-US"/>
              <a:pPr>
                <a:defRPr/>
              </a:pPr>
              <a:t>‹#›</a:t>
            </a:fld>
            <a:endParaRPr lang="en-US" altLang="en-US"/>
          </a:p>
        </p:txBody>
      </p:sp>
    </p:spTree>
    <p:extLst>
      <p:ext uri="{BB962C8B-B14F-4D97-AF65-F5344CB8AC3E}">
        <p14:creationId xmlns:p14="http://schemas.microsoft.com/office/powerpoint/2010/main" val="1484001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AF56087-5E58-4E71-9A92-3DEE3AB5C6C3}" type="slidenum">
              <a:rPr lang="en-US" altLang="en-US" smtClean="0"/>
              <a:pPr>
                <a:defRPr/>
              </a:pPr>
              <a:t>1</a:t>
            </a:fld>
            <a:endParaRPr lang="en-US" altLang="en-US"/>
          </a:p>
        </p:txBody>
      </p:sp>
    </p:spTree>
    <p:extLst>
      <p:ext uri="{BB962C8B-B14F-4D97-AF65-F5344CB8AC3E}">
        <p14:creationId xmlns:p14="http://schemas.microsoft.com/office/powerpoint/2010/main" val="2383133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5E96B7-44C8-4D4A-B632-9F0CFBA2403B}" type="slidenum">
              <a:rPr lang="en-US" altLang="en-US"/>
              <a:pPr>
                <a:spcBef>
                  <a:spcPct val="0"/>
                </a:spcBef>
              </a:pPr>
              <a:t>11</a:t>
            </a:fld>
            <a:endParaRPr lang="en-US" altLang="en-US"/>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______________</a:t>
            </a:r>
            <a:r>
              <a:rPr lang="en-US" altLang="en-US">
                <a:latin typeface="Arial" panose="020B0604020202020204" pitchFamily="34" charset="0"/>
              </a:rPr>
              <a:t>Example 1</a:t>
            </a:r>
            <a:r>
              <a:rPr lang="en-US" altLang="en-US" b="1">
                <a:latin typeface="Arial" panose="020B0604020202020204" pitchFamily="34" charset="0"/>
              </a:rPr>
              <a:t>______________</a:t>
            </a:r>
            <a:endParaRPr lang="en-US" altLang="en-US">
              <a:latin typeface="Arial" panose="020B0604020202020204" pitchFamily="34" charset="0"/>
            </a:endParaRPr>
          </a:p>
          <a:p>
            <a:r>
              <a:rPr lang="en-US" altLang="en-US">
                <a:latin typeface="Arial" panose="020B0604020202020204" pitchFamily="34" charset="0"/>
              </a:rPr>
              <a:t>void main (void)</a:t>
            </a:r>
          </a:p>
          <a:p>
            <a:r>
              <a:rPr lang="en-US" altLang="en-US">
                <a:latin typeface="Arial" panose="020B0604020202020204" pitchFamily="34" charset="0"/>
              </a:rPr>
              <a:t>{ </a:t>
            </a:r>
          </a:p>
          <a:p>
            <a:r>
              <a:rPr lang="en-US" altLang="en-US">
                <a:latin typeface="Arial" panose="020B0604020202020204" pitchFamily="34" charset="0"/>
              </a:rPr>
              <a:t>  cout &lt;&lt; “hello world\n”;</a:t>
            </a:r>
            <a:br>
              <a:rPr lang="en-US" altLang="en-US">
                <a:latin typeface="Arial" panose="020B0604020202020204" pitchFamily="34" charset="0"/>
              </a:rPr>
            </a:br>
            <a:r>
              <a:rPr lang="en-US" altLang="en-US">
                <a:latin typeface="Arial" panose="020B0604020202020204" pitchFamily="34" charset="0"/>
              </a:rPr>
              <a:t>  </a:t>
            </a:r>
            <a:br>
              <a:rPr lang="en-US" altLang="en-US">
                <a:latin typeface="Arial" panose="020B0604020202020204" pitchFamily="34" charset="0"/>
              </a:rPr>
            </a:br>
            <a:r>
              <a:rPr lang="en-US" altLang="en-US">
                <a:latin typeface="Arial" panose="020B0604020202020204" pitchFamily="34" charset="0"/>
              </a:rPr>
              <a:t>}</a:t>
            </a:r>
          </a:p>
          <a:p>
            <a:r>
              <a:rPr lang="en-US" altLang="en-US">
                <a:latin typeface="Arial" panose="020B0604020202020204" pitchFamily="34" charset="0"/>
              </a:rPr>
              <a:t>_______________________________________</a:t>
            </a:r>
          </a:p>
        </p:txBody>
      </p:sp>
    </p:spTree>
    <p:extLst>
      <p:ext uri="{BB962C8B-B14F-4D97-AF65-F5344CB8AC3E}">
        <p14:creationId xmlns:p14="http://schemas.microsoft.com/office/powerpoint/2010/main" val="139566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97935-22CD-4A78-8972-6379BAC2FBE5}" type="slidenum">
              <a:rPr lang="en-US" altLang="en-US"/>
              <a:pPr>
                <a:spcBef>
                  <a:spcPct val="0"/>
                </a:spcBef>
              </a:pPr>
              <a:t>12</a:t>
            </a:fld>
            <a:endParaRPr lang="en-US" altLang="en-US"/>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6721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E2E0DD-7D88-4528-B613-0F226A1B1126}" type="slidenum">
              <a:rPr lang="en-US" altLang="en-US"/>
              <a:pPr>
                <a:spcBef>
                  <a:spcPct val="0"/>
                </a:spcBef>
              </a:pPr>
              <a:t>13</a:t>
            </a:fld>
            <a:endParaRPr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___________Example 3____________________________</a:t>
            </a:r>
          </a:p>
          <a:p>
            <a:r>
              <a:rPr lang="en-US" altLang="en-US">
                <a:latin typeface="Arial" panose="020B0604020202020204" pitchFamily="34" charset="0"/>
              </a:rPr>
              <a:t>void First (void)    // MULTIPLE FUNCTIONS</a:t>
            </a:r>
          </a:p>
          <a:p>
            <a:r>
              <a:rPr lang="en-US" altLang="en-US">
                <a:latin typeface="Arial" panose="020B0604020202020204" pitchFamily="34" charset="0"/>
              </a:rPr>
              <a:t>{ cout &lt;&lt; “I am now inside function First\n”;}</a:t>
            </a:r>
          </a:p>
          <a:p>
            <a:r>
              <a:rPr lang="en-US" altLang="en-US">
                <a:latin typeface="Arial" panose="020B0604020202020204" pitchFamily="34" charset="0"/>
              </a:rPr>
              <a:t> </a:t>
            </a:r>
          </a:p>
          <a:p>
            <a:r>
              <a:rPr lang="en-US" altLang="en-US">
                <a:latin typeface="Arial" panose="020B0604020202020204" pitchFamily="34" charset="0"/>
              </a:rPr>
              <a:t>void Second (void)</a:t>
            </a:r>
          </a:p>
          <a:p>
            <a:r>
              <a:rPr lang="en-US" altLang="en-US">
                <a:latin typeface="Arial" panose="020B0604020202020204" pitchFamily="34" charset="0"/>
              </a:rPr>
              <a:t>{ cout &lt;&lt; “I am now inside function Second\n”;</a:t>
            </a:r>
          </a:p>
          <a:p>
            <a:r>
              <a:rPr lang="en-US" altLang="en-US">
                <a:latin typeface="Arial" panose="020B0604020202020204" pitchFamily="34" charset="0"/>
              </a:rPr>
              <a:t>     }  </a:t>
            </a:r>
          </a:p>
          <a:p>
            <a:r>
              <a:rPr lang="en-US" altLang="en-US">
                <a:latin typeface="Arial" panose="020B0604020202020204" pitchFamily="34" charset="0"/>
              </a:rPr>
              <a:t>void main ()</a:t>
            </a:r>
          </a:p>
          <a:p>
            <a:r>
              <a:rPr lang="en-US" altLang="en-US">
                <a:latin typeface="Arial" panose="020B0604020202020204" pitchFamily="34" charset="0"/>
              </a:rPr>
              <a:t>{ cout &lt;&lt; “I am starting in function main\n”;</a:t>
            </a:r>
          </a:p>
          <a:p>
            <a:r>
              <a:rPr lang="en-US" altLang="en-US">
                <a:latin typeface="Arial" panose="020B0604020202020204" pitchFamily="34" charset="0"/>
              </a:rPr>
              <a:t>   First ();          //CALL TO First</a:t>
            </a:r>
          </a:p>
          <a:p>
            <a:r>
              <a:rPr lang="en-US" altLang="en-US">
                <a:latin typeface="Arial" panose="020B0604020202020204" pitchFamily="34" charset="0"/>
              </a:rPr>
              <a:t>   Second ();     // CALL TO Second</a:t>
            </a:r>
          </a:p>
          <a:p>
            <a:r>
              <a:rPr lang="en-US" altLang="en-US">
                <a:latin typeface="Arial" panose="020B0604020202020204" pitchFamily="34" charset="0"/>
              </a:rPr>
              <a:t>   cout &lt;&lt; “Back in function main again.\n”;</a:t>
            </a:r>
          </a:p>
          <a:p>
            <a:r>
              <a:rPr lang="en-US" altLang="en-US">
                <a:latin typeface="Arial" panose="020B0604020202020204" pitchFamily="34" charset="0"/>
              </a:rPr>
              <a:t>  }</a:t>
            </a:r>
          </a:p>
          <a:p>
            <a:r>
              <a:rPr lang="en-US" altLang="en-US">
                <a:latin typeface="Arial" panose="020B0604020202020204" pitchFamily="34" charset="0"/>
              </a:rPr>
              <a:t>________________________________________________</a:t>
            </a:r>
          </a:p>
        </p:txBody>
      </p:sp>
    </p:spTree>
    <p:extLst>
      <p:ext uri="{BB962C8B-B14F-4D97-AF65-F5344CB8AC3E}">
        <p14:creationId xmlns:p14="http://schemas.microsoft.com/office/powerpoint/2010/main" val="807639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B8EAF3-8F88-4BBA-8163-5E8C2085C087}" type="slidenum">
              <a:rPr lang="en-US" altLang="en-US"/>
              <a:pPr>
                <a:spcBef>
                  <a:spcPct val="0"/>
                </a:spcBef>
              </a:pPr>
              <a:t>14</a:t>
            </a:fld>
            <a:endParaRPr lang="en-US" altLang="en-US"/>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Arguments and parameters</a:t>
            </a:r>
            <a:endParaRPr lang="en-US" altLang="en-US">
              <a:latin typeface="Arial" panose="020B0604020202020204" pitchFamily="34" charset="0"/>
            </a:endParaRPr>
          </a:p>
          <a:p>
            <a:r>
              <a:rPr lang="en-US" altLang="en-US">
                <a:latin typeface="Arial" panose="020B0604020202020204" pitchFamily="34" charset="0"/>
              </a:rPr>
              <a:t>Both arguments and parameters are variables used in a program and function.</a:t>
            </a:r>
          </a:p>
          <a:p>
            <a:r>
              <a:rPr lang="en-US" altLang="en-US">
                <a:latin typeface="Arial" panose="020B0604020202020204" pitchFamily="34" charset="0"/>
              </a:rPr>
              <a:t> </a:t>
            </a:r>
          </a:p>
          <a:p>
            <a:r>
              <a:rPr lang="en-US" altLang="en-US">
                <a:latin typeface="Arial" panose="020B0604020202020204" pitchFamily="34" charset="0"/>
              </a:rPr>
              <a:t>Variables used in the </a:t>
            </a:r>
            <a:r>
              <a:rPr lang="en-US" altLang="en-US" i="1">
                <a:latin typeface="Arial" panose="020B0604020202020204" pitchFamily="34" charset="0"/>
              </a:rPr>
              <a:t>function reference or function call</a:t>
            </a:r>
            <a:r>
              <a:rPr lang="en-US" altLang="en-US">
                <a:latin typeface="Arial" panose="020B0604020202020204" pitchFamily="34" charset="0"/>
              </a:rPr>
              <a:t>  are called as arguments. These are written within the parenthesis followed by the name of the function. They are also called actual parameters</a:t>
            </a:r>
          </a:p>
          <a:p>
            <a:r>
              <a:rPr lang="en-US" altLang="en-US">
                <a:latin typeface="Arial" panose="020B0604020202020204" pitchFamily="34" charset="0"/>
              </a:rPr>
              <a:t> </a:t>
            </a:r>
          </a:p>
          <a:p>
            <a:r>
              <a:rPr lang="en-US" altLang="en-US">
                <a:latin typeface="Arial" panose="020B0604020202020204" pitchFamily="34" charset="0"/>
              </a:rPr>
              <a:t>Variables used in </a:t>
            </a:r>
            <a:r>
              <a:rPr lang="en-US" altLang="en-US" i="1">
                <a:latin typeface="Arial" panose="020B0604020202020204" pitchFamily="34" charset="0"/>
              </a:rPr>
              <a:t>function definition</a:t>
            </a:r>
            <a:r>
              <a:rPr lang="en-US" altLang="en-US">
                <a:latin typeface="Arial" panose="020B0604020202020204" pitchFamily="34" charset="0"/>
              </a:rPr>
              <a:t> are called parameters, They are also referred to as formal parameters</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7988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A11ED2-96F3-4FFA-BA3F-ED3EE7A27250}" type="slidenum">
              <a:rPr lang="en-US" altLang="en-US"/>
              <a:pPr>
                <a:spcBef>
                  <a:spcPct val="0"/>
                </a:spcBef>
              </a:pPr>
              <a:t>15</a:t>
            </a:fld>
            <a:endParaRPr lang="en-US" altLang="en-US"/>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0625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lstStyle/>
          <a:p>
            <a:pPr marL="457200" indent="-457200">
              <a:buFont typeface="Wingdings" pitchFamily="2" charset="2"/>
              <a:buChar char="§"/>
              <a:defRPr/>
            </a:pPr>
            <a:r>
              <a:rPr lang="en-US" sz="2000" dirty="0">
                <a:cs typeface="Times New Roman" pitchFamily="18" charset="0"/>
              </a:rPr>
              <a:t>Must be included for each function that will be defined, (required by Standards for C++ but optional for C) if not directly defined before </a:t>
            </a:r>
            <a:r>
              <a:rPr lang="en-US" sz="2000" dirty="0">
                <a:latin typeface="Courier New" pitchFamily="49" charset="0"/>
                <a:ea typeface="Times New Roman" pitchFamily="18" charset="0"/>
                <a:cs typeface="Courier New" pitchFamily="49" charset="0"/>
              </a:rPr>
              <a:t>main()</a:t>
            </a:r>
            <a:r>
              <a:rPr lang="en-US" sz="2000" dirty="0">
                <a:cs typeface="Times New Roman" pitchFamily="18" charset="0"/>
              </a:rPr>
              <a:t>.</a:t>
            </a:r>
          </a:p>
          <a:p>
            <a:pPr marL="457200" indent="-457200">
              <a:buFont typeface="Wingdings" pitchFamily="2" charset="2"/>
              <a:buChar char="§"/>
              <a:defRPr/>
            </a:pPr>
            <a:r>
              <a:rPr lang="en-US" sz="2000" dirty="0">
                <a:cs typeface="Times New Roman" pitchFamily="18" charset="0"/>
              </a:rPr>
              <a:t>In most cases it is recommended to include a function prototype in your C program to avoid ambiguity.</a:t>
            </a:r>
            <a:endParaRPr lang="en-US" sz="2000" dirty="0"/>
          </a:p>
          <a:p>
            <a:pPr marL="457200" indent="-457200">
              <a:buFont typeface="Wingdings" pitchFamily="2" charset="2"/>
              <a:buChar char="§"/>
              <a:defRPr/>
            </a:pPr>
            <a:r>
              <a:rPr lang="en-US" sz="2000" dirty="0">
                <a:cs typeface="Times New Roman" pitchFamily="18" charset="0"/>
              </a:rPr>
              <a:t>Identical to the </a:t>
            </a:r>
            <a:r>
              <a:rPr lang="en-US" sz="2000" u="sng" dirty="0">
                <a:cs typeface="Times New Roman" pitchFamily="18" charset="0"/>
              </a:rPr>
              <a:t>function header</a:t>
            </a:r>
            <a:r>
              <a:rPr lang="en-US" sz="2000" dirty="0">
                <a:cs typeface="Times New Roman" pitchFamily="18" charset="0"/>
              </a:rPr>
              <a:t>, with semicolon (</a:t>
            </a:r>
            <a:r>
              <a:rPr lang="en-US" sz="2000" dirty="0">
                <a:latin typeface="Courier New" pitchFamily="49" charset="0"/>
                <a:cs typeface="Times New Roman" pitchFamily="18" charset="0"/>
              </a:rPr>
              <a:t>;</a:t>
            </a:r>
            <a:r>
              <a:rPr lang="en-US" sz="2000" dirty="0">
                <a:cs typeface="Times New Roman" pitchFamily="18" charset="0"/>
              </a:rPr>
              <a:t>) added at the end.</a:t>
            </a:r>
            <a:endParaRPr lang="en-US" sz="2000" dirty="0"/>
          </a:p>
          <a:p>
            <a:pPr marL="457200" indent="-457200">
              <a:buFont typeface="Wingdings" pitchFamily="2" charset="2"/>
              <a:buChar char="§"/>
              <a:defRPr/>
            </a:pPr>
            <a:r>
              <a:rPr lang="en-US" sz="2000" dirty="0">
                <a:cs typeface="Times New Roman" pitchFamily="18" charset="0"/>
              </a:rPr>
              <a:t>Function prototype includes information about the function’s </a:t>
            </a:r>
            <a:r>
              <a:rPr lang="en-US" sz="2000" u="sng" dirty="0">
                <a:cs typeface="Times New Roman" pitchFamily="18" charset="0"/>
              </a:rPr>
              <a:t>return type, name and parameters’ list and type</a:t>
            </a:r>
            <a:r>
              <a:rPr lang="en-US" sz="2000" dirty="0">
                <a:cs typeface="Times New Roman" pitchFamily="18" charset="0"/>
              </a:rPr>
              <a:t>.</a:t>
            </a:r>
            <a:endParaRPr lang="en-US" sz="2000" dirty="0"/>
          </a:p>
          <a:p>
            <a:pPr marL="457200" indent="-457200">
              <a:buFont typeface="Wingdings" pitchFamily="2" charset="2"/>
              <a:buChar char="§"/>
              <a:defRPr/>
            </a:pPr>
            <a:r>
              <a:rPr lang="en-US" sz="2000" dirty="0">
                <a:cs typeface="Times New Roman" pitchFamily="18" charset="0"/>
              </a:rPr>
              <a:t>The general form of the function prototype is shown below,</a:t>
            </a:r>
          </a:p>
          <a:p>
            <a:pPr marL="457200" indent="-457200">
              <a:defRPr/>
            </a:pPr>
            <a:endParaRPr lang="en-US" sz="1400" dirty="0"/>
          </a:p>
          <a:p>
            <a:pPr marL="457200" indent="-457200">
              <a:defRPr/>
            </a:pPr>
            <a:r>
              <a:rPr lang="en-US" sz="1400" dirty="0" err="1">
                <a:solidFill>
                  <a:srgbClr val="0000FF"/>
                </a:solidFill>
                <a:latin typeface="Courier New" pitchFamily="49" charset="0"/>
                <a:cs typeface="Times New Roman" pitchFamily="18" charset="0"/>
              </a:rPr>
              <a:t>function_return_type</a:t>
            </a:r>
            <a:r>
              <a:rPr lang="en-US" sz="1400" dirty="0">
                <a:solidFill>
                  <a:srgbClr val="0000FF"/>
                </a:solidFill>
                <a:latin typeface="Courier New" pitchFamily="49" charset="0"/>
                <a:cs typeface="Times New Roman" pitchFamily="18" charset="0"/>
              </a:rPr>
              <a:t>    </a:t>
            </a:r>
            <a:r>
              <a:rPr lang="en-US" sz="1400" dirty="0" err="1">
                <a:solidFill>
                  <a:srgbClr val="0000FF"/>
                </a:solidFill>
                <a:latin typeface="Courier New" pitchFamily="49" charset="0"/>
                <a:cs typeface="Times New Roman" pitchFamily="18" charset="0"/>
              </a:rPr>
              <a:t>function_name</a:t>
            </a:r>
            <a:r>
              <a:rPr lang="en-US" sz="1400" dirty="0">
                <a:solidFill>
                  <a:srgbClr val="0000FF"/>
                </a:solidFill>
                <a:latin typeface="Courier New" pitchFamily="49" charset="0"/>
                <a:cs typeface="Times New Roman" pitchFamily="18" charset="0"/>
              </a:rPr>
              <a:t>(type parameter1, type parameter2,…, type </a:t>
            </a:r>
            <a:r>
              <a:rPr lang="en-US" sz="1400" dirty="0" err="1">
                <a:solidFill>
                  <a:srgbClr val="0000FF"/>
                </a:solidFill>
                <a:latin typeface="Courier New" pitchFamily="49" charset="0"/>
                <a:cs typeface="Times New Roman" pitchFamily="18" charset="0"/>
              </a:rPr>
              <a:t>parameterN</a:t>
            </a:r>
            <a:r>
              <a:rPr lang="en-US" sz="1400" dirty="0">
                <a:solidFill>
                  <a:srgbClr val="0000FF"/>
                </a:solidFill>
                <a:latin typeface="Courier New" pitchFamily="49" charset="0"/>
                <a:cs typeface="Times New Roman" pitchFamily="18" charset="0"/>
              </a:rPr>
              <a:t>)</a:t>
            </a:r>
            <a:endParaRPr lang="en-US" sz="1400" dirty="0">
              <a:solidFill>
                <a:srgbClr val="0000FF"/>
              </a:solidFill>
              <a:latin typeface="Courier New" pitchFamily="49" charset="0"/>
              <a:cs typeface="Courier New" pitchFamily="49" charset="0"/>
            </a:endParaRPr>
          </a:p>
          <a:p>
            <a:pPr marL="457200" indent="-457200">
              <a:defRPr/>
            </a:pPr>
            <a:endParaRPr lang="en-US" sz="1400" dirty="0">
              <a:cs typeface="Times New Roman" pitchFamily="18" charset="0"/>
            </a:endParaRPr>
          </a:p>
          <a:p>
            <a:pPr marL="457200" indent="-457200">
              <a:buFont typeface="Wingdings" pitchFamily="2" charset="2"/>
              <a:buChar char="§"/>
              <a:defRPr/>
            </a:pPr>
            <a:r>
              <a:rPr lang="en-US" sz="2000" dirty="0">
                <a:cs typeface="Times New Roman" pitchFamily="18" charset="0"/>
              </a:rPr>
              <a:t>An example of function prototype,</a:t>
            </a:r>
            <a:endParaRPr lang="en-US" sz="2000" dirty="0"/>
          </a:p>
          <a:p>
            <a:pPr marL="457200" indent="-457200">
              <a:defRPr/>
            </a:pPr>
            <a:endParaRPr lang="en-US" sz="1400" dirty="0">
              <a:cs typeface="Times New Roman" pitchFamily="18" charset="0"/>
            </a:endParaRPr>
          </a:p>
          <a:p>
            <a:pPr marL="914400" lvl="1" indent="-457200">
              <a:defRPr/>
            </a:pPr>
            <a:r>
              <a:rPr lang="en-US" dirty="0">
                <a:solidFill>
                  <a:srgbClr val="0000FF"/>
                </a:solidFill>
                <a:latin typeface="Courier New" pitchFamily="49" charset="0"/>
                <a:cs typeface="Times New Roman" pitchFamily="18" charset="0"/>
              </a:rPr>
              <a:t>long cube(long);</a:t>
            </a:r>
            <a:r>
              <a:rPr lang="en-US" dirty="0">
                <a:solidFill>
                  <a:srgbClr val="0000FF"/>
                </a:solidFill>
                <a:latin typeface="Courier New" pitchFamily="49" charset="0"/>
                <a:cs typeface="Courier New" pitchFamily="49" charset="0"/>
              </a:rPr>
              <a:t> </a:t>
            </a:r>
          </a:p>
          <a:p>
            <a:pPr>
              <a:defRPr/>
            </a:pP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653A9E-BF3A-4554-AA9D-6426E5E7717F}" type="slidenum">
              <a:rPr lang="en-US" altLang="en-US"/>
              <a:pPr>
                <a:spcBef>
                  <a:spcPct val="0"/>
                </a:spcBef>
              </a:pPr>
              <a:t>16</a:t>
            </a:fld>
            <a:endParaRPr lang="en-US" altLang="en-US"/>
          </a:p>
        </p:txBody>
      </p:sp>
    </p:spTree>
    <p:extLst>
      <p:ext uri="{BB962C8B-B14F-4D97-AF65-F5344CB8AC3E}">
        <p14:creationId xmlns:p14="http://schemas.microsoft.com/office/powerpoint/2010/main" val="287170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lstStyle/>
          <a:p>
            <a:pPr marL="342900" indent="-342900" eaLnBrk="1" hangingPunct="1">
              <a:buFont typeface="Wingdings" pitchFamily="2" charset="2"/>
              <a:buChar char="§"/>
              <a:defRPr/>
            </a:pPr>
            <a:r>
              <a:rPr lang="en-US" dirty="0">
                <a:cs typeface="Times New Roman" pitchFamily="18" charset="0"/>
              </a:rPr>
              <a:t>Function prototype provides the C compiler the </a:t>
            </a:r>
            <a:r>
              <a:rPr lang="en-US" u="sng" dirty="0">
                <a:cs typeface="Times New Roman" pitchFamily="18" charset="0"/>
              </a:rPr>
              <a:t>name and arguments</a:t>
            </a:r>
            <a:r>
              <a:rPr lang="en-US" dirty="0">
                <a:cs typeface="Times New Roman" pitchFamily="18" charset="0"/>
              </a:rPr>
              <a:t> of the functions and must appear </a:t>
            </a:r>
            <a:r>
              <a:rPr lang="en-US" u="sng" dirty="0">
                <a:cs typeface="Times New Roman" pitchFamily="18" charset="0"/>
              </a:rPr>
              <a:t>before the function is used or defined</a:t>
            </a:r>
            <a:r>
              <a:rPr lang="en-US" dirty="0">
                <a:cs typeface="Times New Roman" pitchFamily="18" charset="0"/>
              </a:rPr>
              <a:t>.</a:t>
            </a:r>
          </a:p>
          <a:p>
            <a:pPr marL="342900" indent="-342900">
              <a:buFont typeface="Wingdings" pitchFamily="2" charset="2"/>
              <a:buChar char="§"/>
              <a:defRPr/>
            </a:pPr>
            <a:r>
              <a:rPr lang="en-US" dirty="0">
                <a:cs typeface="Times New Roman" pitchFamily="18" charset="0"/>
              </a:rPr>
              <a:t>It is a model for a function that will appear later, somewhere in the program.</a:t>
            </a:r>
          </a:p>
          <a:p>
            <a:pPr marL="342900" indent="-342900">
              <a:buFont typeface="Wingdings" pitchFamily="2" charset="2"/>
              <a:buChar char="§"/>
              <a:defRPr/>
            </a:pPr>
            <a:r>
              <a:rPr lang="en-US" dirty="0">
                <a:cs typeface="Times New Roman" pitchFamily="18" charset="0"/>
              </a:rPr>
              <a:t>From the previous prototype example, 'we' know the function is named </a:t>
            </a:r>
            <a:r>
              <a:rPr lang="en-US" dirty="0">
                <a:solidFill>
                  <a:srgbClr val="800000"/>
                </a:solidFill>
                <a:latin typeface="Courier New" pitchFamily="49" charset="0"/>
                <a:ea typeface="Times New Roman" pitchFamily="18" charset="0"/>
                <a:cs typeface="Courier New" pitchFamily="49" charset="0"/>
              </a:rPr>
              <a:t>cube</a:t>
            </a:r>
            <a:r>
              <a:rPr lang="en-US" dirty="0">
                <a:cs typeface="Times New Roman" pitchFamily="18" charset="0"/>
              </a:rPr>
              <a:t>, it requires a variable of the type </a:t>
            </a:r>
            <a:r>
              <a:rPr lang="en-US" dirty="0">
                <a:solidFill>
                  <a:srgbClr val="800000"/>
                </a:solidFill>
                <a:latin typeface="Courier New" pitchFamily="49" charset="0"/>
                <a:cs typeface="Times New Roman" pitchFamily="18" charset="0"/>
              </a:rPr>
              <a:t>long</a:t>
            </a:r>
            <a:r>
              <a:rPr lang="en-US" dirty="0">
                <a:cs typeface="Times New Roman" pitchFamily="18" charset="0"/>
              </a:rPr>
              <a:t>, and it will return a value of type </a:t>
            </a:r>
            <a:r>
              <a:rPr lang="en-US" dirty="0">
                <a:solidFill>
                  <a:srgbClr val="800000"/>
                </a:solidFill>
                <a:latin typeface="Courier New" pitchFamily="49" charset="0"/>
                <a:cs typeface="Times New Roman" pitchFamily="18" charset="0"/>
              </a:rPr>
              <a:t>long</a:t>
            </a:r>
            <a:r>
              <a:rPr lang="en-US" dirty="0">
                <a:cs typeface="Times New Roman" pitchFamily="18" charset="0"/>
              </a:rPr>
              <a:t>.</a:t>
            </a:r>
          </a:p>
          <a:p>
            <a:pPr marL="342900" indent="-342900">
              <a:buFont typeface="Wingdings" pitchFamily="2" charset="2"/>
              <a:buChar char="§"/>
              <a:defRPr/>
            </a:pPr>
            <a:r>
              <a:rPr lang="en-US" dirty="0">
                <a:cs typeface="Times New Roman" pitchFamily="18" charset="0"/>
              </a:rPr>
              <a:t>Then, the compiler can check every time the source code calls the function, verify that the correct number and type of arguments are being passed to the function and check that the return value is returned correctly.</a:t>
            </a:r>
          </a:p>
          <a:p>
            <a:pPr marL="342900" indent="-342900">
              <a:buFont typeface="Wingdings" pitchFamily="2" charset="2"/>
              <a:buChar char="§"/>
              <a:defRPr/>
            </a:pPr>
            <a:r>
              <a:rPr lang="en-US" dirty="0">
                <a:cs typeface="Times New Roman" pitchFamily="18" charset="0"/>
              </a:rPr>
              <a:t>If mismatch occurs, the compiler generates an error message enabling programmers to trap errors.</a:t>
            </a:r>
          </a:p>
          <a:p>
            <a:pPr marL="342900" indent="-342900">
              <a:buFont typeface="Wingdings" pitchFamily="2" charset="2"/>
              <a:buChar char="§"/>
              <a:defRPr/>
            </a:pPr>
            <a:r>
              <a:rPr lang="en-US" dirty="0">
                <a:cs typeface="Times New Roman" pitchFamily="18" charset="0"/>
              </a:rPr>
              <a:t>A function prototype </a:t>
            </a:r>
            <a:r>
              <a:rPr lang="en-US" u="sng" dirty="0">
                <a:cs typeface="Times New Roman" pitchFamily="18" charset="0"/>
              </a:rPr>
              <a:t>need not exactly match</a:t>
            </a:r>
            <a:r>
              <a:rPr lang="en-US" dirty="0">
                <a:cs typeface="Times New Roman" pitchFamily="18" charset="0"/>
              </a:rPr>
              <a:t> the function header.</a:t>
            </a:r>
          </a:p>
          <a:p>
            <a:pPr marL="342900" indent="-342900">
              <a:buFont typeface="Wingdings" pitchFamily="2" charset="2"/>
              <a:buChar char="§"/>
              <a:defRPr/>
            </a:pPr>
            <a:r>
              <a:rPr lang="en-US" dirty="0">
                <a:cs typeface="Times New Roman" pitchFamily="18" charset="0"/>
              </a:rPr>
              <a:t>The optional parameter names can be different, as long as they are the </a:t>
            </a:r>
            <a:r>
              <a:rPr lang="en-US" u="sng" dirty="0">
                <a:cs typeface="Times New Roman" pitchFamily="18" charset="0"/>
              </a:rPr>
              <a:t>same data type, number and in the same order</a:t>
            </a:r>
            <a:r>
              <a:rPr lang="en-US" dirty="0">
                <a:cs typeface="Times New Roman" pitchFamily="18" charset="0"/>
              </a:rPr>
              <a:t>.</a:t>
            </a:r>
            <a:endParaRPr lang="en-US" dirty="0"/>
          </a:p>
          <a:p>
            <a:pPr marL="342900" indent="-342900">
              <a:buFont typeface="Wingdings" pitchFamily="2" charset="2"/>
              <a:buChar char="§"/>
              <a:defRPr/>
            </a:pPr>
            <a:r>
              <a:rPr lang="en-US" dirty="0"/>
              <a:t>But, having the name identical for prototype and the function header makes source code easier to understand. </a:t>
            </a:r>
          </a:p>
          <a:p>
            <a:pPr>
              <a:defRPr/>
            </a:pPr>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E12CFD-4C97-446C-81DE-45D8E3536C0F}" type="slidenum">
              <a:rPr lang="en-US" altLang="en-US"/>
              <a:pPr>
                <a:spcBef>
                  <a:spcPct val="0"/>
                </a:spcBef>
              </a:pPr>
              <a:t>17</a:t>
            </a:fld>
            <a:endParaRPr lang="en-US" altLang="en-US"/>
          </a:p>
        </p:txBody>
      </p:sp>
    </p:spTree>
    <p:extLst>
      <p:ext uri="{BB962C8B-B14F-4D97-AF65-F5344CB8AC3E}">
        <p14:creationId xmlns:p14="http://schemas.microsoft.com/office/powerpoint/2010/main" val="526156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18</a:t>
            </a:fld>
            <a:endParaRPr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9233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19</a:t>
            </a:fld>
            <a:endParaRPr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64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20</a:t>
            </a:fld>
            <a:endParaRPr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2600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381000" y="685800"/>
            <a:ext cx="6096000" cy="3429000"/>
          </a:xfrm>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D9512E-C80D-4A9D-A7B8-7C3F99D31105}" type="slidenum">
              <a:rPr lang="en-US" altLang="en-US"/>
              <a:pPr>
                <a:spcBef>
                  <a:spcPct val="0"/>
                </a:spcBef>
              </a:pPr>
              <a:t>2</a:t>
            </a:fld>
            <a:endParaRPr lang="en-US" altLang="en-US"/>
          </a:p>
        </p:txBody>
      </p:sp>
    </p:spTree>
    <p:extLst>
      <p:ext uri="{BB962C8B-B14F-4D97-AF65-F5344CB8AC3E}">
        <p14:creationId xmlns:p14="http://schemas.microsoft.com/office/powerpoint/2010/main" val="409637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CB72F4-60BB-47D8-80C8-1A82E8D072BA}" type="slidenum">
              <a:rPr lang="en-US" altLang="en-US"/>
              <a:pPr>
                <a:spcBef>
                  <a:spcPct val="0"/>
                </a:spcBef>
              </a:pPr>
              <a:t>21</a:t>
            </a:fld>
            <a:endParaRPr lang="en-US" altLang="en-US"/>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03542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58D461-46C2-4C62-8804-8C84D5DF3066}" type="slidenum">
              <a:rPr lang="en-US" altLang="en-US"/>
              <a:pPr>
                <a:spcBef>
                  <a:spcPct val="0"/>
                </a:spcBef>
              </a:pPr>
              <a:t>22</a:t>
            </a:fld>
            <a:endParaRPr lang="en-US" altLang="en-US"/>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9043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6ACDBB-119B-4ABF-B7F5-9FA370FBC0DF}" type="slidenum">
              <a:rPr lang="en-US" altLang="en-US"/>
              <a:pPr>
                <a:spcBef>
                  <a:spcPct val="0"/>
                </a:spcBef>
              </a:pPr>
              <a:t>23</a:t>
            </a:fld>
            <a:endParaRPr lang="en-US" altLang="en-US"/>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009804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9C5F70-77F7-4653-8F7B-0DE2C8FAD7C9}" type="slidenum">
              <a:rPr lang="en-US" altLang="en-US"/>
              <a:pPr>
                <a:spcBef>
                  <a:spcPct val="0"/>
                </a:spcBef>
              </a:pPr>
              <a:t>24</a:t>
            </a:fld>
            <a:endParaRPr lang="en-US" altLang="en-US"/>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No arguments and no return values: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	When a function has no arguments, it does not receive any data from the calling function.  Similarly, when it does not return a value, the calling function does not receive any data from the called function. In effect, there is not data transfer between the calling function and the called function. The dotted lines indicate that there is only a transfer of control but not data.</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Function1()                    No input             function2()</a:t>
            </a:r>
          </a:p>
          <a:p>
            <a:r>
              <a:rPr lang="en-US" altLang="en-US">
                <a:latin typeface="Arial" panose="020B0604020202020204" pitchFamily="34" charset="0"/>
              </a:rPr>
              <a:t>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a:t>
            </a:r>
          </a:p>
          <a:p>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function2()	       	  No return value	    --------------	</a:t>
            </a:r>
          </a:p>
          <a:p>
            <a:r>
              <a:rPr lang="en-US" altLang="en-US">
                <a:latin typeface="Arial" panose="020B0604020202020204" pitchFamily="34" charset="0"/>
              </a:rPr>
              <a:t>		  ----------------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A program with three user-defined functions is given below.</a:t>
            </a:r>
          </a:p>
          <a:p>
            <a:r>
              <a:rPr lang="en-US" altLang="en-US">
                <a:latin typeface="Arial" panose="020B0604020202020204" pitchFamily="34" charset="0"/>
              </a:rPr>
              <a:t> </a:t>
            </a:r>
          </a:p>
          <a:p>
            <a:r>
              <a:rPr lang="en-US" altLang="en-US" b="1">
                <a:latin typeface="Arial" panose="020B0604020202020204" pitchFamily="34" charset="0"/>
              </a:rPr>
              <a:t>Functions  with no arguments, no return values: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main()</a:t>
            </a:r>
          </a:p>
          <a:p>
            <a:r>
              <a:rPr lang="en-US" altLang="en-US">
                <a:latin typeface="Arial" panose="020B0604020202020204" pitchFamily="34" charset="0"/>
              </a:rPr>
              <a:t>	{</a:t>
            </a:r>
          </a:p>
          <a:p>
            <a:r>
              <a:rPr lang="en-US" altLang="en-US">
                <a:latin typeface="Arial" panose="020B0604020202020204" pitchFamily="34" charset="0"/>
              </a:rPr>
              <a:t>	   printtext();</a:t>
            </a:r>
          </a:p>
          <a:p>
            <a:r>
              <a:rPr lang="en-US" altLang="en-US">
                <a:latin typeface="Arial" panose="020B0604020202020204" pitchFamily="34" charset="0"/>
              </a:rPr>
              <a:t>	    value();</a:t>
            </a:r>
          </a:p>
          <a:p>
            <a:r>
              <a:rPr lang="en-US" altLang="en-US">
                <a:latin typeface="Arial" panose="020B0604020202020204" pitchFamily="34" charset="0"/>
              </a:rPr>
              <a:t>	    printtext();</a:t>
            </a:r>
          </a:p>
          <a:p>
            <a:r>
              <a:rPr lang="en-US" altLang="en-US">
                <a:latin typeface="Arial" panose="020B0604020202020204" pitchFamily="34" charset="0"/>
              </a:rPr>
              <a:t>  }</a:t>
            </a:r>
          </a:p>
          <a:p>
            <a:r>
              <a:rPr lang="en-US" altLang="en-US">
                <a:latin typeface="Arial" panose="020B0604020202020204" pitchFamily="34" charset="0"/>
              </a:rPr>
              <a:t>printtext()</a:t>
            </a:r>
          </a:p>
          <a:p>
            <a:r>
              <a:rPr lang="nb-NO" altLang="en-US">
                <a:latin typeface="Arial" panose="020B0604020202020204" pitchFamily="34" charset="0"/>
              </a:rPr>
              <a:t>{</a:t>
            </a:r>
            <a:endParaRPr lang="en-US" altLang="en-US">
              <a:latin typeface="Arial" panose="020B0604020202020204" pitchFamily="34" charset="0"/>
            </a:endParaRPr>
          </a:p>
          <a:p>
            <a:r>
              <a:rPr lang="nb-NO" altLang="en-US">
                <a:latin typeface="Arial" panose="020B0604020202020204" pitchFamily="34" charset="0"/>
              </a:rPr>
              <a:t>	int I;</a:t>
            </a:r>
            <a:endParaRPr lang="en-US" altLang="en-US">
              <a:latin typeface="Arial" panose="020B0604020202020204" pitchFamily="34" charset="0"/>
            </a:endParaRPr>
          </a:p>
          <a:p>
            <a:r>
              <a:rPr lang="nb-NO" altLang="en-US">
                <a:latin typeface="Arial" panose="020B0604020202020204" pitchFamily="34" charset="0"/>
              </a:rPr>
              <a:t>	for (i=1;i&lt;=40;i++)</a:t>
            </a:r>
            <a:endParaRPr lang="en-US" altLang="en-US">
              <a:latin typeface="Arial" panose="020B0604020202020204" pitchFamily="34" charset="0"/>
            </a:endParaRPr>
          </a:p>
          <a:p>
            <a:r>
              <a:rPr lang="nb-NO" altLang="en-US">
                <a:latin typeface="Arial" panose="020B0604020202020204" pitchFamily="34" charset="0"/>
              </a:rPr>
              <a:t>	  cout &lt;&lt; </a:t>
            </a:r>
            <a:r>
              <a:rPr lang="en-US" altLang="en-US">
                <a:latin typeface="Arial" panose="020B0604020202020204" pitchFamily="34" charset="0"/>
              </a:rPr>
              <a:t>‘-‘&lt;&lt;“\n”;</a:t>
            </a:r>
          </a:p>
          <a:p>
            <a:r>
              <a:rPr lang="en-US" altLang="en-US">
                <a:latin typeface="Arial" panose="020B0604020202020204" pitchFamily="34" charset="0"/>
              </a:rPr>
              <a:t>}</a:t>
            </a:r>
          </a:p>
          <a:p>
            <a:r>
              <a:rPr lang="en-US" altLang="en-US">
                <a:latin typeface="Arial" panose="020B0604020202020204" pitchFamily="34" charset="0"/>
              </a:rPr>
              <a:t> </a:t>
            </a:r>
          </a:p>
          <a:p>
            <a:r>
              <a:rPr lang="en-US" altLang="en-US">
                <a:latin typeface="Arial" panose="020B0604020202020204" pitchFamily="34" charset="0"/>
              </a:rPr>
              <a:t>value()</a:t>
            </a:r>
          </a:p>
          <a:p>
            <a:r>
              <a:rPr lang="en-US" altLang="en-US">
                <a:latin typeface="Arial" panose="020B0604020202020204" pitchFamily="34" charset="0"/>
              </a:rPr>
              <a:t>{</a:t>
            </a:r>
          </a:p>
          <a:p>
            <a:r>
              <a:rPr lang="en-US" altLang="en-US">
                <a:latin typeface="Arial" panose="020B0604020202020204" pitchFamily="34" charset="0"/>
              </a:rPr>
              <a:t>	int year, period;</a:t>
            </a:r>
          </a:p>
          <a:p>
            <a:r>
              <a:rPr lang="en-US" altLang="en-US">
                <a:latin typeface="Arial" panose="020B0604020202020204" pitchFamily="34" charset="0"/>
              </a:rPr>
              <a:t>      float inrate, sum principal;</a:t>
            </a:r>
          </a:p>
          <a:p>
            <a:r>
              <a:rPr lang="en-US" altLang="en-US">
                <a:latin typeface="Arial" panose="020B0604020202020204" pitchFamily="34" charset="0"/>
              </a:rPr>
              <a:t>      cout &lt;&lt;“Principal amount?”;</a:t>
            </a:r>
          </a:p>
          <a:p>
            <a:r>
              <a:rPr lang="en-US" altLang="en-US">
                <a:latin typeface="Arial" panose="020B0604020202020204" pitchFamily="34" charset="0"/>
              </a:rPr>
              <a:t>	cin&gt;&gt;principal;</a:t>
            </a:r>
          </a:p>
          <a:p>
            <a:r>
              <a:rPr lang="en-US" altLang="en-US">
                <a:latin typeface="Arial" panose="020B0604020202020204" pitchFamily="34" charset="0"/>
              </a:rPr>
              <a:t>	cout&lt;&lt;“Interest rate?   “;</a:t>
            </a:r>
          </a:p>
          <a:p>
            <a:r>
              <a:rPr lang="en-US" altLang="en-US">
                <a:latin typeface="Arial" panose="020B0604020202020204" pitchFamily="34" charset="0"/>
              </a:rPr>
              <a:t>	cin&gt;&gt;inrate;</a:t>
            </a:r>
          </a:p>
          <a:p>
            <a:r>
              <a:rPr lang="en-US" altLang="en-US">
                <a:latin typeface="Arial" panose="020B0604020202020204" pitchFamily="34" charset="0"/>
              </a:rPr>
              <a:t>	cout&lt;&lt;“Period?             “;</a:t>
            </a:r>
          </a:p>
          <a:p>
            <a:r>
              <a:rPr lang="en-US" altLang="en-US">
                <a:latin typeface="Arial" panose="020B0604020202020204" pitchFamily="34" charset="0"/>
              </a:rPr>
              <a:t>      cin&gt;&gt;period;</a:t>
            </a:r>
          </a:p>
          <a:p>
            <a:r>
              <a:rPr lang="en-US" altLang="en-US">
                <a:latin typeface="Arial" panose="020B0604020202020204" pitchFamily="34" charset="0"/>
              </a:rPr>
              <a:t>	   sum=principal;</a:t>
            </a:r>
          </a:p>
          <a:p>
            <a:r>
              <a:rPr lang="en-US" altLang="en-US">
                <a:latin typeface="Arial" panose="020B0604020202020204" pitchFamily="34" charset="0"/>
              </a:rPr>
              <a:t>         year=1;</a:t>
            </a:r>
          </a:p>
          <a:p>
            <a:r>
              <a:rPr lang="en-US" altLang="en-US">
                <a:latin typeface="Arial" panose="020B0604020202020204" pitchFamily="34" charset="0"/>
              </a:rPr>
              <a:t>        while(year&lt;=period)</a:t>
            </a:r>
          </a:p>
          <a:p>
            <a:r>
              <a:rPr lang="en-US" altLang="en-US">
                <a:latin typeface="Arial" panose="020B0604020202020204" pitchFamily="34" charset="0"/>
              </a:rPr>
              <a:t>	   {</a:t>
            </a:r>
          </a:p>
          <a:p>
            <a:r>
              <a:rPr lang="en-US" altLang="en-US">
                <a:latin typeface="Arial" panose="020B0604020202020204" pitchFamily="34" charset="0"/>
              </a:rPr>
              <a:t>		sum=sum * (1+inrate);</a:t>
            </a:r>
          </a:p>
          <a:p>
            <a:r>
              <a:rPr lang="en-US" altLang="en-US">
                <a:latin typeface="Arial" panose="020B0604020202020204" pitchFamily="34" charset="0"/>
              </a:rPr>
              <a:t>		year=year+1;</a:t>
            </a:r>
          </a:p>
          <a:p>
            <a:r>
              <a:rPr lang="en-US" altLang="en-US">
                <a:latin typeface="Arial" panose="020B0604020202020204" pitchFamily="34" charset="0"/>
              </a:rPr>
              <a:t>	    }</a:t>
            </a:r>
          </a:p>
          <a:p>
            <a:r>
              <a:rPr lang="en-US" altLang="en-US">
                <a:latin typeface="Arial" panose="020B0604020202020204" pitchFamily="34" charset="0"/>
              </a:rPr>
              <a:t>cout&lt;&lt;”\n”&lt;&lt; principal&lt;&lt;inrate&lt;&lt;period&lt;&lt;sum;</a:t>
            </a:r>
          </a:p>
          <a:p>
            <a:r>
              <a:rPr lang="en-US" altLang="en-US">
                <a:latin typeface="Arial" panose="020B0604020202020204" pitchFamily="34" charset="0"/>
              </a:rPr>
              <a:t>}</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43423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DA7BA-AF78-4721-94EB-FDCF88174CFC}" type="slidenum">
              <a:rPr lang="en-US" altLang="en-US"/>
              <a:pPr>
                <a:spcBef>
                  <a:spcPct val="0"/>
                </a:spcBef>
              </a:pPr>
              <a:t>25</a:t>
            </a:fld>
            <a:endParaRPr lang="en-US" alt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2777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6FE17E-798D-4620-85FB-A013174BC88E}" type="slidenum">
              <a:rPr lang="en-US" altLang="en-US"/>
              <a:pPr>
                <a:spcBef>
                  <a:spcPct val="0"/>
                </a:spcBef>
              </a:pPr>
              <a:t>26</a:t>
            </a:fld>
            <a:endParaRPr lang="en-US" altLang="en-US"/>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Functions with arguments and no return values: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We can make the calling function to read data from the terminal and pass it on to the</a:t>
            </a:r>
          </a:p>
          <a:p>
            <a:r>
              <a:rPr lang="en-US" altLang="en-US">
                <a:latin typeface="Arial" panose="020B0604020202020204" pitchFamily="34" charset="0"/>
              </a:rPr>
              <a:t>called function. The nature of data communication between the calling function and </a:t>
            </a:r>
          </a:p>
          <a:p>
            <a:r>
              <a:rPr lang="en-US" altLang="en-US">
                <a:latin typeface="Arial" panose="020B0604020202020204" pitchFamily="34" charset="0"/>
              </a:rPr>
              <a:t>the called function with arguments but no return values is shown below.</a:t>
            </a:r>
          </a:p>
          <a:p>
            <a:r>
              <a:rPr lang="en-US" altLang="en-US">
                <a:latin typeface="Arial" panose="020B0604020202020204" pitchFamily="34" charset="0"/>
              </a:rPr>
              <a:t> </a:t>
            </a:r>
          </a:p>
          <a:p>
            <a:r>
              <a:rPr lang="en-US" altLang="en-US">
                <a:latin typeface="Arial" panose="020B0604020202020204" pitchFamily="34" charset="0"/>
              </a:rPr>
              <a:t>		Function1()				      function2(1)</a:t>
            </a:r>
          </a:p>
          <a:p>
            <a:r>
              <a:rPr lang="en-US" altLang="en-US">
                <a:latin typeface="Arial" panose="020B0604020202020204" pitchFamily="34" charset="0"/>
              </a:rPr>
              <a:t>		{		   values of arguments        ---------------</a:t>
            </a:r>
          </a:p>
          <a:p>
            <a:r>
              <a:rPr lang="en-US" altLang="en-US">
                <a:latin typeface="Arial" panose="020B0604020202020204" pitchFamily="34" charset="0"/>
              </a:rPr>
              <a:t>                    --------------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a:t>
            </a:r>
          </a:p>
          <a:p>
            <a:r>
              <a:rPr lang="en-US" altLang="en-US">
                <a:latin typeface="Arial" panose="020B0604020202020204" pitchFamily="34" charset="0"/>
              </a:rPr>
              <a:t>		function2(a)                                                   --------------</a:t>
            </a:r>
          </a:p>
          <a:p>
            <a:r>
              <a:rPr lang="en-US" altLang="en-US">
                <a:latin typeface="Arial" panose="020B0604020202020204" pitchFamily="34" charset="0"/>
              </a:rPr>
              <a:t>		  --------------     &lt; -----------                           ---------------</a:t>
            </a:r>
          </a:p>
          <a:p>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a:t>
            </a:r>
          </a:p>
          <a:p>
            <a:r>
              <a:rPr lang="en-US" altLang="en-US">
                <a:latin typeface="Arial" panose="020B0604020202020204" pitchFamily="34" charset="0"/>
              </a:rPr>
              <a:t>		        For example.</a:t>
            </a:r>
          </a:p>
          <a:p>
            <a:r>
              <a:rPr lang="en-US" altLang="en-US">
                <a:latin typeface="Arial" panose="020B0604020202020204" pitchFamily="34" charset="0"/>
              </a:rPr>
              <a:t>			Printtext(ch)</a:t>
            </a:r>
          </a:p>
          <a:p>
            <a:r>
              <a:rPr lang="en-US" altLang="en-US">
                <a:latin typeface="Arial" panose="020B0604020202020204" pitchFamily="34" charset="0"/>
              </a:rPr>
              <a:t>			Value(p,r,n)</a:t>
            </a:r>
          </a:p>
          <a:p>
            <a:r>
              <a:rPr lang="en-US" altLang="en-US">
                <a:latin typeface="Arial" panose="020B0604020202020204" pitchFamily="34" charset="0"/>
              </a:rPr>
              <a:t>		The arguments ch,p,r and n are called the formal arguments. The calling function can now send values to these arguments using function calls containing appropriate arguments. For example, the function call</a:t>
            </a:r>
          </a:p>
          <a:p>
            <a:r>
              <a:rPr lang="en-US" altLang="en-US">
                <a:latin typeface="Arial" panose="020B0604020202020204" pitchFamily="34" charset="0"/>
              </a:rPr>
              <a:t>		Value(100,0.23,10)</a:t>
            </a:r>
          </a:p>
          <a:p>
            <a:r>
              <a:rPr lang="en-US" altLang="en-US">
                <a:latin typeface="Arial" panose="020B0604020202020204" pitchFamily="34" charset="0"/>
              </a:rPr>
              <a:t>	Would send the values 100,0.23,and 10 to the function.</a:t>
            </a:r>
          </a:p>
          <a:p>
            <a:r>
              <a:rPr lang="en-US" altLang="en-US">
                <a:latin typeface="Arial" panose="020B0604020202020204" pitchFamily="34" charset="0"/>
              </a:rPr>
              <a:t>		Value(p,r,n)</a:t>
            </a:r>
          </a:p>
          <a:p>
            <a:r>
              <a:rPr lang="en-US" altLang="en-US">
                <a:latin typeface="Arial" panose="020B0604020202020204" pitchFamily="34" charset="0"/>
              </a:rPr>
              <a:t>	And assign 100 to p, 0.23 ,to r, and 10 n. The values 100,0.23 and 10 are the actual arguments which become the values of the formal  arguments inside the called function.</a:t>
            </a:r>
          </a:p>
          <a:p>
            <a:r>
              <a:rPr lang="en-US" altLang="en-US">
                <a:latin typeface="Arial" panose="020B0604020202020204" pitchFamily="34" charset="0"/>
              </a:rPr>
              <a:t>          The actual and formal functions should match in number, type and order. The values of actual arguments are assigned to the formal arguments on a one to one basis starting with the first argument.</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main()</a:t>
            </a:r>
          </a:p>
          <a:p>
            <a:r>
              <a:rPr lang="en-US" altLang="en-US">
                <a:latin typeface="Arial" panose="020B0604020202020204" pitchFamily="34" charset="0"/>
              </a:rPr>
              <a:t>		{</a:t>
            </a:r>
          </a:p>
          <a:p>
            <a:r>
              <a:rPr lang="en-US" altLang="en-US">
                <a:latin typeface="Arial" panose="020B0604020202020204" pitchFamily="34" charset="0"/>
              </a:rPr>
              <a:t>Function </a:t>
            </a:r>
          </a:p>
          <a:p>
            <a:r>
              <a:rPr lang="en-US" altLang="en-US">
                <a:latin typeface="Arial" panose="020B0604020202020204" pitchFamily="34" charset="0"/>
              </a:rPr>
              <a:t>call		    --------------</a:t>
            </a:r>
          </a:p>
          <a:p>
            <a:r>
              <a:rPr lang="en-US" altLang="en-US">
                <a:latin typeface="Arial" panose="020B0604020202020204" pitchFamily="34" charset="0"/>
              </a:rPr>
              <a:t>-----</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function1(a1,a2,a3………am)</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Called function</a:t>
            </a:r>
          </a:p>
          <a:p>
            <a:r>
              <a:rPr lang="en-US" altLang="en-US">
                <a:latin typeface="Arial" panose="020B0604020202020204" pitchFamily="34" charset="0"/>
              </a:rPr>
              <a:t>------ &gt;             function1(f1,f2,f3,………….fn)</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The formal arguments must be valid variable names, the actual arguments may be variable names, expressions or constants. The variables used in actual arguments must be assigned values before the function  call is made.</a:t>
            </a:r>
          </a:p>
          <a:p>
            <a:r>
              <a:rPr lang="en-US" altLang="en-US">
                <a:latin typeface="Arial" panose="020B0604020202020204" pitchFamily="34" charset="0"/>
              </a:rPr>
              <a:t>		When a function call is made, only a copy of the values of actual arguments is passed into the called function. </a:t>
            </a:r>
          </a:p>
          <a:p>
            <a:r>
              <a:rPr lang="en-US" altLang="en-US">
                <a:latin typeface="Arial" panose="020B0604020202020204" pitchFamily="34" charset="0"/>
              </a:rPr>
              <a:t>		The function call  value(prin, rate, per);</a:t>
            </a:r>
          </a:p>
          <a:p>
            <a:r>
              <a:rPr lang="en-US" altLang="en-US">
                <a:latin typeface="Arial" panose="020B0604020202020204" pitchFamily="34" charset="0"/>
              </a:rPr>
              <a:t>         Passes information it contains to the function value.</a:t>
            </a:r>
          </a:p>
          <a:p>
            <a:r>
              <a:rPr lang="en-US" altLang="en-US">
                <a:latin typeface="Arial" panose="020B0604020202020204" pitchFamily="34" charset="0"/>
              </a:rPr>
              <a:t>	The function header of value has three formal arguments p,r and n which correspond to the actual arguments in the function call, namely, prin,rate and per. The formal arguments are declared immediately after the function header. On execution of the function call, the values of the actual arguments are assigned to the corresponding formal arguments.</a:t>
            </a:r>
          </a:p>
          <a:p>
            <a:r>
              <a:rPr lang="en-US" altLang="en-US">
                <a:latin typeface="Arial" panose="020B0604020202020204" pitchFamily="34" charset="0"/>
              </a:rPr>
              <a:t>                 p=prin;</a:t>
            </a:r>
          </a:p>
          <a:p>
            <a:r>
              <a:rPr lang="en-US" altLang="en-US">
                <a:latin typeface="Arial" panose="020B0604020202020204" pitchFamily="34" charset="0"/>
              </a:rPr>
              <a:t>	           r=rate;</a:t>
            </a:r>
          </a:p>
          <a:p>
            <a:r>
              <a:rPr lang="en-US" altLang="en-US">
                <a:latin typeface="Arial" panose="020B0604020202020204" pitchFamily="34" charset="0"/>
              </a:rPr>
              <a:t>	            n=per;</a:t>
            </a:r>
          </a:p>
          <a:p>
            <a:r>
              <a:rPr lang="en-US" altLang="en-US">
                <a:latin typeface="Arial" panose="020B0604020202020204" pitchFamily="34" charset="0"/>
              </a:rPr>
              <a:t>	The variable declared inside a function are known as local variables and therefore their values are local to the function and cannot be accessed by any other function.</a:t>
            </a:r>
          </a:p>
          <a:p>
            <a:r>
              <a:rPr lang="en-US" altLang="en-US">
                <a:latin typeface="Arial" panose="020B0604020202020204" pitchFamily="34" charset="0"/>
              </a:rPr>
              <a:t>		The function value calculates the final amount for a given period and prints the result. Control is transferred back on reaching the closing brace of the function. Note that the function does not return any value.</a:t>
            </a:r>
          </a:p>
          <a:p>
            <a:r>
              <a:rPr lang="en-US" altLang="en-US">
                <a:latin typeface="Arial" panose="020B0604020202020204" pitchFamily="34" charset="0"/>
              </a:rPr>
              <a:t> </a:t>
            </a:r>
          </a:p>
          <a:p>
            <a:r>
              <a:rPr lang="en-US" altLang="en-US" b="1">
                <a:latin typeface="Arial" panose="020B0604020202020204" pitchFamily="34" charset="0"/>
              </a:rPr>
              <a:t>Program to show functions with arguments but no return values</a:t>
            </a:r>
            <a:endParaRPr lang="en-US" altLang="en-US">
              <a:latin typeface="Arial" panose="020B0604020202020204" pitchFamily="34" charset="0"/>
            </a:endParaRPr>
          </a:p>
          <a:p>
            <a:r>
              <a:rPr lang="en-US" altLang="en-US" b="1">
                <a:latin typeface="Arial" panose="020B0604020202020204" pitchFamily="34" charset="0"/>
              </a:rPr>
              <a:t> </a:t>
            </a:r>
            <a:endParaRPr lang="en-US" altLang="en-US">
              <a:latin typeface="Arial" panose="020B0604020202020204" pitchFamily="34" charset="0"/>
            </a:endParaRPr>
          </a:p>
          <a:p>
            <a:r>
              <a:rPr lang="en-US" altLang="en-US">
                <a:latin typeface="Arial" panose="020B0604020202020204" pitchFamily="34" charset="0"/>
              </a:rPr>
              <a:t>	Main()</a:t>
            </a:r>
          </a:p>
          <a:p>
            <a:r>
              <a:rPr lang="en-US" altLang="en-US">
                <a:latin typeface="Arial" panose="020B0604020202020204" pitchFamily="34" charset="0"/>
              </a:rPr>
              <a:t>	  {	</a:t>
            </a:r>
          </a:p>
          <a:p>
            <a:r>
              <a:rPr lang="en-US" altLang="en-US">
                <a:latin typeface="Arial" panose="020B0604020202020204" pitchFamily="34" charset="0"/>
              </a:rPr>
              <a:t>		float prin.rate,amt;</a:t>
            </a:r>
          </a:p>
          <a:p>
            <a:r>
              <a:rPr lang="en-US" altLang="en-US">
                <a:latin typeface="Arial" panose="020B0604020202020204" pitchFamily="34" charset="0"/>
              </a:rPr>
              <a:t>		int per;</a:t>
            </a:r>
          </a:p>
          <a:p>
            <a:r>
              <a:rPr lang="en-US" altLang="en-US">
                <a:latin typeface="Arial" panose="020B0604020202020204" pitchFamily="34" charset="0"/>
              </a:rPr>
              <a:t>		cout&lt;&lt;“Enter principal amount, interest”;</a:t>
            </a:r>
          </a:p>
          <a:p>
            <a:r>
              <a:rPr lang="en-US" altLang="en-US">
                <a:latin typeface="Arial" panose="020B0604020202020204" pitchFamily="34" charset="0"/>
              </a:rPr>
              <a:t>		cout&lt;&lt;”rate and period\n”;</a:t>
            </a:r>
          </a:p>
          <a:p>
            <a:r>
              <a:rPr lang="en-US" altLang="en-US">
                <a:latin typeface="Arial" panose="020B0604020202020204" pitchFamily="34" charset="0"/>
              </a:rPr>
              <a:t>		cin&gt;&gt;prin&gt;&gt;rate&gt;&gt;per;</a:t>
            </a:r>
          </a:p>
          <a:p>
            <a:r>
              <a:rPr lang="en-US" altLang="en-US">
                <a:latin typeface="Arial" panose="020B0604020202020204" pitchFamily="34" charset="0"/>
              </a:rPr>
              <a:t>                  printtext(‘Z’);</a:t>
            </a:r>
          </a:p>
          <a:p>
            <a:r>
              <a:rPr lang="en-US" altLang="en-US">
                <a:latin typeface="Arial" panose="020B0604020202020204" pitchFamily="34" charset="0"/>
              </a:rPr>
              <a:t>		value(prin,rate,per);</a:t>
            </a:r>
          </a:p>
          <a:p>
            <a:r>
              <a:rPr lang="en-US" altLang="en-US">
                <a:latin typeface="Arial" panose="020B0604020202020204" pitchFamily="34" charset="0"/>
              </a:rPr>
              <a:t>		printtext(‘A’);</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printtext(ch)</a:t>
            </a:r>
          </a:p>
          <a:p>
            <a:r>
              <a:rPr lang="en-US" altLang="en-US">
                <a:latin typeface="Arial" panose="020B0604020202020204" pitchFamily="34" charset="0"/>
              </a:rPr>
              <a:t>	   char ch;</a:t>
            </a:r>
          </a:p>
          <a:p>
            <a:r>
              <a:rPr lang="en-US" altLang="en-US">
                <a:latin typeface="Arial" panose="020B0604020202020204" pitchFamily="34" charset="0"/>
              </a:rPr>
              <a:t>	</a:t>
            </a:r>
            <a:r>
              <a:rPr lang="nb-NO" altLang="en-US">
                <a:latin typeface="Arial" panose="020B0604020202020204" pitchFamily="34" charset="0"/>
              </a:rPr>
              <a:t>{</a:t>
            </a:r>
            <a:endParaRPr lang="en-US" altLang="en-US">
              <a:latin typeface="Arial" panose="020B0604020202020204" pitchFamily="34" charset="0"/>
            </a:endParaRPr>
          </a:p>
          <a:p>
            <a:r>
              <a:rPr lang="nb-NO" altLang="en-US">
                <a:latin typeface="Arial" panose="020B0604020202020204" pitchFamily="34" charset="0"/>
              </a:rPr>
              <a:t>	     int j;</a:t>
            </a:r>
            <a:endParaRPr lang="en-US" altLang="en-US">
              <a:latin typeface="Arial" panose="020B0604020202020204" pitchFamily="34" charset="0"/>
            </a:endParaRPr>
          </a:p>
          <a:p>
            <a:r>
              <a:rPr lang="nb-NO" altLang="en-US">
                <a:latin typeface="Arial" panose="020B0604020202020204" pitchFamily="34" charset="0"/>
              </a:rPr>
              <a:t>	     for(j=1;j&lt;=52;j++)</a:t>
            </a:r>
            <a:endParaRPr lang="en-US" altLang="en-US">
              <a:latin typeface="Arial" panose="020B0604020202020204" pitchFamily="34" charset="0"/>
            </a:endParaRPr>
          </a:p>
          <a:p>
            <a:r>
              <a:rPr lang="nb-NO" altLang="en-US">
                <a:latin typeface="Arial" panose="020B0604020202020204" pitchFamily="34" charset="0"/>
              </a:rPr>
              <a:t>	      cout&lt;&lt;</a:t>
            </a:r>
            <a:r>
              <a:rPr lang="en-US" altLang="en-US">
                <a:latin typeface="Arial" panose="020B0604020202020204" pitchFamily="34" charset="0"/>
              </a:rPr>
              <a:t> ch;</a:t>
            </a:r>
          </a:p>
          <a:p>
            <a:r>
              <a:rPr lang="en-US" altLang="en-US">
                <a:latin typeface="Arial" panose="020B0604020202020204" pitchFamily="34" charset="0"/>
              </a:rPr>
              <a:t>	       cout&lt;&lt;“\n”;</a:t>
            </a:r>
          </a:p>
          <a:p>
            <a:r>
              <a:rPr lang="en-US" altLang="en-US">
                <a:latin typeface="Arial" panose="020B0604020202020204" pitchFamily="34" charset="0"/>
              </a:rPr>
              <a:t>}</a:t>
            </a:r>
          </a:p>
          <a:p>
            <a:r>
              <a:rPr lang="en-US" altLang="en-US">
                <a:latin typeface="Arial" panose="020B0604020202020204" pitchFamily="34" charset="0"/>
              </a:rPr>
              <a:t> </a:t>
            </a:r>
          </a:p>
          <a:p>
            <a:r>
              <a:rPr lang="en-US" altLang="en-US">
                <a:latin typeface="Arial" panose="020B0604020202020204" pitchFamily="34" charset="0"/>
              </a:rPr>
              <a:t>	value(p,r,n)</a:t>
            </a:r>
          </a:p>
          <a:p>
            <a:r>
              <a:rPr lang="en-US" altLang="en-US">
                <a:latin typeface="Arial" panose="020B0604020202020204" pitchFamily="34" charset="0"/>
              </a:rPr>
              <a:t>	 int n;</a:t>
            </a:r>
          </a:p>
          <a:p>
            <a:r>
              <a:rPr lang="en-US" altLang="en-US">
                <a:latin typeface="Arial" panose="020B0604020202020204" pitchFamily="34" charset="0"/>
              </a:rPr>
              <a:t>	  float p,r;</a:t>
            </a:r>
          </a:p>
          <a:p>
            <a:r>
              <a:rPr lang="en-US" altLang="en-US">
                <a:latin typeface="Arial" panose="020B0604020202020204" pitchFamily="34" charset="0"/>
              </a:rPr>
              <a:t>	   {</a:t>
            </a:r>
          </a:p>
          <a:p>
            <a:r>
              <a:rPr lang="en-US" altLang="en-US">
                <a:latin typeface="Arial" panose="020B0604020202020204" pitchFamily="34" charset="0"/>
              </a:rPr>
              <a:t>	      int year;</a:t>
            </a:r>
          </a:p>
          <a:p>
            <a:r>
              <a:rPr lang="en-US" altLang="en-US">
                <a:latin typeface="Arial" panose="020B0604020202020204" pitchFamily="34" charset="0"/>
              </a:rPr>
              <a:t>	       float sum;</a:t>
            </a:r>
          </a:p>
          <a:p>
            <a:r>
              <a:rPr lang="en-US" altLang="en-US">
                <a:latin typeface="Arial" panose="020B0604020202020204" pitchFamily="34" charset="0"/>
              </a:rPr>
              <a:t>             sum=p;</a:t>
            </a:r>
          </a:p>
          <a:p>
            <a:r>
              <a:rPr lang="en-US" altLang="en-US">
                <a:latin typeface="Arial" panose="020B0604020202020204" pitchFamily="34" charset="0"/>
              </a:rPr>
              <a:t>	       year=1;</a:t>
            </a:r>
          </a:p>
          <a:p>
            <a:r>
              <a:rPr lang="en-US" altLang="en-US">
                <a:latin typeface="Arial" panose="020B0604020202020204" pitchFamily="34" charset="0"/>
              </a:rPr>
              <a:t>	       while(year&lt;=n)</a:t>
            </a:r>
          </a:p>
          <a:p>
            <a:r>
              <a:rPr lang="en-US" altLang="en-US">
                <a:latin typeface="Arial" panose="020B0604020202020204" pitchFamily="34" charset="0"/>
              </a:rPr>
              <a:t>		{</a:t>
            </a:r>
          </a:p>
          <a:p>
            <a:r>
              <a:rPr lang="en-US" altLang="en-US">
                <a:latin typeface="Arial" panose="020B0604020202020204" pitchFamily="34" charset="0"/>
              </a:rPr>
              <a:t>		   sum=sum*(1+r)</a:t>
            </a:r>
          </a:p>
          <a:p>
            <a:r>
              <a:rPr lang="en-US" altLang="en-US">
                <a:latin typeface="Arial" panose="020B0604020202020204" pitchFamily="34" charset="0"/>
              </a:rPr>
              <a:t>	               year=year+1;</a:t>
            </a:r>
          </a:p>
          <a:p>
            <a:r>
              <a:rPr lang="en-US" altLang="en-US">
                <a:latin typeface="Arial" panose="020B0604020202020204" pitchFamily="34" charset="0"/>
              </a:rPr>
              <a:t>		}</a:t>
            </a:r>
          </a:p>
          <a:p>
            <a:r>
              <a:rPr lang="en-US" altLang="en-US">
                <a:latin typeface="Arial" panose="020B0604020202020204" pitchFamily="34" charset="0"/>
              </a:rPr>
              <a:t>	cout&lt;&lt;” \n”&lt;&lt; p&lt;&lt; r&lt;&lt; n&lt;&lt; sum;</a:t>
            </a:r>
          </a:p>
          <a:p>
            <a:r>
              <a:rPr lang="en-US" altLang="en-US">
                <a:latin typeface="Arial" panose="020B0604020202020204" pitchFamily="34" charset="0"/>
              </a:rPr>
              <a:t>}</a:t>
            </a:r>
          </a:p>
          <a:p>
            <a:r>
              <a:rPr lang="en-US" altLang="en-US">
                <a:latin typeface="Arial" panose="020B0604020202020204" pitchFamily="34" charset="0"/>
              </a:rPr>
              <a:t> </a:t>
            </a:r>
          </a:p>
          <a:p>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81417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FB87C0-1149-4216-A1A4-4AAF33CE9C17}" type="slidenum">
              <a:rPr lang="en-US" altLang="en-US"/>
              <a:pPr>
                <a:spcBef>
                  <a:spcPct val="0"/>
                </a:spcBef>
              </a:pPr>
              <a:t>27</a:t>
            </a:fld>
            <a:endParaRPr lang="en-US" altLang="en-US"/>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39124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C17409-9C8E-4614-B4F0-2BFB5001E867}" type="slidenum">
              <a:rPr lang="en-US" altLang="en-US"/>
              <a:pPr>
                <a:spcBef>
                  <a:spcPct val="0"/>
                </a:spcBef>
              </a:pPr>
              <a:t>28</a:t>
            </a:fld>
            <a:endParaRPr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7522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381000" y="685800"/>
            <a:ext cx="6096000" cy="3429000"/>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Program to check whether given number is prime or not using function IsPrime. The function returns 1 if the given number is Prime otherwise returns 0. </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71C95B-5908-4FF8-860D-0461CBD7E709}" type="slidenum">
              <a:rPr lang="en-US" altLang="en-US"/>
              <a:pPr>
                <a:spcBef>
                  <a:spcPct val="0"/>
                </a:spcBef>
              </a:pPr>
              <a:t>31</a:t>
            </a:fld>
            <a:endParaRPr lang="en-US" altLang="en-US"/>
          </a:p>
        </p:txBody>
      </p:sp>
    </p:spTree>
    <p:extLst>
      <p:ext uri="{BB962C8B-B14F-4D97-AF65-F5344CB8AC3E}">
        <p14:creationId xmlns:p14="http://schemas.microsoft.com/office/powerpoint/2010/main" val="373520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4</a:t>
            </a:fld>
            <a:endParaRPr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909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68D543-3EDF-45AE-A4AD-17A73BC98736}" type="slidenum">
              <a:rPr lang="en-US" altLang="en-US"/>
              <a:pPr>
                <a:spcBef>
                  <a:spcPct val="0"/>
                </a:spcBef>
              </a:pPr>
              <a:t>5</a:t>
            </a:fld>
            <a:endParaRPr lang="en-US" altLang="en-US"/>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Modular programming:</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		The function main() is a specially recognized function in C. Every program must have a main function to indicate where the program has to begin its execution. It is possible to code any program utilizing only main function, it leads to a number of problems. The program may become too large and complex and as a result the task of debugging, testing and maintaining becomes difficult. If a program is divided into functional parts, then each part may be independently coded and later combined into a single unit. These subprograms called ‘functions’ are much easier to understand, debug, and test. This process is called </a:t>
            </a:r>
            <a:r>
              <a:rPr lang="en-US" altLang="en-US" b="1">
                <a:latin typeface="Arial" panose="020B0604020202020204" pitchFamily="34" charset="0"/>
              </a:rPr>
              <a:t>Modularization  or “divide and conquer</a:t>
            </a:r>
            <a:r>
              <a:rPr lang="en-US" altLang="en-US">
                <a:latin typeface="Arial" panose="020B0604020202020204" pitchFamily="34" charset="0"/>
              </a:rPr>
              <a:t>”.  Programming with such an approach is called</a:t>
            </a:r>
            <a:r>
              <a:rPr lang="en-US" altLang="en-US" b="1">
                <a:latin typeface="Arial" panose="020B0604020202020204" pitchFamily="34" charset="0"/>
              </a:rPr>
              <a:t> Modular programming. </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There are times when some type of operation or calculation is repeated at many points throughout a program. In such situations, we may repeat the program statements wherever they are needed. There is another way to design a function that can be called and used whenever required. This saves both time and space.</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58540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B28C10-B149-4D55-8171-7990F92A150D}" type="slidenum">
              <a:rPr lang="en-US" altLang="en-US"/>
              <a:pPr>
                <a:spcBef>
                  <a:spcPct val="0"/>
                </a:spcBef>
              </a:pPr>
              <a:t>6</a:t>
            </a:fld>
            <a:endParaRPr lang="en-US" altLang="en-US"/>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Modularization clearly results in a number of advantages.</a:t>
            </a:r>
          </a:p>
          <a:p>
            <a:r>
              <a:rPr lang="en-US" altLang="en-US">
                <a:latin typeface="Arial" panose="020B0604020202020204" pitchFamily="34" charset="0"/>
              </a:rPr>
              <a:t> </a:t>
            </a:r>
          </a:p>
          <a:p>
            <a:r>
              <a:rPr lang="en-US" altLang="en-US">
                <a:latin typeface="Arial" panose="020B0604020202020204" pitchFamily="34" charset="0"/>
              </a:rPr>
              <a:t>In  top-down modular programming, the high level logic of the overall problem is solved first while the details of each lower-level function are addressed later.</a:t>
            </a:r>
          </a:p>
          <a:p>
            <a:r>
              <a:rPr lang="en-US" altLang="en-US">
                <a:latin typeface="Arial" panose="020B0604020202020204" pitchFamily="34" charset="0"/>
              </a:rPr>
              <a:t>The length of a source program can be reduced by using functions at appropriate places.</a:t>
            </a:r>
          </a:p>
          <a:p>
            <a:r>
              <a:rPr lang="en-US" altLang="en-US">
                <a:latin typeface="Arial" panose="020B0604020202020204" pitchFamily="34" charset="0"/>
              </a:rPr>
              <a:t>It  is easy to locate and isolate a faulty function for further investigations.</a:t>
            </a:r>
          </a:p>
          <a:p>
            <a:r>
              <a:rPr lang="en-US" altLang="en-US">
                <a:latin typeface="Arial" panose="020B0604020202020204" pitchFamily="34" charset="0"/>
              </a:rPr>
              <a:t>A function may be used by many other programs.</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14186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EBB0B2-EE19-428D-9C3F-B6CCE1BA0910}" type="slidenum">
              <a:rPr lang="en-US" altLang="en-US"/>
              <a:pPr>
                <a:spcBef>
                  <a:spcPct val="0"/>
                </a:spcBef>
              </a:pPr>
              <a:t>7</a:t>
            </a:fld>
            <a:endParaRPr lang="en-US" alt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ln/>
        </p:spPr>
        <p:txBody>
          <a:bodyPr/>
          <a:lstStyle/>
          <a:p>
            <a:pPr>
              <a:defRPr/>
            </a:pPr>
            <a:r>
              <a:rPr lang="en-US" b="1"/>
              <a:t>Functions </a:t>
            </a:r>
            <a:endParaRPr lang="en-US"/>
          </a:p>
          <a:p>
            <a:pPr>
              <a:defRPr/>
            </a:pPr>
            <a:r>
              <a:rPr lang="en-US"/>
              <a:t>A function is a set of instructions to carryout a particular task.</a:t>
            </a:r>
          </a:p>
          <a:p>
            <a:pPr>
              <a:defRPr/>
            </a:pPr>
            <a:r>
              <a:rPr lang="en-US"/>
              <a:t> </a:t>
            </a:r>
          </a:p>
          <a:p>
            <a:pPr>
              <a:defRPr/>
            </a:pPr>
            <a:r>
              <a:rPr lang="en-US"/>
              <a:t>Using functions we can structure our programs in a more modular way </a:t>
            </a:r>
          </a:p>
          <a:p>
            <a:pPr eaLnBrk="1" hangingPunct="1">
              <a:buFont typeface="Wingdings" pitchFamily="2" charset="2"/>
              <a:buNone/>
              <a:defRPr/>
            </a:pPr>
            <a:endParaRPr lang="en-US" sz="2300">
              <a:cs typeface="Times New Roman" pitchFamily="18" charset="0"/>
            </a:endParaRPr>
          </a:p>
          <a:p>
            <a:pPr eaLnBrk="1" hangingPunct="1">
              <a:buFont typeface="Wingdings" pitchFamily="2" charset="2"/>
              <a:buNone/>
              <a:defRPr/>
            </a:pPr>
            <a:r>
              <a:rPr lang="en-US" sz="2300">
                <a:cs typeface="Times New Roman" pitchFamily="18" charset="0"/>
              </a:rPr>
              <a:t>Basically a function has the following characteristics:</a:t>
            </a:r>
          </a:p>
          <a:p>
            <a:pPr marL="342900" indent="-342900" eaLnBrk="1" hangingPunct="1">
              <a:defRPr/>
            </a:pPr>
            <a:endParaRPr lang="en-US" sz="1400">
              <a:cs typeface="Times New Roman" pitchFamily="18" charset="0"/>
            </a:endParaRPr>
          </a:p>
          <a:p>
            <a:pPr marL="800100" lvl="1" indent="-342900">
              <a:buFont typeface="Calibri" pitchFamily="34" charset="0"/>
              <a:buAutoNum type="arabicPeriod"/>
              <a:defRPr/>
            </a:pPr>
            <a:r>
              <a:rPr lang="en-US" sz="2300" i="1">
                <a:cs typeface="Times New Roman" pitchFamily="18" charset="0"/>
              </a:rPr>
              <a:t>Named with unique name</a:t>
            </a:r>
            <a:r>
              <a:rPr lang="en-US" sz="2300">
                <a:cs typeface="Times New Roman" pitchFamily="18" charset="0"/>
              </a:rPr>
              <a:t> .</a:t>
            </a:r>
          </a:p>
          <a:p>
            <a:pPr marL="800100" lvl="1" indent="-342900">
              <a:buFont typeface="Calibri" pitchFamily="34" charset="0"/>
              <a:buAutoNum type="arabicPeriod"/>
              <a:defRPr/>
            </a:pPr>
            <a:r>
              <a:rPr lang="en-US" sz="2300" i="1">
                <a:cs typeface="Times New Roman" pitchFamily="18" charset="0"/>
              </a:rPr>
              <a:t>Performs a specific task</a:t>
            </a:r>
            <a:r>
              <a:rPr lang="en-US" sz="2300">
                <a:cs typeface="Times New Roman" pitchFamily="18" charset="0"/>
              </a:rPr>
              <a:t> - Task is a discrete job that the program must perform as part of its overall operation, such as sending a line of text to the printer, sorting an array into numerical order, or calculating a cube root, etc.</a:t>
            </a:r>
          </a:p>
          <a:p>
            <a:pPr marL="800100" lvl="1" indent="-342900">
              <a:buFont typeface="Calibri" pitchFamily="34" charset="0"/>
              <a:buAutoNum type="arabicPeriod"/>
              <a:defRPr/>
            </a:pPr>
            <a:r>
              <a:rPr lang="en-US" sz="2300" i="1">
                <a:cs typeface="Times New Roman" pitchFamily="18" charset="0"/>
              </a:rPr>
              <a:t>Independent</a:t>
            </a:r>
            <a:r>
              <a:rPr lang="en-US" sz="2300">
                <a:cs typeface="Times New Roman" pitchFamily="18" charset="0"/>
              </a:rPr>
              <a:t> - A function can perform its task without interference from or interfering with other parts of the program.</a:t>
            </a:r>
          </a:p>
          <a:p>
            <a:pPr marL="800100" lvl="1" indent="-342900">
              <a:buFont typeface="Calibri" pitchFamily="34" charset="0"/>
              <a:buAutoNum type="arabicPeriod"/>
              <a:defRPr/>
            </a:pPr>
            <a:r>
              <a:rPr lang="en-US" sz="2300" i="1">
                <a:cs typeface="Times New Roman" pitchFamily="18" charset="0"/>
              </a:rPr>
              <a:t>May receive values from the calling program (caller)</a:t>
            </a:r>
            <a:r>
              <a:rPr lang="en-US" sz="2300">
                <a:cs typeface="Times New Roman" pitchFamily="18" charset="0"/>
              </a:rPr>
              <a:t> - Calling program can pass values to function for processing whether directly or indirectly (by reference).</a:t>
            </a:r>
            <a:endParaRPr lang="en-US" sz="2300"/>
          </a:p>
          <a:p>
            <a:pPr marL="800100" lvl="1" indent="-342900">
              <a:buFont typeface="Calibri" pitchFamily="34" charset="0"/>
              <a:buAutoNum type="arabicPeriod"/>
              <a:defRPr/>
            </a:pPr>
            <a:r>
              <a:rPr lang="en-US" sz="2300" i="1"/>
              <a:t>May return a value to the calling program</a:t>
            </a:r>
            <a:r>
              <a:rPr lang="en-US" sz="2300"/>
              <a:t> – the called function may pass something back to the calling program</a:t>
            </a:r>
            <a:endParaRPr lang="en-US" dirty="0"/>
          </a:p>
        </p:txBody>
      </p:sp>
    </p:spTree>
    <p:extLst>
      <p:ext uri="{BB962C8B-B14F-4D97-AF65-F5344CB8AC3E}">
        <p14:creationId xmlns:p14="http://schemas.microsoft.com/office/powerpoint/2010/main" val="227067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4545DD-793E-4BDF-A552-183D4CF17F52}" type="slidenum">
              <a:rPr lang="en-US" altLang="en-US"/>
              <a:pPr>
                <a:spcBef>
                  <a:spcPct val="0"/>
                </a:spcBef>
              </a:pPr>
              <a:t>8</a:t>
            </a:fld>
            <a:endParaRPr lang="en-US" altLang="en-US"/>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Functions classified as</a:t>
            </a:r>
          </a:p>
          <a:p>
            <a:r>
              <a:rPr lang="en-US" altLang="en-US">
                <a:latin typeface="Arial" panose="020B0604020202020204" pitchFamily="34" charset="0"/>
              </a:rPr>
              <a:t> </a:t>
            </a:r>
          </a:p>
          <a:p>
            <a:r>
              <a:rPr lang="en-US" altLang="en-US">
                <a:latin typeface="Arial" panose="020B0604020202020204" pitchFamily="34" charset="0"/>
              </a:rPr>
              <a:t>Standard functions  -  library functions or built in functions</a:t>
            </a:r>
          </a:p>
          <a:p>
            <a:r>
              <a:rPr lang="en-US" altLang="en-US">
                <a:latin typeface="Arial" panose="020B0604020202020204" pitchFamily="34" charset="0"/>
              </a:rPr>
              <a:t> </a:t>
            </a:r>
          </a:p>
          <a:p>
            <a:r>
              <a:rPr lang="en-US" altLang="en-US">
                <a:latin typeface="Arial" panose="020B0604020202020204" pitchFamily="34" charset="0"/>
              </a:rPr>
              <a:t>User-defined functions  - Written by the user(programmer</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20990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E2947A-B561-4B4F-B1AC-DF204234270F}" type="slidenum">
              <a:rPr lang="en-US" altLang="en-US"/>
              <a:pPr>
                <a:spcBef>
                  <a:spcPct val="0"/>
                </a:spcBef>
              </a:pPr>
              <a:t>9</a:t>
            </a:fld>
            <a:endParaRPr lang="en-US" alt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ln/>
        </p:spPr>
        <p:txBody>
          <a:bodyPr/>
          <a:lstStyle/>
          <a:p>
            <a:pPr>
              <a:defRPr/>
            </a:pPr>
            <a:r>
              <a:rPr lang="en-US" b="1" dirty="0"/>
              <a:t>The general form of a function definition </a:t>
            </a:r>
            <a:endParaRPr lang="en-US" dirty="0"/>
          </a:p>
          <a:p>
            <a:pPr>
              <a:defRPr/>
            </a:pPr>
            <a:r>
              <a:rPr lang="en-US" dirty="0" err="1"/>
              <a:t>return_type</a:t>
            </a:r>
            <a:r>
              <a:rPr lang="en-US" dirty="0"/>
              <a:t>  </a:t>
            </a:r>
            <a:r>
              <a:rPr lang="en-US" dirty="0" err="1"/>
              <a:t>function_name</a:t>
            </a:r>
            <a:r>
              <a:rPr lang="en-US" dirty="0"/>
              <a:t>(</a:t>
            </a:r>
            <a:r>
              <a:rPr lang="en-US" dirty="0" err="1"/>
              <a:t>parameter_definition</a:t>
            </a:r>
            <a:r>
              <a:rPr lang="en-US" dirty="0"/>
              <a:t>)</a:t>
            </a:r>
          </a:p>
          <a:p>
            <a:pPr>
              <a:defRPr/>
            </a:pPr>
            <a:r>
              <a:rPr lang="en-US" dirty="0"/>
              <a:t>{ </a:t>
            </a:r>
          </a:p>
          <a:p>
            <a:pPr>
              <a:defRPr/>
            </a:pPr>
            <a:r>
              <a:rPr lang="en-US" dirty="0"/>
              <a:t>	variable declaration;        // local variables</a:t>
            </a:r>
          </a:p>
          <a:p>
            <a:pPr>
              <a:defRPr/>
            </a:pPr>
            <a:r>
              <a:rPr lang="en-US" dirty="0"/>
              <a:t>	executable statement1;</a:t>
            </a:r>
          </a:p>
          <a:p>
            <a:pPr>
              <a:defRPr/>
            </a:pPr>
            <a:r>
              <a:rPr lang="en-US" dirty="0"/>
              <a:t>	executable statement2;</a:t>
            </a:r>
          </a:p>
          <a:p>
            <a:pPr>
              <a:defRPr/>
            </a:pPr>
            <a:r>
              <a:rPr lang="en-US" dirty="0"/>
              <a:t>	.</a:t>
            </a:r>
          </a:p>
          <a:p>
            <a:pPr>
              <a:defRPr/>
            </a:pPr>
            <a:r>
              <a:rPr lang="en-US" dirty="0"/>
              <a:t>	.</a:t>
            </a:r>
          </a:p>
          <a:p>
            <a:pPr>
              <a:defRPr/>
            </a:pPr>
            <a:r>
              <a:rPr lang="en-US" dirty="0"/>
              <a:t>	return(expression);    </a:t>
            </a:r>
          </a:p>
          <a:p>
            <a:pPr>
              <a:defRPr/>
            </a:pPr>
            <a:r>
              <a:rPr lang="en-US" dirty="0"/>
              <a:t>}</a:t>
            </a:r>
          </a:p>
          <a:p>
            <a:pPr>
              <a:defRPr/>
            </a:pPr>
            <a:r>
              <a:rPr lang="en-US" dirty="0"/>
              <a:t> </a:t>
            </a:r>
          </a:p>
          <a:p>
            <a:pPr>
              <a:defRPr/>
            </a:pPr>
            <a:r>
              <a:rPr lang="en-US" dirty="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a:t>			</a:t>
            </a:r>
            <a:r>
              <a:rPr lang="en-US" dirty="0" err="1"/>
              <a:t>Do_nothing</a:t>
            </a:r>
            <a:r>
              <a:rPr lang="en-US" dirty="0"/>
              <a:t>() {}</a:t>
            </a:r>
          </a:p>
          <a:p>
            <a:pPr>
              <a:defRPr/>
            </a:pPr>
            <a:r>
              <a:rPr lang="en-US" dirty="0"/>
              <a:t>The return statement is the mechanism for returning a value to the calling function. This is also optional statement. Its absence indicates that no value is being returned to the calling function.</a:t>
            </a:r>
          </a:p>
          <a:p>
            <a:pPr eaLnBrk="1" hangingPunct="1">
              <a:defRPr/>
            </a:pPr>
            <a:endParaRPr lang="en-US" dirty="0"/>
          </a:p>
          <a:p>
            <a:pPr eaLnBrk="1" hangingPunct="1">
              <a:defRPr/>
            </a:pPr>
            <a:r>
              <a:rPr lang="en-US" dirty="0">
                <a:cs typeface="Times New Roman" pitchFamily="18" charset="0"/>
              </a:rPr>
              <a:t>Function return type - Specifies the data type that the function should returns to the caller program.  Can be any of C data types: </a:t>
            </a:r>
            <a:r>
              <a:rPr lang="en-US" dirty="0">
                <a:latin typeface="Courier New" pitchFamily="49" charset="0"/>
                <a:cs typeface="Courier New" pitchFamily="49" charset="0"/>
              </a:rPr>
              <a:t>char</a:t>
            </a:r>
            <a:r>
              <a:rPr lang="en-US" dirty="0">
                <a:cs typeface="Times New Roman" pitchFamily="18" charset="0"/>
              </a:rPr>
              <a:t>, </a:t>
            </a:r>
            <a:r>
              <a:rPr lang="en-US" dirty="0">
                <a:latin typeface="Courier New" pitchFamily="49" charset="0"/>
                <a:cs typeface="Courier New" pitchFamily="49" charset="0"/>
              </a:rPr>
              <a:t>float</a:t>
            </a:r>
            <a:r>
              <a:rPr lang="en-US" dirty="0">
                <a:cs typeface="Times New Roman" pitchFamily="18" charset="0"/>
              </a:rPr>
              <a:t>, </a:t>
            </a:r>
            <a:r>
              <a:rPr lang="en-US" dirty="0" err="1">
                <a:latin typeface="Courier New" pitchFamily="49" charset="0"/>
                <a:cs typeface="Courier New" pitchFamily="49" charset="0"/>
              </a:rPr>
              <a:t>int</a:t>
            </a:r>
            <a:r>
              <a:rPr lang="en-US" dirty="0">
                <a:cs typeface="Times New Roman" pitchFamily="18" charset="0"/>
              </a:rPr>
              <a:t>, </a:t>
            </a:r>
            <a:r>
              <a:rPr lang="en-US" dirty="0">
                <a:latin typeface="Courier New" pitchFamily="49" charset="0"/>
                <a:cs typeface="Courier New" pitchFamily="49" charset="0"/>
              </a:rPr>
              <a:t>long</a:t>
            </a:r>
            <a:r>
              <a:rPr lang="en-US" dirty="0">
                <a:cs typeface="Times New Roman" pitchFamily="18" charset="0"/>
              </a:rPr>
              <a:t>, </a:t>
            </a:r>
            <a:r>
              <a:rPr lang="en-US" dirty="0">
                <a:latin typeface="Courier New" pitchFamily="49" charset="0"/>
                <a:cs typeface="Courier New" pitchFamily="49" charset="0"/>
              </a:rPr>
              <a:t>double</a:t>
            </a:r>
            <a:r>
              <a:rPr lang="en-US" dirty="0">
                <a:cs typeface="Times New Roman" pitchFamily="18" charset="0"/>
              </a:rPr>
              <a:t>, pointers etc.  If there is no return value, specify a return type of </a:t>
            </a:r>
            <a:r>
              <a:rPr lang="en-US" dirty="0">
                <a:latin typeface="Courier New" pitchFamily="49" charset="0"/>
                <a:cs typeface="Courier New" pitchFamily="49" charset="0"/>
              </a:rPr>
              <a:t>void</a:t>
            </a:r>
            <a:r>
              <a:rPr lang="en-US" dirty="0">
                <a:cs typeface="Times New Roman" pitchFamily="18" charset="0"/>
              </a:rPr>
              <a:t>.</a:t>
            </a:r>
            <a:endParaRPr lang="en-US" dirty="0"/>
          </a:p>
          <a:p>
            <a:pPr eaLnBrk="1" hangingPunct="1">
              <a:defRPr/>
            </a:pPr>
            <a:endParaRPr lang="en-US" i="1" dirty="0">
              <a:latin typeface="Arial" panose="020B0604020202020204" pitchFamily="34" charset="0"/>
              <a:ea typeface="Times New Roman" pitchFamily="18" charset="0"/>
            </a:endParaRPr>
          </a:p>
          <a:p>
            <a:pPr eaLnBrk="1" hangingPunct="1">
              <a:defRPr/>
            </a:pPr>
            <a:r>
              <a:rPr lang="en-US" i="1" dirty="0">
                <a:latin typeface="Arial" panose="020B0604020202020204" pitchFamily="34" charset="0"/>
                <a:ea typeface="Times New Roman" pitchFamily="18" charset="0"/>
                <a:cs typeface="Arial" panose="020B0604020202020204" pitchFamily="34" charset="0"/>
              </a:rPr>
              <a:t>Function name</a:t>
            </a:r>
            <a:r>
              <a:rPr lang="en-US" dirty="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a:latin typeface="Times New Roman" pitchFamily="18" charset="0"/>
              <a:ea typeface="Times New Roman" pitchFamily="18" charset="0"/>
              <a:cs typeface="Times New Roman" pitchFamily="18" charset="0"/>
            </a:endParaRPr>
          </a:p>
          <a:p>
            <a:pPr eaLnBrk="1" hangingPunct="1">
              <a:defRPr/>
            </a:pPr>
            <a:endParaRPr lang="en-US" i="1" dirty="0">
              <a:latin typeface="Times New Roman" pitchFamily="18" charset="0"/>
              <a:ea typeface="Times New Roman" pitchFamily="18" charset="0"/>
              <a:cs typeface="Times New Roman" pitchFamily="18" charset="0"/>
            </a:endParaRPr>
          </a:p>
          <a:p>
            <a:pPr eaLnBrk="1" hangingPunct="1">
              <a:defRPr/>
            </a:pPr>
            <a:r>
              <a:rPr lang="en-US" i="1" dirty="0">
                <a:latin typeface="Arial" panose="020B0604020202020204" pitchFamily="34" charset="0"/>
                <a:ea typeface="Times New Roman" pitchFamily="18" charset="0"/>
                <a:cs typeface="Arial" panose="020B0604020202020204" pitchFamily="34" charset="0"/>
              </a:rPr>
              <a:t>Parameter list</a:t>
            </a:r>
            <a:r>
              <a:rPr lang="en-US" dirty="0">
                <a:latin typeface="Arial" panose="020B0604020202020204" pitchFamily="34" charset="0"/>
                <a:ea typeface="Times New Roman" pitchFamily="18" charset="0"/>
                <a:cs typeface="Arial" panose="020B0604020202020204" pitchFamily="34" charset="0"/>
              </a:rPr>
              <a:t> - Many functions use </a:t>
            </a:r>
            <a:r>
              <a:rPr lang="en-US" u="sng" dirty="0">
                <a:latin typeface="Arial" panose="020B0604020202020204" pitchFamily="34" charset="0"/>
                <a:ea typeface="Times New Roman" pitchFamily="18" charset="0"/>
                <a:cs typeface="Arial" panose="020B0604020202020204" pitchFamily="34" charset="0"/>
              </a:rPr>
              <a:t>arguments</a:t>
            </a:r>
            <a:r>
              <a:rPr lang="en-US" dirty="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a:latin typeface="Arial" panose="020B0604020202020204" pitchFamily="34" charset="0"/>
                <a:ea typeface="Times New Roman" pitchFamily="18" charset="0"/>
                <a:cs typeface="Arial" panose="020B0604020202020204" pitchFamily="34" charset="0"/>
              </a:rPr>
              <a:t>type</a:t>
            </a:r>
            <a:r>
              <a:rPr lang="en-US" dirty="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a:latin typeface="Arial" panose="020B0604020202020204" pitchFamily="34" charset="0"/>
                <a:ea typeface="Times New Roman" pitchFamily="18" charset="0"/>
                <a:cs typeface="Arial" panose="020B0604020202020204" pitchFamily="34" charset="0"/>
              </a:rPr>
              <a:t>placeholder</a:t>
            </a:r>
            <a:r>
              <a:rPr lang="en-US" dirty="0">
                <a:latin typeface="Arial" panose="020B0604020202020204" pitchFamily="34" charset="0"/>
                <a:ea typeface="Times New Roman" pitchFamily="18"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a:p>
          <a:p>
            <a:pPr eaLnBrk="1" hangingPunct="1">
              <a:buFont typeface="Wingdings" pitchFamily="2" charset="2"/>
              <a:buNone/>
              <a:defRPr/>
            </a:pPr>
            <a:r>
              <a:rPr lang="en-US" sz="2400" dirty="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a:cs typeface="Times New Roman" pitchFamily="18" charset="0"/>
            </a:endParaRPr>
          </a:p>
          <a:p>
            <a:pPr>
              <a:buFont typeface="Wingdings" pitchFamily="2" charset="2"/>
              <a:buNone/>
              <a:defRPr/>
            </a:pPr>
            <a:r>
              <a:rPr lang="en-US" sz="2400" dirty="0">
                <a:cs typeface="Times New Roman" pitchFamily="18" charset="0"/>
              </a:rPr>
              <a:t>For example,</a:t>
            </a:r>
          </a:p>
          <a:p>
            <a:pPr marL="457200" indent="-457200">
              <a:defRPr/>
            </a:pPr>
            <a:endParaRPr lang="en-US" sz="1400" dirty="0">
              <a:cs typeface="Times New Roman" pitchFamily="18" charset="0"/>
            </a:endParaRPr>
          </a:p>
          <a:p>
            <a:pPr marL="1371600" lvl="2" indent="-457200">
              <a:defRPr/>
            </a:pPr>
            <a:r>
              <a:rPr lang="en-US" dirty="0">
                <a:solidFill>
                  <a:srgbClr val="0000FF"/>
                </a:solidFill>
                <a:latin typeface="Courier New" pitchFamily="49" charset="0"/>
                <a:cs typeface="Times New Roman" pitchFamily="18" charset="0"/>
              </a:rPr>
              <a:t>void </a:t>
            </a:r>
            <a:r>
              <a:rPr lang="en-US" dirty="0" err="1">
                <a:solidFill>
                  <a:srgbClr val="0000FF"/>
                </a:solidFill>
                <a:latin typeface="Courier New" pitchFamily="49" charset="0"/>
                <a:cs typeface="Times New Roman" pitchFamily="18" charset="0"/>
              </a:rPr>
              <a:t>myfunction</a:t>
            </a:r>
            <a:r>
              <a:rPr lang="en-US" dirty="0">
                <a:solidFill>
                  <a:srgbClr val="0000FF"/>
                </a:solidFill>
                <a:latin typeface="Courier New" pitchFamily="49" charset="0"/>
                <a:cs typeface="Times New Roman" pitchFamily="18" charset="0"/>
              </a:rPr>
              <a:t>(</a:t>
            </a:r>
            <a:r>
              <a:rPr lang="en-US" dirty="0" err="1">
                <a:solidFill>
                  <a:srgbClr val="0000FF"/>
                </a:solidFill>
                <a:latin typeface="Courier New" pitchFamily="49" charset="0"/>
                <a:cs typeface="Times New Roman" pitchFamily="18" charset="0"/>
              </a:rPr>
              <a:t>int</a:t>
            </a:r>
            <a:r>
              <a:rPr lang="en-US" dirty="0">
                <a:solidFill>
                  <a:srgbClr val="0000FF"/>
                </a:solidFill>
                <a:latin typeface="Courier New" pitchFamily="49" charset="0"/>
                <a:cs typeface="Times New Roman" pitchFamily="18" charset="0"/>
              </a:rPr>
              <a:t> x, float y, char z)</a:t>
            </a:r>
            <a:endParaRPr lang="en-US" dirty="0">
              <a:solidFill>
                <a:srgbClr val="0000FF"/>
              </a:solidFill>
              <a:latin typeface="Courier New" pitchFamily="49" charset="0"/>
              <a:cs typeface="Courier New" pitchFamily="49" charset="0"/>
            </a:endParaRPr>
          </a:p>
          <a:p>
            <a:pPr marL="1371600" lvl="2" indent="-457200">
              <a:defRPr/>
            </a:pPr>
            <a:r>
              <a:rPr lang="en-US" dirty="0">
                <a:solidFill>
                  <a:srgbClr val="0000FF"/>
                </a:solidFill>
                <a:latin typeface="Courier New" pitchFamily="49" charset="0"/>
                <a:cs typeface="Times New Roman" pitchFamily="18" charset="0"/>
              </a:rPr>
              <a:t>void </a:t>
            </a:r>
            <a:r>
              <a:rPr lang="en-US" dirty="0" err="1">
                <a:solidFill>
                  <a:srgbClr val="0000FF"/>
                </a:solidFill>
                <a:latin typeface="Courier New" pitchFamily="49" charset="0"/>
                <a:cs typeface="Times New Roman" pitchFamily="18" charset="0"/>
              </a:rPr>
              <a:t>yourfunction</a:t>
            </a:r>
            <a:r>
              <a:rPr lang="en-US" dirty="0">
                <a:solidFill>
                  <a:srgbClr val="0000FF"/>
                </a:solidFill>
                <a:latin typeface="Courier New" pitchFamily="49" charset="0"/>
                <a:cs typeface="Times New Roman" pitchFamily="18" charset="0"/>
              </a:rPr>
              <a:t>(float </a:t>
            </a:r>
            <a:r>
              <a:rPr lang="en-US" dirty="0" err="1">
                <a:solidFill>
                  <a:srgbClr val="0000FF"/>
                </a:solidFill>
                <a:latin typeface="Courier New" pitchFamily="49" charset="0"/>
                <a:cs typeface="Times New Roman" pitchFamily="18" charset="0"/>
              </a:rPr>
              <a:t>myfloat</a:t>
            </a:r>
            <a:r>
              <a:rPr lang="en-US" dirty="0">
                <a:solidFill>
                  <a:srgbClr val="0000FF"/>
                </a:solidFill>
                <a:latin typeface="Courier New" pitchFamily="49" charset="0"/>
                <a:cs typeface="Times New Roman" pitchFamily="18" charset="0"/>
              </a:rPr>
              <a:t>, char </a:t>
            </a:r>
            <a:r>
              <a:rPr lang="en-US" dirty="0" err="1">
                <a:solidFill>
                  <a:srgbClr val="0000FF"/>
                </a:solidFill>
                <a:latin typeface="Courier New" pitchFamily="49" charset="0"/>
                <a:cs typeface="Times New Roman" pitchFamily="18" charset="0"/>
              </a:rPr>
              <a:t>mychar</a:t>
            </a:r>
            <a:r>
              <a:rPr lang="en-US" dirty="0">
                <a:solidFill>
                  <a:srgbClr val="0000FF"/>
                </a:solidFill>
                <a:latin typeface="Courier New" pitchFamily="49" charset="0"/>
                <a:cs typeface="Times New Roman" pitchFamily="18" charset="0"/>
              </a:rPr>
              <a:t>)</a:t>
            </a:r>
            <a:endParaRPr lang="en-US" dirty="0">
              <a:solidFill>
                <a:srgbClr val="0000FF"/>
              </a:solidFill>
              <a:latin typeface="Courier New" pitchFamily="49" charset="0"/>
              <a:cs typeface="Courier New" pitchFamily="49" charset="0"/>
            </a:endParaRPr>
          </a:p>
          <a:p>
            <a:pPr marL="1371600" lvl="2" indent="-457200">
              <a:defRPr/>
            </a:pPr>
            <a:r>
              <a:rPr lang="en-US" dirty="0" err="1">
                <a:solidFill>
                  <a:srgbClr val="0000FF"/>
                </a:solidFill>
                <a:latin typeface="Courier New" pitchFamily="49" charset="0"/>
                <a:cs typeface="Times New Roman" pitchFamily="18" charset="0"/>
              </a:rPr>
              <a:t>int</a:t>
            </a:r>
            <a:r>
              <a:rPr lang="en-US" dirty="0">
                <a:solidFill>
                  <a:srgbClr val="0000FF"/>
                </a:solidFill>
                <a:latin typeface="Courier New" pitchFamily="49" charset="0"/>
                <a:cs typeface="Times New Roman" pitchFamily="18" charset="0"/>
              </a:rPr>
              <a:t>  </a:t>
            </a:r>
            <a:r>
              <a:rPr lang="en-US" dirty="0" err="1">
                <a:solidFill>
                  <a:srgbClr val="0000FF"/>
                </a:solidFill>
                <a:latin typeface="Courier New" pitchFamily="49" charset="0"/>
                <a:cs typeface="Times New Roman" pitchFamily="18" charset="0"/>
              </a:rPr>
              <a:t>ourfunction</a:t>
            </a:r>
            <a:r>
              <a:rPr lang="en-US" dirty="0">
                <a:solidFill>
                  <a:srgbClr val="0000FF"/>
                </a:solidFill>
                <a:latin typeface="Courier New" pitchFamily="49" charset="0"/>
                <a:cs typeface="Times New Roman" pitchFamily="18" charset="0"/>
              </a:rPr>
              <a:t>(long size)</a:t>
            </a:r>
            <a:endParaRPr lang="en-US" dirty="0">
              <a:solidFill>
                <a:srgbClr val="0000FF"/>
              </a:solidFill>
              <a:latin typeface="Courier New" pitchFamily="49" charset="0"/>
              <a:cs typeface="Courier New" pitchFamily="49" charset="0"/>
            </a:endParaRPr>
          </a:p>
          <a:p>
            <a:pPr marL="457200" indent="-457200">
              <a:defRPr/>
            </a:pPr>
            <a:endParaRPr lang="en-US" sz="1400" dirty="0">
              <a:cs typeface="Times New Roman" pitchFamily="18" charset="0"/>
            </a:endParaRPr>
          </a:p>
          <a:p>
            <a:pPr>
              <a:buFont typeface="Wingdings" pitchFamily="2" charset="2"/>
              <a:buNone/>
              <a:defRPr/>
            </a:pPr>
            <a:r>
              <a:rPr lang="en-US" sz="2400" dirty="0">
                <a:cs typeface="Times New Roman" pitchFamily="18" charset="0"/>
              </a:rPr>
              <a:t>The first line specifies a function with three arguments:  type </a:t>
            </a:r>
            <a:r>
              <a:rPr lang="en-US" sz="2400" dirty="0" err="1">
                <a:latin typeface="Courier New" pitchFamily="49" charset="0"/>
                <a:cs typeface="Courier New" pitchFamily="49" charset="0"/>
              </a:rPr>
              <a:t>int</a:t>
            </a:r>
            <a:r>
              <a:rPr lang="en-US" sz="2400" dirty="0">
                <a:cs typeface="Times New Roman" pitchFamily="18" charset="0"/>
              </a:rPr>
              <a:t> named </a:t>
            </a:r>
            <a:r>
              <a:rPr lang="en-US" sz="2400" dirty="0">
                <a:latin typeface="Courier New" pitchFamily="49" charset="0"/>
                <a:cs typeface="Courier New" pitchFamily="49" charset="0"/>
              </a:rPr>
              <a:t>x</a:t>
            </a:r>
            <a:r>
              <a:rPr lang="en-US" sz="2400" dirty="0">
                <a:cs typeface="Times New Roman" pitchFamily="18" charset="0"/>
              </a:rPr>
              <a:t>, type </a:t>
            </a:r>
            <a:r>
              <a:rPr lang="en-US" sz="2400" dirty="0">
                <a:latin typeface="Courier New" pitchFamily="49" charset="0"/>
                <a:cs typeface="Courier New" pitchFamily="49" charset="0"/>
              </a:rPr>
              <a:t>float</a:t>
            </a:r>
            <a:r>
              <a:rPr lang="en-US" sz="2400" dirty="0">
                <a:cs typeface="Times New Roman" pitchFamily="18" charset="0"/>
              </a:rPr>
              <a:t> named </a:t>
            </a:r>
            <a:r>
              <a:rPr lang="en-US" sz="2400" dirty="0">
                <a:latin typeface="Courier New" pitchFamily="49" charset="0"/>
                <a:cs typeface="Courier New" pitchFamily="49" charset="0"/>
              </a:rPr>
              <a:t>y</a:t>
            </a:r>
            <a:r>
              <a:rPr lang="en-US" sz="2400" dirty="0">
                <a:cs typeface="Times New Roman" pitchFamily="18" charset="0"/>
              </a:rPr>
              <a:t> and type </a:t>
            </a:r>
            <a:r>
              <a:rPr lang="en-US" sz="2400" dirty="0">
                <a:latin typeface="Courier New" pitchFamily="49" charset="0"/>
                <a:cs typeface="Courier New" pitchFamily="49" charset="0"/>
              </a:rPr>
              <a:t>char</a:t>
            </a:r>
            <a:r>
              <a:rPr lang="en-US" sz="2400" dirty="0">
                <a:cs typeface="Times New Roman" pitchFamily="18" charset="0"/>
              </a:rPr>
              <a:t> named </a:t>
            </a:r>
            <a:r>
              <a:rPr lang="en-US" sz="2400" dirty="0">
                <a:latin typeface="Courier New" pitchFamily="49" charset="0"/>
                <a:cs typeface="Courier New" pitchFamily="49" charset="0"/>
              </a:rPr>
              <a:t>z</a:t>
            </a:r>
            <a:r>
              <a:rPr lang="en-US" sz="2400" dirty="0">
                <a:cs typeface="Times New Roman" pitchFamily="18" charset="0"/>
              </a:rPr>
              <a:t>.</a:t>
            </a:r>
            <a:endParaRPr lang="en-US" sz="2400" dirty="0"/>
          </a:p>
          <a:p>
            <a:pPr>
              <a:buFont typeface="Wingdings" pitchFamily="2" charset="2"/>
              <a:buNone/>
              <a:defRPr/>
            </a:pPr>
            <a:r>
              <a:rPr lang="en-US" sz="2400" dirty="0">
                <a:cs typeface="Times New Roman" pitchFamily="18" charset="0"/>
              </a:rPr>
              <a:t>Some functions take no arguments, so the parameter list should be </a:t>
            </a:r>
            <a:r>
              <a:rPr lang="en-US" sz="2400" dirty="0">
                <a:latin typeface="Courier New" pitchFamily="49" charset="0"/>
                <a:cs typeface="Courier New" pitchFamily="49" charset="0"/>
              </a:rPr>
              <a:t>void</a:t>
            </a:r>
            <a:r>
              <a:rPr lang="en-US" sz="2400" dirty="0">
                <a:cs typeface="Times New Roman" pitchFamily="18" charset="0"/>
              </a:rPr>
              <a:t> or empty such as,</a:t>
            </a:r>
          </a:p>
          <a:p>
            <a:pPr marL="457200" indent="-457200">
              <a:defRPr/>
            </a:pPr>
            <a:endParaRPr lang="en-US" sz="1400" dirty="0"/>
          </a:p>
          <a:p>
            <a:pPr marL="1371600" lvl="2" indent="-457200">
              <a:defRPr/>
            </a:pPr>
            <a:r>
              <a:rPr lang="en-US" dirty="0">
                <a:solidFill>
                  <a:srgbClr val="0000FF"/>
                </a:solidFill>
                <a:latin typeface="Courier New" pitchFamily="49" charset="0"/>
                <a:cs typeface="Times New Roman" pitchFamily="18" charset="0"/>
              </a:rPr>
              <a:t>long </a:t>
            </a:r>
            <a:r>
              <a:rPr lang="en-US" dirty="0" err="1">
                <a:solidFill>
                  <a:srgbClr val="0000FF"/>
                </a:solidFill>
                <a:latin typeface="Courier New" pitchFamily="49" charset="0"/>
                <a:cs typeface="Times New Roman" pitchFamily="18" charset="0"/>
              </a:rPr>
              <a:t>thefunction</a:t>
            </a:r>
            <a:r>
              <a:rPr lang="en-US" dirty="0">
                <a:solidFill>
                  <a:srgbClr val="0000FF"/>
                </a:solidFill>
                <a:latin typeface="Courier New" pitchFamily="49" charset="0"/>
                <a:cs typeface="Times New Roman" pitchFamily="18" charset="0"/>
              </a:rPr>
              <a:t>(void)</a:t>
            </a:r>
            <a:endParaRPr lang="en-US" dirty="0">
              <a:solidFill>
                <a:srgbClr val="0000FF"/>
              </a:solidFill>
              <a:latin typeface="Courier New" pitchFamily="49" charset="0"/>
              <a:cs typeface="Courier New" pitchFamily="49" charset="0"/>
            </a:endParaRPr>
          </a:p>
          <a:p>
            <a:pPr marL="1371600" lvl="2" indent="-457200">
              <a:defRPr/>
            </a:pPr>
            <a:r>
              <a:rPr lang="en-US" dirty="0">
                <a:solidFill>
                  <a:srgbClr val="0000FF"/>
                </a:solidFill>
                <a:latin typeface="Courier New" pitchFamily="49" charset="0"/>
                <a:cs typeface="Times New Roman" pitchFamily="18" charset="0"/>
              </a:rPr>
              <a:t>void </a:t>
            </a:r>
            <a:r>
              <a:rPr lang="en-US" dirty="0" err="1">
                <a:solidFill>
                  <a:srgbClr val="0000FF"/>
                </a:solidFill>
                <a:latin typeface="Courier New" pitchFamily="49" charset="0"/>
                <a:cs typeface="Times New Roman" pitchFamily="18" charset="0"/>
              </a:rPr>
              <a:t>testfunct</a:t>
            </a:r>
            <a:r>
              <a:rPr lang="en-US" dirty="0">
                <a:solidFill>
                  <a:srgbClr val="0000FF"/>
                </a:solidFill>
                <a:latin typeface="Courier New" pitchFamily="49" charset="0"/>
                <a:cs typeface="Times New Roman" pitchFamily="18" charset="0"/>
              </a:rPr>
              <a:t>(void)</a:t>
            </a:r>
            <a:endParaRPr lang="en-US" dirty="0">
              <a:solidFill>
                <a:srgbClr val="0000FF"/>
              </a:solidFill>
              <a:latin typeface="Courier New" pitchFamily="49" charset="0"/>
              <a:cs typeface="Courier New" pitchFamily="49" charset="0"/>
            </a:endParaRPr>
          </a:p>
          <a:p>
            <a:pPr marL="1371600" lvl="2" indent="-457200">
              <a:defRPr/>
            </a:pPr>
            <a:r>
              <a:rPr lang="en-US" dirty="0" err="1">
                <a:solidFill>
                  <a:srgbClr val="0000FF"/>
                </a:solidFill>
                <a:latin typeface="Courier New" pitchFamily="49" charset="0"/>
                <a:cs typeface="Times New Roman" pitchFamily="18" charset="0"/>
              </a:rPr>
              <a:t>int</a:t>
            </a:r>
            <a:r>
              <a:rPr lang="en-US" dirty="0">
                <a:solidFill>
                  <a:srgbClr val="0000FF"/>
                </a:solidFill>
                <a:latin typeface="Courier New" pitchFamily="49" charset="0"/>
                <a:cs typeface="Times New Roman" pitchFamily="18" charset="0"/>
              </a:rPr>
              <a:t>  </a:t>
            </a:r>
            <a:r>
              <a:rPr lang="en-US" dirty="0" err="1">
                <a:solidFill>
                  <a:srgbClr val="0000FF"/>
                </a:solidFill>
                <a:latin typeface="Courier New" pitchFamily="49" charset="0"/>
                <a:cs typeface="Times New Roman" pitchFamily="18" charset="0"/>
              </a:rPr>
              <a:t>zerofunct</a:t>
            </a:r>
            <a:r>
              <a:rPr lang="en-US" dirty="0">
                <a:solidFill>
                  <a:srgbClr val="0000FF"/>
                </a:solidFill>
                <a:latin typeface="Courier New" pitchFamily="49" charset="0"/>
                <a:cs typeface="Times New Roman" pitchFamily="18" charset="0"/>
              </a:rPr>
              <a:t>()</a:t>
            </a:r>
            <a:endParaRPr lang="en-US" dirty="0">
              <a:solidFill>
                <a:srgbClr val="0000FF"/>
              </a:solidFill>
              <a:latin typeface="Courier New" pitchFamily="49" charset="0"/>
              <a:cs typeface="Courier New" pitchFamily="49" charset="0"/>
            </a:endParaRPr>
          </a:p>
          <a:p>
            <a:pPr eaLnBrk="1" hangingPunct="1">
              <a:defRPr/>
            </a:pPr>
            <a:endParaRPr lang="en-US" dirty="0"/>
          </a:p>
        </p:txBody>
      </p:sp>
    </p:spTree>
    <p:extLst>
      <p:ext uri="{BB962C8B-B14F-4D97-AF65-F5344CB8AC3E}">
        <p14:creationId xmlns:p14="http://schemas.microsoft.com/office/powerpoint/2010/main" val="2773652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E02E05-1AD8-4E54-9872-E54D107D6033}" type="slidenum">
              <a:rPr lang="en-US" altLang="en-US"/>
              <a:pPr>
                <a:spcBef>
                  <a:spcPct val="0"/>
                </a:spcBef>
              </a:pPr>
              <a:t>10</a:t>
            </a:fld>
            <a:endParaRPr lang="en-US" altLang="en-US"/>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anose="020B0604020202020204" pitchFamily="34" charset="0"/>
              </a:rPr>
              <a:t>Defining a Function</a:t>
            </a:r>
            <a:endParaRPr lang="en-US" altLang="en-US" dirty="0">
              <a:latin typeface="Arial" panose="020B0604020202020204" pitchFamily="34" charset="0"/>
            </a:endParaRPr>
          </a:p>
          <a:p>
            <a:r>
              <a:rPr lang="en-US" altLang="en-US" dirty="0">
                <a:latin typeface="Arial" panose="020B0604020202020204" pitchFamily="34" charset="0"/>
              </a:rPr>
              <a:t>Name:</a:t>
            </a:r>
          </a:p>
          <a:p>
            <a:pPr lvl="1"/>
            <a:r>
              <a:rPr lang="en-US" altLang="en-US" dirty="0">
                <a:latin typeface="Arial" panose="020B0604020202020204" pitchFamily="34" charset="0"/>
              </a:rPr>
              <a:t>You should give functions descriptive names</a:t>
            </a:r>
          </a:p>
          <a:p>
            <a:pPr lvl="1"/>
            <a:r>
              <a:rPr lang="en-US" altLang="en-US" dirty="0">
                <a:latin typeface="Arial" panose="020B0604020202020204" pitchFamily="34" charset="0"/>
              </a:rPr>
              <a:t>Same rules as variable names, generally</a:t>
            </a:r>
          </a:p>
          <a:p>
            <a:r>
              <a:rPr lang="en-US" altLang="en-US" dirty="0">
                <a:latin typeface="Arial" panose="020B0604020202020204" pitchFamily="34" charset="0"/>
              </a:rPr>
              <a:t>Return type</a:t>
            </a:r>
          </a:p>
          <a:p>
            <a:pPr lvl="1"/>
            <a:r>
              <a:rPr lang="en-US" altLang="en-US" dirty="0">
                <a:latin typeface="Arial" panose="020B0604020202020204" pitchFamily="34" charset="0"/>
              </a:rPr>
              <a:t>Data type of the value returned to the part of the program that activated(called) the function</a:t>
            </a:r>
          </a:p>
          <a:p>
            <a:r>
              <a:rPr lang="en-US" altLang="en-US" dirty="0">
                <a:latin typeface="Arial" panose="020B0604020202020204" pitchFamily="34" charset="0"/>
              </a:rPr>
              <a:t>Parameter list</a:t>
            </a:r>
          </a:p>
          <a:p>
            <a:pPr lvl="1"/>
            <a:r>
              <a:rPr lang="en-US" altLang="en-US" dirty="0">
                <a:latin typeface="Arial" panose="020B0604020202020204" pitchFamily="34" charset="0"/>
              </a:rPr>
              <a:t>A list of variables that hold the values being passed to the function</a:t>
            </a:r>
          </a:p>
          <a:p>
            <a:r>
              <a:rPr lang="en-US" altLang="en-US" dirty="0">
                <a:latin typeface="Arial" panose="020B0604020202020204" pitchFamily="34" charset="0"/>
              </a:rPr>
              <a:t>Body</a:t>
            </a:r>
          </a:p>
          <a:p>
            <a:pPr lvl="1"/>
            <a:r>
              <a:rPr lang="en-US" altLang="en-US" dirty="0">
                <a:latin typeface="Arial" panose="020B0604020202020204" pitchFamily="34" charset="0"/>
              </a:rPr>
              <a:t>Statements enclosed in curly braces that perform the function’s operations(tasks)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73251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61D45F8C-21BD-483B-AEF9-82F129053D38}" type="slidenum">
              <a:rPr lang="en-US" altLang="en-US"/>
              <a:pPr>
                <a:defRPr/>
              </a:pPr>
              <a:t>‹#›</a:t>
            </a:fld>
            <a:endParaRPr lang="en-US" altLang="en-US"/>
          </a:p>
        </p:txBody>
      </p:sp>
    </p:spTree>
    <p:extLst>
      <p:ext uri="{BB962C8B-B14F-4D97-AF65-F5344CB8AC3E}">
        <p14:creationId xmlns:p14="http://schemas.microsoft.com/office/powerpoint/2010/main" val="194345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325B0DC8-CDBC-45BF-A19A-A70761571588}" type="slidenum">
              <a:rPr lang="en-US" altLang="en-US"/>
              <a:pPr>
                <a:defRPr/>
              </a:pPr>
              <a:t>‹#›</a:t>
            </a:fld>
            <a:endParaRPr lang="en-US" altLang="en-US"/>
          </a:p>
        </p:txBody>
      </p:sp>
    </p:spTree>
    <p:extLst>
      <p:ext uri="{BB962C8B-B14F-4D97-AF65-F5344CB8AC3E}">
        <p14:creationId xmlns:p14="http://schemas.microsoft.com/office/powerpoint/2010/main" val="194805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304800"/>
            <a:ext cx="27432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80264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2DE94D2-FA54-4E61-9A67-48B243064084}" type="slidenum">
              <a:rPr lang="en-US" altLang="en-US"/>
              <a:pPr>
                <a:defRPr/>
              </a:pPr>
              <a:t>‹#›</a:t>
            </a:fld>
            <a:endParaRPr lang="en-US" altLang="en-US"/>
          </a:p>
        </p:txBody>
      </p:sp>
    </p:spTree>
    <p:extLst>
      <p:ext uri="{BB962C8B-B14F-4D97-AF65-F5344CB8AC3E}">
        <p14:creationId xmlns:p14="http://schemas.microsoft.com/office/powerpoint/2010/main" val="2058234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flipV="1">
            <a:off x="0" y="889000"/>
            <a:ext cx="12192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sp>
        <p:nvSpPr>
          <p:cNvPr id="5" name="Rectangle 4"/>
          <p:cNvSpPr/>
          <p:nvPr/>
        </p:nvSpPr>
        <p:spPr>
          <a:xfrm>
            <a:off x="0" y="6324600"/>
            <a:ext cx="12192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92934" y="92075"/>
            <a:ext cx="9017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C9411AEB-8D5B-4885-B45D-0180733AF390}" type="datetime1">
              <a:rPr lang="en-US" smtClean="0"/>
              <a:t>5/7/2022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9" name="Slide Number Placeholder 5"/>
          <p:cNvSpPr>
            <a:spLocks noGrp="1"/>
          </p:cNvSpPr>
          <p:nvPr>
            <p:ph type="sldNum" sz="quarter" idx="12"/>
          </p:nvPr>
        </p:nvSpPr>
        <p:spPr/>
        <p:txBody>
          <a:bodyPr/>
          <a:lstStyle>
            <a:lvl1pPr>
              <a:defRPr smtClean="0"/>
            </a:lvl1pPr>
          </a:lstStyle>
          <a:p>
            <a:pPr>
              <a:defRPr/>
            </a:pPr>
            <a:fld id="{FAD608EC-F3C5-4D49-92D5-67F50B2D5024}" type="slidenum">
              <a:rPr lang="en-US" altLang="en-US"/>
              <a:pPr>
                <a:defRPr/>
              </a:pPr>
              <a:t>‹#›</a:t>
            </a:fld>
            <a:endParaRPr lang="en-US" altLang="en-US"/>
          </a:p>
        </p:txBody>
      </p:sp>
    </p:spTree>
    <p:extLst>
      <p:ext uri="{BB962C8B-B14F-4D97-AF65-F5344CB8AC3E}">
        <p14:creationId xmlns:p14="http://schemas.microsoft.com/office/powerpoint/2010/main" val="250176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F93E2E-836C-49C3-B51F-093A8F899426}"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E3E253EC-EEF0-46E9-8625-E48B33394DB3}" type="slidenum">
              <a:rPr lang="en-US" altLang="en-US"/>
              <a:pPr>
                <a:defRPr/>
              </a:pPr>
              <a:t>‹#›</a:t>
            </a:fld>
            <a:endParaRPr lang="en-US" altLang="en-US"/>
          </a:p>
        </p:txBody>
      </p:sp>
    </p:spTree>
    <p:extLst>
      <p:ext uri="{BB962C8B-B14F-4D97-AF65-F5344CB8AC3E}">
        <p14:creationId xmlns:p14="http://schemas.microsoft.com/office/powerpoint/2010/main" val="184912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B4FBA99-3FF9-412C-B1D6-6B2132F529F1}"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64997825-6E33-4479-A3AD-BB7134935173}" type="slidenum">
              <a:rPr lang="en-US" altLang="en-US"/>
              <a:pPr>
                <a:defRPr/>
              </a:pPr>
              <a:t>‹#›</a:t>
            </a:fld>
            <a:endParaRPr lang="en-US" altLang="en-US"/>
          </a:p>
        </p:txBody>
      </p:sp>
    </p:spTree>
    <p:extLst>
      <p:ext uri="{BB962C8B-B14F-4D97-AF65-F5344CB8AC3E}">
        <p14:creationId xmlns:p14="http://schemas.microsoft.com/office/powerpoint/2010/main" val="228839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4DE9D74-058A-48CE-BC42-7C8DED519EEE}"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29117467-AEEB-4166-8F02-DCB2302D9119}" type="slidenum">
              <a:rPr lang="en-US" altLang="en-US"/>
              <a:pPr>
                <a:defRPr/>
              </a:pPr>
              <a:t>‹#›</a:t>
            </a:fld>
            <a:endParaRPr lang="en-US" altLang="en-US"/>
          </a:p>
        </p:txBody>
      </p:sp>
    </p:spTree>
    <p:extLst>
      <p:ext uri="{BB962C8B-B14F-4D97-AF65-F5344CB8AC3E}">
        <p14:creationId xmlns:p14="http://schemas.microsoft.com/office/powerpoint/2010/main" val="81968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D0111DD-8FE1-4002-9509-3030B9C3B427}" type="datetime1">
              <a:rPr lang="en-US" smtClean="0"/>
              <a:t>5/7/2022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9" name="Slide Number Placeholder 5"/>
          <p:cNvSpPr>
            <a:spLocks noGrp="1"/>
          </p:cNvSpPr>
          <p:nvPr>
            <p:ph type="sldNum" sz="quarter" idx="12"/>
          </p:nvPr>
        </p:nvSpPr>
        <p:spPr/>
        <p:txBody>
          <a:bodyPr/>
          <a:lstStyle>
            <a:lvl1pPr>
              <a:defRPr/>
            </a:lvl1pPr>
          </a:lstStyle>
          <a:p>
            <a:pPr>
              <a:defRPr/>
            </a:pPr>
            <a:fld id="{45D726EC-08FD-49D5-8962-5BDD467EBFE6}" type="slidenum">
              <a:rPr lang="en-US" altLang="en-US"/>
              <a:pPr>
                <a:defRPr/>
              </a:pPr>
              <a:t>‹#›</a:t>
            </a:fld>
            <a:endParaRPr lang="en-US" altLang="en-US"/>
          </a:p>
        </p:txBody>
      </p:sp>
    </p:spTree>
    <p:extLst>
      <p:ext uri="{BB962C8B-B14F-4D97-AF65-F5344CB8AC3E}">
        <p14:creationId xmlns:p14="http://schemas.microsoft.com/office/powerpoint/2010/main" val="399785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2C97911-4E2C-4048-BF18-31271349C7E4}" type="datetime1">
              <a:rPr lang="en-US" smtClean="0"/>
              <a:t>5/7/2022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5" name="Slide Number Placeholder 5"/>
          <p:cNvSpPr>
            <a:spLocks noGrp="1"/>
          </p:cNvSpPr>
          <p:nvPr>
            <p:ph type="sldNum" sz="quarter" idx="12"/>
          </p:nvPr>
        </p:nvSpPr>
        <p:spPr/>
        <p:txBody>
          <a:bodyPr/>
          <a:lstStyle>
            <a:lvl1pPr>
              <a:defRPr/>
            </a:lvl1pPr>
          </a:lstStyle>
          <a:p>
            <a:pPr>
              <a:defRPr/>
            </a:pPr>
            <a:fld id="{BDED97FD-45B4-464C-A67E-9B612E647A38}" type="slidenum">
              <a:rPr lang="en-US" altLang="en-US"/>
              <a:pPr>
                <a:defRPr/>
              </a:pPr>
              <a:t>‹#›</a:t>
            </a:fld>
            <a:endParaRPr lang="en-US" altLang="en-US"/>
          </a:p>
        </p:txBody>
      </p:sp>
    </p:spTree>
    <p:extLst>
      <p:ext uri="{BB962C8B-B14F-4D97-AF65-F5344CB8AC3E}">
        <p14:creationId xmlns:p14="http://schemas.microsoft.com/office/powerpoint/2010/main" val="5676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EBE036B-00B0-4AA9-8056-FA517A59A88D}" type="datetime1">
              <a:rPr lang="en-US" smtClean="0"/>
              <a:t>5/7/2022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4" name="Slide Number Placeholder 5"/>
          <p:cNvSpPr>
            <a:spLocks noGrp="1"/>
          </p:cNvSpPr>
          <p:nvPr>
            <p:ph type="sldNum" sz="quarter" idx="12"/>
          </p:nvPr>
        </p:nvSpPr>
        <p:spPr/>
        <p:txBody>
          <a:bodyPr/>
          <a:lstStyle>
            <a:lvl1pPr>
              <a:defRPr/>
            </a:lvl1pPr>
          </a:lstStyle>
          <a:p>
            <a:pPr>
              <a:defRPr/>
            </a:pPr>
            <a:fld id="{7ED0DA5B-C5C5-451C-AE52-CA919B89A90B}" type="slidenum">
              <a:rPr lang="en-US" altLang="en-US"/>
              <a:pPr>
                <a:defRPr/>
              </a:pPr>
              <a:t>‹#›</a:t>
            </a:fld>
            <a:endParaRPr lang="en-US" altLang="en-US"/>
          </a:p>
        </p:txBody>
      </p:sp>
    </p:spTree>
    <p:extLst>
      <p:ext uri="{BB962C8B-B14F-4D97-AF65-F5344CB8AC3E}">
        <p14:creationId xmlns:p14="http://schemas.microsoft.com/office/powerpoint/2010/main" val="428276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848E1C-1922-41FD-8A1A-E1B7F7698115}"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4DA18BC6-52A4-4F88-A793-A340D998D7CC}" type="slidenum">
              <a:rPr lang="en-US" altLang="en-US"/>
              <a:pPr>
                <a:defRPr/>
              </a:pPr>
              <a:t>‹#›</a:t>
            </a:fld>
            <a:endParaRPr lang="en-US" altLang="en-US"/>
          </a:p>
        </p:txBody>
      </p:sp>
    </p:spTree>
    <p:extLst>
      <p:ext uri="{BB962C8B-B14F-4D97-AF65-F5344CB8AC3E}">
        <p14:creationId xmlns:p14="http://schemas.microsoft.com/office/powerpoint/2010/main" val="99382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CE316646-092C-4C72-8AA8-50C52F42369B}" type="slidenum">
              <a:rPr lang="en-US" altLang="en-US"/>
              <a:pPr>
                <a:defRPr/>
              </a:pPr>
              <a:t>‹#›</a:t>
            </a:fld>
            <a:endParaRPr lang="en-US" altLang="en-US"/>
          </a:p>
        </p:txBody>
      </p:sp>
    </p:spTree>
    <p:extLst>
      <p:ext uri="{BB962C8B-B14F-4D97-AF65-F5344CB8AC3E}">
        <p14:creationId xmlns:p14="http://schemas.microsoft.com/office/powerpoint/2010/main" val="1867932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AE9F1A9-F6FB-4B9A-ADC3-777054A3BB71}"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DE6E3799-0EC4-4501-BAA9-D3A09A1BB89D}" type="slidenum">
              <a:rPr lang="en-US" altLang="en-US"/>
              <a:pPr>
                <a:defRPr/>
              </a:pPr>
              <a:t>‹#›</a:t>
            </a:fld>
            <a:endParaRPr lang="en-US" altLang="en-US"/>
          </a:p>
        </p:txBody>
      </p:sp>
    </p:spTree>
    <p:extLst>
      <p:ext uri="{BB962C8B-B14F-4D97-AF65-F5344CB8AC3E}">
        <p14:creationId xmlns:p14="http://schemas.microsoft.com/office/powerpoint/2010/main" val="2780463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EA0DF97-2B3F-457A-83EA-0AA0E8D0C1AD}"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1C561AAB-9A81-490B-A1DE-2DDD5AEBF94B}" type="slidenum">
              <a:rPr lang="en-US" altLang="en-US"/>
              <a:pPr>
                <a:defRPr/>
              </a:pPr>
              <a:t>‹#›</a:t>
            </a:fld>
            <a:endParaRPr lang="en-US" altLang="en-US"/>
          </a:p>
        </p:txBody>
      </p:sp>
    </p:spTree>
    <p:extLst>
      <p:ext uri="{BB962C8B-B14F-4D97-AF65-F5344CB8AC3E}">
        <p14:creationId xmlns:p14="http://schemas.microsoft.com/office/powerpoint/2010/main" val="1688572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CBC33D-77F4-4E6C-B041-CD75B064628F}"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0E1E4276-D4AE-4DD6-9AED-E87EFF62C5CE}" type="slidenum">
              <a:rPr lang="en-US" altLang="en-US"/>
              <a:pPr>
                <a:defRPr/>
              </a:pPr>
              <a:t>‹#›</a:t>
            </a:fld>
            <a:endParaRPr lang="en-US" altLang="en-US"/>
          </a:p>
        </p:txBody>
      </p:sp>
    </p:spTree>
    <p:extLst>
      <p:ext uri="{BB962C8B-B14F-4D97-AF65-F5344CB8AC3E}">
        <p14:creationId xmlns:p14="http://schemas.microsoft.com/office/powerpoint/2010/main" val="401728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flipV="1">
            <a:off x="0" y="889000"/>
            <a:ext cx="12192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sp>
        <p:nvSpPr>
          <p:cNvPr id="5" name="Rectangle 4"/>
          <p:cNvSpPr/>
          <p:nvPr userDrawn="1"/>
        </p:nvSpPr>
        <p:spPr>
          <a:xfrm>
            <a:off x="0" y="6324600"/>
            <a:ext cx="12192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92934" y="92075"/>
            <a:ext cx="9017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7DF45676-2D7B-41D7-8D15-02DFBCB64530}" type="datetime1">
              <a:rPr lang="en-US" smtClean="0"/>
              <a:t>5/7/2022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CSE 1051                           Department of CSE</a:t>
            </a:r>
            <a:endParaRPr lang="en-US" dirty="0"/>
          </a:p>
        </p:txBody>
      </p:sp>
      <p:sp>
        <p:nvSpPr>
          <p:cNvPr id="9" name="Slide Number Placeholder 5"/>
          <p:cNvSpPr>
            <a:spLocks noGrp="1"/>
          </p:cNvSpPr>
          <p:nvPr>
            <p:ph type="sldNum" sz="quarter" idx="12"/>
          </p:nvPr>
        </p:nvSpPr>
        <p:spPr/>
        <p:txBody>
          <a:bodyPr/>
          <a:lstStyle>
            <a:lvl1pPr>
              <a:defRPr smtClean="0"/>
            </a:lvl1pPr>
          </a:lstStyle>
          <a:p>
            <a:pPr>
              <a:defRPr/>
            </a:pPr>
            <a:fld id="{31395BE0-D5BB-433B-921F-C7DBE12BF478}" type="slidenum">
              <a:rPr lang="en-US" altLang="en-US"/>
              <a:pPr>
                <a:defRPr/>
              </a:pPr>
              <a:t>‹#›</a:t>
            </a:fld>
            <a:endParaRPr lang="en-US" altLang="en-US"/>
          </a:p>
        </p:txBody>
      </p:sp>
    </p:spTree>
    <p:extLst>
      <p:ext uri="{BB962C8B-B14F-4D97-AF65-F5344CB8AC3E}">
        <p14:creationId xmlns:p14="http://schemas.microsoft.com/office/powerpoint/2010/main" val="3319963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922B9F-7905-4FB8-8B29-568874B5CA4B}"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6" name="Slide Number Placeholder 5"/>
          <p:cNvSpPr>
            <a:spLocks noGrp="1"/>
          </p:cNvSpPr>
          <p:nvPr>
            <p:ph type="sldNum" sz="quarter" idx="12"/>
          </p:nvPr>
        </p:nvSpPr>
        <p:spPr/>
        <p:txBody>
          <a:bodyPr/>
          <a:lstStyle>
            <a:lvl1pPr>
              <a:defRPr/>
            </a:lvl1pPr>
          </a:lstStyle>
          <a:p>
            <a:pPr>
              <a:defRPr/>
            </a:pPr>
            <a:fld id="{1EAF2631-02DB-4594-9B04-A1EA47BF73D4}" type="slidenum">
              <a:rPr lang="en-US" altLang="en-US"/>
              <a:pPr>
                <a:defRPr/>
              </a:pPr>
              <a:t>‹#›</a:t>
            </a:fld>
            <a:endParaRPr lang="en-US" altLang="en-US"/>
          </a:p>
        </p:txBody>
      </p:sp>
    </p:spTree>
    <p:extLst>
      <p:ext uri="{BB962C8B-B14F-4D97-AF65-F5344CB8AC3E}">
        <p14:creationId xmlns:p14="http://schemas.microsoft.com/office/powerpoint/2010/main" val="406413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BF5980C-BA0C-42B5-A013-847BE67C9CBB}"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6" name="Slide Number Placeholder 5"/>
          <p:cNvSpPr>
            <a:spLocks noGrp="1"/>
          </p:cNvSpPr>
          <p:nvPr>
            <p:ph type="sldNum" sz="quarter" idx="12"/>
          </p:nvPr>
        </p:nvSpPr>
        <p:spPr/>
        <p:txBody>
          <a:bodyPr/>
          <a:lstStyle>
            <a:lvl1pPr>
              <a:defRPr/>
            </a:lvl1pPr>
          </a:lstStyle>
          <a:p>
            <a:pPr>
              <a:defRPr/>
            </a:pPr>
            <a:fld id="{9BD53609-9904-4F25-892F-8531C42EFC40}" type="slidenum">
              <a:rPr lang="en-US" altLang="en-US"/>
              <a:pPr>
                <a:defRPr/>
              </a:pPr>
              <a:t>‹#›</a:t>
            </a:fld>
            <a:endParaRPr lang="en-US" altLang="en-US"/>
          </a:p>
        </p:txBody>
      </p:sp>
    </p:spTree>
    <p:extLst>
      <p:ext uri="{BB962C8B-B14F-4D97-AF65-F5344CB8AC3E}">
        <p14:creationId xmlns:p14="http://schemas.microsoft.com/office/powerpoint/2010/main" val="2917499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AA169D4-463E-4292-BCB9-A28687335F4A}"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7" name="Slide Number Placeholder 5"/>
          <p:cNvSpPr>
            <a:spLocks noGrp="1"/>
          </p:cNvSpPr>
          <p:nvPr>
            <p:ph type="sldNum" sz="quarter" idx="12"/>
          </p:nvPr>
        </p:nvSpPr>
        <p:spPr/>
        <p:txBody>
          <a:bodyPr/>
          <a:lstStyle>
            <a:lvl1pPr>
              <a:defRPr/>
            </a:lvl1pPr>
          </a:lstStyle>
          <a:p>
            <a:pPr>
              <a:defRPr/>
            </a:pPr>
            <a:fld id="{CB977BE2-CFC3-4042-AC38-126792524233}" type="slidenum">
              <a:rPr lang="en-US" altLang="en-US"/>
              <a:pPr>
                <a:defRPr/>
              </a:pPr>
              <a:t>‹#›</a:t>
            </a:fld>
            <a:endParaRPr lang="en-US" altLang="en-US"/>
          </a:p>
        </p:txBody>
      </p:sp>
    </p:spTree>
    <p:extLst>
      <p:ext uri="{BB962C8B-B14F-4D97-AF65-F5344CB8AC3E}">
        <p14:creationId xmlns:p14="http://schemas.microsoft.com/office/powerpoint/2010/main" val="1690126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5B7B7DA-8CE7-4A88-A97B-B65BDA6E9F08}" type="datetime1">
              <a:rPr lang="en-US" smtClean="0"/>
              <a:t>5/7/2022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9" name="Slide Number Placeholder 5"/>
          <p:cNvSpPr>
            <a:spLocks noGrp="1"/>
          </p:cNvSpPr>
          <p:nvPr>
            <p:ph type="sldNum" sz="quarter" idx="12"/>
          </p:nvPr>
        </p:nvSpPr>
        <p:spPr/>
        <p:txBody>
          <a:bodyPr/>
          <a:lstStyle>
            <a:lvl1pPr>
              <a:defRPr/>
            </a:lvl1pPr>
          </a:lstStyle>
          <a:p>
            <a:pPr>
              <a:defRPr/>
            </a:pPr>
            <a:fld id="{F347A1FA-346E-4F75-9E7A-608ADC0A1A54}" type="slidenum">
              <a:rPr lang="en-US" altLang="en-US"/>
              <a:pPr>
                <a:defRPr/>
              </a:pPr>
              <a:t>‹#›</a:t>
            </a:fld>
            <a:endParaRPr lang="en-US" altLang="en-US"/>
          </a:p>
        </p:txBody>
      </p:sp>
    </p:spTree>
    <p:extLst>
      <p:ext uri="{BB962C8B-B14F-4D97-AF65-F5344CB8AC3E}">
        <p14:creationId xmlns:p14="http://schemas.microsoft.com/office/powerpoint/2010/main" val="33713558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05CFDE-B73C-4E6A-A5EF-7F746E905726}" type="datetime1">
              <a:rPr lang="en-US" smtClean="0"/>
              <a:t>5/7/2022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5" name="Slide Number Placeholder 5"/>
          <p:cNvSpPr>
            <a:spLocks noGrp="1"/>
          </p:cNvSpPr>
          <p:nvPr>
            <p:ph type="sldNum" sz="quarter" idx="12"/>
          </p:nvPr>
        </p:nvSpPr>
        <p:spPr/>
        <p:txBody>
          <a:bodyPr/>
          <a:lstStyle>
            <a:lvl1pPr>
              <a:defRPr/>
            </a:lvl1pPr>
          </a:lstStyle>
          <a:p>
            <a:pPr>
              <a:defRPr/>
            </a:pPr>
            <a:fld id="{318CEB15-C808-49CA-9C8D-5B820C5B0F89}" type="slidenum">
              <a:rPr lang="en-US" altLang="en-US"/>
              <a:pPr>
                <a:defRPr/>
              </a:pPr>
              <a:t>‹#›</a:t>
            </a:fld>
            <a:endParaRPr lang="en-US" altLang="en-US"/>
          </a:p>
        </p:txBody>
      </p:sp>
    </p:spTree>
    <p:extLst>
      <p:ext uri="{BB962C8B-B14F-4D97-AF65-F5344CB8AC3E}">
        <p14:creationId xmlns:p14="http://schemas.microsoft.com/office/powerpoint/2010/main" val="25227738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A2E194-2845-4CE5-9220-7787018F5DC4}" type="datetime1">
              <a:rPr lang="en-US" smtClean="0"/>
              <a:t>5/7/2022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4" name="Slide Number Placeholder 5"/>
          <p:cNvSpPr>
            <a:spLocks noGrp="1"/>
          </p:cNvSpPr>
          <p:nvPr>
            <p:ph type="sldNum" sz="quarter" idx="12"/>
          </p:nvPr>
        </p:nvSpPr>
        <p:spPr/>
        <p:txBody>
          <a:bodyPr/>
          <a:lstStyle>
            <a:lvl1pPr>
              <a:defRPr/>
            </a:lvl1pPr>
          </a:lstStyle>
          <a:p>
            <a:pPr>
              <a:defRPr/>
            </a:pPr>
            <a:fld id="{2163C6B8-B12F-4CD7-AF51-FFEA79143019}" type="slidenum">
              <a:rPr lang="en-US" altLang="en-US"/>
              <a:pPr>
                <a:defRPr/>
              </a:pPr>
              <a:t>‹#›</a:t>
            </a:fld>
            <a:endParaRPr lang="en-US" altLang="en-US"/>
          </a:p>
        </p:txBody>
      </p:sp>
    </p:spTree>
    <p:extLst>
      <p:ext uri="{BB962C8B-B14F-4D97-AF65-F5344CB8AC3E}">
        <p14:creationId xmlns:p14="http://schemas.microsoft.com/office/powerpoint/2010/main" val="163444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4A1034A-FD3A-4D1D-B977-CA751416D878}" type="slidenum">
              <a:rPr lang="en-US" altLang="en-US"/>
              <a:pPr>
                <a:defRPr/>
              </a:pPr>
              <a:t>‹#›</a:t>
            </a:fld>
            <a:endParaRPr lang="en-US" altLang="en-US"/>
          </a:p>
        </p:txBody>
      </p:sp>
    </p:spTree>
    <p:extLst>
      <p:ext uri="{BB962C8B-B14F-4D97-AF65-F5344CB8AC3E}">
        <p14:creationId xmlns:p14="http://schemas.microsoft.com/office/powerpoint/2010/main" val="3458903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7405F3-6EEE-4FD9-8040-96C866EC087F}"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7" name="Slide Number Placeholder 5"/>
          <p:cNvSpPr>
            <a:spLocks noGrp="1"/>
          </p:cNvSpPr>
          <p:nvPr>
            <p:ph type="sldNum" sz="quarter" idx="12"/>
          </p:nvPr>
        </p:nvSpPr>
        <p:spPr/>
        <p:txBody>
          <a:bodyPr/>
          <a:lstStyle>
            <a:lvl1pPr>
              <a:defRPr/>
            </a:lvl1pPr>
          </a:lstStyle>
          <a:p>
            <a:pPr>
              <a:defRPr/>
            </a:pPr>
            <a:fld id="{0C905C69-4E96-4800-A1BE-07226D398332}" type="slidenum">
              <a:rPr lang="en-US" altLang="en-US"/>
              <a:pPr>
                <a:defRPr/>
              </a:pPr>
              <a:t>‹#›</a:t>
            </a:fld>
            <a:endParaRPr lang="en-US" altLang="en-US"/>
          </a:p>
        </p:txBody>
      </p:sp>
    </p:spTree>
    <p:extLst>
      <p:ext uri="{BB962C8B-B14F-4D97-AF65-F5344CB8AC3E}">
        <p14:creationId xmlns:p14="http://schemas.microsoft.com/office/powerpoint/2010/main" val="35585693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C42134C-23C3-4E84-ACD2-26934F7028B8}" type="datetime1">
              <a:rPr lang="en-US" smtClean="0"/>
              <a:t>5/7/2022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7" name="Slide Number Placeholder 5"/>
          <p:cNvSpPr>
            <a:spLocks noGrp="1"/>
          </p:cNvSpPr>
          <p:nvPr>
            <p:ph type="sldNum" sz="quarter" idx="12"/>
          </p:nvPr>
        </p:nvSpPr>
        <p:spPr/>
        <p:txBody>
          <a:bodyPr/>
          <a:lstStyle>
            <a:lvl1pPr>
              <a:defRPr/>
            </a:lvl1pPr>
          </a:lstStyle>
          <a:p>
            <a:pPr>
              <a:defRPr/>
            </a:pPr>
            <a:fld id="{023150E3-DC50-487E-A70B-5E48FDFC3BCF}" type="slidenum">
              <a:rPr lang="en-US" altLang="en-US"/>
              <a:pPr>
                <a:defRPr/>
              </a:pPr>
              <a:t>‹#›</a:t>
            </a:fld>
            <a:endParaRPr lang="en-US" altLang="en-US"/>
          </a:p>
        </p:txBody>
      </p:sp>
    </p:spTree>
    <p:extLst>
      <p:ext uri="{BB962C8B-B14F-4D97-AF65-F5344CB8AC3E}">
        <p14:creationId xmlns:p14="http://schemas.microsoft.com/office/powerpoint/2010/main" val="1429718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FB5694A-C939-4253-847A-7DDD7ABF0211}"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6" name="Slide Number Placeholder 5"/>
          <p:cNvSpPr>
            <a:spLocks noGrp="1"/>
          </p:cNvSpPr>
          <p:nvPr>
            <p:ph type="sldNum" sz="quarter" idx="12"/>
          </p:nvPr>
        </p:nvSpPr>
        <p:spPr/>
        <p:txBody>
          <a:bodyPr/>
          <a:lstStyle>
            <a:lvl1pPr>
              <a:defRPr/>
            </a:lvl1pPr>
          </a:lstStyle>
          <a:p>
            <a:pPr>
              <a:defRPr/>
            </a:pPr>
            <a:fld id="{BFD49AAB-8B74-43CE-9528-0DC65AE6D56D}" type="slidenum">
              <a:rPr lang="en-US" altLang="en-US"/>
              <a:pPr>
                <a:defRPr/>
              </a:pPr>
              <a:t>‹#›</a:t>
            </a:fld>
            <a:endParaRPr lang="en-US" altLang="en-US"/>
          </a:p>
        </p:txBody>
      </p:sp>
    </p:spTree>
    <p:extLst>
      <p:ext uri="{BB962C8B-B14F-4D97-AF65-F5344CB8AC3E}">
        <p14:creationId xmlns:p14="http://schemas.microsoft.com/office/powerpoint/2010/main" val="25416803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13DE673-2B9B-4645-93AF-1A270FB2C724}" type="datetime1">
              <a:rPr lang="en-US" smtClean="0"/>
              <a:t>5/7/2022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CSE 1051                           Department of CSE</a:t>
            </a:r>
          </a:p>
        </p:txBody>
      </p:sp>
      <p:sp>
        <p:nvSpPr>
          <p:cNvPr id="6" name="Slide Number Placeholder 5"/>
          <p:cNvSpPr>
            <a:spLocks noGrp="1"/>
          </p:cNvSpPr>
          <p:nvPr>
            <p:ph type="sldNum" sz="quarter" idx="12"/>
          </p:nvPr>
        </p:nvSpPr>
        <p:spPr/>
        <p:txBody>
          <a:bodyPr/>
          <a:lstStyle>
            <a:lvl1pPr>
              <a:defRPr/>
            </a:lvl1pPr>
          </a:lstStyle>
          <a:p>
            <a:pPr>
              <a:defRPr/>
            </a:pPr>
            <a:fld id="{2052515E-FAFD-46E6-B603-9E71817E7399}" type="slidenum">
              <a:rPr lang="en-US" altLang="en-US"/>
              <a:pPr>
                <a:defRPr/>
              </a:pPr>
              <a:t>‹#›</a:t>
            </a:fld>
            <a:endParaRPr lang="en-US" altLang="en-US"/>
          </a:p>
        </p:txBody>
      </p:sp>
    </p:spTree>
    <p:extLst>
      <p:ext uri="{BB962C8B-B14F-4D97-AF65-F5344CB8AC3E}">
        <p14:creationId xmlns:p14="http://schemas.microsoft.com/office/powerpoint/2010/main" val="3682497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E983C607-2079-4DB5-9087-5475F782C8A4}" type="datetime1">
              <a:rPr lang="en-US" smtClean="0"/>
              <a:t>5/7/2022</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a:t>CSE 1051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F9DD6B8C-7073-4AE2-A5FB-1EDFFE8B84D1}" type="slidenum">
              <a:rPr lang="en-US" altLang="en-US" smtClean="0"/>
              <a:pPr>
                <a:defRPr/>
              </a:pPr>
              <a:t>‹#›</a:t>
            </a:fld>
            <a:endParaRPr lang="en-US" altLang="en-US"/>
          </a:p>
        </p:txBody>
      </p:sp>
      <p:sp>
        <p:nvSpPr>
          <p:cNvPr id="7" name="Rectangle 6"/>
          <p:cNvSpPr/>
          <p:nvPr userDrawn="1"/>
        </p:nvSpPr>
        <p:spPr>
          <a:xfrm flipV="1">
            <a:off x="0" y="889000"/>
            <a:ext cx="12192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sp>
        <p:nvSpPr>
          <p:cNvPr id="8" name="Rectangle 7"/>
          <p:cNvSpPr/>
          <p:nvPr userDrawn="1"/>
        </p:nvSpPr>
        <p:spPr>
          <a:xfrm>
            <a:off x="0" y="6324600"/>
            <a:ext cx="12192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92934" y="92075"/>
            <a:ext cx="9017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8446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1D2426B8-CEED-4241-A169-BC870FBA7296}" type="datetime1">
              <a:rPr lang="en-US" smtClean="0"/>
              <a:t>5/7/2022</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a:t>CSE 1051                           Department of CSE</a:t>
            </a: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F2ED180E-8BFE-4577-A213-1296D295DD2C}" type="slidenum">
              <a:rPr lang="en-US" altLang="en-US" smtClean="0"/>
              <a:pPr>
                <a:defRPr/>
              </a:pPr>
              <a:t>‹#›</a:t>
            </a:fld>
            <a:endParaRPr lang="en-US" altLang="en-US"/>
          </a:p>
        </p:txBody>
      </p:sp>
    </p:spTree>
    <p:extLst>
      <p:ext uri="{BB962C8B-B14F-4D97-AF65-F5344CB8AC3E}">
        <p14:creationId xmlns:p14="http://schemas.microsoft.com/office/powerpoint/2010/main" val="336840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E08F5629-F24B-428B-9B64-421D9AF07079}" type="datetime1">
              <a:rPr lang="en-US" smtClean="0"/>
              <a:t>5/7/2022</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a:t>CSE 1051                           Department of CSE</a:t>
            </a: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2782198F-7485-419D-8B52-B310A8321B3D}" type="slidenum">
              <a:rPr lang="en-US" altLang="en-US" smtClean="0"/>
              <a:pPr>
                <a:defRPr/>
              </a:pPr>
              <a:t>‹#›</a:t>
            </a:fld>
            <a:endParaRPr lang="en-US" altLang="en-US"/>
          </a:p>
        </p:txBody>
      </p:sp>
    </p:spTree>
    <p:extLst>
      <p:ext uri="{BB962C8B-B14F-4D97-AF65-F5344CB8AC3E}">
        <p14:creationId xmlns:p14="http://schemas.microsoft.com/office/powerpoint/2010/main" val="27075631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E4633B6F-7E3F-4A56-B475-115B13B5D4A7}" type="datetime1">
              <a:rPr lang="en-US" smtClean="0"/>
              <a:t>5/7/2022</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a:t>CSE 1051                           Department of CSE</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8DC09FFE-C45D-42A7-95F1-30554D7D01D0}" type="slidenum">
              <a:rPr lang="en-US" altLang="en-US" smtClean="0"/>
              <a:pPr>
                <a:defRPr/>
              </a:pPr>
              <a:t>‹#›</a:t>
            </a:fld>
            <a:endParaRPr lang="en-US" altLang="en-US"/>
          </a:p>
        </p:txBody>
      </p:sp>
    </p:spTree>
    <p:extLst>
      <p:ext uri="{BB962C8B-B14F-4D97-AF65-F5344CB8AC3E}">
        <p14:creationId xmlns:p14="http://schemas.microsoft.com/office/powerpoint/2010/main" val="15800436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B8A0CD3A-E5B3-4A56-96EA-6FE454E68748}" type="datetime1">
              <a:rPr lang="en-US" smtClean="0"/>
              <a:t>5/7/2022</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a:t>CSE 1051                           Department of CSE</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7FCD40B6-B4B2-4BD3-8627-75B079DCC6AA}" type="slidenum">
              <a:rPr lang="en-US" altLang="en-US" smtClean="0"/>
              <a:pPr>
                <a:defRPr/>
              </a:pPr>
              <a:t>‹#›</a:t>
            </a:fld>
            <a:endParaRPr lang="en-US" altLang="en-US"/>
          </a:p>
        </p:txBody>
      </p:sp>
    </p:spTree>
    <p:extLst>
      <p:ext uri="{BB962C8B-B14F-4D97-AF65-F5344CB8AC3E}">
        <p14:creationId xmlns:p14="http://schemas.microsoft.com/office/powerpoint/2010/main" val="42152245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B89EC55E-1553-4798-B724-BCB302FD7430}" type="datetime1">
              <a:rPr lang="en-US" smtClean="0"/>
              <a:t>5/7/2022</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a:t>CSE 1051                           Department of CSE</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8C2A0137-9DC7-47EE-A4E3-792EB862E374}" type="slidenum">
              <a:rPr lang="en-US" altLang="en-US" smtClean="0"/>
              <a:pPr>
                <a:defRPr/>
              </a:pPr>
              <a:t>‹#›</a:t>
            </a:fld>
            <a:endParaRPr lang="en-US" altLang="en-US"/>
          </a:p>
        </p:txBody>
      </p:sp>
    </p:spTree>
    <p:extLst>
      <p:ext uri="{BB962C8B-B14F-4D97-AF65-F5344CB8AC3E}">
        <p14:creationId xmlns:p14="http://schemas.microsoft.com/office/powerpoint/2010/main" val="423846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12B33680-49BB-4EA3-8766-FF8AE661D9D3}" type="slidenum">
              <a:rPr lang="en-US" altLang="en-US"/>
              <a:pPr>
                <a:defRPr/>
              </a:pPr>
              <a:t>‹#›</a:t>
            </a:fld>
            <a:endParaRPr lang="en-US" altLang="en-US"/>
          </a:p>
        </p:txBody>
      </p:sp>
    </p:spTree>
    <p:extLst>
      <p:ext uri="{BB962C8B-B14F-4D97-AF65-F5344CB8AC3E}">
        <p14:creationId xmlns:p14="http://schemas.microsoft.com/office/powerpoint/2010/main" val="397399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51BAC93F-2773-4F6F-A2AA-9F2BBA9FB7D7}" type="datetime1">
              <a:rPr lang="en-US" smtClean="0"/>
              <a:t>5/7/2022</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a:t>CSE 1051                           Department of CSE</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1FE41633-DB5C-4D12-B37B-294E382DF523}" type="slidenum">
              <a:rPr lang="en-US" altLang="en-US" smtClean="0"/>
              <a:pPr>
                <a:defRPr/>
              </a:pPr>
              <a:t>‹#›</a:t>
            </a:fld>
            <a:endParaRPr lang="en-US" altLang="en-US"/>
          </a:p>
        </p:txBody>
      </p:sp>
    </p:spTree>
    <p:extLst>
      <p:ext uri="{BB962C8B-B14F-4D97-AF65-F5344CB8AC3E}">
        <p14:creationId xmlns:p14="http://schemas.microsoft.com/office/powerpoint/2010/main" val="1057559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D6ACF8DE-EB9C-4F2B-A50E-F89EC9E30C28}" type="datetime1">
              <a:rPr lang="en-US" smtClean="0"/>
              <a:t>5/7/2022</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a:t>CSE 1051                           Department of CSE</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146549F7-E325-43CF-84D6-DFC76763BF06}" type="slidenum">
              <a:rPr lang="en-US" altLang="en-US" smtClean="0"/>
              <a:pPr>
                <a:defRPr/>
              </a:pPr>
              <a:t>‹#›</a:t>
            </a:fld>
            <a:endParaRPr lang="en-US" altLang="en-US"/>
          </a:p>
        </p:txBody>
      </p:sp>
    </p:spTree>
    <p:extLst>
      <p:ext uri="{BB962C8B-B14F-4D97-AF65-F5344CB8AC3E}">
        <p14:creationId xmlns:p14="http://schemas.microsoft.com/office/powerpoint/2010/main" val="1141777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74FDEEE5-5083-4FAB-A3AD-B63723218897}" type="datetime1">
              <a:rPr lang="en-US" smtClean="0"/>
              <a:t>5/7/2022</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a:t>CSE 1051                           Department of CSE</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95DAB3CF-A697-4F21-B9EF-0C7187865FF3}" type="slidenum">
              <a:rPr lang="en-US" altLang="en-US" smtClean="0"/>
              <a:pPr>
                <a:defRPr/>
              </a:pPr>
              <a:t>‹#›</a:t>
            </a:fld>
            <a:endParaRPr lang="en-US" altLang="en-US"/>
          </a:p>
        </p:txBody>
      </p:sp>
    </p:spTree>
    <p:extLst>
      <p:ext uri="{BB962C8B-B14F-4D97-AF65-F5344CB8AC3E}">
        <p14:creationId xmlns:p14="http://schemas.microsoft.com/office/powerpoint/2010/main" val="772658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29669E92-FEF0-448C-9696-FC420C6AB4B1}" type="datetime1">
              <a:rPr lang="en-US" smtClean="0"/>
              <a:t>5/7/2022</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a:t>CSE 1051                           Department of CSE</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FAA0C9FE-79A1-404F-A901-EC55E9F05247}" type="slidenum">
              <a:rPr lang="en-US" altLang="en-US" smtClean="0"/>
              <a:pPr>
                <a:defRPr/>
              </a:pPr>
              <a:t>‹#›</a:t>
            </a:fld>
            <a:endParaRPr lang="en-US" altLang="en-US"/>
          </a:p>
        </p:txBody>
      </p:sp>
    </p:spTree>
    <p:extLst>
      <p:ext uri="{BB962C8B-B14F-4D97-AF65-F5344CB8AC3E}">
        <p14:creationId xmlns:p14="http://schemas.microsoft.com/office/powerpoint/2010/main" val="23394100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3FEEDA80-D65F-4DB4-9981-0337B2D92A0D}" type="datetime1">
              <a:rPr lang="en-US" smtClean="0"/>
              <a:t>5/7/2022</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a:t>CSE 1051                           Department of CSE</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56C6C4F1-927E-4364-B015-AD7B158E3BB2}" type="slidenum">
              <a:rPr lang="en-US" altLang="en-US" smtClean="0"/>
              <a:pPr>
                <a:defRPr/>
              </a:pPr>
              <a:t>‹#›</a:t>
            </a:fld>
            <a:endParaRPr lang="en-US" altLang="en-US"/>
          </a:p>
        </p:txBody>
      </p:sp>
    </p:spTree>
    <p:extLst>
      <p:ext uri="{BB962C8B-B14F-4D97-AF65-F5344CB8AC3E}">
        <p14:creationId xmlns:p14="http://schemas.microsoft.com/office/powerpoint/2010/main" val="8588930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D78DBD6A-F3E3-4B64-8EBE-504A48BDB5FD}" type="datetime1">
              <a:rPr lang="en-US" smtClean="0"/>
              <a:t>5/7/2022</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5A214777-4639-4DD2-BC86-3C64CF9AAE1A}" type="slidenum">
              <a:rPr lang="en-US" altLang="en-US" smtClean="0"/>
              <a:pPr>
                <a:defRPr/>
              </a:pPr>
              <a:t>‹#›</a:t>
            </a:fld>
            <a:endParaRPr lang="en-US" altLang="en-US"/>
          </a:p>
        </p:txBody>
      </p:sp>
    </p:spTree>
    <p:extLst>
      <p:ext uri="{BB962C8B-B14F-4D97-AF65-F5344CB8AC3E}">
        <p14:creationId xmlns:p14="http://schemas.microsoft.com/office/powerpoint/2010/main" val="18280523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76F46E2F-4219-4EFE-AC79-E7873FE2F717}" type="datetime1">
              <a:rPr lang="en-US" smtClean="0"/>
              <a:t>5/7/2022</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35E4A9D3-D4E2-4B21-96AC-9A3DEE5BF425}" type="slidenum">
              <a:rPr lang="en-US" altLang="en-US" smtClean="0"/>
              <a:pPr>
                <a:defRPr/>
              </a:pPr>
              <a:t>‹#›</a:t>
            </a:fld>
            <a:endParaRPr lang="en-US" altLang="en-US"/>
          </a:p>
        </p:txBody>
      </p:sp>
    </p:spTree>
    <p:extLst>
      <p:ext uri="{BB962C8B-B14F-4D97-AF65-F5344CB8AC3E}">
        <p14:creationId xmlns:p14="http://schemas.microsoft.com/office/powerpoint/2010/main" val="35552945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2E03AE61-C12D-4BDF-9458-439DB1889290}" type="datetime1">
              <a:rPr lang="en-US" smtClean="0"/>
              <a:t>5/7/2022</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85A79C32-1BAD-4DC5-A897-078D64B0B076}" type="slidenum">
              <a:rPr lang="en-US" altLang="en-US" smtClean="0"/>
              <a:pPr>
                <a:defRPr/>
              </a:pPr>
              <a:t>‹#›</a:t>
            </a:fld>
            <a:endParaRPr lang="en-US" altLang="en-US"/>
          </a:p>
        </p:txBody>
      </p:sp>
    </p:spTree>
    <p:extLst>
      <p:ext uri="{BB962C8B-B14F-4D97-AF65-F5344CB8AC3E}">
        <p14:creationId xmlns:p14="http://schemas.microsoft.com/office/powerpoint/2010/main" val="42723850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B6F4884F-B2E9-4F06-B315-A4F85567DDAB}" type="datetime1">
              <a:rPr lang="en-US" smtClean="0"/>
              <a:t>5/7/2022</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1DDCA032-93CA-42F1-AE8C-F8D8A7699212}" type="slidenum">
              <a:rPr lang="en-US" altLang="en-US" smtClean="0"/>
              <a:pPr>
                <a:defRPr/>
              </a:pPr>
              <a:t>‹#›</a:t>
            </a:fld>
            <a:endParaRPr lang="en-US" altLang="en-US"/>
          </a:p>
        </p:txBody>
      </p:sp>
    </p:spTree>
    <p:extLst>
      <p:ext uri="{BB962C8B-B14F-4D97-AF65-F5344CB8AC3E}">
        <p14:creationId xmlns:p14="http://schemas.microsoft.com/office/powerpoint/2010/main" val="1353334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4D9985AD-EBF9-45CC-A643-5BB200286DC5}" type="datetime1">
              <a:rPr lang="en-US" smtClean="0"/>
              <a:t>5/7/2022</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680B805A-4F62-4C3F-80DE-BE2E5335B105}" type="slidenum">
              <a:rPr lang="en-US" altLang="en-US" smtClean="0"/>
              <a:pPr>
                <a:defRPr/>
              </a:pPr>
              <a:t>‹#›</a:t>
            </a:fld>
            <a:endParaRPr lang="en-US" altLang="en-US"/>
          </a:p>
        </p:txBody>
      </p:sp>
    </p:spTree>
    <p:extLst>
      <p:ext uri="{BB962C8B-B14F-4D97-AF65-F5344CB8AC3E}">
        <p14:creationId xmlns:p14="http://schemas.microsoft.com/office/powerpoint/2010/main" val="339980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9C5BE824-AA2B-40F1-B0DF-CBF376CFFB5F}" type="slidenum">
              <a:rPr lang="en-US" altLang="en-US"/>
              <a:pPr>
                <a:defRPr/>
              </a:pPr>
              <a:t>‹#›</a:t>
            </a:fld>
            <a:endParaRPr lang="en-US" altLang="en-US"/>
          </a:p>
        </p:txBody>
      </p:sp>
    </p:spTree>
    <p:extLst>
      <p:ext uri="{BB962C8B-B14F-4D97-AF65-F5344CB8AC3E}">
        <p14:creationId xmlns:p14="http://schemas.microsoft.com/office/powerpoint/2010/main" val="254489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F2EA65AC-5F99-49F4-B6C1-69945AC5BCF6}" type="datetime1">
              <a:rPr lang="en-US" smtClean="0"/>
              <a:t>5/7/2022</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FA441529-4BA0-487F-A5AB-5242DD5EB66F}" type="slidenum">
              <a:rPr lang="en-US" altLang="en-US" smtClean="0"/>
              <a:pPr>
                <a:defRPr/>
              </a:pPr>
              <a:t>‹#›</a:t>
            </a:fld>
            <a:endParaRPr lang="en-US" altLang="en-US"/>
          </a:p>
        </p:txBody>
      </p:sp>
    </p:spTree>
    <p:extLst>
      <p:ext uri="{BB962C8B-B14F-4D97-AF65-F5344CB8AC3E}">
        <p14:creationId xmlns:p14="http://schemas.microsoft.com/office/powerpoint/2010/main" val="36396920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919B4907-8962-473E-8B8A-E559DA59762E}" type="datetime1">
              <a:rPr lang="en-US" smtClean="0"/>
              <a:t>5/7/2022</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F4E7E009-C9AD-476B-A2C8-A3DF924B09C2}" type="slidenum">
              <a:rPr lang="en-US" altLang="en-US" smtClean="0"/>
              <a:pPr>
                <a:defRPr/>
              </a:pPr>
              <a:t>‹#›</a:t>
            </a:fld>
            <a:endParaRPr lang="en-US" altLang="en-US"/>
          </a:p>
        </p:txBody>
      </p:sp>
    </p:spTree>
    <p:extLst>
      <p:ext uri="{BB962C8B-B14F-4D97-AF65-F5344CB8AC3E}">
        <p14:creationId xmlns:p14="http://schemas.microsoft.com/office/powerpoint/2010/main" val="2986594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446CA515-26D2-4079-A148-EBDB70D5201A}" type="datetime1">
              <a:rPr lang="en-US" smtClean="0"/>
              <a:t>5/7/2022</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E5C9FD74-DB18-4134-B90C-F871F0892F79}" type="slidenum">
              <a:rPr lang="en-US" altLang="en-US" smtClean="0"/>
              <a:pPr>
                <a:defRPr/>
              </a:pPr>
              <a:t>‹#›</a:t>
            </a:fld>
            <a:endParaRPr lang="en-US" altLang="en-US"/>
          </a:p>
        </p:txBody>
      </p:sp>
    </p:spTree>
    <p:extLst>
      <p:ext uri="{BB962C8B-B14F-4D97-AF65-F5344CB8AC3E}">
        <p14:creationId xmlns:p14="http://schemas.microsoft.com/office/powerpoint/2010/main" val="2598524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43BDA96F-8880-43D4-A05A-F34161DB6A86}" type="datetime1">
              <a:rPr lang="en-US" smtClean="0"/>
              <a:t>5/7/2022</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BD72EA3F-010A-4CCA-BF38-9AF2C2094282}" type="slidenum">
              <a:rPr lang="en-US" altLang="en-US" smtClean="0"/>
              <a:pPr>
                <a:defRPr/>
              </a:pPr>
              <a:t>‹#›</a:t>
            </a:fld>
            <a:endParaRPr lang="en-US" altLang="en-US"/>
          </a:p>
        </p:txBody>
      </p:sp>
    </p:spTree>
    <p:extLst>
      <p:ext uri="{BB962C8B-B14F-4D97-AF65-F5344CB8AC3E}">
        <p14:creationId xmlns:p14="http://schemas.microsoft.com/office/powerpoint/2010/main" val="23146329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EE2B801D-54D1-448F-91BB-2F4C0D56712D}" type="datetime1">
              <a:rPr lang="en-US" smtClean="0"/>
              <a:t>5/7/2022</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8B82F753-AAC7-4C5D-9C70-62B8FF2C07FD}" type="slidenum">
              <a:rPr lang="en-US" altLang="en-US" smtClean="0"/>
              <a:pPr>
                <a:defRPr/>
              </a:pPr>
              <a:t>‹#›</a:t>
            </a:fld>
            <a:endParaRPr lang="en-US" altLang="en-US"/>
          </a:p>
        </p:txBody>
      </p:sp>
    </p:spTree>
    <p:extLst>
      <p:ext uri="{BB962C8B-B14F-4D97-AF65-F5344CB8AC3E}">
        <p14:creationId xmlns:p14="http://schemas.microsoft.com/office/powerpoint/2010/main" val="5686528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7719BC3E-9DEC-4DA3-B5D4-EEA556538542}" type="datetime1">
              <a:rPr lang="en-US" smtClean="0"/>
              <a:t>5/7/2022</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C27E2231-2CA0-429E-B03D-53F7A588D87D}" type="slidenum">
              <a:rPr lang="en-US" altLang="en-US" smtClean="0"/>
              <a:pPr>
                <a:defRPr/>
              </a:pPr>
              <a:t>‹#›</a:t>
            </a:fld>
            <a:endParaRPr lang="en-US" altLang="en-US"/>
          </a:p>
        </p:txBody>
      </p:sp>
    </p:spTree>
    <p:extLst>
      <p:ext uri="{BB962C8B-B14F-4D97-AF65-F5344CB8AC3E}">
        <p14:creationId xmlns:p14="http://schemas.microsoft.com/office/powerpoint/2010/main" val="79636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1E2DD8A5-526E-4B42-A9B9-FB995A77829B}" type="slidenum">
              <a:rPr lang="en-US" altLang="en-US"/>
              <a:pPr>
                <a:defRPr/>
              </a:pPr>
              <a:t>‹#›</a:t>
            </a:fld>
            <a:endParaRPr lang="en-US" altLang="en-US"/>
          </a:p>
        </p:txBody>
      </p:sp>
    </p:spTree>
    <p:extLst>
      <p:ext uri="{BB962C8B-B14F-4D97-AF65-F5344CB8AC3E}">
        <p14:creationId xmlns:p14="http://schemas.microsoft.com/office/powerpoint/2010/main" val="235320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2CBA9B1D-61A7-4A68-9A19-71BAD5F5CFE4}" type="slidenum">
              <a:rPr lang="en-US" altLang="en-US"/>
              <a:pPr>
                <a:defRPr/>
              </a:pPr>
              <a:t>‹#›</a:t>
            </a:fld>
            <a:endParaRPr lang="en-US" altLang="en-US"/>
          </a:p>
        </p:txBody>
      </p:sp>
    </p:spTree>
    <p:extLst>
      <p:ext uri="{BB962C8B-B14F-4D97-AF65-F5344CB8AC3E}">
        <p14:creationId xmlns:p14="http://schemas.microsoft.com/office/powerpoint/2010/main" val="207605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49F16BBC-0895-4761-9983-78D93B6B0AC1}" type="slidenum">
              <a:rPr lang="en-US" altLang="en-US"/>
              <a:pPr>
                <a:defRPr/>
              </a:pPr>
              <a:t>‹#›</a:t>
            </a:fld>
            <a:endParaRPr lang="en-US" altLang="en-US"/>
          </a:p>
        </p:txBody>
      </p:sp>
    </p:spTree>
    <p:extLst>
      <p:ext uri="{BB962C8B-B14F-4D97-AF65-F5344CB8AC3E}">
        <p14:creationId xmlns:p14="http://schemas.microsoft.com/office/powerpoint/2010/main" val="114694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4D2FED00-B044-4160-B8D9-D585E26C6492}" type="slidenum">
              <a:rPr lang="en-US" altLang="en-US"/>
              <a:pPr>
                <a:defRPr/>
              </a:pPr>
              <a:t>‹#›</a:t>
            </a:fld>
            <a:endParaRPr lang="en-US" altLang="en-US"/>
          </a:p>
        </p:txBody>
      </p:sp>
    </p:spTree>
    <p:extLst>
      <p:ext uri="{BB962C8B-B14F-4D97-AF65-F5344CB8AC3E}">
        <p14:creationId xmlns:p14="http://schemas.microsoft.com/office/powerpoint/2010/main" val="32188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0" name="Rectangle 4"/>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mn-lt"/>
                <a:cs typeface="+mn-cs"/>
              </a:defRPr>
            </a:lvl1pPr>
          </a:lstStyle>
          <a:p>
            <a:pPr>
              <a:defRPr/>
            </a:pPr>
            <a:r>
              <a:rPr lang="en-US"/>
              <a:t>CSE 1051                           Department of CSE</a:t>
            </a:r>
            <a:endParaRPr lang="en-US">
              <a:solidFill>
                <a:schemeClr val="bg1"/>
              </a:solidFill>
            </a:endParaRPr>
          </a:p>
        </p:txBody>
      </p:sp>
      <p:sp>
        <p:nvSpPr>
          <p:cNvPr id="65541" name="Rectangle 5"/>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smtClean="0">
                <a:solidFill>
                  <a:schemeClr val="bg1"/>
                </a:solidFill>
                <a:latin typeface="Times New Roman" panose="02020603050405020304" pitchFamily="18" charset="0"/>
              </a:defRPr>
            </a:lvl1pPr>
          </a:lstStyle>
          <a:p>
            <a:pPr>
              <a:defRPr/>
            </a:pPr>
            <a:fld id="{DEADEA34-D02C-44BA-BE66-786638B65F48}"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4784"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eaLnBrk="1" fontAlgn="base" hangingPunct="1">
        <a:spcBef>
          <a:spcPct val="0"/>
        </a:spcBef>
        <a:spcAft>
          <a:spcPct val="0"/>
        </a:spcAft>
        <a:defRPr sz="4400">
          <a:solidFill>
            <a:schemeClr val="bg1"/>
          </a:solidFill>
          <a:latin typeface="Times New Roman" pitchFamily="18" charset="0"/>
        </a:defRPr>
      </a:lvl6pPr>
      <a:lvl7pPr marL="914400" algn="ctr" rtl="0" eaLnBrk="1" fontAlgn="base" hangingPunct="1">
        <a:spcBef>
          <a:spcPct val="0"/>
        </a:spcBef>
        <a:spcAft>
          <a:spcPct val="0"/>
        </a:spcAft>
        <a:defRPr sz="4400">
          <a:solidFill>
            <a:schemeClr val="bg1"/>
          </a:solidFill>
          <a:latin typeface="Times New Roman" pitchFamily="18" charset="0"/>
        </a:defRPr>
      </a:lvl7pPr>
      <a:lvl8pPr marL="1371600" algn="ctr" rtl="0" eaLnBrk="1" fontAlgn="base" hangingPunct="1">
        <a:spcBef>
          <a:spcPct val="0"/>
        </a:spcBef>
        <a:spcAft>
          <a:spcPct val="0"/>
        </a:spcAft>
        <a:defRPr sz="4400">
          <a:solidFill>
            <a:schemeClr val="bg1"/>
          </a:solidFill>
          <a:latin typeface="Times New Roman" pitchFamily="18" charset="0"/>
        </a:defRPr>
      </a:lvl8pPr>
      <a:lvl9pPr marL="1828800" algn="ctr" rtl="0" eaLnBrk="1" fontAlgn="base" hangingPunct="1">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flipV="1">
            <a:off x="0" y="889000"/>
            <a:ext cx="12192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sp>
        <p:nvSpPr>
          <p:cNvPr id="8" name="Rectangle 7"/>
          <p:cNvSpPr/>
          <p:nvPr/>
        </p:nvSpPr>
        <p:spPr>
          <a:xfrm>
            <a:off x="0" y="6324600"/>
            <a:ext cx="12192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pic>
        <p:nvPicPr>
          <p:cNvPr id="2052"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192934" y="92075"/>
            <a:ext cx="9017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itle Placeholder 1"/>
          <p:cNvSpPr>
            <a:spLocks noGrp="1"/>
          </p:cNvSpPr>
          <p:nvPr>
            <p:ph type="title"/>
          </p:nvPr>
        </p:nvSpPr>
        <p:spPr bwMode="auto">
          <a:xfrm>
            <a:off x="609600" y="274639"/>
            <a:ext cx="10464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4" name="Text Placeholder 2"/>
          <p:cNvSpPr>
            <a:spLocks noGrp="1"/>
          </p:cNvSpPr>
          <p:nvPr>
            <p:ph type="body" idx="1"/>
          </p:nvPr>
        </p:nvSpPr>
        <p:spPr bwMode="auto">
          <a:xfrm>
            <a:off x="609600" y="1066801"/>
            <a:ext cx="109728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solidFill>
                <a:latin typeface="Arial" charset="0"/>
                <a:cs typeface="+mn-cs"/>
              </a:defRPr>
            </a:lvl1pPr>
          </a:lstStyle>
          <a:p>
            <a:pPr>
              <a:defRPr/>
            </a:pPr>
            <a:fld id="{C5B78B80-4EF9-4EE0-9E7D-CFD7C3217DC9}" type="datetime1">
              <a:rPr lang="en-US" smtClean="0"/>
              <a:t>5/7/2022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US"/>
              <a:t>CSE 1051                           Department of CSE</a:t>
            </a:r>
            <a:endParaRPr lang="en-US">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74C8E9F4-6439-4D1E-A93F-96891136D8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5"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6324600"/>
            <a:ext cx="12192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2800">
              <a:solidFill>
                <a:schemeClr val="accent6">
                  <a:lumMod val="75000"/>
                </a:schemeClr>
              </a:solidFill>
            </a:endParaRPr>
          </a:p>
        </p:txBody>
      </p:sp>
      <p:pic>
        <p:nvPicPr>
          <p:cNvPr id="3075"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192934" y="92075"/>
            <a:ext cx="9017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p:cNvSpPr>
            <a:spLocks noGrp="1"/>
          </p:cNvSpPr>
          <p:nvPr>
            <p:ph type="title"/>
          </p:nvPr>
        </p:nvSpPr>
        <p:spPr bwMode="auto">
          <a:xfrm>
            <a:off x="609600" y="274639"/>
            <a:ext cx="10464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7" name="Text Placeholder 2"/>
          <p:cNvSpPr>
            <a:spLocks noGrp="1"/>
          </p:cNvSpPr>
          <p:nvPr>
            <p:ph type="body" idx="1"/>
          </p:nvPr>
        </p:nvSpPr>
        <p:spPr bwMode="auto">
          <a:xfrm>
            <a:off x="609600" y="1066801"/>
            <a:ext cx="109728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solidFill>
                <a:latin typeface="Arial" charset="0"/>
                <a:cs typeface="+mn-cs"/>
              </a:defRPr>
            </a:lvl1pPr>
          </a:lstStyle>
          <a:p>
            <a:pPr>
              <a:defRPr/>
            </a:pPr>
            <a:fld id="{38DDF1B4-D9E3-437A-AB7E-BA46A4BFC94A}" type="datetime1">
              <a:rPr lang="en-US" smtClean="0"/>
              <a:t>5/7/2022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US"/>
              <a:t>CSE 1051                           Department of CSE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EED48581-B02E-43AC-A19A-A5591C0EA6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6"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A5114C84-056D-4F2B-9821-F8E80C5E6E22}" type="datetime1">
              <a:rPr lang="en-US" smtClean="0"/>
              <a:t>5/7/2022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DEADEA34-D02C-44BA-BE66-786638B65F48}" type="slidenum">
              <a:rPr lang="en-US" altLang="en-US" smtClean="0"/>
              <a:pPr>
                <a:defRPr/>
              </a:pPr>
              <a:t>‹#›</a:t>
            </a:fld>
            <a:endParaRPr lang="en-US" alt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4067806751"/>
      </p:ext>
    </p:extLst>
  </p:cSld>
  <p:clrMap bg1="lt1" tx1="dk1" bg2="lt2" tx2="dk2" accent1="accent1" accent2="accent2" accent3="accent3" accent4="accent4" accent5="accent5" accent6="accent6" hlink="hlink" folHlink="folHlink"/>
  <p:sldLayoutIdLst>
    <p:sldLayoutId id="2147484840" r:id="rId1"/>
    <p:sldLayoutId id="2147484841" r:id="rId2"/>
    <p:sldLayoutId id="2147484842" r:id="rId3"/>
    <p:sldLayoutId id="2147484843" r:id="rId4"/>
    <p:sldLayoutId id="2147484844" r:id="rId5"/>
    <p:sldLayoutId id="2147484845" r:id="rId6"/>
    <p:sldLayoutId id="2147484846" r:id="rId7"/>
    <p:sldLayoutId id="2147484847" r:id="rId8"/>
    <p:sldLayoutId id="2147484848" r:id="rId9"/>
    <p:sldLayoutId id="2147484849" r:id="rId10"/>
    <p:sldLayoutId id="2147484850"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56F1EEF1-8246-4A0A-B7BC-AED23378F5E6}" type="datetime1">
              <a:rPr lang="en-US" smtClean="0"/>
              <a:t>5/7/2022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DEADEA34-D02C-44BA-BE66-786638B65F48}" type="slidenum">
              <a:rPr lang="en-US" altLang="en-US" smtClean="0"/>
              <a:pPr>
                <a:defRPr/>
              </a:pPr>
              <a:t>‹#›</a:t>
            </a:fld>
            <a:endParaRPr lang="en-US" alt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2092330760"/>
      </p:ext>
    </p:extLst>
  </p:cSld>
  <p:clrMap bg1="lt1" tx1="dk1" bg2="lt2" tx2="dk2" accent1="accent1" accent2="accent2" accent3="accent3" accent4="accent4" accent5="accent5" accent6="accent6" hlink="hlink" folHlink="folHlink"/>
  <p:sldLayoutIdLst>
    <p:sldLayoutId id="2147484852" r:id="rId1"/>
    <p:sldLayoutId id="2147484853" r:id="rId2"/>
    <p:sldLayoutId id="2147484854" r:id="rId3"/>
    <p:sldLayoutId id="2147484855" r:id="rId4"/>
    <p:sldLayoutId id="2147484856" r:id="rId5"/>
    <p:sldLayoutId id="2147484857" r:id="rId6"/>
    <p:sldLayoutId id="2147484858" r:id="rId7"/>
    <p:sldLayoutId id="2147484859" r:id="rId8"/>
    <p:sldLayoutId id="2147484860" r:id="rId9"/>
    <p:sldLayoutId id="2147484861" r:id="rId10"/>
    <p:sldLayoutId id="2147484862"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73364" y="4267200"/>
            <a:ext cx="7894637" cy="1676400"/>
          </a:xfrm>
        </p:spPr>
        <p:txBody>
          <a:bodyPr rtlCol="0">
            <a:noAutofit/>
          </a:bodyPr>
          <a:lstStyle/>
          <a:p>
            <a:pPr>
              <a:defRPr/>
            </a:pPr>
            <a:r>
              <a:rPr lang="en-US" sz="2800" spc="1200" dirty="0"/>
              <a:t>Structured</a:t>
            </a:r>
            <a:br>
              <a:rPr lang="en-US" sz="2800" spc="1200" dirty="0"/>
            </a:br>
            <a:r>
              <a:rPr lang="en-US" sz="2800" spc="1200" dirty="0"/>
              <a:t>Programming-functions</a:t>
            </a:r>
            <a:br>
              <a:rPr lang="en-US" sz="2800" spc="1200" dirty="0"/>
            </a:br>
            <a:r>
              <a:rPr lang="en-US" sz="2400" b="0" spc="1200" dirty="0"/>
              <a:t>Modular programming and Functions</a:t>
            </a:r>
            <a:br>
              <a:rPr lang="en-US" sz="2400" b="0" spc="1200" dirty="0"/>
            </a:br>
            <a:r>
              <a:rPr lang="en-US" sz="2400" spc="1200" dirty="0"/>
              <a:t>L22-L23</a:t>
            </a:r>
            <a:endParaRPr lang="en-US" sz="2400" b="0" spc="1200" dirty="0"/>
          </a:p>
        </p:txBody>
      </p:sp>
      <p:sp>
        <p:nvSpPr>
          <p:cNvPr id="2" name="Date Placeholder 1"/>
          <p:cNvSpPr>
            <a:spLocks noGrp="1"/>
          </p:cNvSpPr>
          <p:nvPr>
            <p:ph type="dt" sz="half" idx="10"/>
          </p:nvPr>
        </p:nvSpPr>
        <p:spPr/>
        <p:txBody>
          <a:bodyPr/>
          <a:lstStyle/>
          <a:p>
            <a:pPr>
              <a:defRPr/>
            </a:pPr>
            <a:fld id="{9250621F-3AF5-4EEE-BACE-FB7C7EB6ACCE}" type="datetime1">
              <a:rPr lang="en-US" smtClean="0"/>
              <a:t>5/7/2022</a:t>
            </a:fld>
            <a:endParaRPr lang="en-US"/>
          </a:p>
        </p:txBody>
      </p:sp>
      <p:sp>
        <p:nvSpPr>
          <p:cNvPr id="3" name="Footer Placeholder 2"/>
          <p:cNvSpPr>
            <a:spLocks noGrp="1"/>
          </p:cNvSpPr>
          <p:nvPr>
            <p:ph type="ftr" sz="quarter" idx="11"/>
          </p:nvPr>
        </p:nvSpPr>
        <p:spPr/>
        <p:txBody>
          <a:bodyPr/>
          <a:lstStyle/>
          <a:p>
            <a:pPr>
              <a:defRPr/>
            </a:pPr>
            <a:r>
              <a:rPr lang="en-US"/>
              <a:t>CSE 1051                           Department of CSE</a:t>
            </a:r>
          </a:p>
        </p:txBody>
      </p:sp>
      <p:sp>
        <p:nvSpPr>
          <p:cNvPr id="4" name="Slide Number Placeholder 3"/>
          <p:cNvSpPr>
            <a:spLocks noGrp="1"/>
          </p:cNvSpPr>
          <p:nvPr>
            <p:ph type="sldNum" sz="quarter" idx="12"/>
          </p:nvPr>
        </p:nvSpPr>
        <p:spPr/>
        <p:txBody>
          <a:bodyPr/>
          <a:lstStyle/>
          <a:p>
            <a:pPr>
              <a:defRPr/>
            </a:pPr>
            <a:r>
              <a:rPr lang="en-US" altLang="en-US" sz="1600" dirty="0">
                <a:solidFill>
                  <a:schemeClr val="tx1"/>
                </a:solidFill>
              </a:rPr>
              <a:t>1</a:t>
            </a:r>
          </a:p>
        </p:txBody>
      </p:sp>
      <p:grpSp>
        <p:nvGrpSpPr>
          <p:cNvPr id="5" name="Group 4"/>
          <p:cNvGrpSpPr/>
          <p:nvPr/>
        </p:nvGrpSpPr>
        <p:grpSpPr>
          <a:xfrm>
            <a:off x="2742308" y="833065"/>
            <a:ext cx="4995027" cy="3429000"/>
            <a:chOff x="2742308" y="833065"/>
            <a:chExt cx="4995027" cy="3429000"/>
          </a:xfrm>
        </p:grpSpPr>
        <p:graphicFrame>
          <p:nvGraphicFramePr>
            <p:cNvPr id="31747" name="Object 1"/>
            <p:cNvGraphicFramePr>
              <a:graphicFrameLocks noChangeAspect="1"/>
            </p:cNvGraphicFramePr>
            <p:nvPr>
              <p:extLst>
                <p:ext uri="{D42A27DB-BD31-4B8C-83A1-F6EECF244321}">
                  <p14:modId xmlns:p14="http://schemas.microsoft.com/office/powerpoint/2010/main" val="1151938012"/>
                </p:ext>
              </p:extLst>
            </p:nvPr>
          </p:nvGraphicFramePr>
          <p:xfrm>
            <a:off x="5020371" y="833065"/>
            <a:ext cx="2716964" cy="3360738"/>
          </p:xfrm>
          <a:graphic>
            <a:graphicData uri="http://schemas.openxmlformats.org/presentationml/2006/ole">
              <mc:AlternateContent xmlns:mc="http://schemas.openxmlformats.org/markup-compatibility/2006">
                <mc:Choice xmlns:v="urn:schemas-microsoft-com:vml" Requires="v">
                  <p:oleObj spid="_x0000_s31876" name="Clip" r:id="rId4" imgW="2827338" imgH="3497263" progId="">
                    <p:embed/>
                  </p:oleObj>
                </mc:Choice>
                <mc:Fallback>
                  <p:oleObj name="Clip" r:id="rId4" imgW="2827338" imgH="3497263"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0371" y="833065"/>
                          <a:ext cx="2716964" cy="336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2"/>
            <p:cNvGraphicFramePr>
              <a:graphicFrameLocks noChangeAspect="1"/>
            </p:cNvGraphicFramePr>
            <p:nvPr>
              <p:extLst>
                <p:ext uri="{D42A27DB-BD31-4B8C-83A1-F6EECF244321}">
                  <p14:modId xmlns:p14="http://schemas.microsoft.com/office/powerpoint/2010/main" val="1726985666"/>
                </p:ext>
              </p:extLst>
            </p:nvPr>
          </p:nvGraphicFramePr>
          <p:xfrm>
            <a:off x="2742308" y="901328"/>
            <a:ext cx="2716965" cy="3360737"/>
          </p:xfrm>
          <a:graphic>
            <a:graphicData uri="http://schemas.openxmlformats.org/presentationml/2006/ole">
              <mc:AlternateContent xmlns:mc="http://schemas.openxmlformats.org/markup-compatibility/2006">
                <mc:Choice xmlns:v="urn:schemas-microsoft-com:vml" Requires="v">
                  <p:oleObj spid="_x0000_s31877" name="Clip" r:id="rId6" imgW="2827338" imgH="3497263" progId="">
                    <p:embed/>
                  </p:oleObj>
                </mc:Choice>
                <mc:Fallback>
                  <p:oleObj name="Clip" r:id="rId6" imgW="2827338" imgH="3497263"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308" y="901328"/>
                          <a:ext cx="2716965" cy="336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p:nvPr>
        </p:nvSpPr>
        <p:spPr/>
        <p:txBody>
          <a:bodyPr>
            <a:normAutofit/>
          </a:bodyPr>
          <a:lstStyle/>
          <a:p>
            <a:pPr eaLnBrk="1" hangingPunct="1">
              <a:defRPr/>
            </a:pPr>
            <a:r>
              <a:rPr lang="en-US" sz="3200" dirty="0"/>
              <a:t>Defining a Function</a:t>
            </a:r>
          </a:p>
        </p:txBody>
      </p:sp>
      <p:sp>
        <p:nvSpPr>
          <p:cNvPr id="10244" name="Rectangle 3"/>
          <p:cNvSpPr>
            <a:spLocks noGrp="1" noChangeArrowheads="1"/>
          </p:cNvSpPr>
          <p:nvPr>
            <p:ph idx="1"/>
          </p:nvPr>
        </p:nvSpPr>
        <p:spPr/>
        <p:txBody>
          <a:bodyPr>
            <a:normAutofit lnSpcReduction="10000"/>
          </a:bodyPr>
          <a:lstStyle/>
          <a:p>
            <a:pPr algn="just">
              <a:lnSpc>
                <a:spcPct val="100000"/>
              </a:lnSpc>
              <a:spcBef>
                <a:spcPts val="600"/>
              </a:spcBef>
              <a:spcAft>
                <a:spcPts val="600"/>
              </a:spcAft>
              <a:buFont typeface="Wingdings" pitchFamily="2" charset="2"/>
              <a:buChar char="ü"/>
              <a:defRPr/>
            </a:pPr>
            <a:r>
              <a:rPr lang="en-US" sz="2800" b="1" dirty="0">
                <a:latin typeface="Tempus Sans ITC" pitchFamily="82" charset="0"/>
              </a:rPr>
              <a:t>Name </a:t>
            </a:r>
            <a:r>
              <a:rPr lang="en-US" dirty="0"/>
              <a:t>(</a:t>
            </a:r>
            <a:r>
              <a:rPr lang="en-US" b="1" dirty="0">
                <a:latin typeface="Tempus Sans ITC" pitchFamily="82" charset="0"/>
              </a:rPr>
              <a:t>function name</a:t>
            </a:r>
            <a:r>
              <a:rPr lang="en-US" dirty="0"/>
              <a:t>)</a:t>
            </a:r>
            <a:endParaRPr lang="en-US" sz="2800" dirty="0"/>
          </a:p>
          <a:p>
            <a:pPr lvl="1" algn="just">
              <a:lnSpc>
                <a:spcPct val="100000"/>
              </a:lnSpc>
              <a:spcBef>
                <a:spcPts val="600"/>
              </a:spcBef>
              <a:spcAft>
                <a:spcPts val="600"/>
              </a:spcAft>
              <a:defRPr/>
            </a:pPr>
            <a:r>
              <a:rPr lang="en-US" sz="2400" dirty="0"/>
              <a:t>You should give functions descriptive names</a:t>
            </a:r>
          </a:p>
          <a:p>
            <a:pPr lvl="1" algn="just">
              <a:lnSpc>
                <a:spcPct val="100000"/>
              </a:lnSpc>
              <a:spcBef>
                <a:spcPts val="600"/>
              </a:spcBef>
              <a:spcAft>
                <a:spcPts val="600"/>
              </a:spcAft>
              <a:defRPr/>
            </a:pPr>
            <a:r>
              <a:rPr lang="en-US" sz="2400" dirty="0"/>
              <a:t>Same rules as variable names, generally</a:t>
            </a:r>
            <a:endParaRPr lang="en-US" dirty="0"/>
          </a:p>
          <a:p>
            <a:pPr algn="just">
              <a:lnSpc>
                <a:spcPct val="100000"/>
              </a:lnSpc>
              <a:spcBef>
                <a:spcPts val="600"/>
              </a:spcBef>
              <a:spcAft>
                <a:spcPts val="600"/>
              </a:spcAft>
              <a:buFont typeface="Wingdings" pitchFamily="2" charset="2"/>
              <a:buChar char="ü"/>
              <a:defRPr/>
            </a:pPr>
            <a:r>
              <a:rPr lang="en-US" sz="2800" b="1" dirty="0">
                <a:latin typeface="Tempus Sans ITC" pitchFamily="82" charset="0"/>
              </a:rPr>
              <a:t>Return type </a:t>
            </a:r>
          </a:p>
          <a:p>
            <a:pPr lvl="1" algn="just">
              <a:lnSpc>
                <a:spcPct val="100000"/>
              </a:lnSpc>
              <a:spcBef>
                <a:spcPts val="600"/>
              </a:spcBef>
              <a:spcAft>
                <a:spcPts val="600"/>
              </a:spcAft>
              <a:defRPr/>
            </a:pPr>
            <a:r>
              <a:rPr lang="en-US" sz="2400" dirty="0"/>
              <a:t>Data type of the value returned to the part of the program that activated (called) the function.</a:t>
            </a:r>
          </a:p>
          <a:p>
            <a:pPr algn="just">
              <a:lnSpc>
                <a:spcPct val="100000"/>
              </a:lnSpc>
              <a:spcBef>
                <a:spcPts val="600"/>
              </a:spcBef>
              <a:spcAft>
                <a:spcPts val="600"/>
              </a:spcAft>
              <a:buFont typeface="Wingdings" pitchFamily="2" charset="2"/>
              <a:buChar char="ü"/>
              <a:defRPr/>
            </a:pPr>
            <a:r>
              <a:rPr lang="en-US" sz="2800" b="1" dirty="0">
                <a:latin typeface="Tempus Sans ITC" pitchFamily="82" charset="0"/>
              </a:rPr>
              <a:t>Parameter list (</a:t>
            </a:r>
            <a:r>
              <a:rPr lang="en-US" sz="2800" b="1" dirty="0" err="1">
                <a:latin typeface="Tempus Sans ITC" pitchFamily="82" charset="0"/>
              </a:rPr>
              <a:t>parameter_definition</a:t>
            </a:r>
            <a:r>
              <a:rPr lang="en-US" sz="2800" b="1" dirty="0">
                <a:latin typeface="Tempus Sans ITC" pitchFamily="82" charset="0"/>
              </a:rPr>
              <a:t>)</a:t>
            </a:r>
          </a:p>
          <a:p>
            <a:pPr lvl="1" algn="just">
              <a:lnSpc>
                <a:spcPct val="100000"/>
              </a:lnSpc>
              <a:spcBef>
                <a:spcPts val="600"/>
              </a:spcBef>
              <a:spcAft>
                <a:spcPts val="600"/>
              </a:spcAft>
              <a:defRPr/>
            </a:pPr>
            <a:r>
              <a:rPr lang="en-US" sz="2400" dirty="0"/>
              <a:t>A list of variables that hold the values being passed to the function</a:t>
            </a:r>
          </a:p>
          <a:p>
            <a:pPr algn="just">
              <a:lnSpc>
                <a:spcPct val="100000"/>
              </a:lnSpc>
              <a:spcBef>
                <a:spcPts val="600"/>
              </a:spcBef>
              <a:spcAft>
                <a:spcPts val="600"/>
              </a:spcAft>
              <a:buFont typeface="Wingdings" pitchFamily="2" charset="2"/>
              <a:buChar char="ü"/>
              <a:defRPr/>
            </a:pPr>
            <a:r>
              <a:rPr lang="en-US" sz="2800" b="1" dirty="0">
                <a:latin typeface="Tempus Sans ITC" pitchFamily="82" charset="0"/>
              </a:rPr>
              <a:t>Body</a:t>
            </a:r>
            <a:endParaRPr lang="en-US" b="1" dirty="0">
              <a:latin typeface="Tempus Sans ITC" pitchFamily="82" charset="0"/>
            </a:endParaRPr>
          </a:p>
          <a:p>
            <a:pPr lvl="1" algn="just">
              <a:lnSpc>
                <a:spcPct val="100000"/>
              </a:lnSpc>
              <a:spcBef>
                <a:spcPts val="600"/>
              </a:spcBef>
              <a:spcAft>
                <a:spcPts val="600"/>
              </a:spcAft>
              <a:defRPr/>
            </a:pPr>
            <a:r>
              <a:rPr lang="en-US" sz="2400" dirty="0"/>
              <a:t>Statements enclosed in curly braces that perform the function’s operations(tasks)</a:t>
            </a:r>
          </a:p>
          <a:p>
            <a:pPr lvl="1" algn="just">
              <a:lnSpc>
                <a:spcPct val="100000"/>
              </a:lnSpc>
              <a:spcBef>
                <a:spcPts val="600"/>
              </a:spcBef>
              <a:spcAft>
                <a:spcPts val="600"/>
              </a:spcAft>
              <a:buNone/>
              <a:defRPr/>
            </a:pPr>
            <a:endParaRPr lang="en-US" dirty="0"/>
          </a:p>
        </p:txBody>
      </p:sp>
      <p:sp>
        <p:nvSpPr>
          <p:cNvPr id="51203" name="Date Placeholder 4"/>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63073013-E095-4278-BFA5-E141F0F9C08F}" type="datetime1">
              <a:rPr lang="en-US" smtClean="0"/>
              <a:t>5/7/2022</a:t>
            </a:fld>
            <a:endParaRPr lang="en-US"/>
          </a:p>
        </p:txBody>
      </p:sp>
      <p:sp>
        <p:nvSpPr>
          <p:cNvPr id="51205"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48132" name="Slide Number Placeholder 5"/>
          <p:cNvSpPr>
            <a:spLocks noGrp="1"/>
          </p:cNvSpPr>
          <p:nvPr>
            <p:ph type="sldNum" sz="quarter" idx="12"/>
          </p:nvPr>
        </p:nvSpPr>
        <p:spPr bwMode="auto">
          <a:xfrm>
            <a:off x="9763836" y="6356352"/>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33548DF-8CB1-476E-B5D9-D482E96E3A6B}" type="slidenum">
              <a:rPr lang="en-US" altLang="en-US" sz="1600">
                <a:solidFill>
                  <a:schemeClr val="tx1"/>
                </a:solidFill>
              </a:rPr>
              <a:pPr/>
              <a:t>10</a:t>
            </a:fld>
            <a:endParaRPr lang="en-US" altLang="en-US" sz="1600" dirty="0">
              <a:solidFill>
                <a:schemeClr val="tx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normAutofit/>
          </a:bodyPr>
          <a:lstStyle/>
          <a:p>
            <a:pPr eaLnBrk="1" hangingPunct="1">
              <a:defRPr/>
            </a:pPr>
            <a:r>
              <a:rPr lang="en-US" sz="3200" dirty="0"/>
              <a:t>Understanding </a:t>
            </a:r>
            <a:r>
              <a:rPr lang="en-US" sz="3200" dirty="0">
                <a:solidFill>
                  <a:srgbClr val="C00000"/>
                </a:solidFill>
                <a:latin typeface="Courier New" panose="02070309020205020404" pitchFamily="49" charset="0"/>
                <a:cs typeface="Courier New" panose="02070309020205020404" pitchFamily="49" charset="0"/>
              </a:rPr>
              <a:t>main( )</a:t>
            </a:r>
            <a:r>
              <a:rPr lang="en-US" sz="3200" dirty="0"/>
              <a:t>function </a:t>
            </a:r>
          </a:p>
        </p:txBody>
      </p:sp>
      <p:sp>
        <p:nvSpPr>
          <p:cNvPr id="52226" name="Date Placeholder 3"/>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49B40EA-57F1-4681-AA63-F71DD2E3D059}" type="datetime1">
              <a:rPr lang="en-US" smtClean="0"/>
              <a:t>5/7/2022</a:t>
            </a:fld>
            <a:endParaRPr lang="en-US"/>
          </a:p>
        </p:txBody>
      </p:sp>
      <p:sp>
        <p:nvSpPr>
          <p:cNvPr id="52228"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50179" name="Slide Number Placeholder 15"/>
          <p:cNvSpPr>
            <a:spLocks noGrp="1"/>
          </p:cNvSpPr>
          <p:nvPr>
            <p:ph type="sldNum" sz="quarter" idx="12"/>
          </p:nvPr>
        </p:nvSpPr>
        <p:spPr bwMode="auto">
          <a:xfrm>
            <a:off x="9763836" y="6356352"/>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CEE9AC30-F50E-41C1-9357-3570503AF002}" type="slidenum">
              <a:rPr lang="en-US" altLang="en-US" sz="1600">
                <a:solidFill>
                  <a:schemeClr val="tx1"/>
                </a:solidFill>
              </a:rPr>
              <a:pPr/>
              <a:t>11</a:t>
            </a:fld>
            <a:endParaRPr lang="en-US" altLang="en-US" sz="1600">
              <a:solidFill>
                <a:schemeClr val="tx1"/>
              </a:solidFill>
            </a:endParaRPr>
          </a:p>
        </p:txBody>
      </p:sp>
      <p:sp>
        <p:nvSpPr>
          <p:cNvPr id="50182" name="Text Box 3"/>
          <p:cNvSpPr txBox="1">
            <a:spLocks noChangeArrowheads="1"/>
          </p:cNvSpPr>
          <p:nvPr/>
        </p:nvSpPr>
        <p:spPr bwMode="auto">
          <a:xfrm>
            <a:off x="3352800" y="2860575"/>
            <a:ext cx="5181600"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3200" b="0" dirty="0">
                <a:solidFill>
                  <a:schemeClr val="tx1"/>
                </a:solidFill>
                <a:latin typeface="Arial Rounded MT Bold" panose="020F0704030504030204" pitchFamily="34" charset="0"/>
              </a:rPr>
              <a:t> </a:t>
            </a:r>
            <a:r>
              <a:rPr lang="en-US" altLang="en-US" sz="3200" b="0" dirty="0" err="1">
                <a:solidFill>
                  <a:srgbClr val="C00000"/>
                </a:solidFill>
                <a:latin typeface="Arial Rounded MT Bold" panose="020F0704030504030204" pitchFamily="34" charset="0"/>
              </a:rPr>
              <a:t>int</a:t>
            </a:r>
            <a:r>
              <a:rPr lang="en-US" altLang="en-US" sz="3200" b="0" dirty="0">
                <a:solidFill>
                  <a:schemeClr val="tx1"/>
                </a:solidFill>
                <a:latin typeface="Arial Rounded MT Bold" panose="020F0704030504030204" pitchFamily="34" charset="0"/>
              </a:rPr>
              <a:t> main (</a:t>
            </a:r>
            <a:r>
              <a:rPr lang="en-US" altLang="en-US" sz="3200" b="0" dirty="0">
                <a:solidFill>
                  <a:srgbClr val="0070C0"/>
                </a:solidFill>
                <a:latin typeface="Arial Rounded MT Bold" panose="020F0704030504030204" pitchFamily="34" charset="0"/>
              </a:rPr>
              <a:t>void</a:t>
            </a:r>
            <a:r>
              <a:rPr lang="en-US" altLang="en-US" sz="3200" b="0" dirty="0">
                <a:solidFill>
                  <a:schemeClr val="tx1"/>
                </a:solidFill>
                <a:latin typeface="Arial Rounded MT Bold" panose="020F0704030504030204" pitchFamily="34" charset="0"/>
              </a:rPr>
              <a:t>)</a:t>
            </a:r>
          </a:p>
          <a:p>
            <a:pPr>
              <a:spcBef>
                <a:spcPct val="50000"/>
              </a:spcBef>
            </a:pPr>
            <a:r>
              <a:rPr lang="en-US" altLang="en-US" sz="3200" b="0" dirty="0">
                <a:solidFill>
                  <a:schemeClr val="tx1"/>
                </a:solidFill>
                <a:latin typeface="Arial Rounded MT Bold" panose="020F0704030504030204" pitchFamily="34" charset="0"/>
              </a:rPr>
              <a:t>{ </a:t>
            </a:r>
          </a:p>
          <a:p>
            <a:pPr>
              <a:spcBef>
                <a:spcPts val="1200"/>
              </a:spcBef>
            </a:pPr>
            <a:r>
              <a:rPr lang="en-US" altLang="en-US" sz="3200" b="0" dirty="0">
                <a:solidFill>
                  <a:schemeClr val="tx1"/>
                </a:solidFill>
                <a:latin typeface="Arial Rounded MT Bold" panose="020F0704030504030204" pitchFamily="34" charset="0"/>
              </a:rPr>
              <a:t>  </a:t>
            </a:r>
            <a:r>
              <a:rPr lang="en-US" sz="3200" b="0" dirty="0" err="1">
                <a:solidFill>
                  <a:schemeClr val="tx1"/>
                </a:solidFill>
              </a:rPr>
              <a:t>printf</a:t>
            </a:r>
            <a:r>
              <a:rPr lang="en-US" sz="3200" b="0" dirty="0">
                <a:solidFill>
                  <a:schemeClr val="tx1"/>
                </a:solidFill>
              </a:rPr>
              <a:t>(</a:t>
            </a:r>
            <a:r>
              <a:rPr lang="en-US" altLang="en-US" sz="3200" b="0" dirty="0">
                <a:solidFill>
                  <a:schemeClr val="tx1"/>
                </a:solidFill>
                <a:latin typeface="Arial Rounded MT Bold" panose="020F0704030504030204" pitchFamily="34" charset="0"/>
              </a:rPr>
              <a:t>“hello world\n”);</a:t>
            </a:r>
          </a:p>
          <a:p>
            <a:pPr>
              <a:spcBef>
                <a:spcPts val="1200"/>
              </a:spcBef>
            </a:pPr>
            <a:r>
              <a:rPr lang="en-US" altLang="en-US" sz="3200" b="0" dirty="0">
                <a:solidFill>
                  <a:schemeClr val="tx1"/>
                </a:solidFill>
                <a:latin typeface="Arial Rounded MT Bold" panose="020F0704030504030204" pitchFamily="34" charset="0"/>
              </a:rPr>
              <a:t>  </a:t>
            </a:r>
            <a:r>
              <a:rPr lang="en-US" altLang="en-US" sz="3200" b="0" dirty="0">
                <a:solidFill>
                  <a:srgbClr val="C00000"/>
                </a:solidFill>
                <a:latin typeface="Arial Rounded MT Bold" panose="020F0704030504030204" pitchFamily="34" charset="0"/>
              </a:rPr>
              <a:t>return</a:t>
            </a:r>
            <a:r>
              <a:rPr lang="en-US" altLang="en-US" sz="3200" b="0" dirty="0">
                <a:solidFill>
                  <a:schemeClr val="tx1"/>
                </a:solidFill>
                <a:latin typeface="Arial Rounded MT Bold" panose="020F0704030504030204" pitchFamily="34" charset="0"/>
              </a:rPr>
              <a:t> </a:t>
            </a:r>
            <a:r>
              <a:rPr lang="en-US" altLang="en-US" sz="3200" b="0" dirty="0">
                <a:solidFill>
                  <a:srgbClr val="0070C0"/>
                </a:solidFill>
                <a:latin typeface="Arial Rounded MT Bold" panose="020F0704030504030204" pitchFamily="34" charset="0"/>
              </a:rPr>
              <a:t>0</a:t>
            </a:r>
            <a:r>
              <a:rPr lang="en-US" altLang="en-US" sz="3200" b="0" dirty="0">
                <a:solidFill>
                  <a:schemeClr val="tx1"/>
                </a:solidFill>
                <a:latin typeface="Arial Rounded MT Bold" panose="020F0704030504030204" pitchFamily="34" charset="0"/>
              </a:rPr>
              <a:t>;</a:t>
            </a:r>
            <a:br>
              <a:rPr lang="en-US" altLang="en-US" sz="3200" b="0" dirty="0">
                <a:solidFill>
                  <a:schemeClr val="tx1"/>
                </a:solidFill>
                <a:latin typeface="Arial Rounded MT Bold" panose="020F0704030504030204" pitchFamily="34" charset="0"/>
              </a:rPr>
            </a:br>
            <a:endParaRPr lang="en-US" altLang="en-US" sz="100" b="0" dirty="0">
              <a:solidFill>
                <a:schemeClr val="tx1"/>
              </a:solidFill>
              <a:latin typeface="Arial Rounded MT Bold" panose="020F0704030504030204" pitchFamily="34" charset="0"/>
            </a:endParaRPr>
          </a:p>
          <a:p>
            <a:pPr>
              <a:spcBef>
                <a:spcPts val="1200"/>
              </a:spcBef>
            </a:pPr>
            <a:r>
              <a:rPr lang="en-US" altLang="en-US" sz="3200" b="0" dirty="0">
                <a:solidFill>
                  <a:schemeClr val="tx1"/>
                </a:solidFill>
                <a:latin typeface="Arial Rounded MT Bold" panose="020F0704030504030204" pitchFamily="34" charset="0"/>
              </a:rPr>
              <a:t>}</a:t>
            </a:r>
          </a:p>
        </p:txBody>
      </p:sp>
      <p:sp>
        <p:nvSpPr>
          <p:cNvPr id="13317" name="Text Box 4"/>
          <p:cNvSpPr txBox="1">
            <a:spLocks noChangeArrowheads="1"/>
          </p:cNvSpPr>
          <p:nvPr/>
        </p:nvSpPr>
        <p:spPr bwMode="auto">
          <a:xfrm>
            <a:off x="2895600" y="1412776"/>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Return type</a:t>
            </a:r>
          </a:p>
        </p:txBody>
      </p:sp>
      <p:sp>
        <p:nvSpPr>
          <p:cNvPr id="13318" name="Line 5"/>
          <p:cNvSpPr>
            <a:spLocks noChangeShapeType="1"/>
          </p:cNvSpPr>
          <p:nvPr/>
        </p:nvSpPr>
        <p:spPr bwMode="auto">
          <a:xfrm>
            <a:off x="3657600" y="1793775"/>
            <a:ext cx="228600" cy="1295400"/>
          </a:xfrm>
          <a:prstGeom prst="line">
            <a:avLst/>
          </a:prstGeom>
          <a:noFill/>
          <a:ln w="38100" cap="sq">
            <a:solidFill>
              <a:srgbClr val="FF0000"/>
            </a:solidFill>
            <a:round/>
            <a:headEnd type="none" w="sm" len="sm"/>
            <a:tailEnd type="triangle" w="med" len="lg"/>
          </a:ln>
        </p:spPr>
        <p:txBody>
          <a:bodyPr wrap="none" anchor="ctr"/>
          <a:lstStyle/>
          <a:p>
            <a:pPr eaLnBrk="1" hangingPunct="1">
              <a:defRPr/>
            </a:pPr>
            <a:endParaRPr lang="en-US">
              <a:ln>
                <a:solidFill>
                  <a:srgbClr val="FF0000"/>
                </a:solidFill>
              </a:ln>
              <a:latin typeface="Arial" charset="0"/>
              <a:cs typeface="+mn-cs"/>
            </a:endParaRPr>
          </a:p>
        </p:txBody>
      </p:sp>
      <p:sp>
        <p:nvSpPr>
          <p:cNvPr id="13319" name="Text Box 6"/>
          <p:cNvSpPr txBox="1">
            <a:spLocks noChangeArrowheads="1"/>
          </p:cNvSpPr>
          <p:nvPr/>
        </p:nvSpPr>
        <p:spPr bwMode="auto">
          <a:xfrm>
            <a:off x="5562600" y="1412776"/>
            <a:ext cx="205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Function name</a:t>
            </a:r>
          </a:p>
        </p:txBody>
      </p:sp>
      <p:sp>
        <p:nvSpPr>
          <p:cNvPr id="13320" name="Line 7"/>
          <p:cNvSpPr>
            <a:spLocks noChangeShapeType="1"/>
          </p:cNvSpPr>
          <p:nvPr/>
        </p:nvSpPr>
        <p:spPr bwMode="auto">
          <a:xfrm flipH="1">
            <a:off x="4648200" y="1869975"/>
            <a:ext cx="914400" cy="1219200"/>
          </a:xfrm>
          <a:prstGeom prst="line">
            <a:avLst/>
          </a:prstGeom>
          <a:noFill/>
          <a:ln w="38100" cap="sq">
            <a:solidFill>
              <a:srgbClr val="00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1" name="Text Box 8"/>
          <p:cNvSpPr txBox="1">
            <a:spLocks noChangeArrowheads="1"/>
          </p:cNvSpPr>
          <p:nvPr/>
        </p:nvSpPr>
        <p:spPr bwMode="auto">
          <a:xfrm>
            <a:off x="7543800" y="1869976"/>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Parameter List</a:t>
            </a:r>
          </a:p>
        </p:txBody>
      </p:sp>
      <p:sp>
        <p:nvSpPr>
          <p:cNvPr id="13322" name="Line 9"/>
          <p:cNvSpPr>
            <a:spLocks noChangeShapeType="1"/>
          </p:cNvSpPr>
          <p:nvPr/>
        </p:nvSpPr>
        <p:spPr bwMode="auto">
          <a:xfrm flipH="1">
            <a:off x="6172200" y="2327175"/>
            <a:ext cx="1447800" cy="685800"/>
          </a:xfrm>
          <a:prstGeom prst="line">
            <a:avLst/>
          </a:prstGeom>
          <a:noFill/>
          <a:ln w="38100" cap="sq">
            <a:solidFill>
              <a:srgbClr val="C00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3" name="Text Box 10"/>
          <p:cNvSpPr txBox="1">
            <a:spLocks noChangeArrowheads="1"/>
          </p:cNvSpPr>
          <p:nvPr/>
        </p:nvSpPr>
        <p:spPr bwMode="auto">
          <a:xfrm>
            <a:off x="8915400" y="4657726"/>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Body</a:t>
            </a:r>
          </a:p>
        </p:txBody>
      </p:sp>
      <p:sp>
        <p:nvSpPr>
          <p:cNvPr id="15" name="TextBox 14"/>
          <p:cNvSpPr txBox="1"/>
          <p:nvPr/>
        </p:nvSpPr>
        <p:spPr>
          <a:xfrm>
            <a:off x="8229600" y="3449638"/>
            <a:ext cx="838200" cy="2646362"/>
          </a:xfrm>
          <a:prstGeom prst="rect">
            <a:avLst/>
          </a:prstGeom>
          <a:noFill/>
        </p:spPr>
        <p:txBody>
          <a:bodyPr>
            <a:spAutoFit/>
          </a:bodyPr>
          <a:lstStyle/>
          <a:p>
            <a:pPr eaLnBrk="1" hangingPunct="1">
              <a:defRPr/>
            </a:pPr>
            <a:r>
              <a:rPr lang="en-US" sz="16600" b="0" dirty="0">
                <a:solidFill>
                  <a:schemeClr val="bg2">
                    <a:lumMod val="50000"/>
                  </a:schemeClr>
                </a:solidFill>
                <a:latin typeface="MS Mincho" pitchFamily="49" charset="-128"/>
                <a:ea typeface="MS Mincho" pitchFamily="49" charset="-128"/>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par>
                                <p:cTn id="8" presetID="3" presetClass="entr" presetSubtype="10" fill="hold" nodeType="withEffect">
                                  <p:stCondLst>
                                    <p:cond delay="0"/>
                                  </p:stCondLst>
                                  <p:childTnLst>
                                    <p:set>
                                      <p:cBhvr>
                                        <p:cTn id="9" dur="1" fill="hold">
                                          <p:stCondLst>
                                            <p:cond delay="0"/>
                                          </p:stCondLst>
                                        </p:cTn>
                                        <p:tgtEl>
                                          <p:spTgt spid="13318"/>
                                        </p:tgtEl>
                                        <p:attrNameLst>
                                          <p:attrName>style.visibility</p:attrName>
                                        </p:attrNameLst>
                                      </p:cBhvr>
                                      <p:to>
                                        <p:strVal val="visible"/>
                                      </p:to>
                                    </p:set>
                                    <p:animEffect transition="in" filter="blinds(horizontal)">
                                      <p:cBhvr>
                                        <p:cTn id="10" dur="500"/>
                                        <p:tgtEl>
                                          <p:spTgt spid="13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20"/>
                                        </p:tgtEl>
                                        <p:attrNameLst>
                                          <p:attrName>style.visibility</p:attrName>
                                        </p:attrNameLst>
                                      </p:cBhvr>
                                      <p:to>
                                        <p:strVal val="visible"/>
                                      </p:to>
                                    </p:set>
                                    <p:animEffect transition="in" filter="blinds(horizontal)">
                                      <p:cBhvr>
                                        <p:cTn id="15" dur="500"/>
                                        <p:tgtEl>
                                          <p:spTgt spid="13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linds(horizontal)">
                                      <p:cBhvr>
                                        <p:cTn id="18" dur="500"/>
                                        <p:tgtEl>
                                          <p:spTgt spid="133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21"/>
                                        </p:tgtEl>
                                        <p:attrNameLst>
                                          <p:attrName>style.visibility</p:attrName>
                                        </p:attrNameLst>
                                      </p:cBhvr>
                                      <p:to>
                                        <p:strVal val="visible"/>
                                      </p:to>
                                    </p:set>
                                    <p:animEffect transition="in" filter="blinds(horizontal)">
                                      <p:cBhvr>
                                        <p:cTn id="23" dur="500"/>
                                        <p:tgtEl>
                                          <p:spTgt spid="133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322"/>
                                        </p:tgtEl>
                                        <p:attrNameLst>
                                          <p:attrName>style.visibility</p:attrName>
                                        </p:attrNameLst>
                                      </p:cBhvr>
                                      <p:to>
                                        <p:strVal val="visible"/>
                                      </p:to>
                                    </p:set>
                                    <p:animEffect transition="in" filter="blinds(horizontal)">
                                      <p:cBhvr>
                                        <p:cTn id="26" dur="500"/>
                                        <p:tgtEl>
                                          <p:spTgt spid="13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323"/>
                                        </p:tgtEl>
                                        <p:attrNameLst>
                                          <p:attrName>style.visibility</p:attrName>
                                        </p:attrNameLst>
                                      </p:cBhvr>
                                      <p:to>
                                        <p:strVal val="visible"/>
                                      </p:to>
                                    </p:set>
                                    <p:animEffect transition="in" filter="blinds(horizontal)">
                                      <p:cBhvr>
                                        <p:cTn id="34"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0" grpId="0" animBg="1"/>
      <p:bldP spid="13321" grpId="0"/>
      <p:bldP spid="13322" grpId="0" animBg="1"/>
      <p:bldP spid="1332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492552" y="5029200"/>
            <a:ext cx="3886200" cy="457200"/>
          </a:xfrm>
          <a:prstGeom prst="rect">
            <a:avLst/>
          </a:prstGeom>
          <a:solidFill>
            <a:srgbClr val="CC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endParaRPr lang="en-US" altLang="en-US" sz="2400">
              <a:solidFill>
                <a:schemeClr val="tx1"/>
              </a:solidFill>
            </a:endParaRPr>
          </a:p>
        </p:txBody>
      </p:sp>
      <p:sp>
        <p:nvSpPr>
          <p:cNvPr id="22532" name="Text Box 5"/>
          <p:cNvSpPr txBox="1">
            <a:spLocks noChangeArrowheads="1"/>
          </p:cNvSpPr>
          <p:nvPr/>
        </p:nvSpPr>
        <p:spPr bwMode="auto">
          <a:xfrm>
            <a:off x="2063552" y="3959225"/>
            <a:ext cx="7696200" cy="2677656"/>
          </a:xfrm>
          <a:prstGeom prst="rect">
            <a:avLst/>
          </a:prstGeom>
          <a:noFill/>
          <a:ln w="12700" cap="sq">
            <a:noFill/>
            <a:miter lim="800000"/>
            <a:headEnd type="none" w="sm" len="sm"/>
            <a:tailEnd type="none" w="sm" len="sm"/>
          </a:ln>
        </p:spPr>
        <p:txBody>
          <a:bodyPr>
            <a:spAutoFit/>
          </a:bodyPr>
          <a:lstStyle/>
          <a:p>
            <a:pPr>
              <a:lnSpc>
                <a:spcPct val="70000"/>
              </a:lnSpc>
              <a:spcBef>
                <a:spcPct val="35000"/>
              </a:spcBef>
              <a:defRPr/>
            </a:pPr>
            <a:r>
              <a:rPr lang="en-US" sz="2400" b="0" dirty="0" err="1">
                <a:solidFill>
                  <a:schemeClr val="tx1"/>
                </a:solidFill>
                <a:latin typeface="+mn-lt"/>
                <a:cs typeface="+mn-cs"/>
              </a:rPr>
              <a:t>int</a:t>
            </a:r>
            <a:r>
              <a:rPr lang="en-US" sz="2400" b="0" dirty="0">
                <a:solidFill>
                  <a:schemeClr val="tx1"/>
                </a:solidFill>
                <a:latin typeface="+mn-lt"/>
                <a:cs typeface="+mn-cs"/>
              </a:rPr>
              <a:t> main()</a:t>
            </a:r>
          </a:p>
          <a:p>
            <a:pPr>
              <a:lnSpc>
                <a:spcPct val="70000"/>
              </a:lnSpc>
              <a:spcBef>
                <a:spcPct val="35000"/>
              </a:spcBef>
              <a:defRPr/>
            </a:pPr>
            <a:r>
              <a:rPr lang="en-US" sz="2400" b="0" dirty="0">
                <a:solidFill>
                  <a:schemeClr val="tx1"/>
                </a:solidFill>
                <a:latin typeface="+mn-lt"/>
                <a:cs typeface="+mn-cs"/>
              </a:rPr>
              <a:t>{ </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(“Hello from main \n”);</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latin typeface="+mn-lt"/>
                <a:cs typeface="+mn-cs"/>
              </a:rPr>
              <a:t>DisplayMessage</a:t>
            </a:r>
            <a:r>
              <a:rPr lang="en-US" sz="2400" b="0" dirty="0">
                <a:solidFill>
                  <a:schemeClr val="tx1"/>
                </a:solidFill>
                <a:latin typeface="+mn-lt"/>
                <a:cs typeface="+mn-cs"/>
              </a:rPr>
              <a:t>();   // FUNCTION CALL</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rPr>
              <a:t>printf</a:t>
            </a:r>
            <a:r>
              <a:rPr lang="en-US" sz="2400" b="0" dirty="0">
                <a:solidFill>
                  <a:schemeClr val="tx1"/>
                </a:solidFill>
              </a:rPr>
              <a:t>(</a:t>
            </a:r>
            <a:r>
              <a:rPr lang="en-US" sz="2400" b="0" dirty="0">
                <a:solidFill>
                  <a:schemeClr val="tx1"/>
                </a:solidFill>
                <a:latin typeface="+mn-lt"/>
                <a:cs typeface="+mn-cs"/>
              </a:rPr>
              <a:t>“Back in function main again.\n”);</a:t>
            </a:r>
          </a:p>
          <a:p>
            <a:pPr>
              <a:lnSpc>
                <a:spcPct val="70000"/>
              </a:lnSpc>
              <a:spcBef>
                <a:spcPct val="35000"/>
              </a:spcBef>
              <a:defRPr/>
            </a:pPr>
            <a:r>
              <a:rPr lang="en-US" sz="2400" b="0" dirty="0">
                <a:solidFill>
                  <a:schemeClr val="tx1"/>
                </a:solidFill>
                <a:latin typeface="+mn-lt"/>
                <a:cs typeface="+mn-cs"/>
              </a:rPr>
              <a:t>	return 0;</a:t>
            </a:r>
          </a:p>
          <a:p>
            <a:pPr>
              <a:lnSpc>
                <a:spcPct val="70000"/>
              </a:lnSpc>
              <a:spcBef>
                <a:spcPct val="35000"/>
              </a:spcBef>
              <a:defRPr/>
            </a:pPr>
            <a:r>
              <a:rPr lang="en-US" sz="2400" b="0" dirty="0">
                <a:solidFill>
                  <a:schemeClr val="tx1"/>
                </a:solidFill>
                <a:latin typeface="+mn-lt"/>
                <a:cs typeface="+mn-cs"/>
              </a:rPr>
              <a:t> }</a:t>
            </a:r>
          </a:p>
        </p:txBody>
      </p:sp>
      <p:sp>
        <p:nvSpPr>
          <p:cNvPr id="52231" name="Title 3"/>
          <p:cNvSpPr>
            <a:spLocks noGrp="1"/>
          </p:cNvSpPr>
          <p:nvPr>
            <p:ph type="title"/>
          </p:nvPr>
        </p:nvSpPr>
        <p:spPr/>
        <p:txBody>
          <a:bodyPr/>
          <a:lstStyle/>
          <a:p>
            <a:pPr eaLnBrk="1" hangingPunct="1"/>
            <a:r>
              <a:rPr lang="en-US" altLang="en-US" dirty="0"/>
              <a:t>Function Definition and Call</a:t>
            </a:r>
          </a:p>
        </p:txBody>
      </p:sp>
      <p:sp>
        <p:nvSpPr>
          <p:cNvPr id="53252"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F9FE6F63-B6C2-43F6-BFCE-60CB3FB6BEF9}" type="datetime1">
              <a:rPr lang="en-US" smtClean="0"/>
              <a:t>5/7/2022</a:t>
            </a:fld>
            <a:endParaRPr lang="en-US"/>
          </a:p>
        </p:txBody>
      </p:sp>
      <p:sp>
        <p:nvSpPr>
          <p:cNvPr id="53254"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52229" name="Slide Number Placeholder 8"/>
          <p:cNvSpPr>
            <a:spLocks noGrp="1"/>
          </p:cNvSpPr>
          <p:nvPr>
            <p:ph type="sldNum" sz="quarter" idx="12"/>
          </p:nvPr>
        </p:nvSpPr>
        <p:spPr bwMode="auto">
          <a:xfrm>
            <a:off x="9927610" y="6356352"/>
            <a:ext cx="470847" cy="3535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944C461D-77D0-41B1-B60E-AC1F80FA3DC1}" type="slidenum">
              <a:rPr lang="en-US" altLang="en-US" sz="1600">
                <a:solidFill>
                  <a:schemeClr val="tx1"/>
                </a:solidFill>
              </a:rPr>
              <a:pPr/>
              <a:t>12</a:t>
            </a:fld>
            <a:endParaRPr lang="en-US" altLang="en-US" sz="1600">
              <a:solidFill>
                <a:schemeClr val="tx1"/>
              </a:solidFill>
            </a:endParaRPr>
          </a:p>
        </p:txBody>
      </p:sp>
      <p:sp>
        <p:nvSpPr>
          <p:cNvPr id="13" name="Text Box 4"/>
          <p:cNvSpPr txBox="1">
            <a:spLocks noChangeArrowheads="1"/>
          </p:cNvSpPr>
          <p:nvPr/>
        </p:nvSpPr>
        <p:spPr bwMode="auto">
          <a:xfrm>
            <a:off x="2063552" y="2187576"/>
            <a:ext cx="7696200" cy="1698625"/>
          </a:xfrm>
          <a:prstGeom prst="rect">
            <a:avLst/>
          </a:prstGeom>
          <a:noFill/>
          <a:ln w="12700" cap="sq">
            <a:noFill/>
            <a:miter lim="800000"/>
            <a:headEnd type="none" w="sm" len="sm"/>
            <a:tailEnd type="none" w="sm" len="sm"/>
          </a:ln>
        </p:spPr>
        <p:txBody>
          <a:bodyPr>
            <a:spAutoFit/>
          </a:bodyPr>
          <a:lstStyle/>
          <a:p>
            <a:pPr>
              <a:lnSpc>
                <a:spcPct val="75000"/>
              </a:lnSpc>
              <a:spcBef>
                <a:spcPct val="35000"/>
              </a:spcBef>
              <a:defRPr/>
            </a:pPr>
            <a:r>
              <a:rPr lang="en-US" sz="2400" b="0" dirty="0">
                <a:solidFill>
                  <a:schemeClr val="tx1"/>
                </a:solidFill>
                <a:latin typeface="+mn-lt"/>
                <a:cs typeface="+mn-cs"/>
              </a:rPr>
              <a:t>void </a:t>
            </a:r>
            <a:r>
              <a:rPr lang="en-US" sz="2400" b="0" dirty="0" err="1">
                <a:solidFill>
                  <a:schemeClr val="tx1"/>
                </a:solidFill>
                <a:latin typeface="+mn-lt"/>
                <a:cs typeface="+mn-cs"/>
              </a:rPr>
              <a:t>DisplayMessage</a:t>
            </a:r>
            <a:r>
              <a:rPr lang="en-US" sz="2400" b="0" dirty="0">
                <a:solidFill>
                  <a:schemeClr val="tx1"/>
                </a:solidFill>
                <a:latin typeface="+mn-lt"/>
                <a:cs typeface="+mn-cs"/>
              </a:rPr>
              <a:t>(void)</a:t>
            </a:r>
          </a:p>
          <a:p>
            <a:pPr>
              <a:lnSpc>
                <a:spcPct val="85000"/>
              </a:lnSpc>
              <a:spcBef>
                <a:spcPct val="35000"/>
              </a:spcBef>
              <a:defRPr/>
            </a:pPr>
            <a:r>
              <a:rPr lang="en-US" sz="2400" b="0" dirty="0">
                <a:solidFill>
                  <a:schemeClr val="tx1"/>
                </a:solidFill>
                <a:latin typeface="+mn-lt"/>
                <a:cs typeface="+mn-cs"/>
              </a:rPr>
              <a:t>{  </a:t>
            </a:r>
          </a:p>
          <a:p>
            <a:pPr>
              <a:lnSpc>
                <a:spcPct val="85000"/>
              </a:lnSpc>
              <a:spcBef>
                <a:spcPct val="35000"/>
              </a:spcBef>
              <a:defRPr/>
            </a:pPr>
            <a:r>
              <a:rPr lang="en-US" sz="2400" b="0" dirty="0">
                <a:solidFill>
                  <a:schemeClr val="tx1"/>
                </a:solidFill>
                <a:latin typeface="+mn-lt"/>
                <a:cs typeface="+mn-cs"/>
              </a:rPr>
              <a:t> 	</a:t>
            </a:r>
            <a:r>
              <a:rPr lang="en-US" sz="2400" b="0" dirty="0" err="1">
                <a:solidFill>
                  <a:schemeClr val="tx1"/>
                </a:solidFill>
              </a:rPr>
              <a:t>printf</a:t>
            </a:r>
            <a:r>
              <a:rPr lang="en-US" sz="2400" b="0" dirty="0">
                <a:solidFill>
                  <a:schemeClr val="tx1"/>
                </a:solidFill>
              </a:rPr>
              <a:t>(</a:t>
            </a:r>
            <a:r>
              <a:rPr lang="en-US" sz="2400" b="0" dirty="0">
                <a:solidFill>
                  <a:schemeClr val="tx1"/>
                </a:solidFill>
                <a:latin typeface="+mn-lt"/>
                <a:cs typeface="+mn-cs"/>
              </a:rPr>
              <a:t>“Hello from function </a:t>
            </a:r>
            <a:r>
              <a:rPr lang="en-US" sz="2400" b="0" dirty="0" err="1">
                <a:solidFill>
                  <a:schemeClr val="tx1"/>
                </a:solidFill>
                <a:latin typeface="+mn-lt"/>
                <a:cs typeface="+mn-cs"/>
              </a:rPr>
              <a:t>DisplayMessage</a:t>
            </a:r>
            <a:r>
              <a:rPr lang="en-US" sz="2400" b="0" dirty="0">
                <a:solidFill>
                  <a:schemeClr val="tx1"/>
                </a:solidFill>
                <a:latin typeface="+mn-lt"/>
                <a:cs typeface="+mn-cs"/>
              </a:rPr>
              <a:t>\n”);</a:t>
            </a:r>
          </a:p>
          <a:p>
            <a:pPr>
              <a:lnSpc>
                <a:spcPct val="85000"/>
              </a:lnSpc>
              <a:spcBef>
                <a:spcPct val="35000"/>
              </a:spcBef>
              <a:defRPr/>
            </a:pPr>
            <a:r>
              <a:rPr lang="en-US" sz="2400" b="0" dirty="0">
                <a:solidFill>
                  <a:schemeClr val="tx1"/>
                </a:solidFill>
                <a:latin typeface="+mn-lt"/>
                <a:cs typeface="+mn-cs"/>
              </a:rPr>
              <a:t>}</a:t>
            </a:r>
          </a:p>
        </p:txBody>
      </p:sp>
      <p:sp>
        <p:nvSpPr>
          <p:cNvPr id="52233" name="Text Box 6"/>
          <p:cNvSpPr txBox="1">
            <a:spLocks noChangeArrowheads="1"/>
          </p:cNvSpPr>
          <p:nvPr/>
        </p:nvSpPr>
        <p:spPr bwMode="auto">
          <a:xfrm>
            <a:off x="4369938" y="1037095"/>
            <a:ext cx="5105400" cy="523875"/>
          </a:xfrm>
          <a:prstGeom prst="rect">
            <a:avLst/>
          </a:prstGeom>
          <a:solidFill>
            <a:srgbClr val="CC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b="0" dirty="0">
                <a:solidFill>
                  <a:schemeClr val="tx1"/>
                </a:solidFill>
                <a:latin typeface="Times New Roman" panose="02020603050405020304" pitchFamily="18" charset="0"/>
              </a:rPr>
              <a:t>// FUNCTION DEFINITION</a:t>
            </a:r>
          </a:p>
        </p:txBody>
      </p:sp>
      <p:cxnSp>
        <p:nvCxnSpPr>
          <p:cNvPr id="22543" name="Straight Arrow Connector 22542"/>
          <p:cNvCxnSpPr/>
          <p:nvPr/>
        </p:nvCxnSpPr>
        <p:spPr>
          <a:xfrm flipH="1">
            <a:off x="2444552" y="1981201"/>
            <a:ext cx="5334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5" name="Straight Arrow Connector 22544"/>
          <p:cNvCxnSpPr/>
          <p:nvPr/>
        </p:nvCxnSpPr>
        <p:spPr>
          <a:xfrm flipH="1">
            <a:off x="4044752" y="1981201"/>
            <a:ext cx="8001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7" name="Straight Arrow Connector 22546"/>
          <p:cNvCxnSpPr/>
          <p:nvPr/>
        </p:nvCxnSpPr>
        <p:spPr>
          <a:xfrm flipH="1">
            <a:off x="5492552" y="1981201"/>
            <a:ext cx="1371600" cy="277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237" name="Text Box 4"/>
          <p:cNvSpPr txBox="1">
            <a:spLocks noChangeArrowheads="1"/>
          </p:cNvSpPr>
          <p:nvPr/>
        </p:nvSpPr>
        <p:spPr bwMode="auto">
          <a:xfrm>
            <a:off x="2215952" y="1595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Return type</a:t>
            </a:r>
          </a:p>
        </p:txBody>
      </p:sp>
      <p:sp>
        <p:nvSpPr>
          <p:cNvPr id="52238" name="Text Box 4"/>
          <p:cNvSpPr txBox="1">
            <a:spLocks noChangeArrowheads="1"/>
          </p:cNvSpPr>
          <p:nvPr/>
        </p:nvSpPr>
        <p:spPr bwMode="auto">
          <a:xfrm>
            <a:off x="4197152" y="1595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Function name</a:t>
            </a:r>
          </a:p>
        </p:txBody>
      </p:sp>
      <p:sp>
        <p:nvSpPr>
          <p:cNvPr id="52239" name="Text Box 9"/>
          <p:cNvSpPr txBox="1">
            <a:spLocks noChangeArrowheads="1"/>
          </p:cNvSpPr>
          <p:nvPr/>
        </p:nvSpPr>
        <p:spPr bwMode="auto">
          <a:xfrm>
            <a:off x="6635552" y="1595438"/>
            <a:ext cx="251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Parameter List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itle 7"/>
          <p:cNvSpPr>
            <a:spLocks noGrp="1"/>
          </p:cNvSpPr>
          <p:nvPr>
            <p:ph type="title"/>
          </p:nvPr>
        </p:nvSpPr>
        <p:spPr/>
        <p:txBody>
          <a:bodyPr/>
          <a:lstStyle/>
          <a:p>
            <a:pPr eaLnBrk="1" hangingPunct="1"/>
            <a:r>
              <a:rPr lang="en-US" altLang="en-US" dirty="0"/>
              <a:t>Multiple Functions- An example</a:t>
            </a:r>
          </a:p>
        </p:txBody>
      </p:sp>
      <p:sp>
        <p:nvSpPr>
          <p:cNvPr id="54274" name="Date Placeholder 2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F81A964-36A5-4631-9D91-D1673772A746}" type="datetime1">
              <a:rPr lang="en-US" smtClean="0"/>
              <a:t>5/7/2022</a:t>
            </a:fld>
            <a:endParaRPr lang="en-US"/>
          </a:p>
        </p:txBody>
      </p:sp>
      <p:sp>
        <p:nvSpPr>
          <p:cNvPr id="54276" name="Footer Placeholder 1"/>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54275" name="Slide Number Placeholder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1045E97-7C81-4500-BE4A-69641C01A228}" type="slidenum">
              <a:rPr lang="en-US" altLang="en-US" sz="1600">
                <a:solidFill>
                  <a:schemeClr val="tx1"/>
                </a:solidFill>
              </a:rPr>
              <a:pPr/>
              <a:t>13</a:t>
            </a:fld>
            <a:endParaRPr lang="en-US" altLang="en-US" sz="1600">
              <a:solidFill>
                <a:schemeClr val="tx1"/>
              </a:solidFill>
            </a:endParaRPr>
          </a:p>
        </p:txBody>
      </p:sp>
      <p:sp>
        <p:nvSpPr>
          <p:cNvPr id="6" name="Rectangle 5"/>
          <p:cNvSpPr/>
          <p:nvPr/>
        </p:nvSpPr>
        <p:spPr>
          <a:xfrm>
            <a:off x="2351584" y="974726"/>
            <a:ext cx="7543800" cy="5932393"/>
          </a:xfrm>
          <a:prstGeom prst="rect">
            <a:avLst/>
          </a:prstGeom>
        </p:spPr>
        <p:txBody>
          <a:bodyPr>
            <a:spAutoFit/>
          </a:bodyPr>
          <a:lstStyle/>
          <a:p>
            <a:pPr>
              <a:lnSpc>
                <a:spcPct val="75000"/>
              </a:lnSpc>
              <a:spcBef>
                <a:spcPct val="35000"/>
              </a:spcBef>
              <a:defRPr/>
            </a:pPr>
            <a:r>
              <a:rPr lang="en-US" sz="2200" b="0" dirty="0">
                <a:solidFill>
                  <a:schemeClr val="tx1"/>
                </a:solidFill>
                <a:latin typeface="+mn-lt"/>
                <a:cs typeface="+mn-cs"/>
              </a:rPr>
              <a:t>void First (void){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(“I am now inside function First\n”);</a:t>
            </a:r>
          </a:p>
          <a:p>
            <a:pPr>
              <a:lnSpc>
                <a:spcPct val="75000"/>
              </a:lnSpc>
              <a:spcBef>
                <a:spcPct val="35000"/>
              </a:spcBef>
              <a:defRPr/>
            </a:pPr>
            <a:r>
              <a:rPr lang="en-US" sz="2200" b="0" dirty="0">
                <a:solidFill>
                  <a:schemeClr val="tx1"/>
                </a:solidFill>
                <a:latin typeface="+mn-lt"/>
                <a:cs typeface="+mn-cs"/>
              </a:rPr>
              <a:t>}</a:t>
            </a:r>
          </a:p>
          <a:p>
            <a:pPr>
              <a:lnSpc>
                <a:spcPct val="75000"/>
              </a:lnSpc>
              <a:spcBef>
                <a:spcPct val="35000"/>
              </a:spcBef>
              <a:defRPr/>
            </a:pPr>
            <a:r>
              <a:rPr lang="en-US" sz="2200" b="0" dirty="0">
                <a:solidFill>
                  <a:schemeClr val="tx1"/>
                </a:solidFill>
                <a:latin typeface="+mn-lt"/>
                <a:cs typeface="+mn-cs"/>
              </a:rPr>
              <a:t> void Second (void){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“I am now inside function Second\n”);</a:t>
            </a:r>
          </a:p>
          <a:p>
            <a:pPr>
              <a:lnSpc>
                <a:spcPct val="75000"/>
              </a:lnSpc>
              <a:spcBef>
                <a:spcPct val="35000"/>
              </a:spcBef>
              <a:defRPr/>
            </a:pPr>
            <a:r>
              <a:rPr lang="en-US" sz="2200" b="0" dirty="0">
                <a:solidFill>
                  <a:schemeClr val="tx1"/>
                </a:solidFill>
                <a:latin typeface="+mn-lt"/>
                <a:cs typeface="+mn-cs"/>
              </a:rPr>
              <a:t>	First();</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(“Back to Second\n”);</a:t>
            </a:r>
          </a:p>
          <a:p>
            <a:pPr>
              <a:lnSpc>
                <a:spcPct val="75000"/>
              </a:lnSpc>
              <a:spcBef>
                <a:spcPct val="35000"/>
              </a:spcBef>
              <a:defRPr/>
            </a:pPr>
            <a:r>
              <a:rPr lang="en-US" sz="2200" b="0" dirty="0">
                <a:solidFill>
                  <a:schemeClr val="tx1"/>
                </a:solidFill>
                <a:latin typeface="+mn-lt"/>
                <a:cs typeface="+mn-cs"/>
              </a:rPr>
              <a:t>}</a:t>
            </a:r>
          </a:p>
          <a:p>
            <a:pPr>
              <a:lnSpc>
                <a:spcPct val="75000"/>
              </a:lnSpc>
              <a:spcBef>
                <a:spcPct val="35000"/>
              </a:spcBef>
              <a:defRPr/>
            </a:pPr>
            <a:r>
              <a:rPr lang="en-US" sz="2200" b="0" dirty="0" err="1">
                <a:solidFill>
                  <a:schemeClr val="tx1"/>
                </a:solidFill>
                <a:latin typeface="+mn-lt"/>
                <a:cs typeface="+mn-cs"/>
              </a:rPr>
              <a:t>int</a:t>
            </a:r>
            <a:r>
              <a:rPr lang="en-US" sz="2200" b="0" dirty="0">
                <a:solidFill>
                  <a:schemeClr val="tx1"/>
                </a:solidFill>
                <a:latin typeface="+mn-lt"/>
                <a:cs typeface="+mn-cs"/>
              </a:rPr>
              <a:t> main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“I am starting in function main\n”);</a:t>
            </a:r>
          </a:p>
          <a:p>
            <a:pPr>
              <a:lnSpc>
                <a:spcPct val="75000"/>
              </a:lnSpc>
              <a:spcBef>
                <a:spcPct val="35000"/>
              </a:spcBef>
              <a:defRPr/>
            </a:pPr>
            <a:r>
              <a:rPr lang="en-US" sz="2200" b="0" dirty="0">
                <a:solidFill>
                  <a:schemeClr val="tx1"/>
                </a:solidFill>
                <a:latin typeface="+mn-lt"/>
                <a:cs typeface="+mn-cs"/>
              </a:rPr>
              <a:t>    	First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“Back to main function \n”);</a:t>
            </a:r>
          </a:p>
          <a:p>
            <a:pPr>
              <a:lnSpc>
                <a:spcPct val="75000"/>
              </a:lnSpc>
              <a:spcBef>
                <a:spcPct val="35000"/>
              </a:spcBef>
              <a:defRPr/>
            </a:pPr>
            <a:r>
              <a:rPr lang="en-US" sz="2200" b="0" dirty="0">
                <a:solidFill>
                  <a:schemeClr val="tx1"/>
                </a:solidFill>
                <a:latin typeface="+mn-lt"/>
                <a:cs typeface="+mn-cs"/>
              </a:rPr>
              <a:t>    	Second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“Back to main function \n”);</a:t>
            </a:r>
          </a:p>
          <a:p>
            <a:pPr>
              <a:lnSpc>
                <a:spcPct val="75000"/>
              </a:lnSpc>
              <a:spcBef>
                <a:spcPct val="35000"/>
              </a:spcBef>
              <a:defRPr/>
            </a:pPr>
            <a:r>
              <a:rPr lang="en-US" sz="2200" b="0" dirty="0">
                <a:solidFill>
                  <a:schemeClr val="tx1"/>
                </a:solidFill>
                <a:latin typeface="+mn-lt"/>
                <a:cs typeface="+mn-cs"/>
              </a:rPr>
              <a:t>	return 0;</a:t>
            </a:r>
          </a:p>
          <a:p>
            <a:pPr>
              <a:lnSpc>
                <a:spcPct val="75000"/>
              </a:lnSpc>
              <a:spcBef>
                <a:spcPct val="35000"/>
              </a:spcBef>
              <a:defRPr/>
            </a:pPr>
            <a:r>
              <a:rPr lang="en-US" sz="2200" b="0" dirty="0">
                <a:solidFill>
                  <a:schemeClr val="tx1"/>
                </a:solidFill>
                <a:latin typeface="+mn-lt"/>
                <a:cs typeface="+mn-cs"/>
              </a:rPr>
              <a:t>}</a:t>
            </a:r>
          </a:p>
        </p:txBody>
      </p:sp>
      <p:sp>
        <p:nvSpPr>
          <p:cNvPr id="29" name="Text Box 6"/>
          <p:cNvSpPr txBox="1">
            <a:spLocks noChangeArrowheads="1"/>
          </p:cNvSpPr>
          <p:nvPr/>
        </p:nvSpPr>
        <p:spPr bwMode="auto">
          <a:xfrm>
            <a:off x="4705487" y="974725"/>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0" name="Text Box 6"/>
          <p:cNvSpPr txBox="1">
            <a:spLocks noChangeArrowheads="1"/>
          </p:cNvSpPr>
          <p:nvPr/>
        </p:nvSpPr>
        <p:spPr bwMode="auto">
          <a:xfrm>
            <a:off x="4781687" y="2038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1" name="Text Box 6"/>
          <p:cNvSpPr txBox="1">
            <a:spLocks noChangeArrowheads="1"/>
          </p:cNvSpPr>
          <p:nvPr/>
        </p:nvSpPr>
        <p:spPr bwMode="auto">
          <a:xfrm>
            <a:off x="4705487" y="4629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2" name="Text Box 6"/>
          <p:cNvSpPr txBox="1">
            <a:spLocks noChangeArrowheads="1"/>
          </p:cNvSpPr>
          <p:nvPr/>
        </p:nvSpPr>
        <p:spPr bwMode="auto">
          <a:xfrm>
            <a:off x="4705487" y="5391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3" name="Text Box 6"/>
          <p:cNvSpPr txBox="1">
            <a:spLocks noChangeArrowheads="1"/>
          </p:cNvSpPr>
          <p:nvPr/>
        </p:nvSpPr>
        <p:spPr bwMode="auto">
          <a:xfrm>
            <a:off x="4781687" y="2800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2"/>
          <p:cNvSpPr>
            <a:spLocks noGrp="1" noChangeArrowheads="1"/>
          </p:cNvSpPr>
          <p:nvPr>
            <p:ph type="title"/>
          </p:nvPr>
        </p:nvSpPr>
        <p:spPr/>
        <p:txBody>
          <a:bodyPr>
            <a:normAutofit fontScale="90000"/>
          </a:bodyPr>
          <a:lstStyle/>
          <a:p>
            <a:pPr eaLnBrk="1" hangingPunct="1">
              <a:defRPr/>
            </a:pPr>
            <a:r>
              <a:rPr lang="en-US" sz="4000" dirty="0"/>
              <a:t>Arguments and Parameters</a:t>
            </a:r>
          </a:p>
        </p:txBody>
      </p:sp>
      <p:sp>
        <p:nvSpPr>
          <p:cNvPr id="56322" name="Rectangle 3"/>
          <p:cNvSpPr>
            <a:spLocks noGrp="1" noChangeArrowheads="1"/>
          </p:cNvSpPr>
          <p:nvPr>
            <p:ph idx="1"/>
          </p:nvPr>
        </p:nvSpPr>
        <p:spPr bwMode="auto">
          <a:xfrm>
            <a:off x="838200" y="1269243"/>
            <a:ext cx="10586392" cy="4907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gn="just" eaLnBrk="1" hangingPunct="1">
              <a:lnSpc>
                <a:spcPct val="150000"/>
              </a:lnSpc>
              <a:buFont typeface="Wingdings" panose="05000000000000000000" pitchFamily="2" charset="2"/>
              <a:buChar char="Ø"/>
            </a:pPr>
            <a:r>
              <a:rPr lang="en-US" altLang="en-US" sz="2800" dirty="0"/>
              <a:t>Both arguments and parameters are variables used in a </a:t>
            </a:r>
            <a:r>
              <a:rPr lang="en-US" altLang="en-US" sz="2800" b="1" dirty="0"/>
              <a:t>program</a:t>
            </a:r>
            <a:r>
              <a:rPr lang="en-US" altLang="en-US" sz="2800" dirty="0"/>
              <a:t> &amp; </a:t>
            </a:r>
            <a:r>
              <a:rPr lang="en-US" altLang="en-US" sz="2800" b="1" dirty="0"/>
              <a:t>function.</a:t>
            </a:r>
          </a:p>
          <a:p>
            <a:pPr algn="just" eaLnBrk="1" hangingPunct="1">
              <a:lnSpc>
                <a:spcPct val="150000"/>
              </a:lnSpc>
              <a:buFontTx/>
              <a:buNone/>
            </a:pPr>
            <a:endParaRPr lang="en-US" altLang="en-US" sz="500" dirty="0"/>
          </a:p>
          <a:p>
            <a:pPr algn="just" eaLnBrk="1" hangingPunct="1">
              <a:lnSpc>
                <a:spcPct val="150000"/>
              </a:lnSpc>
              <a:buFont typeface="Wingdings" panose="05000000000000000000" pitchFamily="2" charset="2"/>
              <a:buChar char="Ø"/>
            </a:pPr>
            <a:r>
              <a:rPr lang="en-US" altLang="en-US" sz="2800" dirty="0"/>
              <a:t>Variables used in the </a:t>
            </a:r>
            <a:r>
              <a:rPr lang="en-US" altLang="en-US" sz="2800" i="1" dirty="0">
                <a:solidFill>
                  <a:srgbClr val="C00000"/>
                </a:solidFill>
              </a:rPr>
              <a:t>function reference </a:t>
            </a:r>
            <a:r>
              <a:rPr lang="en-US" altLang="en-US" sz="2800" dirty="0"/>
              <a:t>or</a:t>
            </a:r>
            <a:r>
              <a:rPr lang="en-US" altLang="en-US" sz="2800" i="1" dirty="0"/>
              <a:t> </a:t>
            </a:r>
            <a:r>
              <a:rPr lang="en-US" altLang="en-US" sz="2800" i="1" dirty="0">
                <a:solidFill>
                  <a:srgbClr val="C00000"/>
                </a:solidFill>
              </a:rPr>
              <a:t>function call</a:t>
            </a:r>
            <a:r>
              <a:rPr lang="en-US" altLang="en-US" sz="2800" dirty="0">
                <a:solidFill>
                  <a:srgbClr val="C00000"/>
                </a:solidFill>
              </a:rPr>
              <a:t>  </a:t>
            </a:r>
            <a:r>
              <a:rPr lang="en-US" altLang="en-US" sz="2800" dirty="0"/>
              <a:t>are called as </a:t>
            </a:r>
            <a:r>
              <a:rPr lang="en-US" altLang="en-US" sz="2800" b="1" dirty="0">
                <a:solidFill>
                  <a:schemeClr val="accent1"/>
                </a:solidFill>
              </a:rPr>
              <a:t>arguments</a:t>
            </a:r>
            <a:r>
              <a:rPr lang="en-US" altLang="en-US" sz="2800" dirty="0"/>
              <a:t>. These are written within the parenthesis followed by the name of the function. They are also called </a:t>
            </a:r>
            <a:r>
              <a:rPr lang="en-US" altLang="en-US" sz="2800" b="1" dirty="0">
                <a:solidFill>
                  <a:srgbClr val="C00000"/>
                </a:solidFill>
                <a:latin typeface="Tempus Sans ITC" panose="04020404030D07020202" pitchFamily="82" charset="0"/>
              </a:rPr>
              <a:t>actual parameters</a:t>
            </a:r>
            <a:r>
              <a:rPr lang="en-US" altLang="en-US" sz="2800" b="1" dirty="0">
                <a:solidFill>
                  <a:schemeClr val="accent2"/>
                </a:solidFill>
                <a:latin typeface="Tempus Sans ITC" panose="04020404030D07020202" pitchFamily="82" charset="0"/>
              </a:rPr>
              <a:t>.</a:t>
            </a:r>
          </a:p>
          <a:p>
            <a:pPr algn="just" eaLnBrk="1" hangingPunct="1">
              <a:lnSpc>
                <a:spcPct val="150000"/>
              </a:lnSpc>
              <a:buFontTx/>
              <a:buNone/>
            </a:pPr>
            <a:endParaRPr lang="en-US" altLang="en-US" sz="500" b="1" dirty="0"/>
          </a:p>
          <a:p>
            <a:pPr algn="just" eaLnBrk="1" hangingPunct="1">
              <a:lnSpc>
                <a:spcPct val="150000"/>
              </a:lnSpc>
              <a:buFont typeface="Wingdings" panose="05000000000000000000" pitchFamily="2" charset="2"/>
              <a:buChar char="Ø"/>
            </a:pPr>
            <a:r>
              <a:rPr lang="en-US" altLang="en-US" sz="2800" dirty="0"/>
              <a:t>Variables used in </a:t>
            </a:r>
            <a:r>
              <a:rPr lang="en-US" altLang="en-US" sz="2800" i="1" dirty="0"/>
              <a:t>function definition</a:t>
            </a:r>
            <a:r>
              <a:rPr lang="en-US" altLang="en-US" sz="2800" dirty="0"/>
              <a:t> are called </a:t>
            </a:r>
            <a:r>
              <a:rPr lang="en-US" altLang="en-US" sz="2800" b="1" dirty="0">
                <a:solidFill>
                  <a:schemeClr val="accent1"/>
                </a:solidFill>
              </a:rPr>
              <a:t>parameters</a:t>
            </a:r>
            <a:r>
              <a:rPr lang="en-US" altLang="en-US" sz="2800" dirty="0"/>
              <a:t>, They are also referred to as </a:t>
            </a:r>
            <a:r>
              <a:rPr lang="en-US" altLang="en-US" sz="2800" b="1" dirty="0">
                <a:solidFill>
                  <a:srgbClr val="C00000"/>
                </a:solidFill>
                <a:latin typeface="Tempus Sans ITC" panose="04020404030D07020202" pitchFamily="82" charset="0"/>
              </a:rPr>
              <a:t>formal parameters</a:t>
            </a:r>
            <a:r>
              <a:rPr lang="en-US" altLang="en-US" sz="2800" b="1" dirty="0">
                <a:latin typeface="Tempus Sans ITC" panose="04020404030D07020202" pitchFamily="82" charset="0"/>
              </a:rPr>
              <a:t>.</a:t>
            </a:r>
          </a:p>
        </p:txBody>
      </p:sp>
      <p:sp>
        <p:nvSpPr>
          <p:cNvPr id="5529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CAAB9B27-8C00-4458-935F-E9C2A6D1509F}" type="datetime1">
              <a:rPr lang="en-US" smtClean="0"/>
              <a:t>5/7/2022</a:t>
            </a:fld>
            <a:endParaRPr lang="en-US"/>
          </a:p>
        </p:txBody>
      </p:sp>
      <p:sp>
        <p:nvSpPr>
          <p:cNvPr id="5530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56324" name="Slide Number Placeholder 4"/>
          <p:cNvSpPr>
            <a:spLocks noGrp="1"/>
          </p:cNvSpPr>
          <p:nvPr>
            <p:ph type="sldNum" sz="quarter" idx="12"/>
          </p:nvPr>
        </p:nvSpPr>
        <p:spPr bwMode="auto">
          <a:xfrm>
            <a:off x="9927610" y="6356352"/>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C1955285-4A56-43A5-9BAC-298A09E2AC4A}" type="slidenum">
              <a:rPr lang="en-US" altLang="en-US" sz="1600">
                <a:solidFill>
                  <a:schemeClr val="tx1"/>
                </a:solidFill>
              </a:rPr>
              <a:pPr/>
              <a:t>14</a:t>
            </a:fld>
            <a:endParaRPr lang="en-US" altLang="en-US" sz="1600" dirty="0">
              <a:solidFill>
                <a:schemeClr val="tx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14"/>
          <p:cNvGrpSpPr>
            <a:grpSpLocks/>
          </p:cNvGrpSpPr>
          <p:nvPr/>
        </p:nvGrpSpPr>
        <p:grpSpPr bwMode="auto">
          <a:xfrm>
            <a:off x="2351584" y="2351186"/>
            <a:ext cx="820738" cy="3141662"/>
            <a:chOff x="384" y="1392"/>
            <a:chExt cx="517" cy="2016"/>
          </a:xfrm>
        </p:grpSpPr>
        <p:sp>
          <p:nvSpPr>
            <p:cNvPr id="58383" name="Line 15"/>
            <p:cNvSpPr>
              <a:spLocks noChangeShapeType="1"/>
            </p:cNvSpPr>
            <p:nvPr/>
          </p:nvSpPr>
          <p:spPr bwMode="auto">
            <a:xfrm flipH="1">
              <a:off x="384" y="3408"/>
              <a:ext cx="517" cy="0"/>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4"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5"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6326" name="Rectangle 2"/>
          <p:cNvSpPr>
            <a:spLocks noGrp="1" noChangeArrowheads="1"/>
          </p:cNvSpPr>
          <p:nvPr>
            <p:ph type="title"/>
          </p:nvPr>
        </p:nvSpPr>
        <p:spPr/>
        <p:txBody>
          <a:bodyPr>
            <a:normAutofit fontScale="90000"/>
          </a:bodyPr>
          <a:lstStyle/>
          <a:p>
            <a:pPr eaLnBrk="1" hangingPunct="1">
              <a:defRPr/>
            </a:pPr>
            <a:r>
              <a:rPr lang="en-US" sz="4000" dirty="0"/>
              <a:t>Functions </a:t>
            </a:r>
            <a:endParaRPr lang="en-US" sz="4000" dirty="0">
              <a:latin typeface="Tempus Sans ITC" pitchFamily="82" charset="0"/>
            </a:endParaRPr>
          </a:p>
        </p:txBody>
      </p:sp>
      <p:sp>
        <p:nvSpPr>
          <p:cNvPr id="56323"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86BC527-77CD-476E-A50E-B218BBC11A21}" type="datetime1">
              <a:rPr lang="en-US" smtClean="0"/>
              <a:t>5/7/2022</a:t>
            </a:fld>
            <a:endParaRPr lang="en-US"/>
          </a:p>
        </p:txBody>
      </p:sp>
      <p:sp>
        <p:nvSpPr>
          <p:cNvPr id="56325"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58372" name="Slide Number Placeholder 20"/>
          <p:cNvSpPr>
            <a:spLocks noGrp="1"/>
          </p:cNvSpPr>
          <p:nvPr>
            <p:ph type="sldNum" sz="quarter" idx="12"/>
          </p:nvPr>
        </p:nvSpPr>
        <p:spPr bwMode="auto">
          <a:xfrm>
            <a:off x="9927610" y="6356352"/>
            <a:ext cx="470847" cy="2614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E1224C0-C7FD-45A3-AF0F-0DBB01A134C4}" type="slidenum">
              <a:rPr lang="en-US" altLang="en-US" sz="1600">
                <a:solidFill>
                  <a:schemeClr val="tx1"/>
                </a:solidFill>
              </a:rPr>
              <a:pPr/>
              <a:t>15</a:t>
            </a:fld>
            <a:endParaRPr lang="en-US" altLang="en-US" sz="1600" dirty="0">
              <a:solidFill>
                <a:schemeClr val="tx1"/>
              </a:solidFill>
            </a:endParaRPr>
          </a:p>
        </p:txBody>
      </p:sp>
      <p:sp>
        <p:nvSpPr>
          <p:cNvPr id="58375" name="Line 8"/>
          <p:cNvSpPr>
            <a:spLocks noChangeShapeType="1"/>
          </p:cNvSpPr>
          <p:nvPr/>
        </p:nvSpPr>
        <p:spPr bwMode="auto">
          <a:xfrm flipH="1">
            <a:off x="4027984" y="1073248"/>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type="none" w="sm" len="sm"/>
                <a:tailEnd type="triangle" w="med" len="lg"/>
              </a14:hiddenLine>
            </a:ext>
          </a:extLst>
        </p:spPr>
        <p:txBody>
          <a:bodyPr wrap="none" anchor="ctr"/>
          <a:lstStyle/>
          <a:p>
            <a:endParaRPr lang="en-US"/>
          </a:p>
        </p:txBody>
      </p:sp>
      <p:sp>
        <p:nvSpPr>
          <p:cNvPr id="58376" name="Rectangle 20"/>
          <p:cNvSpPr>
            <a:spLocks noChangeArrowheads="1"/>
          </p:cNvSpPr>
          <p:nvPr/>
        </p:nvSpPr>
        <p:spPr bwMode="auto">
          <a:xfrm>
            <a:off x="3113584" y="1941612"/>
            <a:ext cx="701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b="0" dirty="0">
                <a:solidFill>
                  <a:schemeClr val="tx1"/>
                </a:solidFill>
                <a:latin typeface="Arial Rounded MT Bold" panose="020F0704030504030204" pitchFamily="34" charset="0"/>
              </a:rPr>
              <a:t>void </a:t>
            </a:r>
            <a:r>
              <a:rPr lang="en-US" altLang="en-US" sz="2400" b="0" dirty="0" err="1">
                <a:solidFill>
                  <a:schemeClr val="tx1"/>
                </a:solidFill>
                <a:latin typeface="Arial Rounded MT Bold" panose="020F0704030504030204" pitchFamily="34" charset="0"/>
              </a:rPr>
              <a:t>dispChar</a:t>
            </a:r>
            <a:r>
              <a:rPr lang="en-US" altLang="en-US" sz="2400" b="0" dirty="0">
                <a:solidFill>
                  <a:schemeClr val="tx1"/>
                </a:solidFill>
                <a:latin typeface="Arial Rounded MT Bold" panose="020F0704030504030204" pitchFamily="34" charset="0"/>
              </a:rPr>
              <a:t>(</a:t>
            </a:r>
            <a:r>
              <a:rPr lang="en-US" altLang="en-US" sz="2400" b="0" dirty="0" err="1">
                <a:solidFill>
                  <a:srgbClr val="C00000"/>
                </a:solidFill>
                <a:latin typeface="Arial Rounded MT Bold" panose="020F0704030504030204" pitchFamily="34" charset="0"/>
              </a:rPr>
              <a:t>int</a:t>
            </a:r>
            <a:r>
              <a:rPr lang="en-US" altLang="en-US" sz="2400" b="0" dirty="0">
                <a:solidFill>
                  <a:srgbClr val="C00000"/>
                </a:solidFill>
                <a:latin typeface="Arial Rounded MT Bold" panose="020F0704030504030204" pitchFamily="34" charset="0"/>
              </a:rPr>
              <a:t> n, char c</a:t>
            </a:r>
            <a:r>
              <a:rPr lang="en-US" altLang="en-US" sz="2400" b="0" dirty="0">
                <a:solidFill>
                  <a:schemeClr val="tx1"/>
                </a:solidFill>
                <a:latin typeface="Arial Rounded MT Bold" panose="020F0704030504030204" pitchFamily="34" charset="0"/>
              </a:rPr>
              <a:t>) {</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printf</a:t>
            </a:r>
            <a:r>
              <a:rPr lang="en-US" altLang="en-US" sz="2400" b="0" dirty="0">
                <a:solidFill>
                  <a:schemeClr val="tx1"/>
                </a:solidFill>
                <a:latin typeface="Arial Rounded MT Bold" panose="020F0704030504030204" pitchFamily="34" charset="0"/>
              </a:rPr>
              <a:t>(" You have entered %d &amp; %c“,</a:t>
            </a:r>
            <a:r>
              <a:rPr lang="en-US" altLang="en-US" sz="2400" b="0" dirty="0" err="1">
                <a:solidFill>
                  <a:schemeClr val="tx1"/>
                </a:solidFill>
                <a:latin typeface="Arial Rounded MT Bold" panose="020F0704030504030204" pitchFamily="34" charset="0"/>
              </a:rPr>
              <a:t>n,c</a:t>
            </a:r>
            <a:r>
              <a:rPr lang="en-US" altLang="en-US" sz="2400" b="0" dirty="0">
                <a:solidFill>
                  <a:schemeClr val="tx1"/>
                </a:solidFill>
                <a:latin typeface="Arial Rounded MT Bold" panose="020F0704030504030204" pitchFamily="34" charset="0"/>
              </a:rPr>
              <a:t>);</a:t>
            </a:r>
          </a:p>
          <a:p>
            <a:pPr eaLnBrk="1" hangingPunct="1"/>
            <a:r>
              <a:rPr lang="en-US" altLang="en-US" sz="2400" b="0" dirty="0">
                <a:solidFill>
                  <a:schemeClr val="tx1"/>
                </a:solidFill>
                <a:latin typeface="Arial Rounded MT Bold" panose="020F0704030504030204" pitchFamily="34" charset="0"/>
              </a:rPr>
              <a:t> }</a:t>
            </a:r>
          </a:p>
        </p:txBody>
      </p:sp>
      <p:sp>
        <p:nvSpPr>
          <p:cNvPr id="58377" name="Rectangle 23"/>
          <p:cNvSpPr>
            <a:spLocks noChangeArrowheads="1"/>
          </p:cNvSpPr>
          <p:nvPr/>
        </p:nvSpPr>
        <p:spPr bwMode="auto">
          <a:xfrm>
            <a:off x="2656384" y="3794223"/>
            <a:ext cx="7162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b="0" dirty="0" err="1">
                <a:solidFill>
                  <a:schemeClr val="tx1"/>
                </a:solidFill>
                <a:latin typeface="Arial Rounded MT Bold" panose="020F0704030504030204" pitchFamily="34" charset="0"/>
              </a:rPr>
              <a:t>int</a:t>
            </a:r>
            <a:r>
              <a:rPr lang="en-US" altLang="en-US" sz="2400" b="0" dirty="0">
                <a:solidFill>
                  <a:schemeClr val="tx1"/>
                </a:solidFill>
                <a:latin typeface="Arial Rounded MT Bold" panose="020F0704030504030204" pitchFamily="34" charset="0"/>
              </a:rPr>
              <a:t> main(){   </a:t>
            </a:r>
            <a:r>
              <a:rPr lang="en-US" altLang="en-US" sz="2400" dirty="0">
                <a:solidFill>
                  <a:schemeClr val="tx1"/>
                </a:solidFill>
                <a:latin typeface="Tempus Sans ITC" panose="04020404030D07020202" pitchFamily="82" charset="0"/>
              </a:rPr>
              <a:t>//calling program</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int</a:t>
            </a:r>
            <a:r>
              <a:rPr lang="en-US" altLang="en-US" sz="2400" b="0" dirty="0">
                <a:solidFill>
                  <a:schemeClr val="tx1"/>
                </a:solidFill>
                <a:latin typeface="Arial Rounded MT Bold" panose="020F0704030504030204" pitchFamily="34" charset="0"/>
              </a:rPr>
              <a:t> no; char </a:t>
            </a:r>
            <a:r>
              <a:rPr lang="en-US" altLang="en-US" sz="2400" b="0" dirty="0" err="1">
                <a:solidFill>
                  <a:schemeClr val="tx1"/>
                </a:solidFill>
                <a:latin typeface="Arial Rounded MT Bold" panose="020F0704030504030204" pitchFamily="34" charset="0"/>
              </a:rPr>
              <a:t>ch</a:t>
            </a:r>
            <a:r>
              <a:rPr lang="en-US" altLang="en-US" sz="2400" b="0" dirty="0">
                <a:solidFill>
                  <a:schemeClr val="tx1"/>
                </a:solidFill>
                <a:latin typeface="Arial Rounded MT Bold" panose="020F0704030504030204" pitchFamily="34" charset="0"/>
              </a:rPr>
              <a:t>; </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printf</a:t>
            </a:r>
            <a:r>
              <a:rPr lang="en-US" altLang="en-US" sz="2400" b="0" dirty="0">
                <a:solidFill>
                  <a:schemeClr val="tx1"/>
                </a:solidFill>
                <a:latin typeface="Arial Rounded MT Bold" panose="020F0704030504030204" pitchFamily="34" charset="0"/>
              </a:rPr>
              <a:t>(“Enter a number &amp; a character: \n“);</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scanf</a:t>
            </a:r>
            <a:r>
              <a:rPr lang="en-US" altLang="en-US" sz="2400" b="0" dirty="0">
                <a:solidFill>
                  <a:schemeClr val="tx1"/>
                </a:solidFill>
                <a:latin typeface="Arial Rounded MT Bold" panose="020F0704030504030204" pitchFamily="34" charset="0"/>
              </a:rPr>
              <a:t>(“%d %c”,&amp;no,&amp;</a:t>
            </a:r>
            <a:r>
              <a:rPr lang="en-US" altLang="en-US" sz="2400" b="0" dirty="0" err="1">
                <a:solidFill>
                  <a:schemeClr val="tx1"/>
                </a:solidFill>
                <a:latin typeface="Arial Rounded MT Bold" panose="020F0704030504030204" pitchFamily="34" charset="0"/>
              </a:rPr>
              <a:t>ch</a:t>
            </a:r>
            <a:r>
              <a:rPr lang="en-US" altLang="en-US" sz="2400" b="0" dirty="0">
                <a:solidFill>
                  <a:schemeClr val="tx1"/>
                </a:solidFill>
                <a:latin typeface="Arial Rounded MT Bold" panose="020F0704030504030204" pitchFamily="34" charset="0"/>
              </a:rPr>
              <a:t>);</a:t>
            </a:r>
          </a:p>
          <a:p>
            <a:pPr eaLnBrk="1" hangingPunct="1"/>
            <a:r>
              <a:rPr lang="en-US" altLang="en-US" sz="2400" dirty="0">
                <a:solidFill>
                  <a:srgbClr val="C00000"/>
                </a:solidFill>
                <a:latin typeface="Tempus Sans ITC" panose="04020404030D07020202" pitchFamily="82" charset="0"/>
              </a:rPr>
              <a:t>      </a:t>
            </a:r>
            <a:r>
              <a:rPr lang="en-US" altLang="en-US" sz="2400" dirty="0" err="1">
                <a:solidFill>
                  <a:srgbClr val="C00000"/>
                </a:solidFill>
                <a:latin typeface="Tempus Sans ITC" panose="04020404030D07020202" pitchFamily="82" charset="0"/>
              </a:rPr>
              <a:t>dispChar</a:t>
            </a:r>
            <a:r>
              <a:rPr lang="en-US" altLang="en-US" sz="2400" dirty="0">
                <a:solidFill>
                  <a:srgbClr val="C00000"/>
                </a:solidFill>
                <a:latin typeface="Tempus Sans ITC" panose="04020404030D07020202" pitchFamily="82" charset="0"/>
              </a:rPr>
              <a:t>( </a:t>
            </a:r>
            <a:r>
              <a:rPr lang="en-US" altLang="en-US" sz="2400" dirty="0">
                <a:solidFill>
                  <a:srgbClr val="003399"/>
                </a:solidFill>
                <a:latin typeface="Tempus Sans ITC" panose="04020404030D07020202" pitchFamily="82" charset="0"/>
              </a:rPr>
              <a:t>no, </a:t>
            </a:r>
            <a:r>
              <a:rPr lang="en-US" altLang="en-US" sz="2400" dirty="0" err="1">
                <a:solidFill>
                  <a:srgbClr val="003399"/>
                </a:solidFill>
                <a:latin typeface="Tempus Sans ITC" panose="04020404030D07020202" pitchFamily="82" charset="0"/>
              </a:rPr>
              <a:t>ch</a:t>
            </a:r>
            <a:r>
              <a:rPr lang="en-US" altLang="en-US" sz="2400" dirty="0">
                <a:solidFill>
                  <a:srgbClr val="C00000"/>
                </a:solidFill>
                <a:latin typeface="Tempus Sans ITC" panose="04020404030D07020202" pitchFamily="82" charset="0"/>
              </a:rPr>
              <a:t>); </a:t>
            </a:r>
            <a:r>
              <a:rPr lang="en-US" altLang="en-US" sz="2400" dirty="0">
                <a:solidFill>
                  <a:schemeClr val="bg2"/>
                </a:solidFill>
                <a:latin typeface="Tempus Sans ITC" panose="04020404030D07020202" pitchFamily="82" charset="0"/>
              </a:rPr>
              <a:t>//Function reference</a:t>
            </a:r>
          </a:p>
          <a:p>
            <a:pPr eaLnBrk="1" hangingPunct="1"/>
            <a:r>
              <a:rPr lang="en-US" altLang="en-US" sz="2400" dirty="0">
                <a:solidFill>
                  <a:schemeClr val="bg2"/>
                </a:solidFill>
                <a:latin typeface="Tempus Sans ITC" panose="04020404030D07020202" pitchFamily="82" charset="0"/>
              </a:rPr>
              <a:t>      </a:t>
            </a:r>
            <a:r>
              <a:rPr lang="en-US" altLang="en-US" sz="2400" dirty="0">
                <a:solidFill>
                  <a:schemeClr val="tx1"/>
                </a:solidFill>
                <a:latin typeface="Tempus Sans ITC" panose="04020404030D07020202" pitchFamily="82" charset="0"/>
              </a:rPr>
              <a:t>return 0;</a:t>
            </a:r>
          </a:p>
          <a:p>
            <a:pPr eaLnBrk="1" hangingPunct="1"/>
            <a:r>
              <a:rPr lang="en-US" altLang="en-US" sz="2400" b="0" dirty="0">
                <a:solidFill>
                  <a:schemeClr val="tx1"/>
                </a:solidFill>
                <a:latin typeface="Arial Rounded MT Bold" panose="020F0704030504030204" pitchFamily="34" charset="0"/>
              </a:rPr>
              <a:t>}</a:t>
            </a:r>
          </a:p>
        </p:txBody>
      </p:sp>
      <p:sp>
        <p:nvSpPr>
          <p:cNvPr id="58378" name="Rectangle 24"/>
          <p:cNvSpPr>
            <a:spLocks noChangeArrowheads="1"/>
          </p:cNvSpPr>
          <p:nvPr/>
        </p:nvSpPr>
        <p:spPr bwMode="auto">
          <a:xfrm>
            <a:off x="7456984" y="836712"/>
            <a:ext cx="2667000" cy="460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a:solidFill>
                  <a:srgbClr val="002060"/>
                </a:solidFill>
                <a:latin typeface="Tempus Sans ITC" panose="04020404030D07020202" pitchFamily="82" charset="0"/>
              </a:rPr>
              <a:t>Formal parameters</a:t>
            </a:r>
            <a:endParaRPr lang="en-US" altLang="en-US" sz="2400">
              <a:solidFill>
                <a:schemeClr val="bg2"/>
              </a:solidFill>
              <a:latin typeface="Tempus Sans ITC" panose="04020404030D07020202" pitchFamily="82" charset="0"/>
            </a:endParaRPr>
          </a:p>
        </p:txBody>
      </p:sp>
      <p:sp>
        <p:nvSpPr>
          <p:cNvPr id="58379" name="Rectangle 25"/>
          <p:cNvSpPr>
            <a:spLocks noChangeArrowheads="1"/>
          </p:cNvSpPr>
          <p:nvPr/>
        </p:nvSpPr>
        <p:spPr bwMode="auto">
          <a:xfrm>
            <a:off x="7323634" y="5683578"/>
            <a:ext cx="2667000" cy="4619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a:solidFill>
                  <a:srgbClr val="002060"/>
                </a:solidFill>
                <a:latin typeface="Tempus Sans ITC" panose="04020404030D07020202" pitchFamily="82" charset="0"/>
              </a:rPr>
              <a:t>Actual parameters</a:t>
            </a:r>
            <a:endParaRPr lang="en-US" altLang="en-US" sz="2400">
              <a:solidFill>
                <a:schemeClr val="bg2"/>
              </a:solidFill>
              <a:latin typeface="Tempus Sans ITC" panose="04020404030D07020202" pitchFamily="82" charset="0"/>
            </a:endParaRPr>
          </a:p>
        </p:txBody>
      </p:sp>
      <p:sp>
        <p:nvSpPr>
          <p:cNvPr id="58380" name="Line 10"/>
          <p:cNvSpPr>
            <a:spLocks noChangeShapeType="1"/>
          </p:cNvSpPr>
          <p:nvPr/>
        </p:nvSpPr>
        <p:spPr bwMode="auto">
          <a:xfrm flipH="1">
            <a:off x="5932984" y="1303486"/>
            <a:ext cx="2755304" cy="760362"/>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8381" name="Line 10"/>
          <p:cNvSpPr>
            <a:spLocks noChangeShapeType="1"/>
          </p:cNvSpPr>
          <p:nvPr/>
        </p:nvSpPr>
        <p:spPr bwMode="auto">
          <a:xfrm flipH="1" flipV="1">
            <a:off x="4942384" y="5632471"/>
            <a:ext cx="2381250" cy="360342"/>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Title 5"/>
          <p:cNvSpPr>
            <a:spLocks noGrp="1"/>
          </p:cNvSpPr>
          <p:nvPr>
            <p:ph type="title"/>
          </p:nvPr>
        </p:nvSpPr>
        <p:spPr/>
        <p:txBody>
          <a:bodyPr>
            <a:normAutofit/>
          </a:bodyPr>
          <a:lstStyle/>
          <a:p>
            <a:pPr eaLnBrk="1" hangingPunct="1"/>
            <a:r>
              <a:rPr lang="en-US" altLang="en-US" sz="3600" dirty="0"/>
              <a:t>Function Prototypes</a:t>
            </a:r>
          </a:p>
        </p:txBody>
      </p:sp>
      <p:sp>
        <p:nvSpPr>
          <p:cNvPr id="2" name="Content Placeholder 1"/>
          <p:cNvSpPr>
            <a:spLocks noGrp="1"/>
          </p:cNvSpPr>
          <p:nvPr>
            <p:ph idx="1"/>
          </p:nvPr>
        </p:nvSpPr>
        <p:spPr/>
        <p:txBody>
          <a:bodyPr>
            <a:normAutofit/>
          </a:bodyPr>
          <a:lstStyle/>
          <a:p>
            <a:pPr marL="457200" indent="-457200" algn="just">
              <a:buFont typeface="Wingdings" pitchFamily="2" charset="2"/>
              <a:buChar char="§"/>
              <a:defRPr/>
            </a:pPr>
            <a:r>
              <a:rPr lang="en-US" sz="2800" dirty="0">
                <a:cs typeface="Times New Roman" pitchFamily="18" charset="0"/>
              </a:rPr>
              <a:t>Must be included for each function that will be defined, (required by Standards for C++ but optional for C) if not directly defined before </a:t>
            </a:r>
            <a:r>
              <a:rPr lang="en-US" sz="2800" dirty="0">
                <a:ea typeface="Times New Roman" pitchFamily="18" charset="0"/>
                <a:cs typeface="Courier New" pitchFamily="49" charset="0"/>
              </a:rPr>
              <a:t>main()</a:t>
            </a:r>
            <a:r>
              <a:rPr lang="en-US" sz="2800" dirty="0">
                <a:cs typeface="Times New Roman" pitchFamily="18" charset="0"/>
              </a:rPr>
              <a:t>.</a:t>
            </a:r>
          </a:p>
          <a:p>
            <a:pPr marL="457200" indent="-457200" algn="just">
              <a:buFont typeface="Wingdings" pitchFamily="2" charset="2"/>
              <a:buChar char="§"/>
              <a:defRPr/>
            </a:pPr>
            <a:r>
              <a:rPr lang="en-US" sz="2800" dirty="0">
                <a:cs typeface="Times New Roman" pitchFamily="18" charset="0"/>
              </a:rPr>
              <a:t>In most cases it is recommended to include a function prototype in your C/C++ program to avoid ambiguity.</a:t>
            </a:r>
            <a:endParaRPr lang="en-US" sz="2800" dirty="0"/>
          </a:p>
          <a:p>
            <a:pPr marL="457200" indent="-457200" algn="just">
              <a:buFont typeface="Wingdings" pitchFamily="2" charset="2"/>
              <a:buChar char="§"/>
              <a:defRPr/>
            </a:pPr>
            <a:r>
              <a:rPr lang="en-US" sz="2800" b="1" dirty="0">
                <a:cs typeface="Times New Roman" pitchFamily="18" charset="0"/>
              </a:rPr>
              <a:t>Identical</a:t>
            </a:r>
            <a:r>
              <a:rPr lang="en-US" sz="2800" dirty="0">
                <a:cs typeface="Times New Roman" pitchFamily="18" charset="0"/>
              </a:rPr>
              <a:t> to the </a:t>
            </a:r>
            <a:r>
              <a:rPr lang="en-US" sz="2800" u="sng" dirty="0">
                <a:cs typeface="Times New Roman" pitchFamily="18" charset="0"/>
              </a:rPr>
              <a:t>function header</a:t>
            </a:r>
            <a:r>
              <a:rPr lang="en-US" sz="2800" dirty="0">
                <a:cs typeface="Times New Roman" pitchFamily="18" charset="0"/>
              </a:rPr>
              <a:t>, with semicolon (;) added at the end.</a:t>
            </a:r>
            <a:endParaRPr lang="en-US" sz="2800" dirty="0"/>
          </a:p>
          <a:p>
            <a:pPr algn="just">
              <a:defRPr/>
            </a:pPr>
            <a:r>
              <a:rPr lang="en-US" sz="2800" dirty="0"/>
              <a:t>Function prototype (declaration)  includes</a:t>
            </a:r>
          </a:p>
          <a:p>
            <a:pPr lvl="1" algn="just">
              <a:defRPr/>
            </a:pPr>
            <a:r>
              <a:rPr lang="en-US" sz="2800" dirty="0"/>
              <a:t>Function name</a:t>
            </a:r>
          </a:p>
          <a:p>
            <a:pPr lvl="1" algn="just">
              <a:defRPr/>
            </a:pPr>
            <a:r>
              <a:rPr lang="en-US" sz="2800" dirty="0"/>
              <a:t>Parameters </a:t>
            </a:r>
            <a:r>
              <a:rPr lang="en-US" sz="2800" dirty="0">
                <a:cs typeface="Times New Roman" pitchFamily="18" charset="0"/>
              </a:rPr>
              <a:t>–</a:t>
            </a:r>
            <a:r>
              <a:rPr lang="en-US" sz="2800" dirty="0"/>
              <a:t> what the function takes in and their type</a:t>
            </a:r>
          </a:p>
          <a:p>
            <a:pPr lvl="1" algn="just">
              <a:defRPr/>
            </a:pPr>
            <a:r>
              <a:rPr lang="en-US" sz="2800" dirty="0"/>
              <a:t>Return type </a:t>
            </a:r>
            <a:r>
              <a:rPr lang="en-US" sz="2800" i="1" dirty="0">
                <a:cs typeface="Times New Roman" pitchFamily="18" charset="0"/>
              </a:rPr>
              <a:t>–</a:t>
            </a:r>
            <a:r>
              <a:rPr lang="en-US" sz="2800" dirty="0"/>
              <a:t> data type function returns (default </a:t>
            </a:r>
            <a:r>
              <a:rPr lang="en-US" sz="2800" b="1" dirty="0" err="1"/>
              <a:t>int</a:t>
            </a:r>
            <a:r>
              <a:rPr lang="en-US" sz="2800" dirty="0"/>
              <a:t>)</a:t>
            </a:r>
          </a:p>
          <a:p>
            <a:pPr algn="just">
              <a:defRPr/>
            </a:pPr>
            <a:r>
              <a:rPr lang="en-US" sz="2800" dirty="0"/>
              <a:t>Parameter names are </a:t>
            </a:r>
            <a:r>
              <a:rPr lang="en-US" sz="2800" b="1" dirty="0"/>
              <a:t>Optional</a:t>
            </a:r>
            <a:r>
              <a:rPr lang="en-US" sz="2800" dirty="0"/>
              <a:t>.</a:t>
            </a:r>
          </a:p>
        </p:txBody>
      </p:sp>
      <p:sp>
        <p:nvSpPr>
          <p:cNvPr id="57347"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3AA9E395-CD5A-4CD5-833F-E0476E656383}" type="datetime1">
              <a:rPr lang="en-US" smtClean="0"/>
              <a:t>5/7/2022</a:t>
            </a:fld>
            <a:endParaRPr lang="en-US"/>
          </a:p>
        </p:txBody>
      </p:sp>
      <p:sp>
        <p:nvSpPr>
          <p:cNvPr id="57349"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25EF8B4-97D5-4B44-B71F-D2F87AF9F56B}" type="slidenum">
              <a:rPr lang="en-US" altLang="en-US" sz="1600">
                <a:solidFill>
                  <a:schemeClr val="tx1"/>
                </a:solidFill>
              </a:rPr>
              <a:pPr/>
              <a:t>16</a:t>
            </a:fld>
            <a:endParaRPr lang="en-US" altLang="en-US" sz="16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Title 5"/>
          <p:cNvSpPr>
            <a:spLocks noGrp="1"/>
          </p:cNvSpPr>
          <p:nvPr>
            <p:ph type="title"/>
          </p:nvPr>
        </p:nvSpPr>
        <p:spPr/>
        <p:txBody>
          <a:bodyPr>
            <a:normAutofit fontScale="90000"/>
          </a:bodyPr>
          <a:lstStyle/>
          <a:p>
            <a:pPr eaLnBrk="1" hangingPunct="1">
              <a:defRPr/>
            </a:pPr>
            <a:r>
              <a:rPr lang="en-US" sz="4000" dirty="0"/>
              <a:t>Function Prototypes</a:t>
            </a:r>
          </a:p>
        </p:txBody>
      </p:sp>
      <p:sp>
        <p:nvSpPr>
          <p:cNvPr id="2" name="Content Placeholder 1"/>
          <p:cNvSpPr>
            <a:spLocks noGrp="1"/>
          </p:cNvSpPr>
          <p:nvPr>
            <p:ph idx="1"/>
          </p:nvPr>
        </p:nvSpPr>
        <p:spPr/>
        <p:txBody>
          <a:bodyPr>
            <a:normAutofit/>
          </a:bodyPr>
          <a:lstStyle/>
          <a:p>
            <a:pPr algn="just">
              <a:buFont typeface="Wingdings" pitchFamily="2" charset="2"/>
              <a:buChar char="§"/>
              <a:defRPr/>
            </a:pPr>
            <a:r>
              <a:rPr lang="en-US" sz="2800" dirty="0">
                <a:cs typeface="Times New Roman" pitchFamily="18" charset="0"/>
              </a:rPr>
              <a:t>Function prototype provides the compiler the </a:t>
            </a:r>
            <a:r>
              <a:rPr lang="en-US" sz="2800" u="sng" dirty="0">
                <a:cs typeface="Times New Roman" pitchFamily="18" charset="0"/>
              </a:rPr>
              <a:t>name and arguments</a:t>
            </a:r>
            <a:r>
              <a:rPr lang="en-US" sz="2800" dirty="0">
                <a:cs typeface="Times New Roman" pitchFamily="18" charset="0"/>
              </a:rPr>
              <a:t> of the functions and must appear </a:t>
            </a:r>
            <a:r>
              <a:rPr lang="en-US" sz="2800" u="sng" dirty="0">
                <a:cs typeface="Times New Roman" pitchFamily="18" charset="0"/>
              </a:rPr>
              <a:t>before the function is used or defined</a:t>
            </a:r>
            <a:r>
              <a:rPr lang="en-US" sz="2800" dirty="0">
                <a:cs typeface="Times New Roman" pitchFamily="18" charset="0"/>
              </a:rPr>
              <a:t>.</a:t>
            </a:r>
          </a:p>
          <a:p>
            <a:pPr algn="just">
              <a:buFont typeface="Wingdings" pitchFamily="2" charset="2"/>
              <a:buChar char="§"/>
              <a:defRPr/>
            </a:pPr>
            <a:r>
              <a:rPr lang="en-US" sz="2800" dirty="0">
                <a:cs typeface="Times New Roman" pitchFamily="18" charset="0"/>
              </a:rPr>
              <a:t>It is a model for a function that will appear later, somewhere in the program.</a:t>
            </a:r>
          </a:p>
          <a:p>
            <a:pPr marL="457200" indent="-457200" algn="just">
              <a:buFont typeface="Wingdings" pitchFamily="2" charset="2"/>
              <a:buChar char="§"/>
              <a:defRPr/>
            </a:pPr>
            <a:r>
              <a:rPr lang="en-US" sz="2800" dirty="0">
                <a:cs typeface="Times New Roman" pitchFamily="18" charset="0"/>
              </a:rPr>
              <a:t>General form of the function prototype:</a:t>
            </a:r>
            <a:endParaRPr lang="en-US" sz="2800" dirty="0"/>
          </a:p>
          <a:p>
            <a:pPr marL="0" indent="0" algn="just">
              <a:buNone/>
              <a:defRPr/>
            </a:pPr>
            <a:r>
              <a:rPr lang="en-US" sz="2800" b="1" dirty="0" err="1">
                <a:solidFill>
                  <a:srgbClr val="C00000"/>
                </a:solidFill>
                <a:cs typeface="Times New Roman" pitchFamily="18" charset="0"/>
              </a:rPr>
              <a:t>fn_return_type</a:t>
            </a:r>
            <a:r>
              <a:rPr lang="en-US" sz="2800" b="1" dirty="0">
                <a:solidFill>
                  <a:srgbClr val="C00000"/>
                </a:solidFill>
                <a:cs typeface="Times New Roman" pitchFamily="18" charset="0"/>
              </a:rPr>
              <a:t>   </a:t>
            </a:r>
            <a:r>
              <a:rPr lang="en-US" sz="2800" b="1" dirty="0" err="1">
                <a:solidFill>
                  <a:srgbClr val="C00000"/>
                </a:solidFill>
                <a:cs typeface="Times New Roman" pitchFamily="18" charset="0"/>
              </a:rPr>
              <a:t>fn_name</a:t>
            </a:r>
            <a:r>
              <a:rPr lang="en-US" sz="2800" b="1" dirty="0">
                <a:solidFill>
                  <a:srgbClr val="C00000"/>
                </a:solidFill>
                <a:cs typeface="Times New Roman" pitchFamily="18" charset="0"/>
              </a:rPr>
              <a:t>(type par1, type par2, …, type </a:t>
            </a:r>
            <a:r>
              <a:rPr lang="en-US" sz="2800" b="1" dirty="0" err="1">
                <a:solidFill>
                  <a:srgbClr val="C00000"/>
                </a:solidFill>
                <a:cs typeface="Times New Roman" pitchFamily="18" charset="0"/>
              </a:rPr>
              <a:t>parN</a:t>
            </a:r>
            <a:r>
              <a:rPr lang="en-US" sz="2800" b="1" dirty="0">
                <a:solidFill>
                  <a:srgbClr val="C00000"/>
                </a:solidFill>
                <a:cs typeface="Times New Roman" pitchFamily="18" charset="0"/>
              </a:rPr>
              <a:t>);</a:t>
            </a:r>
            <a:endParaRPr lang="en-US" sz="2800" b="1" dirty="0">
              <a:solidFill>
                <a:srgbClr val="C00000"/>
              </a:solidFill>
              <a:cs typeface="Courier New" pitchFamily="49" charset="0"/>
            </a:endParaRPr>
          </a:p>
          <a:p>
            <a:pPr algn="just">
              <a:defRPr/>
            </a:pPr>
            <a:r>
              <a:rPr lang="en-US" sz="2800" dirty="0"/>
              <a:t>Example:</a:t>
            </a:r>
          </a:p>
          <a:p>
            <a:pPr marL="0" indent="0" algn="just">
              <a:buNone/>
              <a:defRPr/>
            </a:pPr>
            <a:r>
              <a:rPr lang="en-US" sz="2800" b="1" dirty="0"/>
              <a:t>	</a:t>
            </a:r>
            <a:r>
              <a:rPr lang="en-US" sz="2800" b="1" dirty="0" err="1"/>
              <a:t>int</a:t>
            </a:r>
            <a:r>
              <a:rPr lang="en-US" sz="2800" b="1" dirty="0"/>
              <a:t> maximum( </a:t>
            </a:r>
            <a:r>
              <a:rPr lang="en-US" sz="2800" b="1" dirty="0" err="1"/>
              <a:t>int</a:t>
            </a:r>
            <a:r>
              <a:rPr lang="en-US" sz="2800" b="1" dirty="0"/>
              <a:t>, </a:t>
            </a:r>
            <a:r>
              <a:rPr lang="en-US" sz="2800" b="1" dirty="0" err="1"/>
              <a:t>int</a:t>
            </a:r>
            <a:r>
              <a:rPr lang="en-US" sz="2800" b="1" dirty="0"/>
              <a:t>, </a:t>
            </a:r>
            <a:r>
              <a:rPr lang="en-US" sz="2800" b="1" dirty="0" err="1"/>
              <a:t>int</a:t>
            </a:r>
            <a:r>
              <a:rPr lang="en-US" sz="2800" b="1" dirty="0"/>
              <a:t> );</a:t>
            </a:r>
          </a:p>
          <a:p>
            <a:pPr lvl="1" algn="just">
              <a:defRPr/>
            </a:pPr>
            <a:r>
              <a:rPr lang="en-US" sz="2800" dirty="0"/>
              <a:t>Takes in 3 </a:t>
            </a:r>
            <a:r>
              <a:rPr lang="en-US" sz="2800" b="1" dirty="0" err="1"/>
              <a:t>int</a:t>
            </a:r>
            <a:r>
              <a:rPr lang="en-US" sz="2800" dirty="0" err="1"/>
              <a:t>s</a:t>
            </a:r>
            <a:endParaRPr lang="en-US" sz="2800" dirty="0"/>
          </a:p>
          <a:p>
            <a:pPr lvl="1" algn="just">
              <a:defRPr/>
            </a:pPr>
            <a:r>
              <a:rPr lang="en-US" sz="2800" dirty="0"/>
              <a:t>Returns an </a:t>
            </a:r>
            <a:r>
              <a:rPr lang="en-US" sz="2800" b="1" dirty="0" err="1"/>
              <a:t>int</a:t>
            </a:r>
            <a:endParaRPr lang="en-US" sz="2800" b="1" dirty="0"/>
          </a:p>
        </p:txBody>
      </p:sp>
      <p:sp>
        <p:nvSpPr>
          <p:cNvPr id="58371"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CFB6A065-F303-472E-8983-BE2FDEC05C6C}" type="datetime1">
              <a:rPr lang="en-US" smtClean="0"/>
              <a:t>5/7/2022</a:t>
            </a:fld>
            <a:endParaRPr lang="en-US"/>
          </a:p>
        </p:txBody>
      </p:sp>
      <p:sp>
        <p:nvSpPr>
          <p:cNvPr id="58373"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697D5E6-3F59-4781-A584-7A0C762E1AE5}" type="slidenum">
              <a:rPr lang="en-US" altLang="en-US" sz="1600">
                <a:solidFill>
                  <a:schemeClr val="tx1"/>
                </a:solidFill>
              </a:rPr>
              <a:pPr/>
              <a:t>17</a:t>
            </a:fld>
            <a:endParaRPr lang="en-US" altLang="en-US" sz="16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Scope of Variables</a:t>
            </a:r>
          </a:p>
        </p:txBody>
      </p:sp>
      <p:sp>
        <p:nvSpPr>
          <p:cNvPr id="512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lnSpc>
                <a:spcPct val="150000"/>
              </a:lnSpc>
            </a:pPr>
            <a:r>
              <a:rPr lang="en-US" sz="2800" dirty="0"/>
              <a:t>A scope is a region of the program where a defined variable can have its existence and beyond </a:t>
            </a:r>
            <a:r>
              <a:rPr lang="en-US" sz="2800"/>
              <a:t>that it </a:t>
            </a:r>
            <a:r>
              <a:rPr lang="en-US" sz="2800" dirty="0"/>
              <a:t>cannot be accessed.</a:t>
            </a:r>
          </a:p>
          <a:p>
            <a:pPr marL="0" indent="0" algn="just">
              <a:lnSpc>
                <a:spcPct val="150000"/>
              </a:lnSpc>
              <a:buNone/>
            </a:pPr>
            <a:endParaRPr lang="en-US" sz="2800" dirty="0"/>
          </a:p>
          <a:p>
            <a:pPr algn="just" eaLnBrk="1" hangingPunct="1">
              <a:lnSpc>
                <a:spcPct val="150000"/>
              </a:lnSpc>
            </a:pPr>
            <a:r>
              <a:rPr lang="en-US" sz="2800" dirty="0"/>
              <a:t>The two types of variables are</a:t>
            </a:r>
          </a:p>
          <a:p>
            <a:pPr marL="0" indent="0" algn="just">
              <a:lnSpc>
                <a:spcPct val="150000"/>
              </a:lnSpc>
              <a:buNone/>
            </a:pPr>
            <a:r>
              <a:rPr lang="en-US" altLang="en-US" sz="2800" dirty="0"/>
              <a:t>      1) </a:t>
            </a:r>
            <a:r>
              <a:rPr lang="en-US" sz="2800" b="1" dirty="0"/>
              <a:t>local</a:t>
            </a:r>
            <a:r>
              <a:rPr lang="en-US" sz="2800" dirty="0"/>
              <a:t> variables</a:t>
            </a:r>
          </a:p>
          <a:p>
            <a:pPr marL="0" indent="0" algn="just">
              <a:lnSpc>
                <a:spcPct val="150000"/>
              </a:lnSpc>
              <a:buNone/>
            </a:pPr>
            <a:r>
              <a:rPr lang="en-US" altLang="en-US" sz="2800" dirty="0"/>
              <a:t>      2) </a:t>
            </a:r>
            <a:r>
              <a:rPr lang="en-US" sz="2800" b="1" dirty="0"/>
              <a:t>global</a:t>
            </a:r>
            <a:r>
              <a:rPr lang="en-US" sz="2800" dirty="0"/>
              <a:t> variables</a:t>
            </a:r>
            <a:endParaRPr lang="en-US" altLang="en-US" sz="2800" dirty="0"/>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806DA273-7A48-4359-93DC-26A9D45AF7FD}" type="datetime1">
              <a:rPr lang="en-US" smtClean="0"/>
              <a:t>5/7/2022</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18</a:t>
            </a:fld>
            <a:endParaRPr lang="en-US" altLang="en-US" sz="1600" dirty="0">
              <a:solidFill>
                <a:schemeClr val="tx1"/>
              </a:solidFill>
            </a:endParaRPr>
          </a:p>
        </p:txBody>
      </p:sp>
    </p:spTree>
    <p:extLst>
      <p:ext uri="{BB962C8B-B14F-4D97-AF65-F5344CB8AC3E}">
        <p14:creationId xmlns:p14="http://schemas.microsoft.com/office/powerpoint/2010/main" val="393053784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Local Variables</a:t>
            </a:r>
          </a:p>
        </p:txBody>
      </p:sp>
      <p:sp>
        <p:nvSpPr>
          <p:cNvPr id="512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r>
              <a:rPr lang="en-US" sz="2800" dirty="0"/>
              <a:t>Variables that are declared inside a function are called local variables. </a:t>
            </a:r>
          </a:p>
          <a:p>
            <a:pPr algn="just" eaLnBrk="1" hangingPunct="1"/>
            <a:r>
              <a:rPr lang="en-US" sz="2800" dirty="0"/>
              <a:t>They can be used only by statements that are inside that function.</a:t>
            </a:r>
          </a:p>
          <a:p>
            <a:pPr algn="just" eaLnBrk="1" hangingPunct="1"/>
            <a:r>
              <a:rPr lang="en-US" sz="2800" dirty="0"/>
              <a:t>In the following example all the variables a, b, and c are local to main() function.</a:t>
            </a:r>
          </a:p>
          <a:p>
            <a:pPr marL="0" indent="0" algn="just">
              <a:buNone/>
            </a:pPr>
            <a:r>
              <a:rPr lang="en-US" dirty="0"/>
              <a:t>      </a:t>
            </a:r>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69660170-B9AC-4F72-9CFD-FB638A0303C1}" type="datetime1">
              <a:rPr lang="en-US" smtClean="0"/>
              <a:t>5/7/2022</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19</a:t>
            </a:fld>
            <a:endParaRPr lang="en-US" altLang="en-US" sz="1600" dirty="0">
              <a:solidFill>
                <a:schemeClr val="tx1"/>
              </a:solidFill>
            </a:endParaRPr>
          </a:p>
        </p:txBody>
      </p:sp>
      <p:sp>
        <p:nvSpPr>
          <p:cNvPr id="2" name="Rectangle 1">
            <a:extLst>
              <a:ext uri="{FF2B5EF4-FFF2-40B4-BE49-F238E27FC236}">
                <a16:creationId xmlns:a16="http://schemas.microsoft.com/office/drawing/2014/main" id="{1ED13B3C-76F3-4F22-AF58-06A21C737E50}"/>
              </a:ext>
            </a:extLst>
          </p:cNvPr>
          <p:cNvSpPr>
            <a:spLocks noChangeArrowheads="1"/>
          </p:cNvSpPr>
          <p:nvPr/>
        </p:nvSpPr>
        <p:spPr bwMode="auto">
          <a:xfrm>
            <a:off x="2711624" y="2992681"/>
            <a:ext cx="7848872" cy="31790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r>
              <a:rPr lang="en-US" altLang="en-US" sz="2400" b="0" dirty="0">
                <a:solidFill>
                  <a:srgbClr val="880000"/>
                </a:solidFill>
                <a:latin typeface="Menlo"/>
              </a:rPr>
              <a:t>#include</a:t>
            </a:r>
            <a:r>
              <a:rPr lang="en-US" altLang="en-US" sz="2400" b="0" dirty="0">
                <a:solidFill>
                  <a:srgbClr val="313131"/>
                </a:solidFill>
                <a:latin typeface="Menlo"/>
              </a:rPr>
              <a:t> </a:t>
            </a:r>
            <a:r>
              <a:rPr lang="en-US" altLang="en-US" sz="2400" b="0" dirty="0">
                <a:solidFill>
                  <a:srgbClr val="008800"/>
                </a:solidFill>
                <a:latin typeface="Menlo"/>
              </a:rPr>
              <a:t>&lt;</a:t>
            </a:r>
            <a:r>
              <a:rPr lang="en-US" altLang="en-US" sz="2400" b="0" dirty="0" err="1">
                <a:solidFill>
                  <a:srgbClr val="008800"/>
                </a:solidFill>
                <a:latin typeface="Menlo"/>
              </a:rPr>
              <a:t>stdio.h</a:t>
            </a:r>
            <a:r>
              <a:rPr lang="en-US" altLang="en-US" sz="2400" b="0" dirty="0">
                <a:solidFill>
                  <a:srgbClr val="008800"/>
                </a:solidFill>
                <a:latin typeface="Menlo"/>
              </a:rPr>
              <a:t>&gt;</a:t>
            </a:r>
          </a:p>
          <a:p>
            <a:r>
              <a:rPr lang="en-US" altLang="en-US" sz="2400" b="0" dirty="0">
                <a:solidFill>
                  <a:srgbClr val="313131"/>
                </a:solidFill>
                <a:latin typeface="Menlo"/>
              </a:rPr>
              <a:t> </a:t>
            </a:r>
            <a:r>
              <a:rPr lang="en-US" altLang="en-US" sz="2400" b="0" dirty="0" err="1">
                <a:solidFill>
                  <a:srgbClr val="000088"/>
                </a:solidFill>
                <a:latin typeface="Menlo"/>
              </a:rPr>
              <a:t>int</a:t>
            </a:r>
            <a:r>
              <a:rPr lang="en-US" altLang="en-US" sz="2400" b="0" dirty="0">
                <a:solidFill>
                  <a:srgbClr val="313131"/>
                </a:solidFill>
                <a:latin typeface="Menlo"/>
              </a:rPr>
              <a:t> main </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666600"/>
                </a:solidFill>
                <a:latin typeface="Menlo"/>
              </a:rPr>
              <a:t>{</a:t>
            </a:r>
            <a:r>
              <a:rPr lang="en-US" altLang="en-US" sz="2400" b="0" dirty="0">
                <a:solidFill>
                  <a:srgbClr val="313131"/>
                </a:solidFill>
                <a:latin typeface="Menlo"/>
              </a:rPr>
              <a:t> </a:t>
            </a:r>
          </a:p>
          <a:p>
            <a:r>
              <a:rPr lang="en-US" altLang="en-US" sz="2400" b="0" dirty="0">
                <a:solidFill>
                  <a:srgbClr val="313131"/>
                </a:solidFill>
                <a:latin typeface="Menlo"/>
              </a:rPr>
              <a:t>   </a:t>
            </a:r>
            <a:r>
              <a:rPr lang="en-US" altLang="en-US" sz="2400" b="0" dirty="0">
                <a:solidFill>
                  <a:srgbClr val="880000"/>
                </a:solidFill>
                <a:latin typeface="Menlo"/>
              </a:rPr>
              <a:t>/* local variable declaration */</a:t>
            </a:r>
          </a:p>
          <a:p>
            <a:r>
              <a:rPr lang="en-US" altLang="en-US" sz="2400" b="0" dirty="0">
                <a:solidFill>
                  <a:srgbClr val="313131"/>
                </a:solidFill>
                <a:latin typeface="Menlo"/>
              </a:rPr>
              <a:t>    </a:t>
            </a:r>
            <a:r>
              <a:rPr lang="en-US" altLang="en-US" sz="2400" b="0" dirty="0" err="1">
                <a:solidFill>
                  <a:srgbClr val="000088"/>
                </a:solidFill>
                <a:latin typeface="Menlo"/>
              </a:rPr>
              <a:t>int</a:t>
            </a:r>
            <a:r>
              <a:rPr lang="en-US" altLang="en-US" sz="2400" b="0" dirty="0">
                <a:solidFill>
                  <a:srgbClr val="313131"/>
                </a:solidFill>
                <a:latin typeface="Menlo"/>
              </a:rPr>
              <a:t> a</a:t>
            </a:r>
            <a:r>
              <a:rPr lang="en-US" altLang="en-US" sz="2400" b="0" dirty="0">
                <a:solidFill>
                  <a:srgbClr val="666600"/>
                </a:solidFill>
                <a:latin typeface="Menlo"/>
              </a:rPr>
              <a:t>,</a:t>
            </a:r>
            <a:r>
              <a:rPr lang="en-US" altLang="en-US" sz="2400" b="0" dirty="0">
                <a:solidFill>
                  <a:srgbClr val="313131"/>
                </a:solidFill>
                <a:latin typeface="Menlo"/>
              </a:rPr>
              <a:t> b</a:t>
            </a:r>
            <a:r>
              <a:rPr lang="en-US" altLang="en-US" sz="2400" b="0" dirty="0">
                <a:solidFill>
                  <a:srgbClr val="666600"/>
                </a:solidFill>
                <a:latin typeface="Menlo"/>
              </a:rPr>
              <a:t>,</a:t>
            </a:r>
            <a:r>
              <a:rPr lang="en-US" altLang="en-US" sz="2400" b="0" dirty="0">
                <a:solidFill>
                  <a:srgbClr val="313131"/>
                </a:solidFill>
                <a:latin typeface="Menlo"/>
              </a:rPr>
              <a:t> c</a:t>
            </a:r>
            <a:r>
              <a:rPr lang="en-US" altLang="en-US" sz="2400" b="0" dirty="0">
                <a:solidFill>
                  <a:srgbClr val="666600"/>
                </a:solidFill>
                <a:latin typeface="Menlo"/>
              </a:rPr>
              <a:t>;</a:t>
            </a:r>
            <a:r>
              <a:rPr lang="en-US" altLang="en-US" sz="2400" b="0" dirty="0">
                <a:solidFill>
                  <a:srgbClr val="313131"/>
                </a:solidFill>
                <a:latin typeface="Menlo"/>
              </a:rPr>
              <a:t> </a:t>
            </a:r>
          </a:p>
          <a:p>
            <a:r>
              <a:rPr lang="en-US" altLang="en-US" sz="2400" b="0" dirty="0">
                <a:solidFill>
                  <a:srgbClr val="313131"/>
                </a:solidFill>
                <a:latin typeface="Menlo"/>
              </a:rPr>
              <a:t>    a </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006666"/>
                </a:solidFill>
                <a:latin typeface="Menlo"/>
              </a:rPr>
              <a:t>10</a:t>
            </a:r>
            <a:r>
              <a:rPr lang="en-US" altLang="en-US" sz="2400" b="0" dirty="0">
                <a:solidFill>
                  <a:srgbClr val="666600"/>
                </a:solidFill>
                <a:latin typeface="Menlo"/>
              </a:rPr>
              <a:t>;  </a:t>
            </a:r>
            <a:r>
              <a:rPr lang="en-US" altLang="en-US" sz="2400" b="0" dirty="0">
                <a:solidFill>
                  <a:srgbClr val="313131"/>
                </a:solidFill>
                <a:latin typeface="Menlo"/>
              </a:rPr>
              <a:t>b </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006666"/>
                </a:solidFill>
                <a:latin typeface="Menlo"/>
              </a:rPr>
              <a:t>20</a:t>
            </a:r>
            <a:r>
              <a:rPr lang="en-US" altLang="en-US" sz="2400" b="0" dirty="0">
                <a:solidFill>
                  <a:srgbClr val="666600"/>
                </a:solidFill>
                <a:latin typeface="Menlo"/>
              </a:rPr>
              <a:t>;</a:t>
            </a:r>
            <a:r>
              <a:rPr lang="en-US" altLang="en-US" sz="2400" b="0" dirty="0">
                <a:solidFill>
                  <a:srgbClr val="313131"/>
                </a:solidFill>
                <a:latin typeface="Menlo"/>
              </a:rPr>
              <a:t> c </a:t>
            </a:r>
            <a:r>
              <a:rPr lang="en-US" altLang="en-US" sz="2400" b="0" dirty="0">
                <a:solidFill>
                  <a:srgbClr val="666600"/>
                </a:solidFill>
                <a:latin typeface="Menlo"/>
              </a:rPr>
              <a:t>=</a:t>
            </a:r>
            <a:r>
              <a:rPr lang="en-US" altLang="en-US" sz="2400" b="0" dirty="0">
                <a:solidFill>
                  <a:srgbClr val="313131"/>
                </a:solidFill>
                <a:latin typeface="Menlo"/>
              </a:rPr>
              <a:t> a </a:t>
            </a:r>
            <a:r>
              <a:rPr lang="en-US" altLang="en-US" sz="2400" b="0" dirty="0">
                <a:solidFill>
                  <a:srgbClr val="666600"/>
                </a:solidFill>
                <a:latin typeface="Menlo"/>
              </a:rPr>
              <a:t>+</a:t>
            </a:r>
            <a:r>
              <a:rPr lang="en-US" altLang="en-US" sz="2400" b="0" dirty="0">
                <a:solidFill>
                  <a:srgbClr val="313131"/>
                </a:solidFill>
                <a:latin typeface="Menlo"/>
              </a:rPr>
              <a:t> b</a:t>
            </a:r>
            <a:r>
              <a:rPr lang="en-US" altLang="en-US" sz="2400" b="0" dirty="0">
                <a:solidFill>
                  <a:srgbClr val="666600"/>
                </a:solidFill>
                <a:latin typeface="Menlo"/>
              </a:rPr>
              <a:t>;</a:t>
            </a:r>
          </a:p>
          <a:p>
            <a:r>
              <a:rPr lang="en-US" altLang="en-US" sz="2400" b="0" dirty="0">
                <a:solidFill>
                  <a:srgbClr val="313131"/>
                </a:solidFill>
                <a:latin typeface="Menlo"/>
              </a:rPr>
              <a:t>    </a:t>
            </a:r>
            <a:r>
              <a:rPr lang="en-US" altLang="en-US" sz="2400" b="0" dirty="0" err="1">
                <a:solidFill>
                  <a:srgbClr val="313131"/>
                </a:solidFill>
                <a:latin typeface="Menlo"/>
              </a:rPr>
              <a:t>printf</a:t>
            </a:r>
            <a:r>
              <a:rPr lang="en-US" altLang="en-US" sz="2400" b="0" dirty="0">
                <a:solidFill>
                  <a:srgbClr val="313131"/>
                </a:solidFill>
                <a:latin typeface="Menlo"/>
              </a:rPr>
              <a:t> </a:t>
            </a:r>
            <a:r>
              <a:rPr lang="en-US" altLang="en-US" sz="2400" b="0" dirty="0">
                <a:solidFill>
                  <a:srgbClr val="666600"/>
                </a:solidFill>
                <a:latin typeface="Menlo"/>
              </a:rPr>
              <a:t>(</a:t>
            </a:r>
            <a:r>
              <a:rPr lang="en-US" altLang="en-US" sz="2400" b="0" dirty="0">
                <a:solidFill>
                  <a:srgbClr val="008800"/>
                </a:solidFill>
                <a:latin typeface="Menlo"/>
              </a:rPr>
              <a:t>"value of a = %d, b = %d and c = %d\n"</a:t>
            </a:r>
            <a:r>
              <a:rPr lang="en-US" altLang="en-US" sz="2400" b="0" dirty="0">
                <a:solidFill>
                  <a:srgbClr val="666600"/>
                </a:solidFill>
                <a:latin typeface="Menlo"/>
              </a:rPr>
              <a:t>,</a:t>
            </a:r>
            <a:r>
              <a:rPr lang="en-US" altLang="en-US" sz="2400" b="0" dirty="0">
                <a:solidFill>
                  <a:srgbClr val="313131"/>
                </a:solidFill>
                <a:latin typeface="Menlo"/>
              </a:rPr>
              <a:t> a</a:t>
            </a:r>
            <a:r>
              <a:rPr lang="en-US" altLang="en-US" sz="2400" b="0" dirty="0">
                <a:solidFill>
                  <a:srgbClr val="666600"/>
                </a:solidFill>
                <a:latin typeface="Menlo"/>
              </a:rPr>
              <a:t>,</a:t>
            </a:r>
            <a:r>
              <a:rPr lang="en-US" altLang="en-US" sz="2400" b="0" dirty="0">
                <a:solidFill>
                  <a:srgbClr val="313131"/>
                </a:solidFill>
                <a:latin typeface="Menlo"/>
              </a:rPr>
              <a:t> b</a:t>
            </a:r>
            <a:r>
              <a:rPr lang="en-US" altLang="en-US" sz="2400" b="0" dirty="0">
                <a:solidFill>
                  <a:srgbClr val="666600"/>
                </a:solidFill>
                <a:latin typeface="Menlo"/>
              </a:rPr>
              <a:t>,</a:t>
            </a:r>
            <a:r>
              <a:rPr lang="en-US" altLang="en-US" sz="2400" b="0" dirty="0">
                <a:solidFill>
                  <a:srgbClr val="313131"/>
                </a:solidFill>
                <a:latin typeface="Menlo"/>
              </a:rPr>
              <a:t> c</a:t>
            </a:r>
            <a:r>
              <a:rPr lang="en-US" altLang="en-US" sz="2400" b="0" dirty="0">
                <a:solidFill>
                  <a:srgbClr val="666600"/>
                </a:solidFill>
                <a:latin typeface="Menlo"/>
              </a:rPr>
              <a:t>);</a:t>
            </a:r>
            <a:r>
              <a:rPr lang="en-US" altLang="en-US" sz="2400" b="0" dirty="0">
                <a:solidFill>
                  <a:srgbClr val="313131"/>
                </a:solidFill>
                <a:latin typeface="Menlo"/>
              </a:rPr>
              <a:t> </a:t>
            </a:r>
          </a:p>
          <a:p>
            <a:r>
              <a:rPr lang="en-US" altLang="en-US" sz="2400" b="0" dirty="0">
                <a:solidFill>
                  <a:srgbClr val="000088"/>
                </a:solidFill>
                <a:latin typeface="Menlo"/>
              </a:rPr>
              <a:t>    return</a:t>
            </a:r>
            <a:r>
              <a:rPr lang="en-US" altLang="en-US" sz="2400" b="0" dirty="0">
                <a:solidFill>
                  <a:srgbClr val="313131"/>
                </a:solidFill>
                <a:latin typeface="Menlo"/>
              </a:rPr>
              <a:t> </a:t>
            </a:r>
            <a:r>
              <a:rPr lang="en-US" altLang="en-US" sz="2400" b="0" dirty="0">
                <a:solidFill>
                  <a:srgbClr val="006666"/>
                </a:solidFill>
                <a:latin typeface="Menlo"/>
              </a:rPr>
              <a:t>0</a:t>
            </a:r>
            <a:r>
              <a:rPr lang="en-US" altLang="en-US" sz="2400" b="0" dirty="0">
                <a:solidFill>
                  <a:srgbClr val="666600"/>
                </a:solidFill>
                <a:latin typeface="Menlo"/>
              </a:rPr>
              <a:t>;</a:t>
            </a:r>
            <a:r>
              <a:rPr lang="en-US" altLang="en-US" sz="2400" b="0" dirty="0">
                <a:solidFill>
                  <a:srgbClr val="313131"/>
                </a:solidFill>
                <a:latin typeface="Menlo"/>
              </a:rPr>
              <a:t> </a:t>
            </a:r>
          </a:p>
          <a:p>
            <a:r>
              <a:rPr lang="en-US" altLang="en-US" sz="2400" b="0" dirty="0">
                <a:solidFill>
                  <a:srgbClr val="666600"/>
                </a:solidFill>
                <a:latin typeface="Menlo"/>
              </a:rPr>
              <a:t>}</a:t>
            </a:r>
            <a:r>
              <a:rPr lang="en-US" altLang="en-US" sz="2400" b="0" dirty="0">
                <a:solidFill>
                  <a:schemeClr val="tx1"/>
                </a:solidFill>
              </a:rPr>
              <a:t> </a:t>
            </a:r>
          </a:p>
        </p:txBody>
      </p:sp>
    </p:spTree>
    <p:extLst>
      <p:ext uri="{BB962C8B-B14F-4D97-AF65-F5344CB8AC3E}">
        <p14:creationId xmlns:p14="http://schemas.microsoft.com/office/powerpoint/2010/main" val="40591650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itle 5"/>
          <p:cNvSpPr>
            <a:spLocks noGrp="1"/>
          </p:cNvSpPr>
          <p:nvPr>
            <p:ph type="title"/>
          </p:nvPr>
        </p:nvSpPr>
        <p:spPr/>
        <p:txBody>
          <a:bodyPr/>
          <a:lstStyle/>
          <a:p>
            <a:pPr eaLnBrk="1" hangingPunct="1"/>
            <a:r>
              <a:rPr lang="en-US" altLang="en-US" dirty="0"/>
              <a:t>Objectives:</a:t>
            </a:r>
          </a:p>
        </p:txBody>
      </p:sp>
      <p:sp>
        <p:nvSpPr>
          <p:cNvPr id="32770" name="Content Placeholder 1"/>
          <p:cNvSpPr>
            <a:spLocks noGrp="1"/>
          </p:cNvSpPr>
          <p:nvPr>
            <p:ph idx="1"/>
          </p:nvPr>
        </p:nvSpPr>
        <p:spPr bwMode="auto">
          <a:xfrm>
            <a:off x="838200" y="1066801"/>
            <a:ext cx="10515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endParaRPr lang="en-US" altLang="en-US" sz="2800" dirty="0">
              <a:latin typeface="Arial" panose="020B0604020202020204" pitchFamily="34" charset="0"/>
              <a:cs typeface="Arial" panose="020B0604020202020204" pitchFamily="34" charset="0"/>
            </a:endParaRPr>
          </a:p>
          <a:p>
            <a:pPr marL="0" indent="0" algn="just">
              <a:buNone/>
            </a:pPr>
            <a:r>
              <a:rPr lang="en-US" altLang="en-US" sz="2800" dirty="0">
                <a:solidFill>
                  <a:srgbClr val="7030A0"/>
                </a:solidFill>
                <a:latin typeface="Arial" panose="020B0604020202020204" pitchFamily="34" charset="0"/>
                <a:cs typeface="Arial" panose="020B0604020202020204" pitchFamily="34" charset="0"/>
              </a:rPr>
              <a:t>To learn and appreciate the following concepts</a:t>
            </a:r>
          </a:p>
          <a:p>
            <a:pPr algn="just" eaLnBrk="1" hangingPunct="1"/>
            <a:endParaRPr lang="en-US" altLang="en-US" sz="2800" dirty="0">
              <a:latin typeface="Arial" panose="020B0604020202020204" pitchFamily="34" charset="0"/>
              <a:cs typeface="Arial" panose="020B0604020202020204" pitchFamily="34" charset="0"/>
            </a:endParaRPr>
          </a:p>
          <a:p>
            <a:pPr lvl="1" algn="just" eaLnBrk="1" hangingPunct="1"/>
            <a:r>
              <a:rPr lang="en-US" altLang="en-US" sz="2600" dirty="0">
                <a:latin typeface="Arial" panose="020B0604020202020204" pitchFamily="34" charset="0"/>
                <a:cs typeface="Arial" panose="020B0604020202020204" pitchFamily="34" charset="0"/>
              </a:rPr>
              <a:t>To understand scope of variables</a:t>
            </a:r>
          </a:p>
          <a:p>
            <a:pPr lvl="1" algn="just" eaLnBrk="1" hangingPunct="1"/>
            <a:r>
              <a:rPr lang="en-US" altLang="en-US" sz="2600" dirty="0">
                <a:latin typeface="Arial" panose="020B0604020202020204" pitchFamily="34" charset="0"/>
                <a:cs typeface="Arial" panose="020B0604020202020204" pitchFamily="34" charset="0"/>
              </a:rPr>
              <a:t>Modularization and importance of modularization</a:t>
            </a:r>
          </a:p>
          <a:p>
            <a:pPr lvl="1" algn="just" eaLnBrk="1" hangingPunct="1"/>
            <a:r>
              <a:rPr lang="en-US" altLang="en-US" sz="2600" dirty="0">
                <a:latin typeface="Arial" panose="020B0604020202020204" pitchFamily="34" charset="0"/>
                <a:cs typeface="Arial" panose="020B0604020202020204" pitchFamily="34" charset="0"/>
              </a:rPr>
              <a:t>Understand how to define and invoke a function</a:t>
            </a:r>
          </a:p>
          <a:p>
            <a:pPr lvl="1" algn="just" eaLnBrk="1" hangingPunct="1"/>
            <a:r>
              <a:rPr lang="en-US" altLang="en-US" sz="2600" dirty="0">
                <a:latin typeface="Arial" panose="020B0604020202020204" pitchFamily="34" charset="0"/>
                <a:cs typeface="Arial" panose="020B0604020202020204" pitchFamily="34" charset="0"/>
              </a:rPr>
              <a:t>Understand the flow of control in a program involving function call</a:t>
            </a:r>
          </a:p>
          <a:p>
            <a:pPr lvl="1" algn="just" eaLnBrk="1" hangingPunct="1"/>
            <a:r>
              <a:rPr lang="en-US" altLang="en-US" sz="2600" dirty="0">
                <a:latin typeface="Arial" panose="020B0604020202020204" pitchFamily="34" charset="0"/>
                <a:cs typeface="Arial" panose="020B0604020202020204" pitchFamily="34" charset="0"/>
              </a:rPr>
              <a:t>Understand the different categories of functions</a:t>
            </a:r>
          </a:p>
          <a:p>
            <a:pPr lvl="1" algn="just" eaLnBrk="1" hangingPunct="1"/>
            <a:r>
              <a:rPr lang="en-US" altLang="en-US" sz="2600" dirty="0">
                <a:latin typeface="Arial" panose="020B0604020202020204" pitchFamily="34" charset="0"/>
                <a:cs typeface="Arial" panose="020B0604020202020204" pitchFamily="34" charset="0"/>
              </a:rPr>
              <a:t>Write programs using functions</a:t>
            </a:r>
          </a:p>
        </p:txBody>
      </p:sp>
      <p:sp>
        <p:nvSpPr>
          <p:cNvPr id="44035"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383B10DA-CDFB-4B46-9B91-6C12D871809C}" type="datetime1">
              <a:rPr lang="en-US" smtClean="0"/>
              <a:t>5/7/2022</a:t>
            </a:fld>
            <a:endParaRPr lang="en-US"/>
          </a:p>
        </p:txBody>
      </p:sp>
      <p:sp>
        <p:nvSpPr>
          <p:cNvPr id="44037"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7F9186E-A15B-40E5-A806-9A095FABCD59}" type="slidenum">
              <a:rPr lang="en-US" altLang="en-US" sz="1600">
                <a:solidFill>
                  <a:schemeClr val="tx1"/>
                </a:solidFill>
              </a:rPr>
              <a:pPr/>
              <a:t>2</a:t>
            </a:fld>
            <a:endParaRPr lang="en-US" altLang="en-US" sz="16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Global Variables</a:t>
            </a:r>
          </a:p>
        </p:txBody>
      </p:sp>
      <p:sp>
        <p:nvSpPr>
          <p:cNvPr id="512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r>
              <a:rPr lang="en-US" sz="2800" dirty="0"/>
              <a:t>Global variables are defined outside a function, usually on top of the program. </a:t>
            </a:r>
          </a:p>
          <a:p>
            <a:pPr algn="just" eaLnBrk="1" hangingPunct="1"/>
            <a:r>
              <a:rPr lang="en-US" sz="2800" dirty="0"/>
              <a:t>Global variables hold their values throughout the lifetime of your program and they can be accessed inside any of the functions defined for the program.</a:t>
            </a:r>
          </a:p>
          <a:p>
            <a:pPr marL="0" indent="0" algn="just">
              <a:buNone/>
            </a:pPr>
            <a:r>
              <a:rPr lang="en-US" dirty="0"/>
              <a:t>      </a:t>
            </a:r>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BF089581-2A9D-4E2D-AD51-B8CDA44345D4}" type="datetime1">
              <a:rPr lang="en-US" smtClean="0"/>
              <a:t>5/7/2022</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20</a:t>
            </a:fld>
            <a:endParaRPr lang="en-US" altLang="en-US" sz="1600" dirty="0">
              <a:solidFill>
                <a:schemeClr val="tx1"/>
              </a:solidFill>
            </a:endParaRPr>
          </a:p>
        </p:txBody>
      </p:sp>
      <p:sp>
        <p:nvSpPr>
          <p:cNvPr id="5" name="Rectangle 3">
            <a:extLst>
              <a:ext uri="{FF2B5EF4-FFF2-40B4-BE49-F238E27FC236}">
                <a16:creationId xmlns:a16="http://schemas.microsoft.com/office/drawing/2014/main" id="{F3B3956C-02B3-468C-A657-EB7C3E1436E3}"/>
              </a:ext>
            </a:extLst>
          </p:cNvPr>
          <p:cNvSpPr>
            <a:spLocks noChangeArrowheads="1"/>
          </p:cNvSpPr>
          <p:nvPr/>
        </p:nvSpPr>
        <p:spPr bwMode="auto">
          <a:xfrm>
            <a:off x="3187242" y="3175243"/>
            <a:ext cx="7661286" cy="31790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r>
              <a:rPr lang="en-US" altLang="en-US" sz="2400" b="0" dirty="0">
                <a:solidFill>
                  <a:srgbClr val="880000"/>
                </a:solidFill>
                <a:latin typeface="Menlo"/>
              </a:rPr>
              <a:t>#include</a:t>
            </a:r>
            <a:r>
              <a:rPr lang="en-US" altLang="en-US" sz="2400" b="0" dirty="0">
                <a:solidFill>
                  <a:srgbClr val="313131"/>
                </a:solidFill>
                <a:latin typeface="Menlo"/>
              </a:rPr>
              <a:t> </a:t>
            </a:r>
            <a:r>
              <a:rPr lang="en-US" altLang="en-US" sz="2400" b="0" dirty="0">
                <a:solidFill>
                  <a:srgbClr val="008800"/>
                </a:solidFill>
                <a:latin typeface="Menlo"/>
              </a:rPr>
              <a:t>&lt;</a:t>
            </a:r>
            <a:r>
              <a:rPr lang="en-US" altLang="en-US" sz="2400" b="0" dirty="0" err="1">
                <a:solidFill>
                  <a:srgbClr val="008800"/>
                </a:solidFill>
                <a:latin typeface="Menlo"/>
              </a:rPr>
              <a:t>stdio.h</a:t>
            </a:r>
            <a:r>
              <a:rPr lang="en-US" altLang="en-US" sz="2400" b="0" dirty="0">
                <a:solidFill>
                  <a:srgbClr val="008800"/>
                </a:solidFill>
                <a:latin typeface="Menlo"/>
              </a:rPr>
              <a:t>&gt;</a:t>
            </a:r>
            <a:r>
              <a:rPr lang="en-US" altLang="en-US" sz="2400" b="0" dirty="0">
                <a:solidFill>
                  <a:srgbClr val="313131"/>
                </a:solidFill>
                <a:latin typeface="Menlo"/>
              </a:rPr>
              <a:t> </a:t>
            </a:r>
          </a:p>
          <a:p>
            <a:r>
              <a:rPr lang="en-US" altLang="en-US" sz="2400" b="0" dirty="0" err="1">
                <a:solidFill>
                  <a:srgbClr val="000088"/>
                </a:solidFill>
                <a:latin typeface="Menlo"/>
              </a:rPr>
              <a:t>int</a:t>
            </a:r>
            <a:r>
              <a:rPr lang="en-US" altLang="en-US" sz="2400" b="0" dirty="0">
                <a:solidFill>
                  <a:srgbClr val="313131"/>
                </a:solidFill>
                <a:latin typeface="Menlo"/>
              </a:rPr>
              <a:t> g</a:t>
            </a:r>
            <a:r>
              <a:rPr lang="en-US" altLang="en-US" sz="2400" b="0" dirty="0">
                <a:solidFill>
                  <a:srgbClr val="666600"/>
                </a:solidFill>
                <a:latin typeface="Menlo"/>
              </a:rPr>
              <a:t>; </a:t>
            </a:r>
            <a:r>
              <a:rPr lang="en-US" altLang="en-US" sz="2400" b="0" dirty="0">
                <a:solidFill>
                  <a:srgbClr val="880000"/>
                </a:solidFill>
                <a:latin typeface="Menlo"/>
              </a:rPr>
              <a:t>/* global variable declaration */</a:t>
            </a:r>
          </a:p>
          <a:p>
            <a:r>
              <a:rPr lang="en-US" altLang="en-US" sz="2400" b="0" dirty="0" err="1">
                <a:solidFill>
                  <a:srgbClr val="000088"/>
                </a:solidFill>
                <a:latin typeface="Menlo"/>
              </a:rPr>
              <a:t>int</a:t>
            </a:r>
            <a:r>
              <a:rPr lang="en-US" altLang="en-US" sz="2400" b="0" dirty="0">
                <a:solidFill>
                  <a:srgbClr val="313131"/>
                </a:solidFill>
                <a:latin typeface="Menlo"/>
              </a:rPr>
              <a:t> main </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666600"/>
                </a:solidFill>
                <a:latin typeface="Menlo"/>
              </a:rPr>
              <a:t>{</a:t>
            </a:r>
          </a:p>
          <a:p>
            <a:pPr lvl="0"/>
            <a:r>
              <a:rPr lang="en-US" altLang="en-US" sz="2400" b="0" dirty="0">
                <a:solidFill>
                  <a:srgbClr val="313131"/>
                </a:solidFill>
                <a:latin typeface="Menlo"/>
              </a:rPr>
              <a:t>  </a:t>
            </a:r>
            <a:r>
              <a:rPr lang="en-US" altLang="en-US" sz="2400" b="0" dirty="0" err="1">
                <a:solidFill>
                  <a:srgbClr val="000088"/>
                </a:solidFill>
                <a:latin typeface="Menlo"/>
              </a:rPr>
              <a:t>int</a:t>
            </a:r>
            <a:r>
              <a:rPr lang="en-US" altLang="en-US" sz="2400" b="0" dirty="0">
                <a:solidFill>
                  <a:srgbClr val="313131"/>
                </a:solidFill>
                <a:latin typeface="Menlo"/>
              </a:rPr>
              <a:t> a</a:t>
            </a:r>
            <a:r>
              <a:rPr lang="en-US" altLang="en-US" sz="2400" b="0" dirty="0">
                <a:solidFill>
                  <a:srgbClr val="666600"/>
                </a:solidFill>
                <a:latin typeface="Menlo"/>
              </a:rPr>
              <a:t>,</a:t>
            </a:r>
            <a:r>
              <a:rPr lang="en-US" altLang="en-US" sz="2400" b="0" dirty="0">
                <a:solidFill>
                  <a:srgbClr val="313131"/>
                </a:solidFill>
                <a:latin typeface="Menlo"/>
              </a:rPr>
              <a:t> b</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880000"/>
                </a:solidFill>
                <a:latin typeface="Menlo"/>
              </a:rPr>
              <a:t>/* local variable declaration */</a:t>
            </a:r>
            <a:endParaRPr lang="en-US" altLang="en-US" sz="2400" b="0" dirty="0">
              <a:solidFill>
                <a:srgbClr val="313131"/>
              </a:solidFill>
              <a:latin typeface="Menlo"/>
            </a:endParaRPr>
          </a:p>
          <a:p>
            <a:r>
              <a:rPr lang="en-US" altLang="en-US" sz="2400" b="0" dirty="0">
                <a:solidFill>
                  <a:srgbClr val="313131"/>
                </a:solidFill>
                <a:latin typeface="Menlo"/>
              </a:rPr>
              <a:t>  a </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006666"/>
                </a:solidFill>
                <a:latin typeface="Menlo"/>
              </a:rPr>
              <a:t>10</a:t>
            </a:r>
            <a:r>
              <a:rPr lang="en-US" altLang="en-US" sz="2400" b="0" dirty="0">
                <a:solidFill>
                  <a:srgbClr val="666600"/>
                </a:solidFill>
                <a:latin typeface="Menlo"/>
              </a:rPr>
              <a:t>;</a:t>
            </a:r>
            <a:r>
              <a:rPr lang="en-US" altLang="en-US" sz="2400" b="0" dirty="0">
                <a:solidFill>
                  <a:srgbClr val="313131"/>
                </a:solidFill>
                <a:latin typeface="Menlo"/>
              </a:rPr>
              <a:t> b </a:t>
            </a:r>
            <a:r>
              <a:rPr lang="en-US" altLang="en-US" sz="2400" b="0" dirty="0">
                <a:solidFill>
                  <a:srgbClr val="666600"/>
                </a:solidFill>
                <a:latin typeface="Menlo"/>
              </a:rPr>
              <a:t>=</a:t>
            </a:r>
            <a:r>
              <a:rPr lang="en-US" altLang="en-US" sz="2400" b="0" dirty="0">
                <a:solidFill>
                  <a:srgbClr val="313131"/>
                </a:solidFill>
                <a:latin typeface="Menlo"/>
              </a:rPr>
              <a:t> </a:t>
            </a:r>
            <a:r>
              <a:rPr lang="en-US" altLang="en-US" sz="2400" b="0" dirty="0">
                <a:solidFill>
                  <a:srgbClr val="006666"/>
                </a:solidFill>
                <a:latin typeface="Menlo"/>
              </a:rPr>
              <a:t>20</a:t>
            </a:r>
            <a:r>
              <a:rPr lang="en-US" altLang="en-US" sz="2400" b="0" dirty="0">
                <a:solidFill>
                  <a:srgbClr val="666600"/>
                </a:solidFill>
                <a:latin typeface="Menlo"/>
              </a:rPr>
              <a:t>;</a:t>
            </a:r>
            <a:r>
              <a:rPr lang="en-US" altLang="en-US" sz="2400" b="0" dirty="0">
                <a:solidFill>
                  <a:srgbClr val="313131"/>
                </a:solidFill>
                <a:latin typeface="Menlo"/>
              </a:rPr>
              <a:t> g </a:t>
            </a:r>
            <a:r>
              <a:rPr lang="en-US" altLang="en-US" sz="2400" b="0" dirty="0">
                <a:solidFill>
                  <a:srgbClr val="666600"/>
                </a:solidFill>
                <a:latin typeface="Menlo"/>
              </a:rPr>
              <a:t>=</a:t>
            </a:r>
            <a:r>
              <a:rPr lang="en-US" altLang="en-US" sz="2400" b="0" dirty="0">
                <a:solidFill>
                  <a:srgbClr val="313131"/>
                </a:solidFill>
                <a:latin typeface="Menlo"/>
              </a:rPr>
              <a:t> a </a:t>
            </a:r>
            <a:r>
              <a:rPr lang="en-US" altLang="en-US" sz="2400" b="0" dirty="0">
                <a:solidFill>
                  <a:srgbClr val="666600"/>
                </a:solidFill>
                <a:latin typeface="Menlo"/>
              </a:rPr>
              <a:t>+</a:t>
            </a:r>
            <a:r>
              <a:rPr lang="en-US" altLang="en-US" sz="2400" b="0" dirty="0">
                <a:solidFill>
                  <a:srgbClr val="313131"/>
                </a:solidFill>
                <a:latin typeface="Menlo"/>
              </a:rPr>
              <a:t> b</a:t>
            </a:r>
            <a:r>
              <a:rPr lang="en-US" altLang="en-US" sz="2400" b="0" dirty="0">
                <a:solidFill>
                  <a:srgbClr val="666600"/>
                </a:solidFill>
                <a:latin typeface="Menlo"/>
              </a:rPr>
              <a:t>;</a:t>
            </a:r>
          </a:p>
          <a:p>
            <a:r>
              <a:rPr lang="en-US" altLang="en-US" sz="2400" b="0" dirty="0">
                <a:solidFill>
                  <a:srgbClr val="313131"/>
                </a:solidFill>
                <a:latin typeface="Menlo"/>
              </a:rPr>
              <a:t>  </a:t>
            </a:r>
            <a:r>
              <a:rPr lang="en-US" altLang="en-US" sz="2400" b="0" dirty="0" err="1">
                <a:solidFill>
                  <a:srgbClr val="313131"/>
                </a:solidFill>
                <a:latin typeface="Menlo"/>
              </a:rPr>
              <a:t>printf</a:t>
            </a:r>
            <a:r>
              <a:rPr lang="en-US" altLang="en-US" sz="2400" b="0" dirty="0">
                <a:solidFill>
                  <a:srgbClr val="313131"/>
                </a:solidFill>
                <a:latin typeface="Menlo"/>
              </a:rPr>
              <a:t> </a:t>
            </a:r>
            <a:r>
              <a:rPr lang="en-US" altLang="en-US" sz="2400" b="0" dirty="0">
                <a:solidFill>
                  <a:srgbClr val="666600"/>
                </a:solidFill>
                <a:latin typeface="Menlo"/>
              </a:rPr>
              <a:t>(</a:t>
            </a:r>
            <a:r>
              <a:rPr lang="en-US" altLang="en-US" sz="2400" b="0" dirty="0">
                <a:solidFill>
                  <a:srgbClr val="008800"/>
                </a:solidFill>
                <a:latin typeface="Menlo"/>
              </a:rPr>
              <a:t>"value of a = %d, b = %d and g = %d\n"</a:t>
            </a:r>
            <a:r>
              <a:rPr lang="en-US" altLang="en-US" sz="2400" b="0" dirty="0">
                <a:solidFill>
                  <a:srgbClr val="666600"/>
                </a:solidFill>
                <a:latin typeface="Menlo"/>
              </a:rPr>
              <a:t>,</a:t>
            </a:r>
            <a:r>
              <a:rPr lang="en-US" altLang="en-US" sz="2400" b="0" dirty="0">
                <a:solidFill>
                  <a:srgbClr val="313131"/>
                </a:solidFill>
                <a:latin typeface="Menlo"/>
              </a:rPr>
              <a:t> a</a:t>
            </a:r>
            <a:r>
              <a:rPr lang="en-US" altLang="en-US" sz="2400" b="0" dirty="0">
                <a:solidFill>
                  <a:srgbClr val="666600"/>
                </a:solidFill>
                <a:latin typeface="Menlo"/>
              </a:rPr>
              <a:t>,</a:t>
            </a:r>
            <a:r>
              <a:rPr lang="en-US" altLang="en-US" sz="2400" b="0" dirty="0">
                <a:solidFill>
                  <a:srgbClr val="313131"/>
                </a:solidFill>
                <a:latin typeface="Menlo"/>
              </a:rPr>
              <a:t> b</a:t>
            </a:r>
            <a:r>
              <a:rPr lang="en-US" altLang="en-US" sz="2400" b="0" dirty="0">
                <a:solidFill>
                  <a:srgbClr val="666600"/>
                </a:solidFill>
                <a:latin typeface="Menlo"/>
              </a:rPr>
              <a:t>,</a:t>
            </a:r>
            <a:r>
              <a:rPr lang="en-US" altLang="en-US" sz="2400" b="0" dirty="0">
                <a:solidFill>
                  <a:srgbClr val="313131"/>
                </a:solidFill>
                <a:latin typeface="Menlo"/>
              </a:rPr>
              <a:t> g</a:t>
            </a:r>
            <a:r>
              <a:rPr lang="en-US" altLang="en-US" sz="2400" b="0" dirty="0">
                <a:solidFill>
                  <a:srgbClr val="666600"/>
                </a:solidFill>
                <a:latin typeface="Menlo"/>
              </a:rPr>
              <a:t>);</a:t>
            </a:r>
          </a:p>
          <a:p>
            <a:r>
              <a:rPr lang="en-US" altLang="en-US" sz="2400" b="0" dirty="0">
                <a:solidFill>
                  <a:srgbClr val="313131"/>
                </a:solidFill>
                <a:latin typeface="Menlo"/>
              </a:rPr>
              <a:t>  </a:t>
            </a:r>
            <a:r>
              <a:rPr lang="en-US" altLang="en-US" sz="2400" b="0" dirty="0">
                <a:solidFill>
                  <a:srgbClr val="000088"/>
                </a:solidFill>
                <a:latin typeface="Menlo"/>
              </a:rPr>
              <a:t>return</a:t>
            </a:r>
            <a:r>
              <a:rPr lang="en-US" altLang="en-US" sz="2400" b="0" dirty="0">
                <a:solidFill>
                  <a:srgbClr val="313131"/>
                </a:solidFill>
                <a:latin typeface="Menlo"/>
              </a:rPr>
              <a:t> </a:t>
            </a:r>
            <a:r>
              <a:rPr lang="en-US" altLang="en-US" sz="2400" b="0" dirty="0">
                <a:solidFill>
                  <a:srgbClr val="006666"/>
                </a:solidFill>
                <a:latin typeface="Menlo"/>
              </a:rPr>
              <a:t>0</a:t>
            </a:r>
            <a:r>
              <a:rPr lang="en-US" altLang="en-US" sz="2400" b="0" dirty="0">
                <a:solidFill>
                  <a:srgbClr val="666600"/>
                </a:solidFill>
                <a:latin typeface="Menlo"/>
              </a:rPr>
              <a:t>;</a:t>
            </a:r>
          </a:p>
          <a:p>
            <a:r>
              <a:rPr lang="en-US" altLang="en-US" sz="2400" b="0" dirty="0">
                <a:solidFill>
                  <a:srgbClr val="313131"/>
                </a:solidFill>
                <a:latin typeface="Menlo"/>
              </a:rPr>
              <a:t> </a:t>
            </a:r>
            <a:r>
              <a:rPr lang="en-US" altLang="en-US" sz="2400" b="0" dirty="0">
                <a:solidFill>
                  <a:srgbClr val="666600"/>
                </a:solidFill>
                <a:latin typeface="Menlo"/>
              </a:rPr>
              <a:t>}</a:t>
            </a:r>
            <a:r>
              <a:rPr lang="en-US" altLang="en-US" sz="2400" b="0" dirty="0">
                <a:solidFill>
                  <a:schemeClr val="tx1"/>
                </a:solidFill>
              </a:rPr>
              <a:t> </a:t>
            </a:r>
          </a:p>
        </p:txBody>
      </p:sp>
    </p:spTree>
    <p:extLst>
      <p:ext uri="{BB962C8B-B14F-4D97-AF65-F5344CB8AC3E}">
        <p14:creationId xmlns:p14="http://schemas.microsoft.com/office/powerpoint/2010/main" val="32969632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rgbClr val="7030A0"/>
                </a:solidFill>
              </a:rPr>
              <a:t> </a:t>
            </a:r>
            <a:r>
              <a:rPr lang="en-US" b="1" dirty="0">
                <a:solidFill>
                  <a:srgbClr val="C00000"/>
                </a:solidFill>
                <a:latin typeface="Tempus Sans ITC" pitchFamily="82" charset="0"/>
              </a:rPr>
              <a:t>points to note</a:t>
            </a:r>
            <a:endParaRPr lang="en-US" sz="4000" dirty="0">
              <a:solidFill>
                <a:srgbClr val="C00000"/>
              </a:solidFill>
              <a:latin typeface="Tempus Sans ITC" pitchFamily="82" charset="0"/>
            </a:endParaRPr>
          </a:p>
        </p:txBody>
      </p:sp>
      <p:sp>
        <p:nvSpPr>
          <p:cNvPr id="59394"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15F31594-5836-43E0-8A10-15CF3567C2F1}" type="datetime1">
              <a:rPr lang="en-US" smtClean="0"/>
              <a:t>5/7/2022</a:t>
            </a:fld>
            <a:endParaRPr lang="en-US"/>
          </a:p>
        </p:txBody>
      </p:sp>
      <p:sp>
        <p:nvSpPr>
          <p:cNvPr id="59396"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64515" name="Slide Number Placeholder 2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45F3C29-F494-4661-B760-B7E5B0CFB937}" type="slidenum">
              <a:rPr lang="en-US" altLang="en-US" sz="1600">
                <a:solidFill>
                  <a:schemeClr val="tx1"/>
                </a:solidFill>
              </a:rPr>
              <a:pPr/>
              <a:t>21</a:t>
            </a:fld>
            <a:endParaRPr lang="en-US" altLang="en-US" sz="1600" dirty="0">
              <a:solidFill>
                <a:schemeClr val="tx1"/>
              </a:solidFill>
            </a:endParaRPr>
          </a:p>
        </p:txBody>
      </p:sp>
      <p:sp>
        <p:nvSpPr>
          <p:cNvPr id="24" name="Rectangle 23"/>
          <p:cNvSpPr/>
          <p:nvPr/>
        </p:nvSpPr>
        <p:spPr>
          <a:xfrm>
            <a:off x="838200" y="990601"/>
            <a:ext cx="10515600" cy="5262979"/>
          </a:xfrm>
          <a:prstGeom prst="rect">
            <a:avLst/>
          </a:prstGeom>
        </p:spPr>
        <p:txBody>
          <a:bodyPr wrap="square">
            <a:spAutoFit/>
          </a:bodyPr>
          <a:lstStyle/>
          <a:p>
            <a:pPr marL="457200" indent="-457200" algn="just" eaLnBrk="1" hangingPunct="1">
              <a:spcBef>
                <a:spcPts val="0"/>
              </a:spcBef>
              <a:buFont typeface="+mj-lt"/>
              <a:buAutoNum type="arabicPeriod"/>
              <a:defRPr/>
            </a:pPr>
            <a:r>
              <a:rPr lang="en-US" sz="2400" b="0" dirty="0">
                <a:solidFill>
                  <a:schemeClr val="tx1"/>
                </a:solidFill>
                <a:latin typeface="+mn-lt"/>
                <a:cs typeface="+mn-cs"/>
              </a:rPr>
              <a:t>The parameter list must be separated by commas.</a:t>
            </a:r>
          </a:p>
          <a:p>
            <a:pPr marL="914400" lvl="1" indent="-457200" algn="just" eaLnBrk="1" hangingPunct="1">
              <a:spcBef>
                <a:spcPts val="0"/>
              </a:spcBef>
              <a:defRPr/>
            </a:pPr>
            <a:r>
              <a:rPr lang="en-US" b="0" dirty="0" err="1">
                <a:solidFill>
                  <a:schemeClr val="tx1"/>
                </a:solidFill>
                <a:latin typeface="Baskerville Old Face" pitchFamily="18" charset="0"/>
                <a:cs typeface="+mn-cs"/>
              </a:rPr>
              <a:t>dispChar</a:t>
            </a:r>
            <a:r>
              <a:rPr lang="en-US" b="0" dirty="0">
                <a:solidFill>
                  <a:schemeClr val="tx1"/>
                </a:solidFill>
                <a:latin typeface="Baskerville Old Face" pitchFamily="18" charset="0"/>
                <a:cs typeface="+mn-cs"/>
              </a:rPr>
              <a:t>( </a:t>
            </a:r>
            <a:r>
              <a:rPr lang="en-US" b="0" dirty="0" err="1">
                <a:solidFill>
                  <a:schemeClr val="tx1"/>
                </a:solidFill>
                <a:latin typeface="Baskerville Old Face" pitchFamily="18" charset="0"/>
                <a:cs typeface="+mn-cs"/>
              </a:rPr>
              <a:t>int</a:t>
            </a:r>
            <a:r>
              <a:rPr lang="en-US" b="0" dirty="0">
                <a:solidFill>
                  <a:schemeClr val="tx1"/>
                </a:solidFill>
                <a:latin typeface="Baskerville Old Face" pitchFamily="18" charset="0"/>
                <a:cs typeface="+mn-cs"/>
              </a:rPr>
              <a:t> n, char c</a:t>
            </a:r>
            <a:r>
              <a:rPr lang="en-US" dirty="0">
                <a:solidFill>
                  <a:schemeClr val="tx1"/>
                </a:solidFill>
                <a:latin typeface="Baskerville Old Face" pitchFamily="18" charset="0"/>
                <a:cs typeface="+mn-cs"/>
              </a:rPr>
              <a:t>);</a:t>
            </a:r>
            <a:endParaRPr lang="en-US" b="0" dirty="0">
              <a:solidFill>
                <a:schemeClr val="tx1"/>
              </a:solidFill>
              <a:latin typeface="Baskerville Old Face" pitchFamily="18" charset="0"/>
              <a:cs typeface="+mn-cs"/>
            </a:endParaRPr>
          </a:p>
          <a:p>
            <a:pPr marL="457200" indent="-457200" algn="just" eaLnBrk="1" hangingPunct="1">
              <a:spcBef>
                <a:spcPts val="0"/>
              </a:spcBef>
              <a:buFont typeface="+mj-lt"/>
              <a:buAutoNum type="arabicPeriod"/>
              <a:defRPr/>
            </a:pPr>
            <a:r>
              <a:rPr lang="en-US" sz="2400" b="0" dirty="0">
                <a:solidFill>
                  <a:schemeClr val="tx1"/>
                </a:solidFill>
                <a:latin typeface="+mn-lt"/>
                <a:cs typeface="+mn-cs"/>
              </a:rPr>
              <a:t>The parameter names do not need to be the same in the prototype declaration and the function definition.</a:t>
            </a:r>
          </a:p>
          <a:p>
            <a:pPr marL="457200" indent="-457200" algn="just" eaLnBrk="1" hangingPunct="1">
              <a:spcBef>
                <a:spcPts val="0"/>
              </a:spcBef>
              <a:buFont typeface="+mj-lt"/>
              <a:buAutoNum type="arabicPeriod" startAt="3"/>
              <a:defRPr/>
            </a:pPr>
            <a:r>
              <a:rPr lang="en-US" sz="2400" b="0" dirty="0">
                <a:solidFill>
                  <a:schemeClr val="tx1"/>
                </a:solidFill>
                <a:latin typeface="+mn-lt"/>
                <a:cs typeface="+mn-cs"/>
              </a:rPr>
              <a:t>The types must match the types of parameters in the function definition, in number and order</a:t>
            </a:r>
            <a:r>
              <a:rPr lang="en-US" sz="2400" b="0" dirty="0">
                <a:latin typeface="+mn-lt"/>
                <a:cs typeface="+mn-cs"/>
              </a:rPr>
              <a:t>.</a:t>
            </a:r>
          </a:p>
          <a:p>
            <a:pPr marL="914400" lvl="1" indent="-457200" eaLnBrk="1" hangingPunct="1">
              <a:spcBef>
                <a:spcPts val="0"/>
              </a:spcBef>
              <a:defRPr/>
            </a:pPr>
            <a:r>
              <a:rPr lang="en-US" dirty="0">
                <a:solidFill>
                  <a:srgbClr val="002060"/>
                </a:solidFill>
                <a:latin typeface="Baskerville Old Face" pitchFamily="18" charset="0"/>
                <a:cs typeface="+mn-cs"/>
              </a:rPr>
              <a:t>void </a:t>
            </a:r>
            <a:r>
              <a:rPr lang="en-US" dirty="0" err="1">
                <a:solidFill>
                  <a:srgbClr val="002060"/>
                </a:solidFill>
                <a:latin typeface="Baskerville Old Face" pitchFamily="18" charset="0"/>
                <a:cs typeface="+mn-cs"/>
              </a:rPr>
              <a:t>dispChar</a:t>
            </a:r>
            <a:r>
              <a:rPr lang="en-US" dirty="0">
                <a:solidFill>
                  <a:srgbClr val="002060"/>
                </a:solidFill>
                <a:latin typeface="Baskerville Old Face" pitchFamily="18" charset="0"/>
                <a:cs typeface="+mn-cs"/>
              </a:rPr>
              <a:t>(</a:t>
            </a:r>
            <a:r>
              <a:rPr lang="en-US" dirty="0" err="1">
                <a:solidFill>
                  <a:srgbClr val="002060"/>
                </a:solidFill>
                <a:latin typeface="Baskerville Old Face" pitchFamily="18" charset="0"/>
                <a:cs typeface="+mn-cs"/>
              </a:rPr>
              <a:t>int</a:t>
            </a:r>
            <a:r>
              <a:rPr lang="en-US" dirty="0">
                <a:solidFill>
                  <a:srgbClr val="002060"/>
                </a:solidFill>
                <a:latin typeface="Baskerville Old Face" pitchFamily="18" charset="0"/>
                <a:cs typeface="+mn-cs"/>
              </a:rPr>
              <a:t> n, char c); </a:t>
            </a:r>
            <a:r>
              <a:rPr lang="en-US" dirty="0">
                <a:solidFill>
                  <a:srgbClr val="FFC000"/>
                </a:solidFill>
                <a:latin typeface="Baskerville Old Face" pitchFamily="18" charset="0"/>
                <a:cs typeface="+mn-cs"/>
              </a:rPr>
              <a:t>//proto-type</a:t>
            </a:r>
          </a:p>
          <a:p>
            <a:pPr marL="914400" lvl="1" indent="-457200" eaLnBrk="1" hangingPunct="1">
              <a:spcBef>
                <a:spcPts val="0"/>
              </a:spcBef>
              <a:defRPr/>
            </a:pPr>
            <a:r>
              <a:rPr lang="en-US" b="0" dirty="0">
                <a:solidFill>
                  <a:schemeClr val="tx1"/>
                </a:solidFill>
                <a:latin typeface="Baskerville Old Face" pitchFamily="18" charset="0"/>
                <a:cs typeface="+mn-cs"/>
              </a:rPr>
              <a:t>void </a:t>
            </a:r>
            <a:r>
              <a:rPr lang="en-US" b="0" dirty="0" err="1">
                <a:solidFill>
                  <a:schemeClr val="tx1"/>
                </a:solidFill>
                <a:latin typeface="Baskerville Old Face" pitchFamily="18" charset="0"/>
                <a:cs typeface="+mn-cs"/>
              </a:rPr>
              <a:t>dispChar</a:t>
            </a:r>
            <a:r>
              <a:rPr lang="en-US" b="0" dirty="0">
                <a:solidFill>
                  <a:schemeClr val="tx1"/>
                </a:solidFill>
                <a:latin typeface="Baskerville Old Face" pitchFamily="18" charset="0"/>
                <a:cs typeface="+mn-cs"/>
              </a:rPr>
              <a:t>(</a:t>
            </a:r>
            <a:r>
              <a:rPr lang="en-US" b="0" dirty="0" err="1">
                <a:solidFill>
                  <a:schemeClr val="tx1"/>
                </a:solidFill>
                <a:latin typeface="Baskerville Old Face" pitchFamily="18" charset="0"/>
                <a:cs typeface="+mn-cs"/>
              </a:rPr>
              <a:t>int</a:t>
            </a:r>
            <a:r>
              <a:rPr lang="en-US" b="0" dirty="0">
                <a:solidFill>
                  <a:schemeClr val="tx1"/>
                </a:solidFill>
                <a:latin typeface="Baskerville Old Face" pitchFamily="18" charset="0"/>
                <a:cs typeface="+mn-cs"/>
              </a:rPr>
              <a:t> num, char </a:t>
            </a:r>
            <a:r>
              <a:rPr lang="en-US" b="0" dirty="0" err="1">
                <a:solidFill>
                  <a:schemeClr val="tx1"/>
                </a:solidFill>
                <a:latin typeface="Baskerville Old Face" pitchFamily="18" charset="0"/>
                <a:cs typeface="+mn-cs"/>
              </a:rPr>
              <a:t>ch</a:t>
            </a:r>
            <a:r>
              <a:rPr lang="en-US" b="0" dirty="0">
                <a:solidFill>
                  <a:schemeClr val="tx1"/>
                </a:solidFill>
                <a:latin typeface="Baskerville Old Face" pitchFamily="18" charset="0"/>
                <a:cs typeface="+mn-cs"/>
              </a:rPr>
              <a:t>){</a:t>
            </a:r>
          </a:p>
          <a:p>
            <a:pPr eaLnBrk="1" hangingPunct="1">
              <a:defRPr/>
            </a:pPr>
            <a:r>
              <a:rPr lang="en-US" b="0" dirty="0">
                <a:solidFill>
                  <a:schemeClr val="tx1"/>
                </a:solidFill>
                <a:latin typeface="Baskerville Old Face" pitchFamily="18" charset="0"/>
                <a:cs typeface="+mn-cs"/>
              </a:rPr>
              <a:t>	</a:t>
            </a:r>
            <a:r>
              <a:rPr lang="en-US" b="0" dirty="0" err="1">
                <a:solidFill>
                  <a:schemeClr val="tx1"/>
                </a:solidFill>
                <a:latin typeface="Baskerville Old Face" pitchFamily="18" charset="0"/>
                <a:cs typeface="+mn-cs"/>
              </a:rPr>
              <a:t>printf</a:t>
            </a:r>
            <a:r>
              <a:rPr lang="en-US" b="0" dirty="0">
                <a:solidFill>
                  <a:schemeClr val="tx1"/>
                </a:solidFill>
                <a:latin typeface="Baskerville Old Face" pitchFamily="18" charset="0"/>
                <a:cs typeface="+mn-cs"/>
              </a:rPr>
              <a:t>(" You have entered %d &amp;%c”, </a:t>
            </a:r>
            <a:r>
              <a:rPr lang="en-US" b="0" dirty="0" err="1">
                <a:solidFill>
                  <a:schemeClr val="tx1"/>
                </a:solidFill>
                <a:latin typeface="Baskerville Old Face" pitchFamily="18" charset="0"/>
                <a:cs typeface="+mn-cs"/>
              </a:rPr>
              <a:t>num,ch</a:t>
            </a:r>
            <a:r>
              <a:rPr lang="en-US" b="0" dirty="0">
                <a:solidFill>
                  <a:schemeClr val="tx1"/>
                </a:solidFill>
                <a:latin typeface="Baskerville Old Face" pitchFamily="18" charset="0"/>
                <a:cs typeface="+mn-cs"/>
              </a:rPr>
              <a:t>); </a:t>
            </a:r>
          </a:p>
          <a:p>
            <a:pPr eaLnBrk="1" hangingPunct="1">
              <a:defRPr/>
            </a:pPr>
            <a:r>
              <a:rPr lang="en-US" b="0" dirty="0">
                <a:solidFill>
                  <a:schemeClr val="tx1"/>
                </a:solidFill>
                <a:latin typeface="Baskerville Old Face" pitchFamily="18" charset="0"/>
                <a:cs typeface="+mn-cs"/>
              </a:rPr>
              <a:t>      }</a:t>
            </a:r>
          </a:p>
          <a:p>
            <a:pPr marL="457200" indent="-457200" algn="just" eaLnBrk="1" hangingPunct="1">
              <a:spcBef>
                <a:spcPts val="0"/>
              </a:spcBef>
              <a:buFont typeface="+mj-lt"/>
              <a:buAutoNum type="arabicPeriod" startAt="4"/>
              <a:defRPr/>
            </a:pPr>
            <a:r>
              <a:rPr lang="en-US" sz="2400" b="0" dirty="0">
                <a:solidFill>
                  <a:schemeClr val="tx1"/>
                </a:solidFill>
                <a:latin typeface="+mn-lt"/>
                <a:cs typeface="+mn-cs"/>
              </a:rPr>
              <a:t>Use of parameter names in the declaration(prototype) is optional but parameter type is a must</a:t>
            </a:r>
            <a:r>
              <a:rPr lang="en-US" sz="2400" b="0" dirty="0">
                <a:latin typeface="+mn-lt"/>
                <a:cs typeface="+mn-cs"/>
              </a:rPr>
              <a:t>.</a:t>
            </a:r>
          </a:p>
          <a:p>
            <a:pPr marL="914400" lvl="1" indent="-457200" eaLnBrk="1" hangingPunct="1">
              <a:spcBef>
                <a:spcPts val="0"/>
              </a:spcBef>
              <a:defRPr/>
            </a:pPr>
            <a:r>
              <a:rPr lang="en-US" dirty="0">
                <a:solidFill>
                  <a:srgbClr val="002060"/>
                </a:solidFill>
                <a:latin typeface="Baskerville Old Face" pitchFamily="18" charset="0"/>
                <a:cs typeface="+mn-cs"/>
              </a:rPr>
              <a:t>void </a:t>
            </a:r>
            <a:r>
              <a:rPr lang="en-US" dirty="0" err="1">
                <a:solidFill>
                  <a:srgbClr val="002060"/>
                </a:solidFill>
                <a:latin typeface="Baskerville Old Face" pitchFamily="18" charset="0"/>
                <a:cs typeface="+mn-cs"/>
              </a:rPr>
              <a:t>dispChar</a:t>
            </a:r>
            <a:r>
              <a:rPr lang="en-US" dirty="0">
                <a:solidFill>
                  <a:srgbClr val="002060"/>
                </a:solidFill>
                <a:latin typeface="Baskerville Old Face" pitchFamily="18" charset="0"/>
                <a:cs typeface="+mn-cs"/>
              </a:rPr>
              <a:t>(</a:t>
            </a:r>
            <a:r>
              <a:rPr lang="en-US" dirty="0" err="1">
                <a:solidFill>
                  <a:srgbClr val="002060"/>
                </a:solidFill>
                <a:latin typeface="Baskerville Old Face" pitchFamily="18" charset="0"/>
                <a:cs typeface="+mn-cs"/>
              </a:rPr>
              <a:t>int</a:t>
            </a:r>
            <a:r>
              <a:rPr lang="en-US" dirty="0">
                <a:solidFill>
                  <a:srgbClr val="002060"/>
                </a:solidFill>
                <a:latin typeface="Baskerville Old Face" pitchFamily="18" charset="0"/>
                <a:cs typeface="+mn-cs"/>
              </a:rPr>
              <a:t> , char); </a:t>
            </a:r>
            <a:r>
              <a:rPr lang="en-US" dirty="0">
                <a:solidFill>
                  <a:srgbClr val="FFC000"/>
                </a:solidFill>
                <a:latin typeface="Baskerville Old Face" pitchFamily="18" charset="0"/>
                <a:cs typeface="+mn-cs"/>
              </a:rPr>
              <a:t>//proto-type</a:t>
            </a:r>
            <a:endParaRPr lang="en-US" dirty="0">
              <a:solidFill>
                <a:srgbClr val="FFC000"/>
              </a:solidFill>
              <a:latin typeface="+mn-lt"/>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rgbClr val="7030A0"/>
                </a:solidFill>
              </a:rPr>
              <a:t> </a:t>
            </a:r>
            <a:r>
              <a:rPr lang="en-US" b="1" dirty="0">
                <a:solidFill>
                  <a:srgbClr val="C00000"/>
                </a:solidFill>
                <a:latin typeface="Tempus Sans ITC" pitchFamily="82" charset="0"/>
              </a:rPr>
              <a:t>points to note</a:t>
            </a:r>
          </a:p>
        </p:txBody>
      </p:sp>
      <p:sp>
        <p:nvSpPr>
          <p:cNvPr id="60418"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C8500E2D-4BFF-4977-8EC7-0F24E6413A42}" type="datetime1">
              <a:rPr lang="en-US" smtClean="0"/>
              <a:t>5/7/2022</a:t>
            </a:fld>
            <a:endParaRPr lang="en-US"/>
          </a:p>
        </p:txBody>
      </p:sp>
      <p:sp>
        <p:nvSpPr>
          <p:cNvPr id="60420"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66563" name="Slide Number Placeholder 2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CEC5576-1145-4CAF-87DD-BA80AC88E268}" type="slidenum">
              <a:rPr lang="en-US" altLang="en-US" sz="1600">
                <a:solidFill>
                  <a:schemeClr val="tx1"/>
                </a:solidFill>
              </a:rPr>
              <a:pPr/>
              <a:t>22</a:t>
            </a:fld>
            <a:endParaRPr lang="en-US" altLang="en-US" sz="1600" dirty="0">
              <a:solidFill>
                <a:schemeClr val="tx1"/>
              </a:solidFill>
            </a:endParaRPr>
          </a:p>
        </p:txBody>
      </p:sp>
      <p:sp>
        <p:nvSpPr>
          <p:cNvPr id="24" name="Rectangle 23"/>
          <p:cNvSpPr/>
          <p:nvPr/>
        </p:nvSpPr>
        <p:spPr>
          <a:xfrm>
            <a:off x="838199" y="1520825"/>
            <a:ext cx="10148249" cy="3416320"/>
          </a:xfrm>
          <a:prstGeom prst="rect">
            <a:avLst/>
          </a:prstGeom>
        </p:spPr>
        <p:txBody>
          <a:bodyPr wrap="square">
            <a:spAutoFit/>
          </a:bodyPr>
          <a:lstStyle/>
          <a:p>
            <a:pPr marL="457200" indent="-457200" algn="just" eaLnBrk="1" hangingPunct="1">
              <a:lnSpc>
                <a:spcPct val="150000"/>
              </a:lnSpc>
              <a:spcBef>
                <a:spcPts val="0"/>
              </a:spcBef>
              <a:buFont typeface="+mj-lt"/>
              <a:buAutoNum type="arabicPeriod" startAt="5"/>
              <a:defRPr/>
            </a:pPr>
            <a:r>
              <a:rPr lang="en-US" sz="2400" b="0" dirty="0">
                <a:solidFill>
                  <a:schemeClr val="tx1"/>
                </a:solidFill>
                <a:latin typeface="+mn-lt"/>
                <a:cs typeface="+mn-cs"/>
              </a:rPr>
              <a:t>If the function has no formal parameters, the list can be written as (void) or simply ()</a:t>
            </a:r>
          </a:p>
          <a:p>
            <a:pPr marL="457200" indent="-457200" algn="just" eaLnBrk="1" hangingPunct="1">
              <a:lnSpc>
                <a:spcPct val="150000"/>
              </a:lnSpc>
              <a:spcBef>
                <a:spcPts val="0"/>
              </a:spcBef>
              <a:buFontTx/>
              <a:buAutoNum type="arabicPeriod" startAt="5"/>
              <a:defRPr/>
            </a:pPr>
            <a:r>
              <a:rPr lang="en-US" sz="2400" b="0" dirty="0">
                <a:solidFill>
                  <a:schemeClr val="tx1"/>
                </a:solidFill>
                <a:latin typeface="+mn-lt"/>
                <a:cs typeface="+mn-cs"/>
              </a:rPr>
              <a:t>The return type is optional, when the function returns </a:t>
            </a:r>
            <a:r>
              <a:rPr lang="en-US" sz="2400" dirty="0">
                <a:solidFill>
                  <a:schemeClr val="tx1"/>
                </a:solidFill>
                <a:latin typeface="+mn-lt"/>
                <a:cs typeface="+mn-cs"/>
              </a:rPr>
              <a:t>integer </a:t>
            </a:r>
            <a:r>
              <a:rPr lang="en-US" sz="2400" b="0" dirty="0">
                <a:solidFill>
                  <a:schemeClr val="tx1"/>
                </a:solidFill>
                <a:latin typeface="+mn-lt"/>
                <a:cs typeface="+mn-cs"/>
              </a:rPr>
              <a:t>type data.</a:t>
            </a:r>
          </a:p>
          <a:p>
            <a:pPr marL="457200" indent="-457200" algn="just" eaLnBrk="1" hangingPunct="1">
              <a:lnSpc>
                <a:spcPct val="150000"/>
              </a:lnSpc>
              <a:spcBef>
                <a:spcPts val="0"/>
              </a:spcBef>
              <a:buFontTx/>
              <a:buAutoNum type="arabicPeriod" startAt="5"/>
              <a:defRPr/>
            </a:pPr>
            <a:r>
              <a:rPr lang="en-US" sz="2400" b="0" dirty="0">
                <a:solidFill>
                  <a:schemeClr val="tx1"/>
                </a:solidFill>
                <a:latin typeface="+mn-lt"/>
                <a:cs typeface="+mn-cs"/>
              </a:rPr>
              <a:t>The return type must be </a:t>
            </a:r>
            <a:r>
              <a:rPr lang="en-US" sz="2400" dirty="0">
                <a:solidFill>
                  <a:schemeClr val="tx1"/>
                </a:solidFill>
                <a:latin typeface="+mn-lt"/>
                <a:cs typeface="+mn-cs"/>
              </a:rPr>
              <a:t>void</a:t>
            </a:r>
            <a:r>
              <a:rPr lang="en-US" sz="2400" b="0" dirty="0">
                <a:solidFill>
                  <a:schemeClr val="tx1"/>
                </a:solidFill>
                <a:latin typeface="+mn-lt"/>
                <a:cs typeface="+mn-cs"/>
              </a:rPr>
              <a:t> if no value is returned.</a:t>
            </a:r>
          </a:p>
          <a:p>
            <a:pPr marL="457200" indent="-457200" algn="just" eaLnBrk="1" hangingPunct="1">
              <a:lnSpc>
                <a:spcPct val="150000"/>
              </a:lnSpc>
              <a:spcBef>
                <a:spcPts val="0"/>
              </a:spcBef>
              <a:buFontTx/>
              <a:buAutoNum type="arabicPeriod" startAt="5"/>
              <a:defRPr/>
            </a:pPr>
            <a:r>
              <a:rPr lang="en-US" sz="2400" b="0" dirty="0">
                <a:solidFill>
                  <a:schemeClr val="tx1"/>
                </a:solidFill>
                <a:latin typeface="+mn-lt"/>
                <a:cs typeface="+mn-cs"/>
              </a:rPr>
              <a:t>When the declared types do not match with the types in the function definition, compiler will produce error.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chemeClr val="accent2"/>
                </a:solidFill>
              </a:rPr>
              <a:t> </a:t>
            </a:r>
            <a:r>
              <a:rPr lang="en-US" b="1" dirty="0">
                <a:solidFill>
                  <a:srgbClr val="C00000"/>
                </a:solidFill>
                <a:latin typeface="Tempus Sans ITC" pitchFamily="82" charset="0"/>
              </a:rPr>
              <a:t>Categories</a:t>
            </a:r>
          </a:p>
        </p:txBody>
      </p:sp>
      <p:sp>
        <p:nvSpPr>
          <p:cNvPr id="61442"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A460348C-49F1-4922-BB55-3708514ACDFF}" type="datetime1">
              <a:rPr lang="en-US" smtClean="0"/>
              <a:t>5/7/2022</a:t>
            </a:fld>
            <a:endParaRPr lang="en-US"/>
          </a:p>
        </p:txBody>
      </p:sp>
      <p:sp>
        <p:nvSpPr>
          <p:cNvPr id="61444"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68611" name="Slide Number Placeholder 2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0C7F85D-1A1E-43BF-BF68-1F74184A1949}" type="slidenum">
              <a:rPr lang="en-US" altLang="en-US" sz="1600">
                <a:solidFill>
                  <a:schemeClr val="tx1"/>
                </a:solidFill>
              </a:rPr>
              <a:pPr/>
              <a:t>23</a:t>
            </a:fld>
            <a:endParaRPr lang="en-US" altLang="en-US" sz="1600" dirty="0">
              <a:solidFill>
                <a:schemeClr val="tx1"/>
              </a:solidFill>
            </a:endParaRPr>
          </a:p>
        </p:txBody>
      </p:sp>
      <p:sp>
        <p:nvSpPr>
          <p:cNvPr id="24" name="Rectangle 23"/>
          <p:cNvSpPr/>
          <p:nvPr/>
        </p:nvSpPr>
        <p:spPr>
          <a:xfrm>
            <a:off x="838199" y="990601"/>
            <a:ext cx="10148249" cy="4585871"/>
          </a:xfrm>
          <a:prstGeom prst="rect">
            <a:avLst/>
          </a:prstGeom>
        </p:spPr>
        <p:txBody>
          <a:bodyPr wrap="square">
            <a:spAutoFit/>
          </a:bodyPr>
          <a:lstStyle/>
          <a:p>
            <a:pPr algn="just" eaLnBrk="1" hangingPunct="1">
              <a:spcBef>
                <a:spcPts val="0"/>
              </a:spcBef>
              <a:defRPr/>
            </a:pPr>
            <a:r>
              <a:rPr lang="en-US" b="0" dirty="0">
                <a:solidFill>
                  <a:schemeClr val="tx1"/>
                </a:solidFill>
                <a:latin typeface="+mn-lt"/>
                <a:cs typeface="+mn-cs"/>
              </a:rPr>
              <a:t>Categorization based on the arguments and return values</a:t>
            </a:r>
          </a:p>
          <a:p>
            <a:pPr marL="457200" indent="-457200" algn="just" eaLnBrk="1" hangingPunct="1">
              <a:lnSpc>
                <a:spcPct val="200000"/>
              </a:lnSpc>
              <a:spcBef>
                <a:spcPts val="0"/>
              </a:spcBef>
              <a:buFontTx/>
              <a:buAutoNum type="arabicPeriod"/>
              <a:defRPr/>
            </a:pPr>
            <a:r>
              <a:rPr lang="en-US" sz="2400" b="0" dirty="0">
                <a:solidFill>
                  <a:schemeClr val="tx1"/>
                </a:solidFill>
                <a:latin typeface="+mn-lt"/>
                <a:cs typeface="+mn-cs"/>
              </a:rPr>
              <a:t>Functions with </a:t>
            </a:r>
            <a:r>
              <a:rPr lang="en-US" sz="2400" dirty="0">
                <a:solidFill>
                  <a:srgbClr val="C00000"/>
                </a:solidFill>
                <a:latin typeface="Tempus Sans ITC" pitchFamily="82" charset="0"/>
                <a:cs typeface="+mn-cs"/>
              </a:rPr>
              <a:t>no arguments</a:t>
            </a:r>
            <a:r>
              <a:rPr lang="en-US" sz="2400" dirty="0">
                <a:solidFill>
                  <a:schemeClr val="tx1"/>
                </a:solidFill>
                <a:latin typeface="Tempus Sans ITC" pitchFamily="82" charset="0"/>
                <a:cs typeface="+mn-cs"/>
              </a:rPr>
              <a:t> </a:t>
            </a:r>
            <a:r>
              <a:rPr lang="en-US" sz="2400" b="0" dirty="0">
                <a:solidFill>
                  <a:schemeClr val="tx1"/>
                </a:solidFill>
                <a:latin typeface="+mn-lt"/>
                <a:cs typeface="+mn-cs"/>
              </a:rPr>
              <a:t>and </a:t>
            </a:r>
            <a:r>
              <a:rPr lang="en-US" sz="2400" dirty="0">
                <a:solidFill>
                  <a:srgbClr val="C00000"/>
                </a:solidFill>
                <a:latin typeface="Tempus Sans ITC" pitchFamily="82" charset="0"/>
                <a:cs typeface="+mn-cs"/>
              </a:rPr>
              <a:t>no return values</a:t>
            </a:r>
            <a:r>
              <a:rPr lang="en-US" sz="2400" b="0" dirty="0">
                <a:latin typeface="+mn-lt"/>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mn-lt"/>
                <a:cs typeface="+mn-cs"/>
              </a:rPr>
              <a:t>Functions with </a:t>
            </a:r>
            <a:r>
              <a:rPr lang="en-US" sz="2400" dirty="0">
                <a:solidFill>
                  <a:srgbClr val="C00000"/>
                </a:solidFill>
                <a:latin typeface="Tempus Sans ITC" pitchFamily="82" charset="0"/>
                <a:cs typeface="+mn-cs"/>
              </a:rPr>
              <a:t>arguments</a:t>
            </a:r>
            <a:r>
              <a:rPr lang="en-US" sz="2400" b="0" dirty="0">
                <a:latin typeface="+mn-lt"/>
                <a:cs typeface="+mn-cs"/>
              </a:rPr>
              <a:t> </a:t>
            </a:r>
            <a:r>
              <a:rPr lang="en-US" sz="2400" b="0" dirty="0">
                <a:solidFill>
                  <a:schemeClr val="tx1"/>
                </a:solidFill>
                <a:latin typeface="+mn-lt"/>
                <a:cs typeface="+mn-cs"/>
              </a:rPr>
              <a:t>and</a:t>
            </a:r>
            <a:r>
              <a:rPr lang="en-US" sz="2400" b="0" dirty="0">
                <a:latin typeface="+mn-lt"/>
                <a:cs typeface="+mn-cs"/>
              </a:rPr>
              <a:t> </a:t>
            </a:r>
            <a:r>
              <a:rPr lang="en-US" sz="2400" dirty="0">
                <a:solidFill>
                  <a:srgbClr val="C00000"/>
                </a:solidFill>
                <a:latin typeface="Tempus Sans ITC" pitchFamily="82" charset="0"/>
                <a:cs typeface="+mn-cs"/>
              </a:rPr>
              <a:t>no return values</a:t>
            </a:r>
            <a:r>
              <a:rPr lang="en-US" sz="2400" b="0" dirty="0">
                <a:latin typeface="+mn-lt"/>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Arial" charset="0"/>
                <a:cs typeface="+mn-cs"/>
              </a:rPr>
              <a:t>Functions with </a:t>
            </a:r>
            <a:r>
              <a:rPr lang="en-US" sz="2400" dirty="0">
                <a:solidFill>
                  <a:srgbClr val="C00000"/>
                </a:solidFill>
                <a:latin typeface="Tempus Sans ITC" pitchFamily="82" charset="0"/>
                <a:cs typeface="+mn-cs"/>
              </a:rPr>
              <a:t>arguments</a:t>
            </a:r>
            <a:r>
              <a:rPr lang="en-US" sz="2400" b="0" dirty="0">
                <a:latin typeface="Arial" charset="0"/>
                <a:cs typeface="+mn-cs"/>
              </a:rPr>
              <a:t> </a:t>
            </a:r>
            <a:r>
              <a:rPr lang="en-US" sz="2400" b="0" dirty="0">
                <a:solidFill>
                  <a:schemeClr val="tx1"/>
                </a:solidFill>
                <a:latin typeface="Arial" charset="0"/>
                <a:cs typeface="+mn-cs"/>
              </a:rPr>
              <a:t>and</a:t>
            </a:r>
            <a:r>
              <a:rPr lang="en-US" sz="2400" b="0" dirty="0">
                <a:latin typeface="Arial" charset="0"/>
                <a:cs typeface="+mn-cs"/>
              </a:rPr>
              <a:t> </a:t>
            </a:r>
            <a:r>
              <a:rPr lang="en-US" sz="2400" dirty="0">
                <a:solidFill>
                  <a:srgbClr val="C00000"/>
                </a:solidFill>
                <a:latin typeface="Tempus Sans ITC" pitchFamily="82" charset="0"/>
                <a:cs typeface="+mn-cs"/>
              </a:rPr>
              <a:t>one return value</a:t>
            </a:r>
            <a:r>
              <a:rPr lang="en-US" sz="2400" b="0" dirty="0">
                <a:latin typeface="Arial" charset="0"/>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Arial" charset="0"/>
                <a:cs typeface="+mn-cs"/>
              </a:rPr>
              <a:t>Functions with </a:t>
            </a:r>
            <a:r>
              <a:rPr lang="en-US" sz="2400" dirty="0">
                <a:solidFill>
                  <a:srgbClr val="C00000"/>
                </a:solidFill>
                <a:latin typeface="Tempus Sans ITC" pitchFamily="82" charset="0"/>
                <a:cs typeface="+mn-cs"/>
              </a:rPr>
              <a:t>no arguments </a:t>
            </a:r>
            <a:r>
              <a:rPr lang="en-US" sz="2400" b="0" dirty="0">
                <a:solidFill>
                  <a:schemeClr val="tx1"/>
                </a:solidFill>
                <a:latin typeface="Arial" charset="0"/>
                <a:cs typeface="+mn-cs"/>
              </a:rPr>
              <a:t>but</a:t>
            </a:r>
            <a:r>
              <a:rPr lang="en-US" sz="2400" b="0" dirty="0">
                <a:latin typeface="Arial" charset="0"/>
                <a:cs typeface="+mn-cs"/>
              </a:rPr>
              <a:t> </a:t>
            </a:r>
            <a:r>
              <a:rPr lang="en-US" sz="2400" dirty="0">
                <a:solidFill>
                  <a:srgbClr val="C00000"/>
                </a:solidFill>
                <a:latin typeface="Tempus Sans ITC" pitchFamily="82" charset="0"/>
                <a:cs typeface="+mn-cs"/>
              </a:rPr>
              <a:t>return a value</a:t>
            </a:r>
            <a:r>
              <a:rPr lang="en-US" sz="2400" b="0" dirty="0">
                <a:latin typeface="Arial" charset="0"/>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Arial" charset="0"/>
                <a:cs typeface="+mn-cs"/>
              </a:rPr>
              <a:t>Functions that </a:t>
            </a:r>
            <a:r>
              <a:rPr lang="en-US" sz="2400" dirty="0">
                <a:solidFill>
                  <a:srgbClr val="C00000"/>
                </a:solidFill>
                <a:latin typeface="Tempus Sans ITC" pitchFamily="82" charset="0"/>
                <a:cs typeface="+mn-cs"/>
              </a:rPr>
              <a:t>return multiple values </a:t>
            </a:r>
          </a:p>
          <a:p>
            <a:pPr algn="just" eaLnBrk="1" hangingPunct="1">
              <a:spcBef>
                <a:spcPts val="0"/>
              </a:spcBef>
              <a:defRPr/>
            </a:pPr>
            <a:r>
              <a:rPr lang="en-US" sz="2400" b="0" dirty="0">
                <a:solidFill>
                  <a:srgbClr val="C00000"/>
                </a:solidFill>
                <a:latin typeface="Baskerville Old Face" panose="02020602080505020303" pitchFamily="18" charset="0"/>
                <a:cs typeface="+mn-cs"/>
              </a:rPr>
              <a:t>       </a:t>
            </a:r>
            <a:r>
              <a:rPr lang="en-US" sz="2400" b="0" dirty="0">
                <a:solidFill>
                  <a:schemeClr val="tx1"/>
                </a:solidFill>
                <a:latin typeface="Baskerville Old Face" panose="02020602080505020303" pitchFamily="18" charset="0"/>
                <a:cs typeface="+mn-cs"/>
              </a:rPr>
              <a:t>(will see later with parameter passing techniques).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normAutofit/>
          </a:bodyPr>
          <a:lstStyle/>
          <a:p>
            <a:pPr eaLnBrk="1" hangingPunct="1">
              <a:defRPr/>
            </a:pPr>
            <a:r>
              <a:rPr lang="en-US" dirty="0"/>
              <a:t>Function with No Arguments/parameters &amp; No return values</a:t>
            </a:r>
          </a:p>
        </p:txBody>
      </p:sp>
      <p:sp>
        <p:nvSpPr>
          <p:cNvPr id="62466"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947162A0-9185-4DFA-9131-F394C72D8C1C}" type="datetime1">
              <a:rPr lang="en-US" smtClean="0"/>
              <a:t>5/7/2022</a:t>
            </a:fld>
            <a:endParaRPr lang="en-US"/>
          </a:p>
        </p:txBody>
      </p:sp>
      <p:sp>
        <p:nvSpPr>
          <p:cNvPr id="62468"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7065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75B6591-9565-4365-B12B-A9D1A7CC5C29}" type="slidenum">
              <a:rPr lang="en-US" altLang="en-US" sz="1600">
                <a:solidFill>
                  <a:schemeClr val="tx1"/>
                </a:solidFill>
              </a:rPr>
              <a:pPr/>
              <a:t>24</a:t>
            </a:fld>
            <a:endParaRPr lang="en-US" altLang="en-US" sz="1600" dirty="0">
              <a:solidFill>
                <a:schemeClr val="tx1"/>
              </a:solidFill>
            </a:endParaRPr>
          </a:p>
        </p:txBody>
      </p:sp>
      <p:sp>
        <p:nvSpPr>
          <p:cNvPr id="10245" name="Text Box 4"/>
          <p:cNvSpPr txBox="1">
            <a:spLocks noChangeArrowheads="1"/>
          </p:cNvSpPr>
          <p:nvPr/>
        </p:nvSpPr>
        <p:spPr bwMode="auto">
          <a:xfrm>
            <a:off x="838200" y="1316831"/>
            <a:ext cx="8618235" cy="5392245"/>
          </a:xfrm>
          <a:prstGeom prst="rect">
            <a:avLst/>
          </a:prstGeom>
          <a:noFill/>
          <a:ln w="12700" cap="sq">
            <a:noFill/>
            <a:miter lim="800000"/>
            <a:headEnd type="none" w="sm" len="sm"/>
            <a:tailEnd type="none" w="sm" len="sm"/>
          </a:ln>
        </p:spPr>
        <p:txBody>
          <a:bodyPr wrap="square">
            <a:spAutoFit/>
          </a:bodyPr>
          <a:lstStyle/>
          <a:p>
            <a:pPr>
              <a:lnSpc>
                <a:spcPct val="75000"/>
              </a:lnSpc>
              <a:spcBef>
                <a:spcPct val="30000"/>
              </a:spcBef>
              <a:defRPr/>
            </a:pPr>
            <a:r>
              <a:rPr lang="en-US" b="0" dirty="0">
                <a:solidFill>
                  <a:schemeClr val="tx1"/>
                </a:solidFill>
                <a:latin typeface="+mn-lt"/>
                <a:cs typeface="+mn-cs"/>
              </a:rPr>
              <a:t>void </a:t>
            </a:r>
            <a:r>
              <a:rPr lang="en-US" b="0" dirty="0" err="1">
                <a:solidFill>
                  <a:schemeClr val="tx1"/>
                </a:solidFill>
                <a:latin typeface="+mn-lt"/>
                <a:cs typeface="+mn-cs"/>
              </a:rPr>
              <a:t>dispPattern</a:t>
            </a:r>
            <a:r>
              <a:rPr lang="en-US" b="0" dirty="0">
                <a:solidFill>
                  <a:schemeClr val="tx1"/>
                </a:solidFill>
                <a:latin typeface="+mn-lt"/>
                <a:cs typeface="+mn-cs"/>
              </a:rPr>
              <a:t>(void); // prototype</a:t>
            </a:r>
          </a:p>
          <a:p>
            <a:pPr>
              <a:lnSpc>
                <a:spcPct val="75000"/>
              </a:lnSpc>
              <a:spcBef>
                <a:spcPct val="30000"/>
              </a:spcBef>
              <a:defRPr/>
            </a:pPr>
            <a:endParaRPr lang="en-US" sz="1800" b="0" dirty="0">
              <a:solidFill>
                <a:schemeClr val="tx1"/>
              </a:solidFill>
              <a:latin typeface="+mn-lt"/>
              <a:cs typeface="+mn-cs"/>
            </a:endParaRPr>
          </a:p>
          <a:p>
            <a:pPr>
              <a:lnSpc>
                <a:spcPct val="75000"/>
              </a:lnSpc>
              <a:spcBef>
                <a:spcPct val="30000"/>
              </a:spcBef>
              <a:defRPr/>
            </a:pPr>
            <a:r>
              <a:rPr lang="en-US" b="0" dirty="0" err="1">
                <a:solidFill>
                  <a:schemeClr val="tx1"/>
                </a:solidFill>
                <a:latin typeface="+mn-lt"/>
                <a:cs typeface="+mn-cs"/>
              </a:rPr>
              <a:t>int</a:t>
            </a:r>
            <a:r>
              <a:rPr lang="en-US" b="0" dirty="0">
                <a:solidFill>
                  <a:schemeClr val="tx1"/>
                </a:solidFill>
                <a:latin typeface="+mn-lt"/>
                <a:cs typeface="+mn-cs"/>
              </a:rPr>
              <a:t> main(){</a:t>
            </a:r>
          </a:p>
          <a:p>
            <a:pPr>
              <a:lnSpc>
                <a:spcPct val="75000"/>
              </a:lnSpc>
              <a:spcBef>
                <a:spcPct val="30000"/>
              </a:spcBef>
              <a:defRPr/>
            </a:pPr>
            <a:r>
              <a:rPr lang="en-US" b="0" dirty="0">
                <a:solidFill>
                  <a:schemeClr val="tx1"/>
                </a:solidFill>
                <a:latin typeface="+mn-lt"/>
                <a:cs typeface="+mn-cs"/>
              </a:rPr>
              <a:t>	</a:t>
            </a:r>
            <a:r>
              <a:rPr lang="en-US" b="0" dirty="0" err="1">
                <a:solidFill>
                  <a:schemeClr val="tx1"/>
                </a:solidFill>
                <a:latin typeface="+mn-lt"/>
                <a:cs typeface="+mn-cs"/>
              </a:rPr>
              <a:t>printf</a:t>
            </a:r>
            <a:r>
              <a:rPr lang="en-US" b="0" dirty="0">
                <a:solidFill>
                  <a:schemeClr val="tx1"/>
                </a:solidFill>
                <a:latin typeface="+mn-lt"/>
                <a:cs typeface="+mn-cs"/>
              </a:rPr>
              <a:t>(“</a:t>
            </a:r>
            <a:r>
              <a:rPr lang="en-US" b="0" dirty="0" err="1">
                <a:solidFill>
                  <a:schemeClr val="tx1"/>
                </a:solidFill>
                <a:latin typeface="+mn-lt"/>
                <a:cs typeface="+mn-cs"/>
              </a:rPr>
              <a:t>fn</a:t>
            </a:r>
            <a:r>
              <a:rPr lang="en-US" b="0" dirty="0">
                <a:solidFill>
                  <a:schemeClr val="tx1"/>
                </a:solidFill>
                <a:latin typeface="+mn-lt"/>
                <a:cs typeface="+mn-cs"/>
              </a:rPr>
              <a:t> to display a line of stars\n”);</a:t>
            </a:r>
          </a:p>
          <a:p>
            <a:pPr>
              <a:lnSpc>
                <a:spcPct val="75000"/>
              </a:lnSpc>
              <a:spcBef>
                <a:spcPct val="30000"/>
              </a:spcBef>
              <a:defRPr/>
            </a:pPr>
            <a:r>
              <a:rPr lang="en-US" b="0" dirty="0">
                <a:solidFill>
                  <a:schemeClr val="tx1"/>
                </a:solidFill>
                <a:latin typeface="+mn-lt"/>
                <a:cs typeface="+mn-cs"/>
              </a:rPr>
              <a:t>  	</a:t>
            </a:r>
            <a:r>
              <a:rPr lang="en-US" b="0" dirty="0" err="1">
                <a:solidFill>
                  <a:schemeClr val="tx1"/>
                </a:solidFill>
                <a:latin typeface="+mn-lt"/>
                <a:cs typeface="+mn-cs"/>
              </a:rPr>
              <a:t>dispPattern</a:t>
            </a:r>
            <a:r>
              <a:rPr lang="en-US" b="0" dirty="0">
                <a:solidFill>
                  <a:schemeClr val="tx1"/>
                </a:solidFill>
                <a:latin typeface="+mn-lt"/>
                <a:cs typeface="+mn-cs"/>
              </a:rPr>
              <a:t>();</a:t>
            </a:r>
          </a:p>
          <a:p>
            <a:pPr>
              <a:lnSpc>
                <a:spcPct val="75000"/>
              </a:lnSpc>
              <a:spcBef>
                <a:spcPct val="30000"/>
              </a:spcBef>
              <a:defRPr/>
            </a:pPr>
            <a:r>
              <a:rPr lang="en-US" b="0" dirty="0">
                <a:solidFill>
                  <a:schemeClr val="tx1"/>
                </a:solidFill>
                <a:latin typeface="+mn-lt"/>
                <a:cs typeface="+mn-cs"/>
              </a:rPr>
              <a:t>	return 0;</a:t>
            </a:r>
          </a:p>
          <a:p>
            <a:pPr>
              <a:lnSpc>
                <a:spcPct val="75000"/>
              </a:lnSpc>
              <a:spcBef>
                <a:spcPct val="30000"/>
              </a:spcBef>
              <a:defRPr/>
            </a:pPr>
            <a:r>
              <a:rPr lang="en-US" b="0" dirty="0">
                <a:solidFill>
                  <a:schemeClr val="tx1"/>
                </a:solidFill>
                <a:latin typeface="+mn-lt"/>
                <a:cs typeface="+mn-cs"/>
              </a:rPr>
              <a:t>}</a:t>
            </a:r>
          </a:p>
          <a:p>
            <a:pPr>
              <a:lnSpc>
                <a:spcPct val="70000"/>
              </a:lnSpc>
              <a:spcBef>
                <a:spcPct val="35000"/>
              </a:spcBef>
              <a:defRPr/>
            </a:pPr>
            <a:r>
              <a:rPr lang="en-US" b="0" dirty="0">
                <a:solidFill>
                  <a:srgbClr val="003399"/>
                </a:solidFill>
                <a:latin typeface="+mn-lt"/>
                <a:cs typeface="+mn-cs"/>
              </a:rPr>
              <a:t>void </a:t>
            </a:r>
            <a:r>
              <a:rPr lang="en-US" b="0" dirty="0" err="1">
                <a:solidFill>
                  <a:srgbClr val="003399"/>
                </a:solidFill>
                <a:latin typeface="+mn-lt"/>
                <a:cs typeface="+mn-cs"/>
              </a:rPr>
              <a:t>dispPattern</a:t>
            </a:r>
            <a:r>
              <a:rPr lang="en-US" b="0" dirty="0">
                <a:solidFill>
                  <a:srgbClr val="003399"/>
                </a:solidFill>
                <a:latin typeface="+mn-lt"/>
                <a:cs typeface="+mn-cs"/>
              </a:rPr>
              <a:t>(void ){</a:t>
            </a:r>
          </a:p>
          <a:p>
            <a:pPr>
              <a:lnSpc>
                <a:spcPct val="70000"/>
              </a:lnSpc>
              <a:spcBef>
                <a:spcPct val="35000"/>
              </a:spcBef>
              <a:defRPr/>
            </a:pPr>
            <a:r>
              <a:rPr lang="en-US" b="0" dirty="0">
                <a:solidFill>
                  <a:srgbClr val="003399"/>
                </a:solidFill>
                <a:latin typeface="+mn-lt"/>
                <a:cs typeface="+mn-cs"/>
              </a:rPr>
              <a:t>	</a:t>
            </a:r>
            <a:r>
              <a:rPr lang="en-US" b="0" dirty="0" err="1">
                <a:solidFill>
                  <a:srgbClr val="003399"/>
                </a:solidFill>
                <a:latin typeface="+mn-lt"/>
                <a:cs typeface="+mn-cs"/>
              </a:rPr>
              <a:t>int</a:t>
            </a:r>
            <a:r>
              <a:rPr lang="en-US" b="0" dirty="0">
                <a:solidFill>
                  <a:srgbClr val="003399"/>
                </a:solidFill>
                <a:latin typeface="+mn-lt"/>
                <a:cs typeface="+mn-cs"/>
              </a:rPr>
              <a:t> </a:t>
            </a:r>
            <a:r>
              <a:rPr lang="en-US" b="0" dirty="0" err="1">
                <a:solidFill>
                  <a:srgbClr val="003399"/>
                </a:solidFill>
                <a:latin typeface="+mn-lt"/>
                <a:cs typeface="+mn-cs"/>
              </a:rPr>
              <a:t>i</a:t>
            </a:r>
            <a:r>
              <a:rPr lang="en-US" b="0" dirty="0">
                <a:solidFill>
                  <a:srgbClr val="003399"/>
                </a:solidFill>
                <a:latin typeface="+mn-lt"/>
                <a:cs typeface="+mn-cs"/>
              </a:rPr>
              <a:t>;</a:t>
            </a:r>
          </a:p>
          <a:p>
            <a:pPr>
              <a:lnSpc>
                <a:spcPct val="70000"/>
              </a:lnSpc>
              <a:spcBef>
                <a:spcPct val="35000"/>
              </a:spcBef>
              <a:defRPr/>
            </a:pPr>
            <a:r>
              <a:rPr lang="en-US" b="0" dirty="0">
                <a:solidFill>
                  <a:srgbClr val="003399"/>
                </a:solidFill>
                <a:latin typeface="+mn-lt"/>
                <a:cs typeface="+mn-cs"/>
              </a:rPr>
              <a:t>	for (</a:t>
            </a:r>
            <a:r>
              <a:rPr lang="en-US" b="0" dirty="0" err="1">
                <a:solidFill>
                  <a:srgbClr val="003399"/>
                </a:solidFill>
                <a:latin typeface="+mn-lt"/>
                <a:cs typeface="+mn-cs"/>
              </a:rPr>
              <a:t>i</a:t>
            </a:r>
            <a:r>
              <a:rPr lang="en-US" b="0" dirty="0">
                <a:solidFill>
                  <a:srgbClr val="003399"/>
                </a:solidFill>
                <a:latin typeface="+mn-lt"/>
                <a:cs typeface="+mn-cs"/>
              </a:rPr>
              <a:t>=1;i&lt;=20 ; </a:t>
            </a:r>
            <a:r>
              <a:rPr lang="en-US" b="0" dirty="0" err="1">
                <a:solidFill>
                  <a:srgbClr val="003399"/>
                </a:solidFill>
                <a:latin typeface="+mn-lt"/>
                <a:cs typeface="+mn-cs"/>
              </a:rPr>
              <a:t>i</a:t>
            </a:r>
            <a:r>
              <a:rPr lang="en-US" b="0" dirty="0">
                <a:solidFill>
                  <a:srgbClr val="003399"/>
                </a:solidFill>
                <a:latin typeface="+mn-lt"/>
                <a:cs typeface="+mn-cs"/>
              </a:rPr>
              <a:t>++)</a:t>
            </a:r>
          </a:p>
          <a:p>
            <a:pPr>
              <a:lnSpc>
                <a:spcPct val="70000"/>
              </a:lnSpc>
              <a:spcBef>
                <a:spcPct val="35000"/>
              </a:spcBef>
              <a:defRPr/>
            </a:pPr>
            <a:r>
              <a:rPr lang="en-US" b="0" dirty="0">
                <a:solidFill>
                  <a:srgbClr val="003399"/>
                </a:solidFill>
                <a:latin typeface="+mn-lt"/>
                <a:cs typeface="+mn-cs"/>
              </a:rPr>
              <a:t>		</a:t>
            </a:r>
            <a:r>
              <a:rPr lang="en-US" b="0" dirty="0" err="1">
                <a:solidFill>
                  <a:srgbClr val="003399"/>
                </a:solidFill>
                <a:latin typeface="+mn-lt"/>
                <a:cs typeface="+mn-cs"/>
              </a:rPr>
              <a:t>printf</a:t>
            </a:r>
            <a:r>
              <a:rPr lang="en-US" b="0" dirty="0">
                <a:solidFill>
                  <a:srgbClr val="003399"/>
                </a:solidFill>
                <a:latin typeface="+mn-lt"/>
                <a:cs typeface="+mn-cs"/>
              </a:rPr>
              <a:t>( “*”);</a:t>
            </a:r>
          </a:p>
          <a:p>
            <a:pPr>
              <a:lnSpc>
                <a:spcPct val="70000"/>
              </a:lnSpc>
              <a:spcBef>
                <a:spcPct val="35000"/>
              </a:spcBef>
              <a:defRPr/>
            </a:pPr>
            <a:r>
              <a:rPr lang="en-US" b="0" dirty="0">
                <a:solidFill>
                  <a:srgbClr val="003399"/>
                </a:solidFill>
                <a:latin typeface="+mn-lt"/>
                <a:cs typeface="+mn-cs"/>
              </a:rPr>
              <a:t>}</a:t>
            </a:r>
            <a:endParaRPr lang="en-US" b="0" dirty="0">
              <a:latin typeface="+mn-lt"/>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noAutofit/>
          </a:bodyPr>
          <a:lstStyle/>
          <a:p>
            <a:pPr eaLnBrk="1" hangingPunct="1">
              <a:defRPr/>
            </a:pPr>
            <a:r>
              <a:rPr lang="en-US" dirty="0"/>
              <a:t>Function with No Arguments but A return value</a:t>
            </a:r>
          </a:p>
        </p:txBody>
      </p:sp>
      <p:sp>
        <p:nvSpPr>
          <p:cNvPr id="63490"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5C950731-C25E-4A6D-9428-BBD7655F18E6}" type="datetime1">
              <a:rPr lang="en-US" smtClean="0"/>
              <a:t>5/7/2022</a:t>
            </a:fld>
            <a:endParaRPr lang="en-US"/>
          </a:p>
        </p:txBody>
      </p:sp>
      <p:sp>
        <p:nvSpPr>
          <p:cNvPr id="63492"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7270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98784AF6-C948-42BE-9EEE-FE42E456516B}" type="slidenum">
              <a:rPr lang="en-US" altLang="en-US" sz="1600">
                <a:solidFill>
                  <a:schemeClr val="tx1"/>
                </a:solidFill>
              </a:rPr>
              <a:pPr/>
              <a:t>25</a:t>
            </a:fld>
            <a:endParaRPr lang="en-US" altLang="en-US" sz="1600" dirty="0">
              <a:solidFill>
                <a:schemeClr val="tx1"/>
              </a:solidFill>
            </a:endParaRPr>
          </a:p>
        </p:txBody>
      </p:sp>
      <p:sp>
        <p:nvSpPr>
          <p:cNvPr id="10245" name="Text Box 4"/>
          <p:cNvSpPr txBox="1">
            <a:spLocks noChangeArrowheads="1"/>
          </p:cNvSpPr>
          <p:nvPr/>
        </p:nvSpPr>
        <p:spPr bwMode="auto">
          <a:xfrm>
            <a:off x="838200" y="1124744"/>
            <a:ext cx="9829800" cy="5313762"/>
          </a:xfrm>
          <a:prstGeom prst="rect">
            <a:avLst/>
          </a:prstGeom>
          <a:noFill/>
          <a:ln w="12700" cap="sq">
            <a:noFill/>
            <a:miter lim="800000"/>
            <a:headEnd type="none" w="sm" len="sm"/>
            <a:tailEnd type="none" w="sm" len="sm"/>
          </a:ln>
        </p:spPr>
        <p:txBody>
          <a:bodyPr wrap="square">
            <a:spAutoFit/>
          </a:bodyPr>
          <a:lstStyle/>
          <a:p>
            <a:pPr>
              <a:lnSpc>
                <a:spcPct val="75000"/>
              </a:lnSpc>
              <a:spcBef>
                <a:spcPct val="30000"/>
              </a:spcBef>
              <a:defRPr/>
            </a:pPr>
            <a:r>
              <a:rPr lang="en-US" sz="2400" dirty="0" err="1">
                <a:solidFill>
                  <a:schemeClr val="tx1"/>
                </a:solidFill>
                <a:latin typeface="+mn-lt"/>
                <a:cs typeface="+mn-cs"/>
              </a:rPr>
              <a:t>int</a:t>
            </a:r>
            <a:r>
              <a:rPr lang="en-US" sz="2400" dirty="0">
                <a:solidFill>
                  <a:schemeClr val="tx1"/>
                </a:solidFill>
                <a:latin typeface="+mn-lt"/>
                <a:cs typeface="+mn-cs"/>
              </a:rPr>
              <a:t> </a:t>
            </a:r>
            <a:r>
              <a:rPr lang="en-US" sz="2400" dirty="0" err="1">
                <a:solidFill>
                  <a:schemeClr val="tx1"/>
                </a:solidFill>
                <a:latin typeface="+mn-lt"/>
                <a:cs typeface="+mn-cs"/>
              </a:rPr>
              <a:t>readNum</a:t>
            </a:r>
            <a:r>
              <a:rPr lang="en-US" sz="2400" dirty="0">
                <a:solidFill>
                  <a:schemeClr val="tx1"/>
                </a:solidFill>
                <a:latin typeface="+mn-lt"/>
                <a:cs typeface="+mn-cs"/>
              </a:rPr>
              <a:t>(void); // prototype</a:t>
            </a:r>
          </a:p>
          <a:p>
            <a:pPr>
              <a:lnSpc>
                <a:spcPct val="75000"/>
              </a:lnSpc>
              <a:spcBef>
                <a:spcPct val="30000"/>
              </a:spcBef>
              <a:defRPr/>
            </a:pPr>
            <a:endParaRPr lang="en-US" sz="1600" dirty="0">
              <a:solidFill>
                <a:schemeClr val="tx1"/>
              </a:solidFill>
              <a:latin typeface="+mn-lt"/>
              <a:cs typeface="+mn-cs"/>
            </a:endParaRPr>
          </a:p>
          <a:p>
            <a:pPr>
              <a:lnSpc>
                <a:spcPct val="75000"/>
              </a:lnSpc>
              <a:spcBef>
                <a:spcPct val="30000"/>
              </a:spcBef>
              <a:defRPr/>
            </a:pPr>
            <a:r>
              <a:rPr lang="en-US" sz="2400" dirty="0" err="1">
                <a:solidFill>
                  <a:schemeClr val="tx1"/>
                </a:solidFill>
                <a:latin typeface="+mn-lt"/>
                <a:cs typeface="+mn-cs"/>
              </a:rPr>
              <a:t>int</a:t>
            </a:r>
            <a:r>
              <a:rPr lang="en-US" sz="2400" dirty="0">
                <a:solidFill>
                  <a:schemeClr val="tx1"/>
                </a:solidFill>
                <a:latin typeface="+mn-lt"/>
                <a:cs typeface="+mn-cs"/>
              </a:rPr>
              <a:t> main(){ </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int</a:t>
            </a:r>
            <a:r>
              <a:rPr lang="en-US" sz="2400" dirty="0">
                <a:solidFill>
                  <a:schemeClr val="tx1"/>
                </a:solidFill>
                <a:latin typeface="+mn-lt"/>
                <a:cs typeface="+mn-cs"/>
              </a:rPr>
              <a:t> c;</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(“Enter a number \n”);</a:t>
            </a:r>
          </a:p>
          <a:p>
            <a:pPr>
              <a:lnSpc>
                <a:spcPct val="75000"/>
              </a:lnSpc>
              <a:spcBef>
                <a:spcPct val="30000"/>
              </a:spcBef>
              <a:defRPr/>
            </a:pPr>
            <a:r>
              <a:rPr lang="en-US" sz="2400" dirty="0">
                <a:solidFill>
                  <a:schemeClr val="tx1"/>
                </a:solidFill>
                <a:latin typeface="+mn-lt"/>
                <a:cs typeface="+mn-cs"/>
              </a:rPr>
              <a:t>  	c=</a:t>
            </a:r>
            <a:r>
              <a:rPr lang="en-US" sz="2400" dirty="0" err="1">
                <a:solidFill>
                  <a:schemeClr val="tx1"/>
                </a:solidFill>
                <a:latin typeface="+mn-lt"/>
                <a:cs typeface="+mn-cs"/>
              </a:rPr>
              <a:t>readNum</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(“The number read is %</a:t>
            </a:r>
            <a:r>
              <a:rPr lang="en-US" sz="2400" dirty="0" err="1">
                <a:solidFill>
                  <a:schemeClr val="tx1"/>
                </a:solidFill>
                <a:latin typeface="+mn-lt"/>
                <a:cs typeface="+mn-cs"/>
              </a:rPr>
              <a:t>d“,c</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return 0;</a:t>
            </a:r>
          </a:p>
          <a:p>
            <a:pPr>
              <a:lnSpc>
                <a:spcPct val="75000"/>
              </a:lnSpc>
              <a:spcBef>
                <a:spcPct val="30000"/>
              </a:spcBef>
              <a:defRPr/>
            </a:pPr>
            <a:r>
              <a:rPr lang="en-US" sz="2400" dirty="0">
                <a:solidFill>
                  <a:schemeClr val="tx1"/>
                </a:solidFill>
                <a:latin typeface="+mn-lt"/>
                <a:cs typeface="+mn-cs"/>
              </a:rPr>
              <a:t>}</a:t>
            </a:r>
          </a:p>
          <a:p>
            <a:pPr>
              <a:lnSpc>
                <a:spcPct val="70000"/>
              </a:lnSpc>
              <a:spcBef>
                <a:spcPct val="35000"/>
              </a:spcBef>
              <a:defRPr/>
            </a:pPr>
            <a:r>
              <a:rPr lang="en-US" sz="2400" dirty="0" err="1">
                <a:solidFill>
                  <a:srgbClr val="003399"/>
                </a:solidFill>
                <a:latin typeface="+mn-lt"/>
                <a:cs typeface="+mn-cs"/>
              </a:rPr>
              <a:t>int</a:t>
            </a:r>
            <a:r>
              <a:rPr lang="en-US" sz="2400" dirty="0">
                <a:solidFill>
                  <a:srgbClr val="003399"/>
                </a:solidFill>
                <a:latin typeface="+mn-lt"/>
                <a:cs typeface="+mn-cs"/>
              </a:rPr>
              <a:t> </a:t>
            </a:r>
            <a:r>
              <a:rPr lang="en-US" sz="2400" dirty="0" err="1">
                <a:solidFill>
                  <a:srgbClr val="003399"/>
                </a:solidFill>
                <a:latin typeface="+mn-lt"/>
                <a:cs typeface="+mn-cs"/>
              </a:rPr>
              <a:t>readNum</a:t>
            </a:r>
            <a:r>
              <a:rPr lang="en-US" sz="2400" dirty="0">
                <a:solidFill>
                  <a:srgbClr val="003399"/>
                </a:solidFill>
                <a:latin typeface="+mn-lt"/>
                <a:cs typeface="+mn-cs"/>
              </a:rPr>
              <a:t>(){</a:t>
            </a:r>
          </a:p>
          <a:p>
            <a:pPr>
              <a:lnSpc>
                <a:spcPct val="70000"/>
              </a:lnSpc>
              <a:spcBef>
                <a:spcPct val="35000"/>
              </a:spcBef>
              <a:defRPr/>
            </a:pPr>
            <a:r>
              <a:rPr lang="en-US" sz="2400" dirty="0">
                <a:solidFill>
                  <a:srgbClr val="003399"/>
                </a:solidFill>
                <a:latin typeface="+mn-lt"/>
                <a:cs typeface="+mn-cs"/>
              </a:rPr>
              <a:t>	</a:t>
            </a:r>
            <a:r>
              <a:rPr lang="en-US" sz="2400" dirty="0" err="1">
                <a:solidFill>
                  <a:srgbClr val="003399"/>
                </a:solidFill>
                <a:latin typeface="+mn-lt"/>
                <a:cs typeface="+mn-cs"/>
              </a:rPr>
              <a:t>int</a:t>
            </a:r>
            <a:r>
              <a:rPr lang="en-US" sz="2400" dirty="0">
                <a:solidFill>
                  <a:srgbClr val="003399"/>
                </a:solidFill>
                <a:latin typeface="+mn-lt"/>
                <a:cs typeface="+mn-cs"/>
              </a:rPr>
              <a:t> z;</a:t>
            </a:r>
          </a:p>
          <a:p>
            <a:pPr>
              <a:lnSpc>
                <a:spcPct val="70000"/>
              </a:lnSpc>
              <a:spcBef>
                <a:spcPct val="35000"/>
              </a:spcBef>
              <a:defRPr/>
            </a:pPr>
            <a:r>
              <a:rPr lang="en-US" sz="2400" dirty="0">
                <a:solidFill>
                  <a:srgbClr val="003399"/>
                </a:solidFill>
                <a:latin typeface="+mn-lt"/>
                <a:cs typeface="+mn-cs"/>
              </a:rPr>
              <a:t>	</a:t>
            </a:r>
            <a:r>
              <a:rPr lang="en-US" sz="2400" dirty="0" err="1">
                <a:solidFill>
                  <a:srgbClr val="003399"/>
                </a:solidFill>
                <a:latin typeface="+mn-lt"/>
                <a:cs typeface="+mn-cs"/>
              </a:rPr>
              <a:t>scanf</a:t>
            </a:r>
            <a:r>
              <a:rPr lang="en-US" sz="2400" dirty="0">
                <a:solidFill>
                  <a:srgbClr val="003399"/>
                </a:solidFill>
                <a:latin typeface="+mn-lt"/>
                <a:cs typeface="+mn-cs"/>
              </a:rPr>
              <a:t>(“%</a:t>
            </a:r>
            <a:r>
              <a:rPr lang="en-US" sz="2400" dirty="0" err="1">
                <a:solidFill>
                  <a:srgbClr val="003399"/>
                </a:solidFill>
                <a:latin typeface="+mn-lt"/>
                <a:cs typeface="+mn-cs"/>
              </a:rPr>
              <a:t>d”,&amp;z</a:t>
            </a:r>
            <a:r>
              <a:rPr lang="en-US" sz="2400" dirty="0">
                <a:solidFill>
                  <a:srgbClr val="003399"/>
                </a:solidFill>
                <a:latin typeface="+mn-lt"/>
                <a:cs typeface="+mn-cs"/>
              </a:rPr>
              <a:t>);</a:t>
            </a:r>
          </a:p>
          <a:p>
            <a:pPr>
              <a:lnSpc>
                <a:spcPct val="70000"/>
              </a:lnSpc>
              <a:spcBef>
                <a:spcPct val="35000"/>
              </a:spcBef>
              <a:defRPr/>
            </a:pPr>
            <a:r>
              <a:rPr lang="en-US" sz="2400" dirty="0">
                <a:solidFill>
                  <a:srgbClr val="003399"/>
                </a:solidFill>
                <a:latin typeface="+mn-lt"/>
                <a:cs typeface="+mn-cs"/>
              </a:rPr>
              <a:t>	return(z); </a:t>
            </a:r>
          </a:p>
          <a:p>
            <a:pPr>
              <a:lnSpc>
                <a:spcPct val="70000"/>
              </a:lnSpc>
              <a:spcBef>
                <a:spcPct val="35000"/>
              </a:spcBef>
              <a:defRPr/>
            </a:pPr>
            <a:r>
              <a:rPr lang="en-US" sz="2400" dirty="0">
                <a:solidFill>
                  <a:srgbClr val="003399"/>
                </a:solidFill>
                <a:latin typeface="+mn-lt"/>
                <a:cs typeface="+mn-cs"/>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noAutofit/>
          </a:bodyPr>
          <a:lstStyle/>
          <a:p>
            <a:pPr eaLnBrk="1" hangingPunct="1">
              <a:defRPr/>
            </a:pPr>
            <a:r>
              <a:rPr lang="en-US" sz="3200" dirty="0" err="1"/>
              <a:t>Fn</a:t>
            </a:r>
            <a:r>
              <a:rPr lang="en-US" sz="3200" dirty="0"/>
              <a:t> with Arguments/parameters &amp; No return values</a:t>
            </a:r>
          </a:p>
        </p:txBody>
      </p:sp>
      <p:sp>
        <p:nvSpPr>
          <p:cNvPr id="64514"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7E700FC6-19E1-4C5C-92EA-2E8E7E78C1B2}" type="datetime1">
              <a:rPr lang="en-US" smtClean="0"/>
              <a:t>5/7/2022</a:t>
            </a:fld>
            <a:endParaRPr lang="en-US"/>
          </a:p>
        </p:txBody>
      </p:sp>
      <p:sp>
        <p:nvSpPr>
          <p:cNvPr id="64516"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7475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4754FC02-4600-4341-8C08-4DC2DA75EA61}" type="slidenum">
              <a:rPr lang="en-US" altLang="en-US" sz="1600">
                <a:solidFill>
                  <a:schemeClr val="tx1"/>
                </a:solidFill>
              </a:rPr>
              <a:pPr/>
              <a:t>26</a:t>
            </a:fld>
            <a:endParaRPr lang="en-US" altLang="en-US" sz="1600" dirty="0">
              <a:solidFill>
                <a:schemeClr val="tx1"/>
              </a:solidFill>
            </a:endParaRPr>
          </a:p>
        </p:txBody>
      </p:sp>
      <p:sp>
        <p:nvSpPr>
          <p:cNvPr id="10245" name="Text Box 4"/>
          <p:cNvSpPr txBox="1">
            <a:spLocks noChangeArrowheads="1"/>
          </p:cNvSpPr>
          <p:nvPr/>
        </p:nvSpPr>
        <p:spPr bwMode="auto">
          <a:xfrm>
            <a:off x="838199" y="1052736"/>
            <a:ext cx="10148249" cy="5217262"/>
          </a:xfrm>
          <a:prstGeom prst="rect">
            <a:avLst/>
          </a:prstGeom>
          <a:noFill/>
          <a:ln w="12700" cap="sq">
            <a:noFill/>
            <a:miter lim="800000"/>
            <a:headEnd type="none" w="sm" len="sm"/>
            <a:tailEnd type="none" w="sm" len="sm"/>
          </a:ln>
        </p:spPr>
        <p:txBody>
          <a:bodyPr wrap="square">
            <a:spAutoFit/>
          </a:bodyPr>
          <a:lstStyle/>
          <a:p>
            <a:pPr>
              <a:lnSpc>
                <a:spcPct val="75000"/>
              </a:lnSpc>
              <a:spcBef>
                <a:spcPct val="30000"/>
              </a:spcBef>
              <a:defRPr/>
            </a:pPr>
            <a:r>
              <a:rPr lang="en-US" sz="2400" dirty="0">
                <a:solidFill>
                  <a:schemeClr val="tx1"/>
                </a:solidFill>
                <a:latin typeface="+mn-lt"/>
                <a:cs typeface="+mn-cs"/>
              </a:rPr>
              <a:t>void </a:t>
            </a:r>
            <a:r>
              <a:rPr lang="en-US" sz="2400" dirty="0" err="1">
                <a:solidFill>
                  <a:schemeClr val="tx1"/>
                </a:solidFill>
                <a:latin typeface="+mn-lt"/>
                <a:cs typeface="+mn-cs"/>
              </a:rPr>
              <a:t>dispPattern</a:t>
            </a:r>
            <a:r>
              <a:rPr lang="en-US" sz="2400" dirty="0">
                <a:solidFill>
                  <a:schemeClr val="tx1"/>
                </a:solidFill>
                <a:latin typeface="+mn-lt"/>
                <a:cs typeface="+mn-cs"/>
              </a:rPr>
              <a:t>(char </a:t>
            </a:r>
            <a:r>
              <a:rPr lang="en-US" sz="2400" dirty="0" err="1">
                <a:solidFill>
                  <a:schemeClr val="tx1"/>
                </a:solidFill>
                <a:latin typeface="+mn-lt"/>
                <a:cs typeface="+mn-cs"/>
              </a:rPr>
              <a:t>ch</a:t>
            </a:r>
            <a:r>
              <a:rPr lang="en-US" sz="2400" dirty="0">
                <a:solidFill>
                  <a:schemeClr val="tx1"/>
                </a:solidFill>
                <a:latin typeface="+mn-lt"/>
                <a:cs typeface="+mn-cs"/>
              </a:rPr>
              <a:t>); // prototype</a:t>
            </a:r>
          </a:p>
          <a:p>
            <a:pPr>
              <a:lnSpc>
                <a:spcPct val="75000"/>
              </a:lnSpc>
              <a:spcBef>
                <a:spcPct val="30000"/>
              </a:spcBef>
              <a:defRPr/>
            </a:pPr>
            <a:endParaRPr lang="en-US" sz="1100" dirty="0">
              <a:solidFill>
                <a:schemeClr val="tx1"/>
              </a:solidFill>
              <a:latin typeface="+mn-lt"/>
              <a:cs typeface="+mn-cs"/>
            </a:endParaRPr>
          </a:p>
          <a:p>
            <a:pPr>
              <a:lnSpc>
                <a:spcPct val="75000"/>
              </a:lnSpc>
              <a:spcBef>
                <a:spcPct val="30000"/>
              </a:spcBef>
              <a:defRPr/>
            </a:pPr>
            <a:r>
              <a:rPr lang="en-US" sz="2400" dirty="0" err="1">
                <a:solidFill>
                  <a:schemeClr val="tx1"/>
                </a:solidFill>
                <a:latin typeface="+mn-lt"/>
                <a:cs typeface="+mn-cs"/>
              </a:rPr>
              <a:t>int</a:t>
            </a:r>
            <a:r>
              <a:rPr lang="en-US" sz="2400" dirty="0">
                <a:solidFill>
                  <a:schemeClr val="tx1"/>
                </a:solidFill>
                <a:latin typeface="+mn-lt"/>
                <a:cs typeface="+mn-cs"/>
              </a:rPr>
              <a:t> main(){</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a:t>
            </a:r>
            <a:r>
              <a:rPr lang="en-US" sz="2400" dirty="0" err="1">
                <a:solidFill>
                  <a:schemeClr val="tx1"/>
                </a:solidFill>
                <a:latin typeface="+mn-lt"/>
                <a:cs typeface="+mn-cs"/>
              </a:rPr>
              <a:t>fn</a:t>
            </a:r>
            <a:r>
              <a:rPr lang="en-US" sz="2400" dirty="0">
                <a:solidFill>
                  <a:schemeClr val="tx1"/>
                </a:solidFill>
                <a:latin typeface="+mn-lt"/>
                <a:cs typeface="+mn-cs"/>
              </a:rPr>
              <a:t> to display a line of patterns\n”);</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dispPattern</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dispPattern</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dispPattern</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return 0;</a:t>
            </a:r>
          </a:p>
          <a:p>
            <a:pPr>
              <a:lnSpc>
                <a:spcPct val="75000"/>
              </a:lnSpc>
              <a:spcBef>
                <a:spcPct val="30000"/>
              </a:spcBef>
              <a:defRPr/>
            </a:pPr>
            <a:r>
              <a:rPr lang="en-US" sz="2400" dirty="0">
                <a:solidFill>
                  <a:schemeClr val="tx1"/>
                </a:solidFill>
                <a:latin typeface="+mn-lt"/>
                <a:cs typeface="+mn-cs"/>
              </a:rPr>
              <a:t>}</a:t>
            </a:r>
          </a:p>
          <a:p>
            <a:pPr>
              <a:lnSpc>
                <a:spcPct val="70000"/>
              </a:lnSpc>
              <a:spcBef>
                <a:spcPct val="35000"/>
              </a:spcBef>
              <a:defRPr/>
            </a:pPr>
            <a:r>
              <a:rPr lang="en-US" sz="2400" dirty="0">
                <a:solidFill>
                  <a:srgbClr val="003399"/>
                </a:solidFill>
                <a:latin typeface="+mn-lt"/>
                <a:cs typeface="+mn-cs"/>
              </a:rPr>
              <a:t>void </a:t>
            </a:r>
            <a:r>
              <a:rPr lang="en-US" sz="2400" dirty="0" err="1">
                <a:solidFill>
                  <a:srgbClr val="003399"/>
                </a:solidFill>
                <a:latin typeface="+mn-lt"/>
                <a:cs typeface="+mn-cs"/>
              </a:rPr>
              <a:t>dispPattern</a:t>
            </a:r>
            <a:r>
              <a:rPr lang="en-US" sz="2400" dirty="0">
                <a:solidFill>
                  <a:srgbClr val="003399"/>
                </a:solidFill>
                <a:latin typeface="+mn-lt"/>
                <a:cs typeface="+mn-cs"/>
              </a:rPr>
              <a:t>(char </a:t>
            </a:r>
            <a:r>
              <a:rPr lang="en-US" sz="2400" dirty="0" err="1">
                <a:solidFill>
                  <a:srgbClr val="003399"/>
                </a:solidFill>
                <a:latin typeface="+mn-lt"/>
                <a:cs typeface="+mn-cs"/>
              </a:rPr>
              <a:t>ch</a:t>
            </a:r>
            <a:r>
              <a:rPr lang="en-US" sz="2400" dirty="0">
                <a:solidFill>
                  <a:srgbClr val="003399"/>
                </a:solidFill>
                <a:latin typeface="+mn-lt"/>
                <a:cs typeface="+mn-cs"/>
              </a:rPr>
              <a:t> ){ </a:t>
            </a:r>
          </a:p>
          <a:p>
            <a:pPr>
              <a:lnSpc>
                <a:spcPct val="70000"/>
              </a:lnSpc>
              <a:spcBef>
                <a:spcPct val="35000"/>
              </a:spcBef>
              <a:defRPr/>
            </a:pPr>
            <a:r>
              <a:rPr lang="en-US" sz="2400" dirty="0">
                <a:solidFill>
                  <a:srgbClr val="003399"/>
                </a:solidFill>
                <a:latin typeface="+mn-lt"/>
                <a:cs typeface="+mn-cs"/>
              </a:rPr>
              <a:t>	</a:t>
            </a:r>
            <a:r>
              <a:rPr lang="en-US" sz="2400" dirty="0" err="1">
                <a:solidFill>
                  <a:srgbClr val="003399"/>
                </a:solidFill>
                <a:latin typeface="+mn-lt"/>
                <a:cs typeface="+mn-cs"/>
              </a:rPr>
              <a:t>int</a:t>
            </a:r>
            <a:r>
              <a:rPr lang="en-US" sz="2400" dirty="0">
                <a:solidFill>
                  <a:srgbClr val="003399"/>
                </a:solidFill>
                <a:latin typeface="+mn-lt"/>
                <a:cs typeface="+mn-cs"/>
              </a:rPr>
              <a:t> </a:t>
            </a:r>
            <a:r>
              <a:rPr lang="en-US" sz="2400" dirty="0" err="1">
                <a:solidFill>
                  <a:srgbClr val="003399"/>
                </a:solidFill>
                <a:latin typeface="+mn-lt"/>
                <a:cs typeface="+mn-cs"/>
              </a:rPr>
              <a:t>i</a:t>
            </a:r>
            <a:r>
              <a:rPr lang="en-US" sz="2400" dirty="0">
                <a:solidFill>
                  <a:srgbClr val="003399"/>
                </a:solidFill>
                <a:latin typeface="+mn-lt"/>
                <a:cs typeface="+mn-cs"/>
              </a:rPr>
              <a:t>;</a:t>
            </a:r>
          </a:p>
          <a:p>
            <a:pPr>
              <a:lnSpc>
                <a:spcPct val="70000"/>
              </a:lnSpc>
              <a:spcBef>
                <a:spcPct val="35000"/>
              </a:spcBef>
              <a:defRPr/>
            </a:pPr>
            <a:r>
              <a:rPr lang="en-US" sz="2400" dirty="0">
                <a:solidFill>
                  <a:srgbClr val="003399"/>
                </a:solidFill>
                <a:latin typeface="+mn-lt"/>
                <a:cs typeface="+mn-cs"/>
              </a:rPr>
              <a:t>      	for (</a:t>
            </a:r>
            <a:r>
              <a:rPr lang="en-US" sz="2400" dirty="0" err="1">
                <a:solidFill>
                  <a:srgbClr val="003399"/>
                </a:solidFill>
                <a:latin typeface="+mn-lt"/>
                <a:cs typeface="+mn-cs"/>
              </a:rPr>
              <a:t>i</a:t>
            </a:r>
            <a:r>
              <a:rPr lang="en-US" sz="2400" dirty="0">
                <a:solidFill>
                  <a:srgbClr val="003399"/>
                </a:solidFill>
                <a:latin typeface="+mn-lt"/>
                <a:cs typeface="+mn-cs"/>
              </a:rPr>
              <a:t>=1;i&lt;=20 ; </a:t>
            </a:r>
            <a:r>
              <a:rPr lang="en-US" sz="2400" dirty="0" err="1">
                <a:solidFill>
                  <a:srgbClr val="003399"/>
                </a:solidFill>
                <a:latin typeface="+mn-lt"/>
                <a:cs typeface="+mn-cs"/>
              </a:rPr>
              <a:t>i</a:t>
            </a:r>
            <a:r>
              <a:rPr lang="en-US" sz="2400" dirty="0">
                <a:solidFill>
                  <a:srgbClr val="003399"/>
                </a:solidFill>
                <a:latin typeface="+mn-lt"/>
                <a:cs typeface="+mn-cs"/>
              </a:rPr>
              <a:t>++)</a:t>
            </a:r>
          </a:p>
          <a:p>
            <a:pPr>
              <a:lnSpc>
                <a:spcPct val="70000"/>
              </a:lnSpc>
              <a:spcBef>
                <a:spcPct val="35000"/>
              </a:spcBef>
              <a:defRPr/>
            </a:pPr>
            <a:r>
              <a:rPr lang="en-US" sz="2400" dirty="0">
                <a:solidFill>
                  <a:srgbClr val="003399"/>
                </a:solidFill>
                <a:latin typeface="+mn-lt"/>
                <a:cs typeface="+mn-cs"/>
              </a:rPr>
              <a:t>      		</a:t>
            </a:r>
            <a:r>
              <a:rPr lang="en-US" sz="2400" dirty="0" err="1">
                <a:solidFill>
                  <a:srgbClr val="003399"/>
                </a:solidFill>
                <a:latin typeface="+mn-lt"/>
                <a:cs typeface="+mn-cs"/>
              </a:rPr>
              <a:t>printf</a:t>
            </a:r>
            <a:r>
              <a:rPr lang="en-US" sz="2400" dirty="0">
                <a:solidFill>
                  <a:srgbClr val="003399"/>
                </a:solidFill>
                <a:latin typeface="+mn-lt"/>
                <a:cs typeface="+mn-cs"/>
              </a:rPr>
              <a:t>(“%c”,</a:t>
            </a:r>
            <a:r>
              <a:rPr lang="en-US" sz="2400" dirty="0" err="1">
                <a:solidFill>
                  <a:srgbClr val="003399"/>
                </a:solidFill>
                <a:latin typeface="+mn-lt"/>
                <a:cs typeface="+mn-cs"/>
              </a:rPr>
              <a:t>ch</a:t>
            </a:r>
            <a:r>
              <a:rPr lang="en-US" sz="2400" dirty="0">
                <a:solidFill>
                  <a:srgbClr val="003399"/>
                </a:solidFill>
                <a:latin typeface="+mn-lt"/>
                <a:cs typeface="+mn-cs"/>
              </a:rPr>
              <a:t>); </a:t>
            </a:r>
          </a:p>
          <a:p>
            <a:pPr>
              <a:lnSpc>
                <a:spcPct val="70000"/>
              </a:lnSpc>
              <a:spcBef>
                <a:spcPct val="35000"/>
              </a:spcBef>
              <a:defRPr/>
            </a:pPr>
            <a:r>
              <a:rPr lang="en-US" sz="2400" dirty="0">
                <a:solidFill>
                  <a:srgbClr val="003399"/>
                </a:solidFill>
                <a:latin typeface="+mn-lt"/>
                <a:cs typeface="+mn-cs"/>
              </a:rPr>
              <a:t>  	}</a:t>
            </a:r>
            <a:endParaRPr lang="en-US" sz="2400" dirty="0">
              <a:latin typeface="+mn-lt"/>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p:txBody>
          <a:bodyPr>
            <a:normAutofit/>
          </a:bodyPr>
          <a:lstStyle/>
          <a:p>
            <a:pPr eaLnBrk="1" hangingPunct="1">
              <a:defRPr/>
            </a:pPr>
            <a:r>
              <a:rPr lang="en-US" dirty="0"/>
              <a:t>Function with Arguments/parameters &amp; One return value</a:t>
            </a:r>
          </a:p>
        </p:txBody>
      </p:sp>
      <p:sp>
        <p:nvSpPr>
          <p:cNvPr id="65538"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87A67970-7AA6-400E-AA4D-BC8141B6F424}" type="datetime1">
              <a:rPr lang="en-US" smtClean="0"/>
              <a:t>5/7/2022</a:t>
            </a:fld>
            <a:endParaRPr lang="en-US"/>
          </a:p>
        </p:txBody>
      </p:sp>
      <p:sp>
        <p:nvSpPr>
          <p:cNvPr id="65540"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7680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9231A8F-76F5-457B-B357-3B9899D0C4E5}" type="slidenum">
              <a:rPr lang="en-US" altLang="en-US" sz="1600">
                <a:solidFill>
                  <a:schemeClr val="tx1"/>
                </a:solidFill>
              </a:rPr>
              <a:pPr/>
              <a:t>27</a:t>
            </a:fld>
            <a:endParaRPr lang="en-US" altLang="en-US" sz="1600">
              <a:solidFill>
                <a:schemeClr val="tx1"/>
              </a:solidFill>
            </a:endParaRPr>
          </a:p>
        </p:txBody>
      </p:sp>
      <p:sp>
        <p:nvSpPr>
          <p:cNvPr id="10245" name="Text Box 4"/>
          <p:cNvSpPr txBox="1">
            <a:spLocks noChangeArrowheads="1"/>
          </p:cNvSpPr>
          <p:nvPr/>
        </p:nvSpPr>
        <p:spPr bwMode="auto">
          <a:xfrm>
            <a:off x="838199" y="1196752"/>
            <a:ext cx="10148249" cy="5039521"/>
          </a:xfrm>
          <a:prstGeom prst="rect">
            <a:avLst/>
          </a:prstGeom>
          <a:noFill/>
          <a:ln w="12700" cap="sq">
            <a:noFill/>
            <a:miter lim="800000"/>
            <a:headEnd type="none" w="sm" len="sm"/>
            <a:tailEnd type="none" w="sm" len="sm"/>
          </a:ln>
        </p:spPr>
        <p:txBody>
          <a:bodyPr wrap="square">
            <a:spAutoFit/>
          </a:bodyPr>
          <a:lstStyle/>
          <a:p>
            <a:pPr>
              <a:lnSpc>
                <a:spcPct val="75000"/>
              </a:lnSpc>
              <a:spcBef>
                <a:spcPct val="30000"/>
              </a:spcBef>
              <a:defRPr/>
            </a:pPr>
            <a:r>
              <a:rPr lang="en-US" sz="2400" dirty="0" err="1">
                <a:solidFill>
                  <a:schemeClr val="tx1"/>
                </a:solidFill>
                <a:latin typeface="+mn-lt"/>
                <a:cs typeface="+mn-cs"/>
              </a:rPr>
              <a:t>Int</a:t>
            </a:r>
            <a:r>
              <a:rPr lang="en-US" sz="2400" dirty="0">
                <a:solidFill>
                  <a:schemeClr val="tx1"/>
                </a:solidFill>
                <a:latin typeface="+mn-lt"/>
                <a:cs typeface="+mn-cs"/>
              </a:rPr>
              <a:t> main(){ </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int</a:t>
            </a:r>
            <a:r>
              <a:rPr lang="en-US" sz="2400" dirty="0">
                <a:solidFill>
                  <a:schemeClr val="tx1"/>
                </a:solidFill>
                <a:latin typeface="+mn-lt"/>
                <a:cs typeface="+mn-cs"/>
              </a:rPr>
              <a:t> </a:t>
            </a:r>
            <a:r>
              <a:rPr lang="en-US" sz="2400" dirty="0" err="1">
                <a:solidFill>
                  <a:schemeClr val="tx1"/>
                </a:solidFill>
                <a:latin typeface="+mn-lt"/>
                <a:cs typeface="+mn-cs"/>
              </a:rPr>
              <a:t>a,b,c</a:t>
            </a:r>
            <a:r>
              <a:rPr lang="en-US" sz="2400" dirty="0">
                <a:solidFill>
                  <a:schemeClr val="tx1"/>
                </a:solidFill>
                <a:latin typeface="+mn-lt"/>
                <a:cs typeface="+mn-cs"/>
              </a:rPr>
              <a:t>; </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a:t>
            </a:r>
            <a:r>
              <a:rPr lang="en-US" sz="2400" dirty="0" err="1">
                <a:solidFill>
                  <a:schemeClr val="tx1"/>
                </a:solidFill>
                <a:latin typeface="+mn-lt"/>
                <a:cs typeface="+mn-cs"/>
              </a:rPr>
              <a:t>nEnter</a:t>
            </a:r>
            <a:r>
              <a:rPr lang="en-US" sz="2400" dirty="0">
                <a:solidFill>
                  <a:schemeClr val="tx1"/>
                </a:solidFill>
                <a:latin typeface="+mn-lt"/>
                <a:cs typeface="+mn-cs"/>
              </a:rPr>
              <a:t> numbers to be added\n”);</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scanf</a:t>
            </a:r>
            <a:r>
              <a:rPr lang="en-US" sz="2400" dirty="0">
                <a:solidFill>
                  <a:schemeClr val="tx1"/>
                </a:solidFill>
                <a:latin typeface="+mn-lt"/>
                <a:cs typeface="+mn-cs"/>
              </a:rPr>
              <a:t>(“%d %</a:t>
            </a:r>
            <a:r>
              <a:rPr lang="en-US" sz="2400" dirty="0" err="1">
                <a:solidFill>
                  <a:schemeClr val="tx1"/>
                </a:solidFill>
                <a:latin typeface="+mn-lt"/>
                <a:cs typeface="+mn-cs"/>
              </a:rPr>
              <a:t>d”,&amp;a,&amp;b</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c=</a:t>
            </a:r>
            <a:r>
              <a:rPr lang="en-US" sz="2400" dirty="0" err="1">
                <a:solidFill>
                  <a:schemeClr val="tx1"/>
                </a:solidFill>
                <a:latin typeface="+mn-lt"/>
                <a:cs typeface="+mn-cs"/>
              </a:rPr>
              <a:t>fnAdd</a:t>
            </a:r>
            <a:r>
              <a:rPr lang="en-US" sz="2400" dirty="0">
                <a:solidFill>
                  <a:schemeClr val="tx1"/>
                </a:solidFill>
                <a:latin typeface="+mn-lt"/>
                <a:cs typeface="+mn-cs"/>
              </a:rPr>
              <a:t>(</a:t>
            </a:r>
            <a:r>
              <a:rPr lang="en-US" sz="2400" dirty="0" err="1">
                <a:solidFill>
                  <a:schemeClr val="tx1"/>
                </a:solidFill>
                <a:latin typeface="+mn-lt"/>
                <a:cs typeface="+mn-cs"/>
              </a:rPr>
              <a:t>a,b</a:t>
            </a:r>
            <a:r>
              <a:rPr lang="en-US" sz="2400" dirty="0">
                <a:solidFill>
                  <a:schemeClr val="tx1"/>
                </a:solidFill>
                <a:latin typeface="+mn-lt"/>
                <a:cs typeface="+mn-cs"/>
              </a:rPr>
              <a:t>);</a:t>
            </a:r>
          </a:p>
          <a:p>
            <a:pPr>
              <a:lnSpc>
                <a:spcPct val="75000"/>
              </a:lnSpc>
              <a:spcBef>
                <a:spcPct val="30000"/>
              </a:spcBef>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(“Sum is %d “, c);</a:t>
            </a:r>
          </a:p>
          <a:p>
            <a:pPr>
              <a:lnSpc>
                <a:spcPct val="75000"/>
              </a:lnSpc>
              <a:spcBef>
                <a:spcPct val="30000"/>
              </a:spcBef>
              <a:defRPr/>
            </a:pPr>
            <a:r>
              <a:rPr lang="en-US" sz="2400" dirty="0">
                <a:solidFill>
                  <a:schemeClr val="tx1"/>
                </a:solidFill>
                <a:latin typeface="+mn-lt"/>
                <a:cs typeface="+mn-cs"/>
              </a:rPr>
              <a:t>	return 0;</a:t>
            </a:r>
          </a:p>
          <a:p>
            <a:pPr>
              <a:lnSpc>
                <a:spcPct val="75000"/>
              </a:lnSpc>
              <a:spcBef>
                <a:spcPct val="30000"/>
              </a:spcBef>
              <a:defRPr/>
            </a:pPr>
            <a:r>
              <a:rPr lang="en-US" sz="2400" dirty="0">
                <a:solidFill>
                  <a:schemeClr val="tx1"/>
                </a:solidFill>
                <a:latin typeface="+mn-lt"/>
                <a:cs typeface="+mn-cs"/>
              </a:rPr>
              <a:t>}</a:t>
            </a:r>
          </a:p>
          <a:p>
            <a:pPr>
              <a:lnSpc>
                <a:spcPct val="70000"/>
              </a:lnSpc>
              <a:spcBef>
                <a:spcPct val="35000"/>
              </a:spcBef>
              <a:defRPr/>
            </a:pPr>
            <a:r>
              <a:rPr lang="en-US" sz="2400" dirty="0" err="1">
                <a:solidFill>
                  <a:srgbClr val="003399"/>
                </a:solidFill>
                <a:latin typeface="+mn-lt"/>
                <a:cs typeface="+mn-cs"/>
              </a:rPr>
              <a:t>int</a:t>
            </a:r>
            <a:r>
              <a:rPr lang="en-US" sz="2400" dirty="0">
                <a:solidFill>
                  <a:srgbClr val="003399"/>
                </a:solidFill>
                <a:latin typeface="+mn-lt"/>
                <a:cs typeface="+mn-cs"/>
              </a:rPr>
              <a:t>  </a:t>
            </a:r>
            <a:r>
              <a:rPr lang="en-US" sz="2400" dirty="0" err="1">
                <a:solidFill>
                  <a:srgbClr val="003399"/>
                </a:solidFill>
                <a:latin typeface="+mn-lt"/>
                <a:cs typeface="+mn-cs"/>
              </a:rPr>
              <a:t>fnAdd</a:t>
            </a:r>
            <a:r>
              <a:rPr lang="en-US" sz="2400" dirty="0">
                <a:solidFill>
                  <a:srgbClr val="003399"/>
                </a:solidFill>
                <a:latin typeface="+mn-lt"/>
                <a:cs typeface="+mn-cs"/>
              </a:rPr>
              <a:t>(</a:t>
            </a:r>
            <a:r>
              <a:rPr lang="en-US" sz="2400" dirty="0" err="1">
                <a:solidFill>
                  <a:srgbClr val="003399"/>
                </a:solidFill>
                <a:latin typeface="+mn-lt"/>
                <a:cs typeface="+mn-cs"/>
              </a:rPr>
              <a:t>int</a:t>
            </a:r>
            <a:r>
              <a:rPr lang="en-US" sz="2400" dirty="0">
                <a:solidFill>
                  <a:srgbClr val="003399"/>
                </a:solidFill>
                <a:latin typeface="+mn-lt"/>
                <a:cs typeface="+mn-cs"/>
              </a:rPr>
              <a:t> x, </a:t>
            </a:r>
            <a:r>
              <a:rPr lang="en-US" sz="2400" dirty="0" err="1">
                <a:solidFill>
                  <a:srgbClr val="003399"/>
                </a:solidFill>
                <a:latin typeface="+mn-lt"/>
                <a:cs typeface="+mn-cs"/>
              </a:rPr>
              <a:t>int</a:t>
            </a:r>
            <a:r>
              <a:rPr lang="en-US" sz="2400" dirty="0">
                <a:solidFill>
                  <a:srgbClr val="003399"/>
                </a:solidFill>
                <a:latin typeface="+mn-lt"/>
                <a:cs typeface="+mn-cs"/>
              </a:rPr>
              <a:t> y ){</a:t>
            </a:r>
          </a:p>
          <a:p>
            <a:pPr>
              <a:lnSpc>
                <a:spcPct val="70000"/>
              </a:lnSpc>
              <a:spcBef>
                <a:spcPct val="35000"/>
              </a:spcBef>
              <a:defRPr/>
            </a:pPr>
            <a:r>
              <a:rPr lang="en-US" sz="2400" dirty="0">
                <a:solidFill>
                  <a:srgbClr val="003399"/>
                </a:solidFill>
                <a:latin typeface="+mn-lt"/>
                <a:cs typeface="+mn-cs"/>
              </a:rPr>
              <a:t>	</a:t>
            </a:r>
            <a:r>
              <a:rPr lang="en-US" sz="2400" dirty="0" err="1">
                <a:solidFill>
                  <a:srgbClr val="003399"/>
                </a:solidFill>
                <a:latin typeface="+mn-lt"/>
                <a:cs typeface="+mn-cs"/>
              </a:rPr>
              <a:t>int</a:t>
            </a:r>
            <a:r>
              <a:rPr lang="en-US" sz="2400" dirty="0">
                <a:solidFill>
                  <a:srgbClr val="003399"/>
                </a:solidFill>
                <a:latin typeface="+mn-lt"/>
                <a:cs typeface="+mn-cs"/>
              </a:rPr>
              <a:t> z;</a:t>
            </a:r>
          </a:p>
          <a:p>
            <a:pPr>
              <a:lnSpc>
                <a:spcPct val="70000"/>
              </a:lnSpc>
              <a:spcBef>
                <a:spcPct val="35000"/>
              </a:spcBef>
              <a:defRPr/>
            </a:pPr>
            <a:r>
              <a:rPr lang="en-US" sz="2400" dirty="0">
                <a:solidFill>
                  <a:srgbClr val="003399"/>
                </a:solidFill>
                <a:latin typeface="+mn-lt"/>
                <a:cs typeface="+mn-cs"/>
              </a:rPr>
              <a:t>	z=</a:t>
            </a:r>
            <a:r>
              <a:rPr lang="en-US" sz="2400" dirty="0" err="1">
                <a:solidFill>
                  <a:srgbClr val="003399"/>
                </a:solidFill>
                <a:latin typeface="+mn-lt"/>
                <a:cs typeface="+mn-cs"/>
              </a:rPr>
              <a:t>x+y</a:t>
            </a:r>
            <a:endParaRPr lang="en-US" sz="2400" dirty="0">
              <a:solidFill>
                <a:srgbClr val="003399"/>
              </a:solidFill>
              <a:latin typeface="+mn-lt"/>
              <a:cs typeface="+mn-cs"/>
            </a:endParaRPr>
          </a:p>
          <a:p>
            <a:pPr>
              <a:lnSpc>
                <a:spcPct val="70000"/>
              </a:lnSpc>
              <a:spcBef>
                <a:spcPct val="35000"/>
              </a:spcBef>
              <a:defRPr/>
            </a:pPr>
            <a:r>
              <a:rPr lang="en-US" sz="2400" dirty="0">
                <a:solidFill>
                  <a:srgbClr val="003399"/>
                </a:solidFill>
                <a:latin typeface="+mn-lt"/>
                <a:cs typeface="+mn-cs"/>
              </a:rPr>
              <a:t>	return(z);</a:t>
            </a:r>
          </a:p>
          <a:p>
            <a:pPr>
              <a:lnSpc>
                <a:spcPct val="70000"/>
              </a:lnSpc>
              <a:spcBef>
                <a:spcPct val="35000"/>
              </a:spcBef>
              <a:defRPr/>
            </a:pPr>
            <a:r>
              <a:rPr lang="en-US" sz="2400" dirty="0">
                <a:solidFill>
                  <a:srgbClr val="003399"/>
                </a:solidFill>
                <a:latin typeface="+mn-lt"/>
                <a:cs typeface="+mn-cs"/>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p:txBody>
          <a:bodyPr>
            <a:normAutofit fontScale="90000"/>
          </a:bodyPr>
          <a:lstStyle/>
          <a:p>
            <a:pPr eaLnBrk="1" hangingPunct="1">
              <a:defRPr/>
            </a:pPr>
            <a:r>
              <a:rPr lang="en-US" sz="4000" dirty="0"/>
              <a:t>Problems…</a:t>
            </a:r>
          </a:p>
        </p:txBody>
      </p:sp>
      <p:sp>
        <p:nvSpPr>
          <p:cNvPr id="67586"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744C36BE-196B-491B-BC88-48875A7A68BD}" type="datetime1">
              <a:rPr lang="en-US" smtClean="0"/>
              <a:t>5/7/2022</a:t>
            </a:fld>
            <a:endParaRPr lang="en-US"/>
          </a:p>
        </p:txBody>
      </p:sp>
      <p:sp>
        <p:nvSpPr>
          <p:cNvPr id="67588"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78851" name="Slide Number Placeholder 7"/>
          <p:cNvSpPr>
            <a:spLocks noGrp="1"/>
          </p:cNvSpPr>
          <p:nvPr>
            <p:ph type="sldNum" sz="quarter" idx="12"/>
          </p:nvPr>
        </p:nvSpPr>
        <p:spPr bwMode="auto">
          <a:xfrm>
            <a:off x="9927610" y="6356352"/>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2A228D1-18D6-44FD-9885-F8B7E63F499F}" type="slidenum">
              <a:rPr lang="en-US" altLang="en-US" sz="1600">
                <a:solidFill>
                  <a:schemeClr val="tx1"/>
                </a:solidFill>
              </a:rPr>
              <a:pPr/>
              <a:t>28</a:t>
            </a:fld>
            <a:endParaRPr lang="en-US" altLang="en-US" sz="1600" dirty="0">
              <a:solidFill>
                <a:schemeClr val="tx1"/>
              </a:solidFill>
            </a:endParaRPr>
          </a:p>
        </p:txBody>
      </p:sp>
      <p:sp>
        <p:nvSpPr>
          <p:cNvPr id="35844" name="Text Box 4"/>
          <p:cNvSpPr txBox="1">
            <a:spLocks noChangeArrowheads="1"/>
          </p:cNvSpPr>
          <p:nvPr/>
        </p:nvSpPr>
        <p:spPr bwMode="auto">
          <a:xfrm>
            <a:off x="838199" y="1124744"/>
            <a:ext cx="10148249" cy="5632311"/>
          </a:xfrm>
          <a:prstGeom prst="rect">
            <a:avLst/>
          </a:prstGeom>
          <a:noFill/>
          <a:ln w="12700" cap="sq">
            <a:noFill/>
            <a:miter lim="800000"/>
            <a:headEnd type="none" w="sm" len="sm"/>
            <a:tailEnd type="none" w="sm" len="sm"/>
          </a:ln>
        </p:spPr>
        <p:txBody>
          <a:bodyPr wrap="square">
            <a:spAutoFit/>
          </a:bodyPr>
          <a:lstStyle/>
          <a:p>
            <a:pPr marL="514350" indent="-514350" algn="just">
              <a:lnSpc>
                <a:spcPct val="150000"/>
              </a:lnSpc>
              <a:defRPr/>
            </a:pPr>
            <a:r>
              <a:rPr lang="en-US" sz="2400" b="0" dirty="0">
                <a:solidFill>
                  <a:schemeClr val="tx1"/>
                </a:solidFill>
                <a:latin typeface="+mn-lt"/>
                <a:cs typeface="+mn-cs"/>
              </a:rPr>
              <a:t>Write appropriate functions to</a:t>
            </a:r>
          </a:p>
          <a:p>
            <a:pPr marL="971550" lvl="1" indent="-514350" algn="just">
              <a:lnSpc>
                <a:spcPct val="150000"/>
              </a:lnSpc>
              <a:buFontTx/>
              <a:buAutoNum type="arabicPeriod"/>
              <a:defRPr/>
            </a:pPr>
            <a:r>
              <a:rPr lang="en-US" sz="2400" b="0" dirty="0">
                <a:solidFill>
                  <a:schemeClr val="tx1"/>
                </a:solidFill>
                <a:latin typeface="+mn-lt"/>
                <a:cs typeface="+mn-cs"/>
              </a:rPr>
              <a:t>Find the factorial of a number ‘n’. </a:t>
            </a:r>
          </a:p>
          <a:p>
            <a:pPr marL="971550" lvl="1" indent="-514350" algn="just">
              <a:lnSpc>
                <a:spcPct val="150000"/>
              </a:lnSpc>
              <a:buFontTx/>
              <a:buAutoNum type="arabicPeriod"/>
              <a:defRPr/>
            </a:pPr>
            <a:r>
              <a:rPr lang="en-US" sz="2400" b="0" dirty="0">
                <a:solidFill>
                  <a:schemeClr val="tx1"/>
                </a:solidFill>
                <a:latin typeface="+mn-lt"/>
                <a:cs typeface="+mn-cs"/>
              </a:rPr>
              <a:t>Reverse a number ‘n’.</a:t>
            </a:r>
          </a:p>
          <a:p>
            <a:pPr marL="971550" lvl="1" indent="-514350" algn="just">
              <a:lnSpc>
                <a:spcPct val="150000"/>
              </a:lnSpc>
              <a:buFontTx/>
              <a:buAutoNum type="arabicPeriod"/>
              <a:defRPr/>
            </a:pPr>
            <a:r>
              <a:rPr lang="en-US" sz="2400" b="0" dirty="0">
                <a:solidFill>
                  <a:schemeClr val="tx1"/>
                </a:solidFill>
                <a:latin typeface="+mn-lt"/>
                <a:cs typeface="+mn-cs"/>
              </a:rPr>
              <a:t>Check whether the number ‘n’ is a palindrome.</a:t>
            </a:r>
          </a:p>
          <a:p>
            <a:pPr marL="971550" lvl="1" indent="-514350" algn="just">
              <a:lnSpc>
                <a:spcPct val="150000"/>
              </a:lnSpc>
              <a:buFontTx/>
              <a:buAutoNum type="arabicPeriod"/>
              <a:defRPr/>
            </a:pPr>
            <a:r>
              <a:rPr lang="en-US" sz="2400" b="0" dirty="0">
                <a:solidFill>
                  <a:schemeClr val="tx1"/>
                </a:solidFill>
                <a:latin typeface="+mn-lt"/>
                <a:cs typeface="+mn-cs"/>
              </a:rPr>
              <a:t>Generate the Fibonacci series for given limit ‘n’.</a:t>
            </a:r>
          </a:p>
          <a:p>
            <a:pPr marL="971550" lvl="1" indent="-514350" algn="just">
              <a:lnSpc>
                <a:spcPct val="150000"/>
              </a:lnSpc>
              <a:buFontTx/>
              <a:buAutoNum type="arabicPeriod"/>
              <a:defRPr/>
            </a:pPr>
            <a:r>
              <a:rPr lang="en-US" sz="2400" b="0" dirty="0">
                <a:solidFill>
                  <a:schemeClr val="tx1"/>
                </a:solidFill>
                <a:latin typeface="+mn-lt"/>
                <a:cs typeface="+mn-cs"/>
              </a:rPr>
              <a:t>Check whether the number ‘n’ is prime.</a:t>
            </a:r>
          </a:p>
          <a:p>
            <a:pPr marL="971550" lvl="1" indent="-514350" algn="just">
              <a:lnSpc>
                <a:spcPct val="150000"/>
              </a:lnSpc>
              <a:buFontTx/>
              <a:buAutoNum type="arabicPeriod"/>
              <a:defRPr/>
            </a:pPr>
            <a:r>
              <a:rPr lang="en-US" sz="2400" b="0" dirty="0">
                <a:solidFill>
                  <a:schemeClr val="tx1"/>
                </a:solidFill>
                <a:latin typeface="+mn-lt"/>
                <a:cs typeface="+mn-cs"/>
              </a:rPr>
              <a:t>Generate the prime series using the function written for prime check, for a given limit.</a:t>
            </a:r>
          </a:p>
          <a:p>
            <a:pPr marL="971550" lvl="1" indent="-514350" algn="just">
              <a:lnSpc>
                <a:spcPct val="150000"/>
              </a:lnSpc>
              <a:buFontTx/>
              <a:buAutoNum type="arabicPeriod"/>
              <a:defRPr/>
            </a:pPr>
            <a:endParaRPr lang="en-US" sz="2400" b="0" dirty="0">
              <a:solidFill>
                <a:schemeClr val="tx1"/>
              </a:solidFill>
              <a:latin typeface="+mn-lt"/>
              <a:cs typeface="+mn-cs"/>
            </a:endParaRPr>
          </a:p>
          <a:p>
            <a:pPr marL="971550" lvl="1" indent="-514350" algn="just">
              <a:lnSpc>
                <a:spcPct val="150000"/>
              </a:lnSpc>
              <a:buFontTx/>
              <a:buAutoNum type="arabicPeriod"/>
              <a:defRPr/>
            </a:pPr>
            <a:endParaRPr lang="en-US" sz="2400" b="0" dirty="0">
              <a:solidFill>
                <a:schemeClr val="tx1"/>
              </a:solidFill>
              <a:latin typeface="+mn-lt"/>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rtlCol="0">
            <a:noAutofit/>
          </a:bodyPr>
          <a:lstStyle/>
          <a:p>
            <a:pPr>
              <a:defRPr/>
            </a:pPr>
            <a:r>
              <a:rPr lang="en-US" sz="3600" kern="0" dirty="0"/>
              <a:t>Factorial of a given number ‘n’</a:t>
            </a:r>
          </a:p>
        </p:txBody>
      </p:sp>
      <p:sp>
        <p:nvSpPr>
          <p:cNvPr id="68610"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141453C9-D8D9-4FC2-A888-D213655FACE5}" type="datetime1">
              <a:rPr lang="en-US" smtClean="0"/>
              <a:t>5/7/2022</a:t>
            </a:fld>
            <a:endParaRPr lang="en-US"/>
          </a:p>
        </p:txBody>
      </p:sp>
      <p:sp>
        <p:nvSpPr>
          <p:cNvPr id="68612"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80899" name="Slide Number Placeholder 4"/>
          <p:cNvSpPr>
            <a:spLocks noGrp="1"/>
          </p:cNvSpPr>
          <p:nvPr>
            <p:ph type="sldNum" sz="quarter" idx="12"/>
          </p:nvPr>
        </p:nvSpPr>
        <p:spPr bwMode="auto">
          <a:xfrm>
            <a:off x="9763836" y="6356352"/>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E053013-C0D3-44FA-A2DD-B64900F0046A}" type="slidenum">
              <a:rPr lang="en-US" altLang="en-US" sz="1600">
                <a:solidFill>
                  <a:schemeClr val="tx1"/>
                </a:solidFill>
              </a:rPr>
              <a:pPr/>
              <a:t>29</a:t>
            </a:fld>
            <a:endParaRPr lang="en-US" altLang="en-US" sz="1600">
              <a:solidFill>
                <a:schemeClr val="tx1"/>
              </a:solidFill>
            </a:endParaRPr>
          </a:p>
        </p:txBody>
      </p:sp>
      <p:sp>
        <p:nvSpPr>
          <p:cNvPr id="8" name="Rectangle 7"/>
          <p:cNvSpPr/>
          <p:nvPr/>
        </p:nvSpPr>
        <p:spPr>
          <a:xfrm>
            <a:off x="838200" y="1373249"/>
            <a:ext cx="4753744" cy="4585871"/>
          </a:xfrm>
          <a:prstGeom prst="rect">
            <a:avLst/>
          </a:prstGeom>
          <a:ln>
            <a:solidFill>
              <a:schemeClr val="tx1"/>
            </a:solidFill>
          </a:ln>
        </p:spPr>
        <p:txBody>
          <a:bodyPr wrap="square">
            <a:spAutoFit/>
          </a:bodyPr>
          <a:lstStyle/>
          <a:p>
            <a:pPr eaLnBrk="1" hangingPunct="1">
              <a:defRPr/>
            </a:pPr>
            <a:r>
              <a:rPr lang="en-US" dirty="0">
                <a:solidFill>
                  <a:srgbClr val="C00000"/>
                </a:solidFill>
                <a:latin typeface="+mn-lt"/>
                <a:cs typeface="+mn-cs"/>
              </a:rPr>
              <a:t>long  </a:t>
            </a:r>
            <a:r>
              <a:rPr lang="en-US" dirty="0" err="1">
                <a:solidFill>
                  <a:srgbClr val="C00000"/>
                </a:solidFill>
                <a:latin typeface="+mn-lt"/>
                <a:cs typeface="+mn-cs"/>
              </a:rPr>
              <a:t>factFn</a:t>
            </a:r>
            <a:r>
              <a:rPr lang="en-US" dirty="0">
                <a:solidFill>
                  <a:srgbClr val="C00000"/>
                </a:solidFill>
                <a:latin typeface="+mn-lt"/>
                <a:cs typeface="+mn-cs"/>
              </a:rPr>
              <a:t>(</a:t>
            </a:r>
            <a:r>
              <a:rPr lang="en-US" dirty="0" err="1">
                <a:solidFill>
                  <a:srgbClr val="C00000"/>
                </a:solidFill>
                <a:latin typeface="+mn-lt"/>
                <a:cs typeface="+mn-cs"/>
              </a:rPr>
              <a:t>int</a:t>
            </a:r>
            <a:r>
              <a:rPr lang="en-US" dirty="0">
                <a:solidFill>
                  <a:srgbClr val="C00000"/>
                </a:solidFill>
                <a:latin typeface="+mn-lt"/>
                <a:cs typeface="+mn-cs"/>
              </a:rPr>
              <a:t>); </a:t>
            </a:r>
            <a:r>
              <a:rPr lang="en-US" sz="2000" dirty="0">
                <a:solidFill>
                  <a:schemeClr val="bg1">
                    <a:lumMod val="50000"/>
                  </a:schemeClr>
                </a:solidFill>
              </a:rPr>
              <a:t>//prototype</a:t>
            </a:r>
          </a:p>
          <a:p>
            <a:pPr eaLnBrk="1" hangingPunct="1">
              <a:defRPr/>
            </a:pPr>
            <a:endParaRPr lang="en-US" sz="2400" dirty="0">
              <a:solidFill>
                <a:schemeClr val="tx1"/>
              </a:solidFill>
              <a:latin typeface="+mn-lt"/>
              <a:cs typeface="+mn-cs"/>
            </a:endParaRPr>
          </a:p>
          <a:p>
            <a:pPr eaLnBrk="1" hangingPunct="1">
              <a:defRPr/>
            </a:pPr>
            <a:r>
              <a:rPr lang="en-US" sz="2400" dirty="0" err="1">
                <a:solidFill>
                  <a:schemeClr val="tx1"/>
                </a:solidFill>
                <a:latin typeface="+mn-lt"/>
                <a:cs typeface="+mn-cs"/>
              </a:rPr>
              <a:t>int</a:t>
            </a:r>
            <a:r>
              <a:rPr lang="en-US" sz="2400" dirty="0">
                <a:solidFill>
                  <a:schemeClr val="tx1"/>
                </a:solidFill>
                <a:latin typeface="+mn-lt"/>
                <a:cs typeface="+mn-cs"/>
              </a:rPr>
              <a:t> main()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int</a:t>
            </a:r>
            <a:r>
              <a:rPr lang="en-US" sz="2400" dirty="0">
                <a:solidFill>
                  <a:schemeClr val="tx1"/>
                </a:solidFill>
                <a:latin typeface="+mn-lt"/>
                <a:cs typeface="+mn-cs"/>
              </a:rPr>
              <a:t> n, f;</a:t>
            </a:r>
          </a:p>
          <a:p>
            <a:pPr eaLnBrk="1" hangingPunct="1">
              <a:defRPr/>
            </a:pPr>
            <a:r>
              <a:rPr lang="en-US" sz="2400" dirty="0">
                <a:solidFill>
                  <a:schemeClr val="tx1"/>
                </a:solidFill>
                <a:latin typeface="+mn-lt"/>
                <a:cs typeface="+mn-cs"/>
              </a:rPr>
              <a:t>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("Enter a number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scanf</a:t>
            </a:r>
            <a:r>
              <a:rPr lang="en-US" sz="2400" dirty="0">
                <a:solidFill>
                  <a:schemeClr val="tx1"/>
                </a:solidFill>
                <a:latin typeface="+mn-lt"/>
                <a:cs typeface="+mn-cs"/>
              </a:rPr>
              <a:t>(“%</a:t>
            </a:r>
            <a:r>
              <a:rPr lang="en-US" sz="2400" dirty="0" err="1">
                <a:solidFill>
                  <a:schemeClr val="tx1"/>
                </a:solidFill>
                <a:latin typeface="+mn-lt"/>
                <a:cs typeface="+mn-cs"/>
              </a:rPr>
              <a:t>d”,&amp;n</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a:t>
            </a:r>
            <a:r>
              <a:rPr lang="en-US" sz="2400" dirty="0">
                <a:solidFill>
                  <a:srgbClr val="C00000"/>
                </a:solidFill>
                <a:latin typeface="+mn-lt"/>
                <a:cs typeface="+mn-cs"/>
              </a:rPr>
              <a:t>f =</a:t>
            </a:r>
            <a:r>
              <a:rPr lang="en-US" sz="2400" dirty="0" err="1">
                <a:solidFill>
                  <a:srgbClr val="C00000"/>
                </a:solidFill>
                <a:latin typeface="+mn-lt"/>
                <a:cs typeface="+mn-cs"/>
              </a:rPr>
              <a:t>factFn</a:t>
            </a:r>
            <a:r>
              <a:rPr lang="en-US" sz="2400" dirty="0">
                <a:solidFill>
                  <a:srgbClr val="C00000"/>
                </a:solidFill>
                <a:latin typeface="+mn-lt"/>
                <a:cs typeface="+mn-cs"/>
              </a:rPr>
              <a:t>(n);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(“Fact= %</a:t>
            </a:r>
            <a:r>
              <a:rPr lang="en-US" sz="2400" dirty="0" err="1">
                <a:solidFill>
                  <a:schemeClr val="tx1"/>
                </a:solidFill>
                <a:latin typeface="+mn-lt"/>
                <a:cs typeface="+mn-cs"/>
              </a:rPr>
              <a:t>d“,n</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a:t>
            </a:r>
          </a:p>
          <a:p>
            <a:pPr eaLnBrk="1" hangingPunct="1">
              <a:defRPr/>
            </a:pPr>
            <a:r>
              <a:rPr lang="en-US" sz="2400" dirty="0">
                <a:solidFill>
                  <a:schemeClr val="tx1"/>
                </a:solidFill>
                <a:latin typeface="+mn-lt"/>
                <a:cs typeface="+mn-cs"/>
              </a:rPr>
              <a:t>    return 0;</a:t>
            </a:r>
          </a:p>
          <a:p>
            <a:pPr eaLnBrk="1" hangingPunct="1">
              <a:defRPr/>
            </a:pPr>
            <a:r>
              <a:rPr lang="en-US" sz="2400" dirty="0">
                <a:solidFill>
                  <a:schemeClr val="tx1"/>
                </a:solidFill>
                <a:latin typeface="+mn-lt"/>
                <a:cs typeface="+mn-cs"/>
              </a:rPr>
              <a:t>}</a:t>
            </a:r>
          </a:p>
        </p:txBody>
      </p:sp>
      <p:sp>
        <p:nvSpPr>
          <p:cNvPr id="9" name="Rectangle 8"/>
          <p:cNvSpPr/>
          <p:nvPr/>
        </p:nvSpPr>
        <p:spPr>
          <a:xfrm>
            <a:off x="6168007" y="1373249"/>
            <a:ext cx="5256585" cy="4524315"/>
          </a:xfrm>
          <a:prstGeom prst="rect">
            <a:avLst/>
          </a:prstGeom>
          <a:ln>
            <a:solidFill>
              <a:schemeClr val="tx1"/>
            </a:solidFill>
            <a:prstDash val="solid"/>
          </a:ln>
        </p:spPr>
        <p:txBody>
          <a:bodyPr wrap="square">
            <a:spAutoFit/>
          </a:bodyPr>
          <a:lstStyle/>
          <a:p>
            <a:pPr eaLnBrk="1" hangingPunct="1">
              <a:defRPr/>
            </a:pPr>
            <a:r>
              <a:rPr lang="en-US" sz="2000" dirty="0">
                <a:solidFill>
                  <a:schemeClr val="bg1">
                    <a:lumMod val="50000"/>
                  </a:schemeClr>
                </a:solidFill>
              </a:rPr>
              <a:t>//function definition</a:t>
            </a:r>
            <a:endParaRPr lang="en-US" sz="2000" dirty="0">
              <a:solidFill>
                <a:schemeClr val="bg1">
                  <a:lumMod val="50000"/>
                </a:schemeClr>
              </a:solidFill>
              <a:latin typeface="+mn-lt"/>
              <a:cs typeface="+mn-cs"/>
            </a:endParaRPr>
          </a:p>
          <a:p>
            <a:pPr eaLnBrk="1" hangingPunct="1">
              <a:defRPr/>
            </a:pPr>
            <a:r>
              <a:rPr lang="en-US" sz="2400" dirty="0">
                <a:solidFill>
                  <a:srgbClr val="003399"/>
                </a:solidFill>
                <a:latin typeface="+mn-lt"/>
                <a:cs typeface="+mn-cs"/>
              </a:rPr>
              <a:t>long </a:t>
            </a:r>
            <a:r>
              <a:rPr lang="en-US" sz="2400" dirty="0" err="1">
                <a:solidFill>
                  <a:srgbClr val="003399"/>
                </a:solidFill>
                <a:latin typeface="+mn-lt"/>
                <a:cs typeface="+mn-cs"/>
              </a:rPr>
              <a:t>factFn</a:t>
            </a:r>
            <a:r>
              <a:rPr lang="en-US" sz="2400" dirty="0">
                <a:solidFill>
                  <a:srgbClr val="003399"/>
                </a:solidFill>
                <a:latin typeface="+mn-lt"/>
                <a:cs typeface="+mn-cs"/>
              </a:rPr>
              <a:t>(</a:t>
            </a:r>
            <a:r>
              <a:rPr lang="en-US" sz="2400" dirty="0" err="1">
                <a:solidFill>
                  <a:srgbClr val="003399"/>
                </a:solidFill>
                <a:latin typeface="+mn-lt"/>
                <a:cs typeface="+mn-cs"/>
              </a:rPr>
              <a:t>int</a:t>
            </a:r>
            <a:r>
              <a:rPr lang="en-US" sz="2400" dirty="0">
                <a:solidFill>
                  <a:srgbClr val="003399"/>
                </a:solidFill>
                <a:latin typeface="+mn-lt"/>
                <a:cs typeface="+mn-cs"/>
              </a:rPr>
              <a:t> </a:t>
            </a:r>
            <a:r>
              <a:rPr lang="en-US" sz="2400" dirty="0" err="1">
                <a:solidFill>
                  <a:srgbClr val="003399"/>
                </a:solidFill>
                <a:latin typeface="+mn-lt"/>
                <a:cs typeface="+mn-cs"/>
              </a:rPr>
              <a:t>num</a:t>
            </a:r>
            <a:r>
              <a:rPr lang="en-US" sz="2400" dirty="0">
                <a:solidFill>
                  <a:srgbClr val="003399"/>
                </a:solidFill>
                <a:latin typeface="+mn-lt"/>
                <a:cs typeface="+mn-cs"/>
              </a:rPr>
              <a:t>) {    </a:t>
            </a:r>
          </a:p>
          <a:p>
            <a:pPr eaLnBrk="1" hangingPunct="1">
              <a:defRPr/>
            </a:pPr>
            <a:r>
              <a:rPr lang="en-US" sz="2400" dirty="0" err="1">
                <a:solidFill>
                  <a:srgbClr val="003399"/>
                </a:solidFill>
                <a:latin typeface="+mn-lt"/>
                <a:cs typeface="+mn-cs"/>
              </a:rPr>
              <a:t>int</a:t>
            </a:r>
            <a:r>
              <a:rPr lang="en-US" sz="2400" dirty="0">
                <a:solidFill>
                  <a:srgbClr val="003399"/>
                </a:solidFill>
                <a:latin typeface="+mn-lt"/>
                <a:cs typeface="+mn-cs"/>
              </a:rPr>
              <a:t> </a:t>
            </a:r>
            <a:r>
              <a:rPr lang="en-US" sz="2400" dirty="0" err="1">
                <a:solidFill>
                  <a:srgbClr val="003399"/>
                </a:solidFill>
                <a:latin typeface="+mn-lt"/>
                <a:cs typeface="+mn-cs"/>
              </a:rPr>
              <a:t>i</a:t>
            </a:r>
            <a:r>
              <a:rPr lang="en-US" sz="2400" dirty="0">
                <a:solidFill>
                  <a:srgbClr val="003399"/>
                </a:solidFill>
                <a:latin typeface="+mn-lt"/>
                <a:cs typeface="+mn-cs"/>
              </a:rPr>
              <a:t>;</a:t>
            </a:r>
          </a:p>
          <a:p>
            <a:pPr eaLnBrk="1" hangingPunct="1">
              <a:defRPr/>
            </a:pPr>
            <a:r>
              <a:rPr lang="en-US" sz="2400" dirty="0">
                <a:solidFill>
                  <a:srgbClr val="003399"/>
                </a:solidFill>
                <a:latin typeface="+mn-lt"/>
                <a:cs typeface="+mn-cs"/>
              </a:rPr>
              <a:t>    long fact=1;</a:t>
            </a:r>
          </a:p>
          <a:p>
            <a:pPr eaLnBrk="1" hangingPunct="1">
              <a:defRPr/>
            </a:pPr>
            <a:endParaRPr lang="en-US" sz="2400" dirty="0">
              <a:solidFill>
                <a:srgbClr val="003399"/>
              </a:solidFill>
              <a:latin typeface="+mn-lt"/>
              <a:cs typeface="+mn-cs"/>
            </a:endParaRPr>
          </a:p>
          <a:p>
            <a:pPr eaLnBrk="1" hangingPunct="1">
              <a:defRPr/>
            </a:pPr>
            <a:r>
              <a:rPr lang="en-US" sz="2400" dirty="0">
                <a:solidFill>
                  <a:srgbClr val="003399"/>
                </a:solidFill>
                <a:latin typeface="+mn-lt"/>
                <a:cs typeface="+mn-cs"/>
              </a:rPr>
              <a:t>    </a:t>
            </a:r>
            <a:r>
              <a:rPr lang="en-US" sz="2400" dirty="0">
                <a:solidFill>
                  <a:schemeClr val="bg1">
                    <a:lumMod val="50000"/>
                  </a:schemeClr>
                </a:solidFill>
                <a:latin typeface="+mn-lt"/>
                <a:cs typeface="+mn-cs"/>
              </a:rPr>
              <a:t>//factorial computation</a:t>
            </a:r>
          </a:p>
          <a:p>
            <a:pPr eaLnBrk="1" hangingPunct="1">
              <a:defRPr/>
            </a:pPr>
            <a:r>
              <a:rPr lang="en-US" sz="2400" dirty="0">
                <a:solidFill>
                  <a:srgbClr val="003399"/>
                </a:solidFill>
                <a:latin typeface="+mn-lt"/>
                <a:cs typeface="+mn-cs"/>
              </a:rPr>
              <a:t>    for (</a:t>
            </a:r>
            <a:r>
              <a:rPr lang="en-US" sz="2400" dirty="0" err="1">
                <a:solidFill>
                  <a:srgbClr val="003399"/>
                </a:solidFill>
                <a:latin typeface="+mn-lt"/>
                <a:cs typeface="+mn-cs"/>
              </a:rPr>
              <a:t>i</a:t>
            </a:r>
            <a:r>
              <a:rPr lang="en-US" sz="2400" dirty="0">
                <a:solidFill>
                  <a:srgbClr val="003399"/>
                </a:solidFill>
                <a:latin typeface="+mn-lt"/>
                <a:cs typeface="+mn-cs"/>
              </a:rPr>
              <a:t>=1; </a:t>
            </a:r>
            <a:r>
              <a:rPr lang="en-US" sz="2400" dirty="0" err="1">
                <a:solidFill>
                  <a:srgbClr val="003399"/>
                </a:solidFill>
                <a:latin typeface="+mn-lt"/>
                <a:cs typeface="+mn-cs"/>
              </a:rPr>
              <a:t>i</a:t>
            </a:r>
            <a:r>
              <a:rPr lang="en-US" sz="2400" dirty="0">
                <a:solidFill>
                  <a:srgbClr val="003399"/>
                </a:solidFill>
                <a:latin typeface="+mn-lt"/>
                <a:cs typeface="+mn-cs"/>
              </a:rPr>
              <a:t>&lt;=num; </a:t>
            </a:r>
            <a:r>
              <a:rPr lang="en-US" sz="2400" dirty="0" err="1">
                <a:solidFill>
                  <a:srgbClr val="003399"/>
                </a:solidFill>
                <a:latin typeface="+mn-lt"/>
                <a:cs typeface="+mn-cs"/>
              </a:rPr>
              <a:t>i</a:t>
            </a: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fact=fact * </a:t>
            </a:r>
            <a:r>
              <a:rPr lang="en-US" sz="2400" dirty="0" err="1">
                <a:solidFill>
                  <a:srgbClr val="003399"/>
                </a:solidFill>
                <a:latin typeface="+mn-lt"/>
                <a:cs typeface="+mn-cs"/>
              </a:rPr>
              <a:t>i</a:t>
            </a: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a:t>
            </a:r>
          </a:p>
          <a:p>
            <a:pPr eaLnBrk="1" hangingPunct="1">
              <a:defRPr/>
            </a:pPr>
            <a:r>
              <a:rPr lang="en-US" sz="2400" dirty="0">
                <a:solidFill>
                  <a:schemeClr val="bg1">
                    <a:lumMod val="50000"/>
                  </a:schemeClr>
                </a:solidFill>
                <a:latin typeface="+mn-lt"/>
                <a:cs typeface="+mn-cs"/>
              </a:rPr>
              <a:t>    // return the result</a:t>
            </a:r>
          </a:p>
          <a:p>
            <a:pPr eaLnBrk="1" hangingPunct="1">
              <a:defRPr/>
            </a:pPr>
            <a:r>
              <a:rPr lang="en-US" sz="2400" dirty="0">
                <a:solidFill>
                  <a:srgbClr val="003399"/>
                </a:solidFill>
                <a:latin typeface="+mn-lt"/>
                <a:cs typeface="+mn-cs"/>
              </a:rPr>
              <a:t>    return (fact); </a:t>
            </a:r>
          </a:p>
          <a:p>
            <a:pPr eaLnBrk="1" hangingPunct="1">
              <a:defRPr/>
            </a:pPr>
            <a:r>
              <a:rPr lang="en-US" sz="2400" dirty="0">
                <a:solidFill>
                  <a:srgbClr val="003399"/>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2"/>
          <p:cNvSpPr>
            <a:spLocks noGrp="1"/>
          </p:cNvSpPr>
          <p:nvPr>
            <p:ph type="title"/>
          </p:nvPr>
        </p:nvSpPr>
        <p:spPr/>
        <p:txBody>
          <a:bodyPr/>
          <a:lstStyle/>
          <a:p>
            <a:pPr eaLnBrk="1" hangingPunct="1"/>
            <a:r>
              <a:rPr lang="en-US" altLang="en-US" dirty="0"/>
              <a:t>Session outcome:</a:t>
            </a:r>
          </a:p>
        </p:txBody>
      </p:sp>
      <p:sp>
        <p:nvSpPr>
          <p:cNvPr id="34818" name="Content Placeholder 1"/>
          <p:cNvSpPr>
            <a:spLocks noGrp="1"/>
          </p:cNvSpPr>
          <p:nvPr>
            <p:ph idx="1"/>
          </p:nvPr>
        </p:nvSpPr>
        <p:spPr bwMode="auto">
          <a:xfrm>
            <a:off x="838200" y="1798638"/>
            <a:ext cx="10515600" cy="35745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2800" dirty="0">
                <a:solidFill>
                  <a:srgbClr val="000099"/>
                </a:solidFill>
                <a:latin typeface="Arial" panose="020B0604020202020204" pitchFamily="34" charset="0"/>
                <a:cs typeface="Arial" panose="020B0604020202020204" pitchFamily="34" charset="0"/>
              </a:rPr>
              <a:t>At the end of session one will be able to </a:t>
            </a:r>
          </a:p>
          <a:p>
            <a:pPr eaLnBrk="1" hangingPunct="1"/>
            <a:endParaRPr lang="en-US" altLang="en-US" sz="2800" dirty="0">
              <a:solidFill>
                <a:srgbClr val="000099"/>
              </a:solidFill>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Understand modularization and function</a:t>
            </a:r>
          </a:p>
          <a:p>
            <a:pPr lvl="1" eaLnBrk="1" hangingPunct="1"/>
            <a:r>
              <a:rPr lang="en-US" altLang="en-US" sz="2800" dirty="0">
                <a:latin typeface="Arial" panose="020B0604020202020204" pitchFamily="34" charset="0"/>
                <a:cs typeface="Arial" panose="020B0604020202020204" pitchFamily="34" charset="0"/>
              </a:rPr>
              <a:t>Write simple programs using functions</a:t>
            </a:r>
          </a:p>
        </p:txBody>
      </p:sp>
      <p:sp>
        <p:nvSpPr>
          <p:cNvPr id="4" name="Date Placeholder 3"/>
          <p:cNvSpPr>
            <a:spLocks noGrp="1"/>
          </p:cNvSpPr>
          <p:nvPr>
            <p:ph type="dt" sz="half" idx="10"/>
          </p:nvPr>
        </p:nvSpPr>
        <p:spPr/>
        <p:txBody>
          <a:bodyPr/>
          <a:lstStyle/>
          <a:p>
            <a:pPr>
              <a:defRPr/>
            </a:pPr>
            <a:fld id="{1E8B133D-0744-441A-8039-AE918AE06D87}" type="datetime1">
              <a:rPr lang="en-US" smtClean="0"/>
              <a:t>5/7/2022</a:t>
            </a:fld>
            <a:endParaRPr lang="en-US"/>
          </a:p>
        </p:txBody>
      </p:sp>
      <p:sp>
        <p:nvSpPr>
          <p:cNvPr id="6" name="Footer Placeholder 5"/>
          <p:cNvSpPr>
            <a:spLocks noGrp="1"/>
          </p:cNvSpPr>
          <p:nvPr>
            <p:ph type="ftr" sz="quarter" idx="11"/>
          </p:nvPr>
        </p:nvSpPr>
        <p:spPr/>
        <p:txBody>
          <a:bodyPr/>
          <a:lstStyle/>
          <a:p>
            <a:pPr>
              <a:defRPr/>
            </a:pPr>
            <a:r>
              <a:rPr lang="en-US"/>
              <a:t>CSE 1051                           Department of CSE</a:t>
            </a:r>
            <a:endParaRPr lang="en-US" dirty="0">
              <a:solidFill>
                <a:schemeClr val="bg1"/>
              </a:solidFill>
            </a:endParaRPr>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3331EFD-B6EB-44CA-AE62-BC9330E81A4C}" type="slidenum">
              <a:rPr lang="en-US" altLang="en-US" sz="1600">
                <a:solidFill>
                  <a:schemeClr val="tx1"/>
                </a:solidFill>
              </a:rPr>
              <a:pPr/>
              <a:t>3</a:t>
            </a:fld>
            <a:endParaRPr lang="en-US" altLang="en-US" sz="160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911424" y="537424"/>
            <a:ext cx="7772400" cy="685800"/>
          </a:xfrm>
        </p:spPr>
        <p:txBody>
          <a:bodyPr rtlCol="0">
            <a:noAutofit/>
          </a:bodyPr>
          <a:lstStyle/>
          <a:p>
            <a:pPr>
              <a:defRPr/>
            </a:pPr>
            <a:r>
              <a:rPr lang="en-US" sz="3600" kern="0" dirty="0"/>
              <a:t>Reversing a given number ‘n’</a:t>
            </a:r>
          </a:p>
        </p:txBody>
      </p:sp>
      <p:sp>
        <p:nvSpPr>
          <p:cNvPr id="69634"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54FA07B-8423-4215-9C4F-0FB2BEFD0F09}" type="datetime1">
              <a:rPr lang="en-US" smtClean="0"/>
              <a:t>5/7/2022</a:t>
            </a:fld>
            <a:endParaRPr lang="en-US"/>
          </a:p>
        </p:txBody>
      </p:sp>
      <p:sp>
        <p:nvSpPr>
          <p:cNvPr id="69636"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81923" name="Slide Number Placeholder 4"/>
          <p:cNvSpPr>
            <a:spLocks noGrp="1"/>
          </p:cNvSpPr>
          <p:nvPr>
            <p:ph type="sldNum" sz="quarter" idx="12"/>
          </p:nvPr>
        </p:nvSpPr>
        <p:spPr bwMode="auto">
          <a:xfrm>
            <a:off x="9927610" y="6356352"/>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88E7EA1-020E-4362-B2B7-07B605866E1A}" type="slidenum">
              <a:rPr lang="en-US" altLang="en-US" sz="1600">
                <a:solidFill>
                  <a:schemeClr val="tx1"/>
                </a:solidFill>
              </a:rPr>
              <a:pPr/>
              <a:t>30</a:t>
            </a:fld>
            <a:endParaRPr lang="en-US" altLang="en-US" sz="1600" dirty="0">
              <a:solidFill>
                <a:schemeClr val="tx1"/>
              </a:solidFill>
            </a:endParaRPr>
          </a:p>
        </p:txBody>
      </p:sp>
      <p:sp>
        <p:nvSpPr>
          <p:cNvPr id="8" name="Rectangle 7"/>
          <p:cNvSpPr/>
          <p:nvPr/>
        </p:nvSpPr>
        <p:spPr>
          <a:xfrm>
            <a:off x="911424" y="1424011"/>
            <a:ext cx="4680520" cy="4955203"/>
          </a:xfrm>
          <a:prstGeom prst="rect">
            <a:avLst/>
          </a:prstGeom>
          <a:ln>
            <a:solidFill>
              <a:schemeClr val="tx1"/>
            </a:solidFill>
          </a:ln>
        </p:spPr>
        <p:txBody>
          <a:bodyPr wrap="square">
            <a:spAutoFit/>
          </a:bodyPr>
          <a:lstStyle/>
          <a:p>
            <a:pPr eaLnBrk="1" hangingPunct="1">
              <a:defRPr/>
            </a:pPr>
            <a:r>
              <a:rPr lang="en-US" dirty="0" err="1">
                <a:solidFill>
                  <a:srgbClr val="C00000"/>
                </a:solidFill>
                <a:latin typeface="+mn-lt"/>
                <a:cs typeface="+mn-cs"/>
              </a:rPr>
              <a:t>int</a:t>
            </a:r>
            <a:r>
              <a:rPr lang="en-US" dirty="0">
                <a:solidFill>
                  <a:srgbClr val="C00000"/>
                </a:solidFill>
                <a:latin typeface="+mn-lt"/>
                <a:cs typeface="+mn-cs"/>
              </a:rPr>
              <a:t> Reverse(</a:t>
            </a:r>
            <a:r>
              <a:rPr lang="en-US" dirty="0" err="1">
                <a:solidFill>
                  <a:srgbClr val="C00000"/>
                </a:solidFill>
                <a:latin typeface="+mn-lt"/>
                <a:cs typeface="+mn-cs"/>
              </a:rPr>
              <a:t>int</a:t>
            </a:r>
            <a:r>
              <a:rPr lang="en-US" dirty="0">
                <a:solidFill>
                  <a:srgbClr val="C00000"/>
                </a:solidFill>
                <a:latin typeface="+mn-lt"/>
                <a:cs typeface="+mn-cs"/>
              </a:rPr>
              <a:t>);</a:t>
            </a:r>
            <a:r>
              <a:rPr lang="en-US" dirty="0">
                <a:solidFill>
                  <a:schemeClr val="tx1">
                    <a:lumMod val="75000"/>
                    <a:lumOff val="25000"/>
                  </a:schemeClr>
                </a:solidFill>
                <a:latin typeface="+mn-lt"/>
                <a:cs typeface="+mn-cs"/>
              </a:rPr>
              <a:t> </a:t>
            </a:r>
            <a:r>
              <a:rPr lang="en-US" sz="2000" dirty="0">
                <a:solidFill>
                  <a:schemeClr val="bg1">
                    <a:lumMod val="50000"/>
                  </a:schemeClr>
                </a:solidFill>
                <a:latin typeface="+mn-lt"/>
                <a:cs typeface="+mn-cs"/>
              </a:rPr>
              <a:t>//prototype</a:t>
            </a:r>
          </a:p>
          <a:p>
            <a:pPr eaLnBrk="1" hangingPunct="1">
              <a:defRPr/>
            </a:pPr>
            <a:endParaRPr lang="en-US" sz="2400" dirty="0">
              <a:solidFill>
                <a:schemeClr val="tx1"/>
              </a:solidFill>
              <a:latin typeface="+mn-lt"/>
              <a:cs typeface="+mn-cs"/>
            </a:endParaRPr>
          </a:p>
          <a:p>
            <a:pPr eaLnBrk="1" hangingPunct="1">
              <a:defRPr/>
            </a:pPr>
            <a:r>
              <a:rPr lang="en-US" sz="2400" dirty="0" err="1">
                <a:solidFill>
                  <a:schemeClr val="tx1"/>
                </a:solidFill>
                <a:latin typeface="+mn-lt"/>
                <a:cs typeface="+mn-cs"/>
              </a:rPr>
              <a:t>int</a:t>
            </a:r>
            <a:r>
              <a:rPr lang="en-US" sz="2400" dirty="0">
                <a:solidFill>
                  <a:schemeClr val="tx1"/>
                </a:solidFill>
                <a:latin typeface="+mn-lt"/>
                <a:cs typeface="+mn-cs"/>
              </a:rPr>
              <a:t> main()</a:t>
            </a:r>
          </a:p>
          <a:p>
            <a:pPr eaLnBrk="1" hangingPunct="1">
              <a:defRPr/>
            </a:pP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int</a:t>
            </a:r>
            <a:r>
              <a:rPr lang="en-US" sz="2400" dirty="0">
                <a:solidFill>
                  <a:schemeClr val="tx1"/>
                </a:solidFill>
                <a:latin typeface="+mn-lt"/>
                <a:cs typeface="+mn-cs"/>
              </a:rPr>
              <a:t> </a:t>
            </a:r>
            <a:r>
              <a:rPr lang="en-US" sz="2400" dirty="0" err="1">
                <a:solidFill>
                  <a:schemeClr val="tx1"/>
                </a:solidFill>
                <a:latin typeface="+mn-lt"/>
                <a:cs typeface="+mn-cs"/>
              </a:rPr>
              <a:t>n,r</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("Enter a number : \n“);</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scanf</a:t>
            </a:r>
            <a:r>
              <a:rPr lang="en-US" sz="2400" dirty="0">
                <a:solidFill>
                  <a:schemeClr val="tx1"/>
                </a:solidFill>
                <a:latin typeface="+mn-lt"/>
                <a:cs typeface="+mn-cs"/>
              </a:rPr>
              <a:t>(“%d”, &amp;n);</a:t>
            </a:r>
          </a:p>
          <a:p>
            <a:pPr eaLnBrk="1" hangingPunct="1">
              <a:defRPr/>
            </a:pPr>
            <a:r>
              <a:rPr lang="en-US" sz="2400" dirty="0">
                <a:solidFill>
                  <a:schemeClr val="tx1"/>
                </a:solidFill>
                <a:latin typeface="+mn-lt"/>
                <a:cs typeface="+mn-cs"/>
              </a:rPr>
              <a:t> </a:t>
            </a:r>
          </a:p>
          <a:p>
            <a:pPr eaLnBrk="1" hangingPunct="1">
              <a:defRPr/>
            </a:pPr>
            <a:r>
              <a:rPr lang="en-US" sz="2400" dirty="0">
                <a:solidFill>
                  <a:schemeClr val="tx1"/>
                </a:solidFill>
                <a:latin typeface="+mn-lt"/>
                <a:cs typeface="+mn-cs"/>
              </a:rPr>
              <a:t> </a:t>
            </a:r>
            <a:r>
              <a:rPr lang="en-US" sz="2400" dirty="0">
                <a:solidFill>
                  <a:srgbClr val="C00000"/>
                </a:solidFill>
                <a:latin typeface="+mn-lt"/>
                <a:cs typeface="+mn-cs"/>
              </a:rPr>
              <a:t>r=  Reverse(n);</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 reversed no=%</a:t>
            </a:r>
            <a:r>
              <a:rPr lang="en-US" sz="2400" dirty="0" err="1">
                <a:solidFill>
                  <a:schemeClr val="tx1"/>
                </a:solidFill>
                <a:latin typeface="+mn-lt"/>
                <a:cs typeface="+mn-cs"/>
              </a:rPr>
              <a:t>d“,r</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a:t>
            </a:r>
          </a:p>
          <a:p>
            <a:pPr eaLnBrk="1" hangingPunct="1">
              <a:defRPr/>
            </a:pPr>
            <a:r>
              <a:rPr lang="en-US" sz="2400" dirty="0">
                <a:solidFill>
                  <a:schemeClr val="tx1"/>
                </a:solidFill>
                <a:latin typeface="+mn-lt"/>
                <a:cs typeface="+mn-cs"/>
              </a:rPr>
              <a:t> return 0;</a:t>
            </a:r>
          </a:p>
          <a:p>
            <a:pPr eaLnBrk="1" hangingPunct="1">
              <a:defRPr/>
            </a:pPr>
            <a:r>
              <a:rPr lang="en-US" sz="2400" dirty="0">
                <a:solidFill>
                  <a:schemeClr val="tx1"/>
                </a:solidFill>
                <a:latin typeface="+mn-lt"/>
                <a:cs typeface="+mn-cs"/>
              </a:rPr>
              <a:t>}</a:t>
            </a:r>
          </a:p>
        </p:txBody>
      </p:sp>
      <p:sp>
        <p:nvSpPr>
          <p:cNvPr id="9" name="Rectangle 8"/>
          <p:cNvSpPr/>
          <p:nvPr/>
        </p:nvSpPr>
        <p:spPr>
          <a:xfrm>
            <a:off x="6457608" y="1450874"/>
            <a:ext cx="4528841" cy="4893647"/>
          </a:xfrm>
          <a:prstGeom prst="rect">
            <a:avLst/>
          </a:prstGeom>
          <a:ln>
            <a:solidFill>
              <a:schemeClr val="tx1"/>
            </a:solidFill>
          </a:ln>
        </p:spPr>
        <p:txBody>
          <a:bodyPr wrap="square">
            <a:spAutoFit/>
          </a:bodyPr>
          <a:lstStyle/>
          <a:p>
            <a:pPr eaLnBrk="1" hangingPunct="1">
              <a:defRPr/>
            </a:pPr>
            <a:r>
              <a:rPr lang="en-US" sz="2400" dirty="0" err="1">
                <a:solidFill>
                  <a:srgbClr val="003399"/>
                </a:solidFill>
                <a:latin typeface="+mn-lt"/>
                <a:cs typeface="+mn-cs"/>
              </a:rPr>
              <a:t>int</a:t>
            </a:r>
            <a:r>
              <a:rPr lang="en-US" sz="2400" dirty="0">
                <a:solidFill>
                  <a:srgbClr val="003399"/>
                </a:solidFill>
                <a:latin typeface="+mn-lt"/>
                <a:cs typeface="+mn-cs"/>
              </a:rPr>
              <a:t> Reverse(</a:t>
            </a:r>
            <a:r>
              <a:rPr lang="en-US" sz="2400" dirty="0" err="1">
                <a:solidFill>
                  <a:srgbClr val="003399"/>
                </a:solidFill>
                <a:latin typeface="+mn-lt"/>
                <a:cs typeface="+mn-cs"/>
              </a:rPr>
              <a:t>int</a:t>
            </a:r>
            <a:r>
              <a:rPr lang="en-US" sz="2400" dirty="0">
                <a:solidFill>
                  <a:srgbClr val="003399"/>
                </a:solidFill>
                <a:latin typeface="+mn-lt"/>
                <a:cs typeface="+mn-cs"/>
              </a:rPr>
              <a:t> num) </a:t>
            </a:r>
          </a:p>
          <a:p>
            <a:pPr eaLnBrk="1" hangingPunct="1">
              <a:defRPr/>
            </a:pPr>
            <a:r>
              <a:rPr lang="en-US" sz="2400" dirty="0">
                <a:solidFill>
                  <a:srgbClr val="003399"/>
                </a:solidFill>
                <a:latin typeface="+mn-lt"/>
                <a:cs typeface="+mn-cs"/>
              </a:rPr>
              <a:t>{</a:t>
            </a:r>
          </a:p>
          <a:p>
            <a:pPr eaLnBrk="1" hangingPunct="1">
              <a:defRPr/>
            </a:pPr>
            <a:r>
              <a:rPr lang="en-US" sz="2400" dirty="0">
                <a:solidFill>
                  <a:srgbClr val="003399"/>
                </a:solidFill>
                <a:latin typeface="+mn-lt"/>
                <a:cs typeface="+mn-cs"/>
              </a:rPr>
              <a:t>    </a:t>
            </a:r>
            <a:r>
              <a:rPr lang="en-US" sz="2400" dirty="0" err="1">
                <a:solidFill>
                  <a:srgbClr val="003399"/>
                </a:solidFill>
                <a:latin typeface="+mn-lt"/>
                <a:cs typeface="+mn-cs"/>
              </a:rPr>
              <a:t>int</a:t>
            </a:r>
            <a:r>
              <a:rPr lang="en-US" sz="2400" dirty="0">
                <a:solidFill>
                  <a:srgbClr val="003399"/>
                </a:solidFill>
                <a:latin typeface="+mn-lt"/>
                <a:cs typeface="+mn-cs"/>
              </a:rPr>
              <a:t> rev=0;</a:t>
            </a:r>
          </a:p>
          <a:p>
            <a:pPr eaLnBrk="1" hangingPunct="1">
              <a:defRPr/>
            </a:pPr>
            <a:r>
              <a:rPr lang="en-US" sz="2400" dirty="0">
                <a:solidFill>
                  <a:srgbClr val="003399"/>
                </a:solidFill>
                <a:latin typeface="+mn-lt"/>
                <a:cs typeface="+mn-cs"/>
              </a:rPr>
              <a:t>    </a:t>
            </a:r>
            <a:r>
              <a:rPr lang="en-US" sz="2400" dirty="0" err="1">
                <a:solidFill>
                  <a:srgbClr val="003399"/>
                </a:solidFill>
                <a:latin typeface="+mn-lt"/>
                <a:cs typeface="+mn-cs"/>
              </a:rPr>
              <a:t>int</a:t>
            </a:r>
            <a:r>
              <a:rPr lang="en-US" sz="2400" dirty="0">
                <a:solidFill>
                  <a:srgbClr val="003399"/>
                </a:solidFill>
                <a:latin typeface="+mn-lt"/>
                <a:cs typeface="+mn-cs"/>
              </a:rPr>
              <a:t> digit;</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while(</a:t>
            </a:r>
            <a:r>
              <a:rPr lang="en-US" sz="2400" dirty="0" err="1">
                <a:solidFill>
                  <a:srgbClr val="003399"/>
                </a:solidFill>
                <a:latin typeface="+mn-lt"/>
                <a:cs typeface="+mn-cs"/>
              </a:rPr>
              <a:t>num</a:t>
            </a:r>
            <a:r>
              <a:rPr lang="en-US" sz="2400" dirty="0">
                <a:solidFill>
                  <a:srgbClr val="003399"/>
                </a:solidFill>
                <a:latin typeface="+mn-lt"/>
                <a:cs typeface="+mn-cs"/>
              </a:rPr>
              <a:t>!=0)</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digit = </a:t>
            </a:r>
            <a:r>
              <a:rPr lang="en-US" sz="2400" dirty="0" err="1">
                <a:solidFill>
                  <a:srgbClr val="003399"/>
                </a:solidFill>
                <a:latin typeface="+mn-lt"/>
                <a:cs typeface="+mn-cs"/>
              </a:rPr>
              <a:t>num</a:t>
            </a:r>
            <a:r>
              <a:rPr lang="en-US" sz="2400" dirty="0">
                <a:solidFill>
                  <a:srgbClr val="003399"/>
                </a:solidFill>
                <a:latin typeface="+mn-lt"/>
                <a:cs typeface="+mn-cs"/>
              </a:rPr>
              <a:t> % 10;      </a:t>
            </a:r>
          </a:p>
          <a:p>
            <a:pPr eaLnBrk="1" hangingPunct="1">
              <a:defRPr/>
            </a:pPr>
            <a:r>
              <a:rPr lang="en-US" sz="2400" dirty="0">
                <a:solidFill>
                  <a:srgbClr val="003399"/>
                </a:solidFill>
                <a:latin typeface="+mn-lt"/>
                <a:cs typeface="+mn-cs"/>
              </a:rPr>
              <a:t>       rev = (10 * rev) + digit;</a:t>
            </a:r>
          </a:p>
          <a:p>
            <a:pPr eaLnBrk="1" hangingPunct="1">
              <a:defRPr/>
            </a:pPr>
            <a:r>
              <a:rPr lang="en-US" sz="2400" dirty="0">
                <a:solidFill>
                  <a:srgbClr val="003399"/>
                </a:solidFill>
                <a:latin typeface="+mn-lt"/>
                <a:cs typeface="+mn-cs"/>
              </a:rPr>
              <a:t>       </a:t>
            </a:r>
            <a:r>
              <a:rPr lang="en-US" sz="2400" dirty="0" err="1">
                <a:solidFill>
                  <a:srgbClr val="003399"/>
                </a:solidFill>
                <a:latin typeface="+mn-lt"/>
                <a:cs typeface="+mn-cs"/>
              </a:rPr>
              <a:t>num</a:t>
            </a:r>
            <a:r>
              <a:rPr lang="en-US" sz="2400" dirty="0">
                <a:solidFill>
                  <a:srgbClr val="003399"/>
                </a:solidFill>
                <a:latin typeface="+mn-lt"/>
                <a:cs typeface="+mn-cs"/>
              </a:rPr>
              <a:t> = num/10;</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return (rev); </a:t>
            </a:r>
          </a:p>
          <a:p>
            <a:pPr eaLnBrk="1" hangingPunct="1">
              <a:defRPr/>
            </a:pPr>
            <a:r>
              <a:rPr lang="en-US" sz="2400" dirty="0">
                <a:solidFill>
                  <a:srgbClr val="003399"/>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normAutofit/>
          </a:bodyPr>
          <a:lstStyle/>
          <a:p>
            <a:pPr>
              <a:defRPr/>
            </a:pPr>
            <a:r>
              <a:rPr lang="en-US" sz="3600" dirty="0"/>
              <a:t>Check whether given number is prime or not </a:t>
            </a:r>
          </a:p>
        </p:txBody>
      </p:sp>
      <p:sp>
        <p:nvSpPr>
          <p:cNvPr id="71682"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E7BEC57D-1E59-494C-9317-8A9617707962}" type="datetime1">
              <a:rPr lang="en-US" smtClean="0"/>
              <a:t>5/7/2022</a:t>
            </a:fld>
            <a:endParaRPr lang="en-US"/>
          </a:p>
        </p:txBody>
      </p:sp>
      <p:sp>
        <p:nvSpPr>
          <p:cNvPr id="71684"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CE92DB0-CA13-4DAD-83DD-C04B88EB1C6C}" type="slidenum">
              <a:rPr lang="en-US" altLang="en-US" sz="1600">
                <a:solidFill>
                  <a:schemeClr val="tx1"/>
                </a:solidFill>
              </a:rPr>
              <a:pPr/>
              <a:t>31</a:t>
            </a:fld>
            <a:endParaRPr lang="en-US" altLang="en-US" sz="1600" dirty="0">
              <a:solidFill>
                <a:schemeClr val="tx1"/>
              </a:solidFill>
            </a:endParaRPr>
          </a:p>
        </p:txBody>
      </p:sp>
      <p:sp>
        <p:nvSpPr>
          <p:cNvPr id="7" name="Rectangle 6"/>
          <p:cNvSpPr/>
          <p:nvPr/>
        </p:nvSpPr>
        <p:spPr>
          <a:xfrm>
            <a:off x="838200" y="1456019"/>
            <a:ext cx="4969768" cy="4893647"/>
          </a:xfrm>
          <a:prstGeom prst="rect">
            <a:avLst/>
          </a:prstGeom>
          <a:ln>
            <a:solidFill>
              <a:schemeClr val="tx1"/>
            </a:solidFill>
          </a:ln>
        </p:spPr>
        <p:txBody>
          <a:bodyPr wrap="square">
            <a:spAutoFit/>
          </a:bodyPr>
          <a:lstStyle/>
          <a:p>
            <a:pPr eaLnBrk="1" hangingPunct="1">
              <a:defRPr/>
            </a:pPr>
            <a:r>
              <a:rPr lang="en-US" sz="2400" dirty="0" err="1">
                <a:solidFill>
                  <a:srgbClr val="C00000"/>
                </a:solidFill>
                <a:latin typeface="+mn-lt"/>
                <a:cs typeface="+mn-cs"/>
              </a:rPr>
              <a:t>int</a:t>
            </a:r>
            <a:r>
              <a:rPr lang="en-US" sz="2400" dirty="0">
                <a:solidFill>
                  <a:srgbClr val="C00000"/>
                </a:solidFill>
                <a:latin typeface="+mn-lt"/>
                <a:cs typeface="+mn-cs"/>
              </a:rPr>
              <a:t> </a:t>
            </a:r>
            <a:r>
              <a:rPr lang="en-US" sz="2400" dirty="0" err="1">
                <a:solidFill>
                  <a:srgbClr val="C00000"/>
                </a:solidFill>
                <a:latin typeface="+mn-lt"/>
                <a:cs typeface="+mn-cs"/>
              </a:rPr>
              <a:t>IsPrime</a:t>
            </a:r>
            <a:r>
              <a:rPr lang="en-US" sz="2400" dirty="0">
                <a:solidFill>
                  <a:srgbClr val="C00000"/>
                </a:solidFill>
                <a:latin typeface="+mn-lt"/>
                <a:cs typeface="+mn-cs"/>
              </a:rPr>
              <a:t>(</a:t>
            </a:r>
            <a:r>
              <a:rPr lang="en-US" sz="2400" dirty="0" err="1">
                <a:solidFill>
                  <a:srgbClr val="C00000"/>
                </a:solidFill>
                <a:latin typeface="+mn-lt"/>
                <a:cs typeface="+mn-cs"/>
              </a:rPr>
              <a:t>int</a:t>
            </a:r>
            <a:r>
              <a:rPr lang="en-US" sz="2400" dirty="0">
                <a:solidFill>
                  <a:srgbClr val="C00000"/>
                </a:solidFill>
                <a:latin typeface="+mn-lt"/>
                <a:cs typeface="+mn-cs"/>
              </a:rPr>
              <a:t>); </a:t>
            </a:r>
            <a:r>
              <a:rPr lang="en-US" sz="2000" dirty="0">
                <a:solidFill>
                  <a:schemeClr val="bg1">
                    <a:lumMod val="50000"/>
                  </a:schemeClr>
                </a:solidFill>
                <a:latin typeface="+mn-lt"/>
                <a:cs typeface="+mn-cs"/>
              </a:rPr>
              <a:t>//prototype</a:t>
            </a:r>
          </a:p>
          <a:p>
            <a:pPr eaLnBrk="1" hangingPunct="1">
              <a:defRPr/>
            </a:pPr>
            <a:endParaRPr lang="en-US" sz="2400" dirty="0">
              <a:solidFill>
                <a:schemeClr val="tx1"/>
              </a:solidFill>
              <a:latin typeface="+mn-lt"/>
              <a:cs typeface="+mn-cs"/>
            </a:endParaRPr>
          </a:p>
          <a:p>
            <a:pPr eaLnBrk="1" hangingPunct="1">
              <a:defRPr/>
            </a:pPr>
            <a:r>
              <a:rPr lang="en-US" sz="2400" dirty="0" err="1">
                <a:solidFill>
                  <a:schemeClr val="tx1"/>
                </a:solidFill>
                <a:latin typeface="+mn-lt"/>
                <a:cs typeface="+mn-cs"/>
              </a:rPr>
              <a:t>int</a:t>
            </a:r>
            <a:r>
              <a:rPr lang="en-US" sz="2400" dirty="0">
                <a:solidFill>
                  <a:schemeClr val="tx1"/>
                </a:solidFill>
                <a:latin typeface="+mn-lt"/>
                <a:cs typeface="+mn-cs"/>
              </a:rPr>
              <a:t> main()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int</a:t>
            </a:r>
            <a:r>
              <a:rPr lang="en-US" sz="2400" dirty="0">
                <a:solidFill>
                  <a:schemeClr val="tx1"/>
                </a:solidFill>
                <a:latin typeface="+mn-lt"/>
                <a:cs typeface="+mn-cs"/>
              </a:rPr>
              <a:t> n;</a:t>
            </a:r>
          </a:p>
          <a:p>
            <a:pPr eaLnBrk="1" hangingPunct="1">
              <a:defRPr/>
            </a:pPr>
            <a:r>
              <a:rPr lang="en-US" sz="2400" dirty="0">
                <a:solidFill>
                  <a:schemeClr val="tx1"/>
                </a:solidFill>
                <a:latin typeface="+mn-lt"/>
                <a:cs typeface="+mn-cs"/>
              </a:rPr>
              <a:t>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(“Enter a number : “);</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scanf</a:t>
            </a:r>
            <a:r>
              <a:rPr lang="en-US" sz="2400" dirty="0">
                <a:solidFill>
                  <a:schemeClr val="tx1"/>
                </a:solidFill>
                <a:latin typeface="+mn-lt"/>
                <a:cs typeface="+mn-cs"/>
              </a:rPr>
              <a:t>(“%</a:t>
            </a:r>
            <a:r>
              <a:rPr lang="en-US" sz="2400" dirty="0" err="1">
                <a:solidFill>
                  <a:schemeClr val="tx1"/>
                </a:solidFill>
                <a:latin typeface="+mn-lt"/>
                <a:cs typeface="+mn-cs"/>
              </a:rPr>
              <a:t>d”,&amp;n</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if (</a:t>
            </a:r>
            <a:r>
              <a:rPr lang="en-US" sz="2400" dirty="0" err="1">
                <a:solidFill>
                  <a:schemeClr val="tx1"/>
                </a:solidFill>
                <a:latin typeface="+mn-lt"/>
                <a:cs typeface="+mn-cs"/>
              </a:rPr>
              <a:t>IsPrime</a:t>
            </a:r>
            <a:r>
              <a:rPr lang="en-US" sz="2400" dirty="0">
                <a:solidFill>
                  <a:schemeClr val="tx1"/>
                </a:solidFill>
                <a:latin typeface="+mn-lt"/>
                <a:cs typeface="+mn-cs"/>
              </a:rPr>
              <a:t>(n))</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(“%d is a prime </a:t>
            </a:r>
            <a:r>
              <a:rPr lang="en-US" sz="2400" dirty="0" err="1">
                <a:solidFill>
                  <a:schemeClr val="tx1"/>
                </a:solidFill>
                <a:latin typeface="+mn-lt"/>
                <a:cs typeface="+mn-cs"/>
              </a:rPr>
              <a:t>no”,n</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else</a:t>
            </a:r>
          </a:p>
          <a:p>
            <a:pPr eaLnBrk="1" hangingPunct="1">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(“%d is not a prime </a:t>
            </a:r>
            <a:r>
              <a:rPr lang="en-US" sz="2400" dirty="0" err="1">
                <a:solidFill>
                  <a:schemeClr val="tx1"/>
                </a:solidFill>
                <a:latin typeface="+mn-lt"/>
                <a:cs typeface="+mn-cs"/>
              </a:rPr>
              <a:t>no”,n</a:t>
            </a:r>
            <a:r>
              <a:rPr lang="en-US" sz="2400" dirty="0">
                <a:solidFill>
                  <a:schemeClr val="tx1"/>
                </a:solidFill>
                <a:latin typeface="+mn-lt"/>
                <a:cs typeface="+mn-cs"/>
              </a:rPr>
              <a:t>);</a:t>
            </a:r>
          </a:p>
          <a:p>
            <a:pPr eaLnBrk="1" hangingPunct="1">
              <a:defRPr/>
            </a:pPr>
            <a:r>
              <a:rPr lang="en-US" sz="2400" dirty="0">
                <a:solidFill>
                  <a:schemeClr val="tx1"/>
                </a:solidFill>
                <a:latin typeface="+mn-lt"/>
                <a:cs typeface="+mn-cs"/>
              </a:rPr>
              <a:t>  return 0;</a:t>
            </a:r>
          </a:p>
          <a:p>
            <a:pPr eaLnBrk="1" hangingPunct="1">
              <a:defRPr/>
            </a:pPr>
            <a:r>
              <a:rPr lang="en-US" sz="2400" dirty="0">
                <a:solidFill>
                  <a:schemeClr val="tx1"/>
                </a:solidFill>
                <a:latin typeface="+mn-lt"/>
                <a:cs typeface="+mn-cs"/>
              </a:rPr>
              <a:t>}</a:t>
            </a:r>
          </a:p>
        </p:txBody>
      </p:sp>
      <p:sp>
        <p:nvSpPr>
          <p:cNvPr id="8" name="Rectangle 7"/>
          <p:cNvSpPr/>
          <p:nvPr/>
        </p:nvSpPr>
        <p:spPr>
          <a:xfrm>
            <a:off x="6456040" y="1456019"/>
            <a:ext cx="4608512" cy="4893647"/>
          </a:xfrm>
          <a:prstGeom prst="rect">
            <a:avLst/>
          </a:prstGeom>
          <a:ln>
            <a:solidFill>
              <a:schemeClr val="tx1"/>
            </a:solidFill>
          </a:ln>
        </p:spPr>
        <p:txBody>
          <a:bodyPr wrap="square">
            <a:spAutoFit/>
          </a:bodyPr>
          <a:lstStyle/>
          <a:p>
            <a:pPr eaLnBrk="1" hangingPunct="1">
              <a:defRPr/>
            </a:pPr>
            <a:r>
              <a:rPr lang="en-US" sz="2400" dirty="0" err="1">
                <a:solidFill>
                  <a:srgbClr val="003399"/>
                </a:solidFill>
                <a:latin typeface="+mn-lt"/>
                <a:cs typeface="+mn-cs"/>
              </a:rPr>
              <a:t>int</a:t>
            </a:r>
            <a:r>
              <a:rPr lang="en-US" sz="2400" dirty="0">
                <a:solidFill>
                  <a:srgbClr val="003399"/>
                </a:solidFill>
                <a:latin typeface="+mn-lt"/>
                <a:cs typeface="+mn-cs"/>
              </a:rPr>
              <a:t> </a:t>
            </a:r>
            <a:r>
              <a:rPr lang="en-US" sz="2400" dirty="0" err="1">
                <a:solidFill>
                  <a:srgbClr val="003399"/>
                </a:solidFill>
                <a:latin typeface="+mn-lt"/>
                <a:cs typeface="+mn-cs"/>
              </a:rPr>
              <a:t>IsPrime</a:t>
            </a:r>
            <a:r>
              <a:rPr lang="en-US" sz="2400" dirty="0">
                <a:solidFill>
                  <a:srgbClr val="003399"/>
                </a:solidFill>
                <a:latin typeface="+mn-lt"/>
                <a:cs typeface="+mn-cs"/>
              </a:rPr>
              <a:t>(</a:t>
            </a:r>
            <a:r>
              <a:rPr lang="en-US" sz="2400" dirty="0" err="1">
                <a:solidFill>
                  <a:srgbClr val="003399"/>
                </a:solidFill>
                <a:latin typeface="+mn-lt"/>
                <a:cs typeface="+mn-cs"/>
              </a:rPr>
              <a:t>int</a:t>
            </a:r>
            <a:r>
              <a:rPr lang="en-US" sz="2400" dirty="0">
                <a:solidFill>
                  <a:srgbClr val="003399"/>
                </a:solidFill>
                <a:latin typeface="+mn-lt"/>
                <a:cs typeface="+mn-cs"/>
              </a:rPr>
              <a:t> num) </a:t>
            </a:r>
            <a:r>
              <a:rPr lang="en-US" sz="2000" dirty="0">
                <a:solidFill>
                  <a:schemeClr val="bg1">
                    <a:lumMod val="50000"/>
                  </a:schemeClr>
                </a:solidFill>
                <a:latin typeface="+mn-lt"/>
                <a:cs typeface="+mn-cs"/>
              </a:rPr>
              <a:t>//prime check</a:t>
            </a:r>
            <a:endParaRPr lang="en-US" sz="2400" dirty="0">
              <a:solidFill>
                <a:schemeClr val="bg1">
                  <a:lumMod val="50000"/>
                </a:schemeClr>
              </a:solidFill>
              <a:latin typeface="+mn-lt"/>
              <a:cs typeface="+mn-cs"/>
            </a:endParaRPr>
          </a:p>
          <a:p>
            <a:pPr eaLnBrk="1" hangingPunct="1">
              <a:defRPr/>
            </a:pPr>
            <a:r>
              <a:rPr lang="en-US" sz="2400" dirty="0">
                <a:solidFill>
                  <a:srgbClr val="003399"/>
                </a:solidFill>
                <a:latin typeface="+mn-lt"/>
                <a:cs typeface="+mn-cs"/>
              </a:rPr>
              <a:t>{</a:t>
            </a:r>
          </a:p>
          <a:p>
            <a:pPr eaLnBrk="1" hangingPunct="1">
              <a:defRPr/>
            </a:pPr>
            <a:r>
              <a:rPr lang="en-US" sz="2400" dirty="0">
                <a:solidFill>
                  <a:srgbClr val="003399"/>
                </a:solidFill>
                <a:latin typeface="+mn-lt"/>
                <a:cs typeface="+mn-cs"/>
              </a:rPr>
              <a:t>    </a:t>
            </a:r>
            <a:r>
              <a:rPr lang="en-US" sz="2400" dirty="0" err="1">
                <a:solidFill>
                  <a:srgbClr val="003399"/>
                </a:solidFill>
                <a:latin typeface="+mn-lt"/>
                <a:cs typeface="+mn-cs"/>
              </a:rPr>
              <a:t>int</a:t>
            </a:r>
            <a:r>
              <a:rPr lang="en-US" sz="2400" dirty="0">
                <a:solidFill>
                  <a:srgbClr val="003399"/>
                </a:solidFill>
                <a:latin typeface="+mn-lt"/>
                <a:cs typeface="+mn-cs"/>
              </a:rPr>
              <a:t> p=1;</a:t>
            </a:r>
          </a:p>
          <a:p>
            <a:pPr eaLnBrk="1" hangingPunct="1">
              <a:defRPr/>
            </a:pPr>
            <a:r>
              <a:rPr lang="en-US" sz="2400" dirty="0">
                <a:solidFill>
                  <a:srgbClr val="003399"/>
                </a:solidFill>
                <a:latin typeface="+mn-lt"/>
                <a:cs typeface="+mn-cs"/>
              </a:rPr>
              <a:t>    for(</a:t>
            </a:r>
            <a:r>
              <a:rPr lang="en-US" sz="2400" dirty="0" err="1">
                <a:solidFill>
                  <a:srgbClr val="003399"/>
                </a:solidFill>
                <a:latin typeface="+mn-lt"/>
                <a:cs typeface="+mn-cs"/>
              </a:rPr>
              <a:t>int</a:t>
            </a:r>
            <a:r>
              <a:rPr lang="en-US" sz="2400" dirty="0">
                <a:solidFill>
                  <a:srgbClr val="003399"/>
                </a:solidFill>
                <a:latin typeface="+mn-lt"/>
                <a:cs typeface="+mn-cs"/>
              </a:rPr>
              <a:t> j=2;j&lt;=num/2;j++)</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if(</a:t>
            </a:r>
            <a:r>
              <a:rPr lang="en-US" sz="2400" dirty="0" err="1">
                <a:solidFill>
                  <a:srgbClr val="003399"/>
                </a:solidFill>
                <a:latin typeface="+mn-lt"/>
                <a:cs typeface="+mn-cs"/>
              </a:rPr>
              <a:t>num%j</a:t>
            </a:r>
            <a:r>
              <a:rPr lang="en-US" sz="2400" dirty="0">
                <a:solidFill>
                  <a:srgbClr val="003399"/>
                </a:solidFill>
                <a:latin typeface="+mn-lt"/>
                <a:cs typeface="+mn-cs"/>
              </a:rPr>
              <a:t>==0) </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p=0; </a:t>
            </a:r>
          </a:p>
          <a:p>
            <a:pPr eaLnBrk="1" hangingPunct="1">
              <a:defRPr/>
            </a:pPr>
            <a:r>
              <a:rPr lang="en-US" sz="2400" dirty="0">
                <a:solidFill>
                  <a:srgbClr val="003399"/>
                </a:solidFill>
                <a:latin typeface="+mn-lt"/>
                <a:cs typeface="+mn-cs"/>
              </a:rPr>
              <a:t>            break; </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a:t>
            </a:r>
          </a:p>
          <a:p>
            <a:pPr eaLnBrk="1" hangingPunct="1">
              <a:defRPr/>
            </a:pPr>
            <a:r>
              <a:rPr lang="en-US" sz="2400" dirty="0">
                <a:solidFill>
                  <a:srgbClr val="003399"/>
                </a:solidFill>
                <a:latin typeface="+mn-lt"/>
                <a:cs typeface="+mn-cs"/>
              </a:rPr>
              <a:t>   return p;</a:t>
            </a:r>
          </a:p>
          <a:p>
            <a:pPr eaLnBrk="1" hangingPunct="1">
              <a:defRPr/>
            </a:pPr>
            <a:r>
              <a:rPr lang="en-US" sz="2400" dirty="0">
                <a:solidFill>
                  <a:srgbClr val="003399"/>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rtlCol="0">
            <a:noAutofit/>
          </a:bodyPr>
          <a:lstStyle/>
          <a:p>
            <a:pPr>
              <a:defRPr/>
            </a:pPr>
            <a:r>
              <a:rPr lang="en-US" sz="3600" kern="0" dirty="0">
                <a:latin typeface="+mn-lt"/>
              </a:rPr>
              <a:t>First n Fibonacci number generation</a:t>
            </a:r>
          </a:p>
        </p:txBody>
      </p:sp>
      <p:sp>
        <p:nvSpPr>
          <p:cNvPr id="70658"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838DE2B0-2D05-467B-B4D7-483F5AA457AA}" type="datetime1">
              <a:rPr lang="en-US" smtClean="0"/>
              <a:t>5/7/2022</a:t>
            </a:fld>
            <a:endParaRPr lang="en-US"/>
          </a:p>
        </p:txBody>
      </p:sp>
      <p:sp>
        <p:nvSpPr>
          <p:cNvPr id="70660"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829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FF156A46-FC39-4176-8C7D-BE75E7FEAF63}" type="slidenum">
              <a:rPr lang="en-US" altLang="en-US" sz="1600">
                <a:solidFill>
                  <a:schemeClr val="tx1"/>
                </a:solidFill>
              </a:rPr>
              <a:pPr/>
              <a:t>32</a:t>
            </a:fld>
            <a:endParaRPr lang="en-US" altLang="en-US" sz="1600" dirty="0">
              <a:solidFill>
                <a:schemeClr val="tx1"/>
              </a:solidFill>
            </a:endParaRPr>
          </a:p>
        </p:txBody>
      </p:sp>
      <p:sp>
        <p:nvSpPr>
          <p:cNvPr id="8" name="Rectangle 7"/>
          <p:cNvSpPr/>
          <p:nvPr/>
        </p:nvSpPr>
        <p:spPr>
          <a:xfrm>
            <a:off x="838200" y="1224186"/>
            <a:ext cx="4393704" cy="4524315"/>
          </a:xfrm>
          <a:prstGeom prst="rect">
            <a:avLst/>
          </a:prstGeom>
          <a:ln>
            <a:solidFill>
              <a:schemeClr val="tx1"/>
            </a:solidFill>
          </a:ln>
        </p:spPr>
        <p:txBody>
          <a:bodyPr wrap="square">
            <a:spAutoFit/>
          </a:bodyPr>
          <a:lstStyle/>
          <a:p>
            <a:pPr eaLnBrk="1" hangingPunct="1">
              <a:lnSpc>
                <a:spcPct val="150000"/>
              </a:lnSpc>
              <a:defRPr/>
            </a:pPr>
            <a:r>
              <a:rPr lang="en-US" sz="2400" dirty="0">
                <a:solidFill>
                  <a:srgbClr val="C00000"/>
                </a:solidFill>
                <a:latin typeface="+mn-lt"/>
                <a:cs typeface="+mn-cs"/>
              </a:rPr>
              <a:t>void </a:t>
            </a:r>
            <a:r>
              <a:rPr lang="en-US" sz="2400" dirty="0" err="1">
                <a:solidFill>
                  <a:srgbClr val="C00000"/>
                </a:solidFill>
                <a:latin typeface="+mn-lt"/>
                <a:cs typeface="+mn-cs"/>
              </a:rPr>
              <a:t>fibFn</a:t>
            </a:r>
            <a:r>
              <a:rPr lang="en-US" sz="2400" dirty="0">
                <a:solidFill>
                  <a:srgbClr val="C00000"/>
                </a:solidFill>
                <a:latin typeface="+mn-lt"/>
                <a:cs typeface="+mn-cs"/>
              </a:rPr>
              <a:t>(</a:t>
            </a:r>
            <a:r>
              <a:rPr lang="en-US" sz="2400" dirty="0" err="1">
                <a:solidFill>
                  <a:srgbClr val="C00000"/>
                </a:solidFill>
                <a:latin typeface="+mn-lt"/>
                <a:cs typeface="+mn-cs"/>
              </a:rPr>
              <a:t>int</a:t>
            </a:r>
            <a:r>
              <a:rPr lang="en-US" sz="2400" dirty="0">
                <a:solidFill>
                  <a:srgbClr val="C00000"/>
                </a:solidFill>
                <a:latin typeface="+mn-lt"/>
                <a:cs typeface="+mn-cs"/>
              </a:rPr>
              <a:t>);</a:t>
            </a:r>
            <a:r>
              <a:rPr lang="en-US" sz="2400" dirty="0">
                <a:latin typeface="+mn-lt"/>
                <a:cs typeface="+mn-cs"/>
              </a:rPr>
              <a:t> </a:t>
            </a:r>
            <a:r>
              <a:rPr lang="en-US" sz="2200" dirty="0">
                <a:solidFill>
                  <a:schemeClr val="bg1">
                    <a:lumMod val="50000"/>
                  </a:schemeClr>
                </a:solidFill>
                <a:latin typeface="Times New Roman" panose="02020603050405020304" pitchFamily="18" charset="0"/>
                <a:cs typeface="Times New Roman" panose="02020603050405020304" pitchFamily="18" charset="0"/>
              </a:rPr>
              <a:t>//prototype</a:t>
            </a:r>
          </a:p>
          <a:p>
            <a:pPr eaLnBrk="1" hangingPunct="1">
              <a:lnSpc>
                <a:spcPct val="150000"/>
              </a:lnSpc>
              <a:defRPr/>
            </a:pPr>
            <a:r>
              <a:rPr lang="en-US" sz="2400" dirty="0" err="1">
                <a:solidFill>
                  <a:schemeClr val="tx1"/>
                </a:solidFill>
                <a:latin typeface="+mn-lt"/>
                <a:cs typeface="+mn-cs"/>
              </a:rPr>
              <a:t>int</a:t>
            </a:r>
            <a:r>
              <a:rPr lang="en-US" sz="2400" dirty="0">
                <a:solidFill>
                  <a:schemeClr val="tx1"/>
                </a:solidFill>
                <a:latin typeface="+mn-lt"/>
                <a:cs typeface="+mn-cs"/>
              </a:rPr>
              <a:t> main() {</a:t>
            </a:r>
          </a:p>
          <a:p>
            <a:pPr eaLnBrk="1" hangingPunct="1">
              <a:lnSpc>
                <a:spcPct val="150000"/>
              </a:lnSpc>
              <a:defRPr/>
            </a:pPr>
            <a:r>
              <a:rPr lang="en-US" sz="2400" dirty="0">
                <a:solidFill>
                  <a:schemeClr val="tx1"/>
                </a:solidFill>
                <a:latin typeface="+mn-lt"/>
                <a:cs typeface="+mn-cs"/>
              </a:rPr>
              <a:t>    </a:t>
            </a:r>
            <a:r>
              <a:rPr lang="en-US" sz="2400" dirty="0" err="1">
                <a:solidFill>
                  <a:schemeClr val="tx1"/>
                </a:solidFill>
                <a:latin typeface="+mn-lt"/>
                <a:cs typeface="+mn-cs"/>
              </a:rPr>
              <a:t>int</a:t>
            </a:r>
            <a:r>
              <a:rPr lang="en-US" sz="2400" dirty="0">
                <a:solidFill>
                  <a:schemeClr val="tx1"/>
                </a:solidFill>
                <a:latin typeface="+mn-lt"/>
                <a:cs typeface="+mn-cs"/>
              </a:rPr>
              <a:t> n;        </a:t>
            </a:r>
          </a:p>
          <a:p>
            <a:pPr eaLnBrk="1" hangingPunct="1">
              <a:lnSpc>
                <a:spcPct val="150000"/>
              </a:lnSpc>
              <a:defRPr/>
            </a:pPr>
            <a:r>
              <a:rPr lang="en-US" sz="2400" dirty="0">
                <a:solidFill>
                  <a:schemeClr val="tx1"/>
                </a:solidFill>
                <a:latin typeface="+mn-lt"/>
                <a:cs typeface="+mn-cs"/>
              </a:rPr>
              <a:t>    </a:t>
            </a:r>
            <a:r>
              <a:rPr lang="en-US" sz="2400" dirty="0" err="1">
                <a:solidFill>
                  <a:schemeClr val="tx1"/>
                </a:solidFill>
                <a:latin typeface="+mn-lt"/>
                <a:cs typeface="+mn-cs"/>
              </a:rPr>
              <a:t>printf</a:t>
            </a:r>
            <a:r>
              <a:rPr lang="en-US" sz="2400" dirty="0">
                <a:solidFill>
                  <a:schemeClr val="tx1"/>
                </a:solidFill>
                <a:latin typeface="+mn-lt"/>
                <a:cs typeface="+mn-cs"/>
              </a:rPr>
              <a:t>("Enter the limit  ”);</a:t>
            </a:r>
          </a:p>
          <a:p>
            <a:pPr eaLnBrk="1" hangingPunct="1">
              <a:lnSpc>
                <a:spcPct val="150000"/>
              </a:lnSpc>
              <a:defRPr/>
            </a:pPr>
            <a:r>
              <a:rPr lang="en-US" sz="2400" dirty="0">
                <a:solidFill>
                  <a:schemeClr val="tx1"/>
                </a:solidFill>
                <a:latin typeface="+mn-lt"/>
                <a:cs typeface="+mn-cs"/>
              </a:rPr>
              <a:t>    </a:t>
            </a:r>
            <a:r>
              <a:rPr lang="en-US" sz="2400" dirty="0" err="1">
                <a:solidFill>
                  <a:schemeClr val="tx1"/>
                </a:solidFill>
                <a:latin typeface="+mn-lt"/>
                <a:cs typeface="+mn-cs"/>
              </a:rPr>
              <a:t>scanf</a:t>
            </a:r>
            <a:r>
              <a:rPr lang="en-US" sz="2400" dirty="0">
                <a:solidFill>
                  <a:schemeClr val="tx1"/>
                </a:solidFill>
                <a:latin typeface="+mn-lt"/>
                <a:cs typeface="+mn-cs"/>
              </a:rPr>
              <a:t>(“%</a:t>
            </a:r>
            <a:r>
              <a:rPr lang="en-US" sz="2400" dirty="0" err="1">
                <a:solidFill>
                  <a:schemeClr val="tx1"/>
                </a:solidFill>
                <a:latin typeface="+mn-lt"/>
                <a:cs typeface="+mn-cs"/>
              </a:rPr>
              <a:t>d”,&amp;n</a:t>
            </a:r>
            <a:r>
              <a:rPr lang="en-US" sz="2400" dirty="0">
                <a:solidFill>
                  <a:schemeClr val="tx1"/>
                </a:solidFill>
                <a:latin typeface="+mn-lt"/>
                <a:cs typeface="+mn-cs"/>
              </a:rPr>
              <a:t>);</a:t>
            </a:r>
          </a:p>
          <a:p>
            <a:pPr eaLnBrk="1" hangingPunct="1">
              <a:lnSpc>
                <a:spcPct val="150000"/>
              </a:lnSpc>
              <a:defRPr/>
            </a:pPr>
            <a:r>
              <a:rPr lang="en-US" sz="2400" dirty="0">
                <a:solidFill>
                  <a:schemeClr val="tx1"/>
                </a:solidFill>
                <a:latin typeface="+mn-lt"/>
                <a:cs typeface="+mn-cs"/>
              </a:rPr>
              <a:t>    </a:t>
            </a:r>
            <a:r>
              <a:rPr lang="en-US" sz="2400" dirty="0" err="1">
                <a:solidFill>
                  <a:srgbClr val="C00000"/>
                </a:solidFill>
                <a:latin typeface="+mn-lt"/>
                <a:cs typeface="+mn-cs"/>
              </a:rPr>
              <a:t>fibFn</a:t>
            </a:r>
            <a:r>
              <a:rPr lang="en-US" sz="2400" dirty="0">
                <a:solidFill>
                  <a:srgbClr val="C00000"/>
                </a:solidFill>
                <a:latin typeface="+mn-lt"/>
                <a:cs typeface="+mn-cs"/>
              </a:rPr>
              <a:t>(n); </a:t>
            </a:r>
            <a:r>
              <a:rPr lang="en-US" sz="2000" dirty="0">
                <a:solidFill>
                  <a:schemeClr val="bg1">
                    <a:lumMod val="50000"/>
                  </a:schemeClr>
                </a:solidFill>
                <a:latin typeface="+mn-lt"/>
                <a:cs typeface="+mn-cs"/>
              </a:rPr>
              <a:t>//function call</a:t>
            </a:r>
          </a:p>
          <a:p>
            <a:pPr eaLnBrk="1" hangingPunct="1">
              <a:lnSpc>
                <a:spcPct val="150000"/>
              </a:lnSpc>
              <a:defRPr/>
            </a:pPr>
            <a:r>
              <a:rPr lang="en-US" sz="2400" dirty="0">
                <a:solidFill>
                  <a:schemeClr val="tx1"/>
                </a:solidFill>
                <a:latin typeface="+mn-lt"/>
                <a:cs typeface="+mn-cs"/>
              </a:rPr>
              <a:t>    return 0;</a:t>
            </a:r>
          </a:p>
          <a:p>
            <a:pPr eaLnBrk="1" hangingPunct="1">
              <a:lnSpc>
                <a:spcPct val="150000"/>
              </a:lnSpc>
              <a:defRPr/>
            </a:pPr>
            <a:r>
              <a:rPr lang="en-US" sz="2400" dirty="0">
                <a:solidFill>
                  <a:schemeClr val="tx1"/>
                </a:solidFill>
                <a:latin typeface="+mn-lt"/>
                <a:cs typeface="+mn-cs"/>
              </a:rPr>
              <a:t>}</a:t>
            </a:r>
          </a:p>
        </p:txBody>
      </p:sp>
      <p:sp>
        <p:nvSpPr>
          <p:cNvPr id="9" name="Rectangle 8"/>
          <p:cNvSpPr>
            <a:spLocks noChangeArrowheads="1"/>
          </p:cNvSpPr>
          <p:nvPr/>
        </p:nvSpPr>
        <p:spPr bwMode="auto">
          <a:xfrm>
            <a:off x="5951984" y="1224186"/>
            <a:ext cx="5472608" cy="5170646"/>
          </a:xfrm>
          <a:prstGeom prst="rect">
            <a:avLst/>
          </a:prstGeom>
          <a:noFill/>
          <a:ln w="9525">
            <a:solidFill>
              <a:schemeClr val="tx1"/>
            </a:solidFill>
            <a:miter lim="800000"/>
            <a:headEnd/>
            <a:tailEnd/>
          </a:ln>
        </p:spPr>
        <p:txBody>
          <a:bodyPr wrap="square">
            <a:spAutoFit/>
          </a:bodyPr>
          <a:lstStyle/>
          <a:p>
            <a:pPr eaLnBrk="1" hangingPunct="1">
              <a:defRPr/>
            </a:pPr>
            <a:r>
              <a:rPr lang="en-US" sz="2200" dirty="0">
                <a:solidFill>
                  <a:srgbClr val="003399"/>
                </a:solidFill>
                <a:latin typeface="+mn-lt"/>
                <a:cs typeface="+mn-cs"/>
              </a:rPr>
              <a:t>void </a:t>
            </a:r>
            <a:r>
              <a:rPr lang="en-US" sz="2200" dirty="0" err="1">
                <a:solidFill>
                  <a:srgbClr val="003399"/>
                </a:solidFill>
                <a:latin typeface="+mn-lt"/>
                <a:cs typeface="+mn-cs"/>
              </a:rPr>
              <a:t>fibFn</a:t>
            </a:r>
            <a:r>
              <a:rPr lang="en-US" sz="2200" dirty="0">
                <a:solidFill>
                  <a:srgbClr val="003399"/>
                </a:solidFill>
                <a:latin typeface="+mn-lt"/>
                <a:cs typeface="+mn-cs"/>
              </a:rPr>
              <a:t>(</a:t>
            </a:r>
            <a:r>
              <a:rPr lang="en-US" sz="2200" dirty="0" err="1">
                <a:solidFill>
                  <a:srgbClr val="003399"/>
                </a:solidFill>
                <a:latin typeface="+mn-lt"/>
                <a:cs typeface="+mn-cs"/>
              </a:rPr>
              <a:t>int</a:t>
            </a:r>
            <a:r>
              <a:rPr lang="en-US" sz="2200" dirty="0">
                <a:solidFill>
                  <a:srgbClr val="003399"/>
                </a:solidFill>
                <a:latin typeface="+mn-lt"/>
                <a:cs typeface="+mn-cs"/>
              </a:rPr>
              <a:t> </a:t>
            </a:r>
            <a:r>
              <a:rPr lang="en-US" sz="2200" dirty="0" err="1">
                <a:solidFill>
                  <a:srgbClr val="003399"/>
                </a:solidFill>
                <a:latin typeface="+mn-lt"/>
                <a:cs typeface="+mn-cs"/>
              </a:rPr>
              <a:t>lim</a:t>
            </a:r>
            <a:r>
              <a:rPr lang="en-US" sz="2200" dirty="0">
                <a:solidFill>
                  <a:srgbClr val="003399"/>
                </a:solidFill>
                <a:latin typeface="+mn-lt"/>
                <a:cs typeface="+mn-cs"/>
              </a:rPr>
              <a:t>) { </a:t>
            </a:r>
            <a:r>
              <a:rPr lang="en-US" sz="2000" dirty="0">
                <a:solidFill>
                  <a:schemeClr val="bg1">
                    <a:lumMod val="50000"/>
                  </a:schemeClr>
                </a:solidFill>
                <a:latin typeface="+mn-lt"/>
                <a:cs typeface="+mn-cs"/>
              </a:rPr>
              <a:t>//fib generation</a:t>
            </a:r>
          </a:p>
          <a:p>
            <a:pPr eaLnBrk="1" hangingPunct="1">
              <a:defRPr/>
            </a:pPr>
            <a:r>
              <a:rPr lang="en-US" sz="2200" dirty="0">
                <a:solidFill>
                  <a:srgbClr val="003399"/>
                </a:solidFill>
                <a:latin typeface="+mn-lt"/>
                <a:cs typeface="+mn-cs"/>
              </a:rPr>
              <a:t>    </a:t>
            </a:r>
            <a:r>
              <a:rPr lang="en-US" sz="2200" dirty="0" err="1">
                <a:solidFill>
                  <a:srgbClr val="003399"/>
                </a:solidFill>
                <a:latin typeface="+mn-lt"/>
                <a:cs typeface="+mn-cs"/>
              </a:rPr>
              <a:t>int</a:t>
            </a:r>
            <a:r>
              <a:rPr lang="en-US" sz="2200" dirty="0">
                <a:solidFill>
                  <a:srgbClr val="003399"/>
                </a:solidFill>
                <a:latin typeface="+mn-lt"/>
                <a:cs typeface="+mn-cs"/>
              </a:rPr>
              <a:t>  </a:t>
            </a:r>
            <a:r>
              <a:rPr lang="en-US" sz="2200" dirty="0" err="1">
                <a:solidFill>
                  <a:srgbClr val="003399"/>
                </a:solidFill>
                <a:latin typeface="+mn-lt"/>
                <a:cs typeface="+mn-cs"/>
              </a:rPr>
              <a:t>i</a:t>
            </a:r>
            <a:r>
              <a:rPr lang="en-US" sz="2200" dirty="0">
                <a:solidFill>
                  <a:srgbClr val="003399"/>
                </a:solidFill>
                <a:latin typeface="+mn-lt"/>
                <a:cs typeface="+mn-cs"/>
              </a:rPr>
              <a:t>, first, sec, next;</a:t>
            </a:r>
          </a:p>
          <a:p>
            <a:pPr eaLnBrk="1" hangingPunct="1">
              <a:defRPr/>
            </a:pPr>
            <a:r>
              <a:rPr lang="en-US" sz="2200" dirty="0">
                <a:solidFill>
                  <a:srgbClr val="003399"/>
                </a:solidFill>
                <a:latin typeface="+mn-lt"/>
                <a:cs typeface="+mn-cs"/>
              </a:rPr>
              <a:t>    if (</a:t>
            </a:r>
            <a:r>
              <a:rPr lang="en-US" sz="2200" dirty="0" err="1">
                <a:solidFill>
                  <a:srgbClr val="003399"/>
                </a:solidFill>
                <a:latin typeface="+mn-lt"/>
                <a:cs typeface="+mn-cs"/>
              </a:rPr>
              <a:t>lim</a:t>
            </a:r>
            <a:r>
              <a:rPr lang="en-US" sz="2200" dirty="0">
                <a:solidFill>
                  <a:srgbClr val="003399"/>
                </a:solidFill>
                <a:latin typeface="+mn-lt"/>
                <a:cs typeface="+mn-cs"/>
              </a:rPr>
              <a:t>&lt;=0)</a:t>
            </a:r>
          </a:p>
          <a:p>
            <a:pPr eaLnBrk="1" hangingPunct="1">
              <a:defRPr/>
            </a:pPr>
            <a:r>
              <a:rPr lang="en-US" sz="2200" dirty="0">
                <a:solidFill>
                  <a:srgbClr val="003399"/>
                </a:solidFill>
                <a:latin typeface="+mn-lt"/>
                <a:cs typeface="+mn-cs"/>
              </a:rPr>
              <a:t>      </a:t>
            </a:r>
            <a:r>
              <a:rPr lang="en-US" sz="2200" dirty="0" err="1">
                <a:solidFill>
                  <a:srgbClr val="003399"/>
                </a:solidFill>
                <a:latin typeface="+mn-lt"/>
                <a:cs typeface="+mn-cs"/>
              </a:rPr>
              <a:t>printf</a:t>
            </a:r>
            <a:r>
              <a:rPr lang="en-US" sz="2200" dirty="0">
                <a:solidFill>
                  <a:srgbClr val="003399"/>
                </a:solidFill>
                <a:latin typeface="+mn-lt"/>
                <a:cs typeface="+mn-cs"/>
              </a:rPr>
              <a:t>("limit should be +</a:t>
            </a:r>
            <a:r>
              <a:rPr lang="en-US" sz="2200" dirty="0" err="1">
                <a:solidFill>
                  <a:srgbClr val="003399"/>
                </a:solidFill>
                <a:latin typeface="+mn-lt"/>
                <a:cs typeface="+mn-cs"/>
              </a:rPr>
              <a:t>ve</a:t>
            </a:r>
            <a:r>
              <a:rPr lang="en-US" sz="2200" dirty="0">
                <a:solidFill>
                  <a:srgbClr val="003399"/>
                </a:solidFill>
                <a:latin typeface="+mn-lt"/>
                <a:cs typeface="+mn-cs"/>
              </a:rPr>
              <a:t>.\n“);</a:t>
            </a:r>
          </a:p>
          <a:p>
            <a:pPr eaLnBrk="1" hangingPunct="1">
              <a:defRPr/>
            </a:pPr>
            <a:r>
              <a:rPr lang="en-US" sz="2200" dirty="0">
                <a:solidFill>
                  <a:srgbClr val="003399"/>
                </a:solidFill>
                <a:latin typeface="+mn-lt"/>
                <a:cs typeface="+mn-cs"/>
              </a:rPr>
              <a:t>    else {</a:t>
            </a:r>
          </a:p>
          <a:p>
            <a:pPr eaLnBrk="1" hangingPunct="1">
              <a:defRPr/>
            </a:pPr>
            <a:r>
              <a:rPr lang="en-US" sz="2200" dirty="0">
                <a:solidFill>
                  <a:srgbClr val="003399"/>
                </a:solidFill>
                <a:latin typeface="+mn-lt"/>
                <a:cs typeface="+mn-cs"/>
              </a:rPr>
              <a:t>      </a:t>
            </a:r>
            <a:r>
              <a:rPr lang="en-US" sz="2200" dirty="0" err="1">
                <a:solidFill>
                  <a:srgbClr val="003399"/>
                </a:solidFill>
                <a:latin typeface="+mn-lt"/>
                <a:cs typeface="+mn-cs"/>
              </a:rPr>
              <a:t>printf</a:t>
            </a:r>
            <a:r>
              <a:rPr lang="en-US" sz="2200" dirty="0">
                <a:solidFill>
                  <a:srgbClr val="003399"/>
                </a:solidFill>
                <a:latin typeface="+mn-lt"/>
                <a:cs typeface="+mn-cs"/>
              </a:rPr>
              <a:t>("\</a:t>
            </a:r>
            <a:r>
              <a:rPr lang="en-US" sz="2200" dirty="0" err="1">
                <a:solidFill>
                  <a:srgbClr val="003399"/>
                </a:solidFill>
                <a:latin typeface="+mn-lt"/>
                <a:cs typeface="+mn-cs"/>
              </a:rPr>
              <a:t>nFibonacci</a:t>
            </a:r>
            <a:r>
              <a:rPr lang="en-US" sz="2200" dirty="0">
                <a:solidFill>
                  <a:srgbClr val="003399"/>
                </a:solidFill>
                <a:latin typeface="+mn-lt"/>
                <a:cs typeface="+mn-cs"/>
              </a:rPr>
              <a:t> </a:t>
            </a:r>
            <a:r>
              <a:rPr lang="en-US" sz="2200" dirty="0" err="1">
                <a:solidFill>
                  <a:srgbClr val="003399"/>
                </a:solidFill>
                <a:latin typeface="+mn-lt"/>
                <a:cs typeface="+mn-cs"/>
              </a:rPr>
              <a:t>nos</a:t>
            </a:r>
            <a:r>
              <a:rPr lang="en-US" sz="2200" dirty="0">
                <a:solidFill>
                  <a:srgbClr val="003399"/>
                </a:solidFill>
                <a:latin typeface="+mn-lt"/>
                <a:cs typeface="+mn-cs"/>
              </a:rPr>
              <a:t>\n“);</a:t>
            </a:r>
          </a:p>
          <a:p>
            <a:pPr eaLnBrk="1" hangingPunct="1">
              <a:defRPr/>
            </a:pPr>
            <a:r>
              <a:rPr lang="en-US" sz="2200" dirty="0">
                <a:solidFill>
                  <a:srgbClr val="003399"/>
                </a:solidFill>
                <a:latin typeface="+mn-lt"/>
                <a:cs typeface="+mn-cs"/>
              </a:rPr>
              <a:t>      first = 0, sec = 1;</a:t>
            </a:r>
          </a:p>
          <a:p>
            <a:pPr eaLnBrk="1" hangingPunct="1">
              <a:defRPr/>
            </a:pPr>
            <a:r>
              <a:rPr lang="en-US" sz="2200" dirty="0">
                <a:solidFill>
                  <a:srgbClr val="003399"/>
                </a:solidFill>
                <a:latin typeface="+mn-lt"/>
                <a:cs typeface="+mn-cs"/>
              </a:rPr>
              <a:t>      for (</a:t>
            </a:r>
            <a:r>
              <a:rPr lang="en-US" sz="2200" dirty="0" err="1">
                <a:solidFill>
                  <a:srgbClr val="003399"/>
                </a:solidFill>
                <a:latin typeface="+mn-lt"/>
                <a:cs typeface="+mn-cs"/>
              </a:rPr>
              <a:t>i</a:t>
            </a:r>
            <a:r>
              <a:rPr lang="en-US" sz="2200" dirty="0">
                <a:solidFill>
                  <a:srgbClr val="003399"/>
                </a:solidFill>
                <a:latin typeface="+mn-lt"/>
                <a:cs typeface="+mn-cs"/>
              </a:rPr>
              <a:t>=1; </a:t>
            </a:r>
            <a:r>
              <a:rPr lang="en-US" sz="2200" dirty="0" err="1">
                <a:solidFill>
                  <a:srgbClr val="003399"/>
                </a:solidFill>
                <a:latin typeface="+mn-lt"/>
                <a:cs typeface="+mn-cs"/>
              </a:rPr>
              <a:t>i</a:t>
            </a:r>
            <a:r>
              <a:rPr lang="en-US" sz="2200" dirty="0">
                <a:solidFill>
                  <a:srgbClr val="003399"/>
                </a:solidFill>
                <a:latin typeface="+mn-lt"/>
                <a:cs typeface="+mn-cs"/>
              </a:rPr>
              <a:t>&lt;=</a:t>
            </a:r>
            <a:r>
              <a:rPr lang="en-US" sz="2200" dirty="0" err="1">
                <a:solidFill>
                  <a:srgbClr val="003399"/>
                </a:solidFill>
                <a:latin typeface="+mn-lt"/>
                <a:cs typeface="+mn-cs"/>
              </a:rPr>
              <a:t>lim</a:t>
            </a:r>
            <a:r>
              <a:rPr lang="en-US" sz="2200" dirty="0">
                <a:solidFill>
                  <a:srgbClr val="003399"/>
                </a:solidFill>
                <a:latin typeface="+mn-lt"/>
                <a:cs typeface="+mn-cs"/>
              </a:rPr>
              <a:t>; </a:t>
            </a:r>
            <a:r>
              <a:rPr lang="en-US" sz="2200" dirty="0" err="1">
                <a:solidFill>
                  <a:srgbClr val="003399"/>
                </a:solidFill>
                <a:latin typeface="+mn-lt"/>
                <a:cs typeface="+mn-cs"/>
              </a:rPr>
              <a:t>i</a:t>
            </a:r>
            <a:r>
              <a:rPr lang="en-US" sz="2200" dirty="0">
                <a:solidFill>
                  <a:srgbClr val="003399"/>
                </a:solidFill>
                <a:latin typeface="+mn-lt"/>
                <a:cs typeface="+mn-cs"/>
              </a:rPr>
              <a:t>++) {</a:t>
            </a:r>
          </a:p>
          <a:p>
            <a:pPr eaLnBrk="1" hangingPunct="1">
              <a:defRPr/>
            </a:pPr>
            <a:r>
              <a:rPr lang="en-US" sz="2200" dirty="0">
                <a:solidFill>
                  <a:srgbClr val="003399"/>
                </a:solidFill>
                <a:latin typeface="+mn-lt"/>
                <a:cs typeface="+mn-cs"/>
              </a:rPr>
              <a:t>         </a:t>
            </a:r>
            <a:r>
              <a:rPr lang="en-US" sz="2200" dirty="0" err="1">
                <a:solidFill>
                  <a:srgbClr val="003399"/>
                </a:solidFill>
                <a:latin typeface="+mn-lt"/>
                <a:cs typeface="+mn-cs"/>
              </a:rPr>
              <a:t>printf</a:t>
            </a:r>
            <a:r>
              <a:rPr lang="en-US" sz="2200" dirty="0">
                <a:solidFill>
                  <a:srgbClr val="003399"/>
                </a:solidFill>
                <a:latin typeface="+mn-lt"/>
                <a:cs typeface="+mn-cs"/>
              </a:rPr>
              <a:t>(“%d”, first)</a:t>
            </a:r>
          </a:p>
          <a:p>
            <a:pPr eaLnBrk="1" hangingPunct="1">
              <a:defRPr/>
            </a:pPr>
            <a:r>
              <a:rPr lang="en-US" sz="2200" dirty="0">
                <a:solidFill>
                  <a:srgbClr val="003399"/>
                </a:solidFill>
                <a:latin typeface="+mn-lt"/>
                <a:cs typeface="+mn-cs"/>
              </a:rPr>
              <a:t>         next = first + sec; </a:t>
            </a:r>
          </a:p>
          <a:p>
            <a:pPr eaLnBrk="1" hangingPunct="1">
              <a:defRPr/>
            </a:pPr>
            <a:r>
              <a:rPr lang="en-US" sz="2200" dirty="0">
                <a:solidFill>
                  <a:srgbClr val="003399"/>
                </a:solidFill>
                <a:latin typeface="+mn-lt"/>
                <a:cs typeface="+mn-cs"/>
              </a:rPr>
              <a:t>         first = sec;</a:t>
            </a:r>
          </a:p>
          <a:p>
            <a:pPr eaLnBrk="1" hangingPunct="1">
              <a:defRPr/>
            </a:pPr>
            <a:r>
              <a:rPr lang="en-US" sz="2200" dirty="0">
                <a:solidFill>
                  <a:srgbClr val="003399"/>
                </a:solidFill>
                <a:latin typeface="+mn-lt"/>
                <a:cs typeface="+mn-cs"/>
              </a:rPr>
              <a:t>         sec = next;</a:t>
            </a:r>
          </a:p>
          <a:p>
            <a:pPr eaLnBrk="1" hangingPunct="1">
              <a:defRPr/>
            </a:pPr>
            <a:r>
              <a:rPr lang="en-US" sz="2200" dirty="0">
                <a:solidFill>
                  <a:srgbClr val="003399"/>
                </a:solidFill>
                <a:latin typeface="+mn-lt"/>
                <a:cs typeface="+mn-cs"/>
              </a:rPr>
              <a:t>      }</a:t>
            </a:r>
          </a:p>
          <a:p>
            <a:pPr eaLnBrk="1" hangingPunct="1">
              <a:defRPr/>
            </a:pPr>
            <a:r>
              <a:rPr lang="en-US" sz="2200" dirty="0">
                <a:solidFill>
                  <a:srgbClr val="003399"/>
                </a:solidFill>
                <a:latin typeface="+mn-lt"/>
                <a:cs typeface="+mn-cs"/>
              </a:rPr>
              <a:t>    }</a:t>
            </a:r>
          </a:p>
          <a:p>
            <a:pPr eaLnBrk="1" hangingPunct="1">
              <a:defRPr/>
            </a:pPr>
            <a:r>
              <a:rPr lang="en-US" sz="2200" dirty="0">
                <a:solidFill>
                  <a:srgbClr val="003399"/>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Title 1"/>
          <p:cNvSpPr>
            <a:spLocks noGrp="1"/>
          </p:cNvSpPr>
          <p:nvPr>
            <p:ph type="title"/>
          </p:nvPr>
        </p:nvSpPr>
        <p:spPr/>
        <p:txBody>
          <a:bodyPr/>
          <a:lstStyle/>
          <a:p>
            <a:pPr eaLnBrk="1" hangingPunct="1"/>
            <a:r>
              <a:rPr lang="en-US" altLang="en-US" dirty="0"/>
              <a:t>Summary </a:t>
            </a:r>
          </a:p>
        </p:txBody>
      </p:sp>
      <p:sp>
        <p:nvSpPr>
          <p:cNvPr id="86018"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pPr>
            <a:r>
              <a:rPr lang="en-US" altLang="en-US" sz="2400" dirty="0"/>
              <a:t>Modularization and importance of modularization</a:t>
            </a:r>
          </a:p>
          <a:p>
            <a:pPr eaLnBrk="1" hangingPunct="1">
              <a:lnSpc>
                <a:spcPct val="150000"/>
              </a:lnSpc>
            </a:pPr>
            <a:r>
              <a:rPr lang="en-US" altLang="en-US" sz="2400" dirty="0"/>
              <a:t>Defining and invoking a function</a:t>
            </a:r>
          </a:p>
          <a:p>
            <a:pPr eaLnBrk="1" hangingPunct="1">
              <a:lnSpc>
                <a:spcPct val="150000"/>
              </a:lnSpc>
            </a:pPr>
            <a:r>
              <a:rPr lang="en-US" altLang="en-US" sz="2400" dirty="0"/>
              <a:t>Flow of control of a program involving function call</a:t>
            </a:r>
          </a:p>
          <a:p>
            <a:pPr eaLnBrk="1" hangingPunct="1">
              <a:lnSpc>
                <a:spcPct val="150000"/>
              </a:lnSpc>
            </a:pPr>
            <a:r>
              <a:rPr lang="en-US" altLang="en-US" sz="2400" dirty="0"/>
              <a:t>Different categories of functions</a:t>
            </a:r>
          </a:p>
          <a:p>
            <a:pPr eaLnBrk="1" hangingPunct="1">
              <a:lnSpc>
                <a:spcPct val="150000"/>
              </a:lnSpc>
            </a:pPr>
            <a:r>
              <a:rPr lang="en-US" altLang="en-US" sz="2400" dirty="0"/>
              <a:t>Simple programs using functions</a:t>
            </a:r>
          </a:p>
        </p:txBody>
      </p:sp>
      <p:sp>
        <p:nvSpPr>
          <p:cNvPr id="72707" name="Date Placeholder 3"/>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66F16FF8-3373-48F7-8B69-3C2C3728A681}" type="datetime1">
              <a:rPr lang="en-US" smtClean="0"/>
              <a:t>5/7/2022</a:t>
            </a:fld>
            <a:endParaRPr lang="en-US"/>
          </a:p>
        </p:txBody>
      </p:sp>
      <p:sp>
        <p:nvSpPr>
          <p:cNvPr id="72709"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860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630C5823-E350-40D6-B0EA-1291226D13E7}" type="slidenum">
              <a:rPr lang="en-US" altLang="en-US" sz="1600">
                <a:solidFill>
                  <a:schemeClr val="tx1"/>
                </a:solidFill>
              </a:rPr>
              <a:pPr/>
              <a:t>33</a:t>
            </a:fld>
            <a:endParaRPr lang="en-US" altLang="en-US"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Programming Scenario . . . </a:t>
            </a:r>
          </a:p>
        </p:txBody>
      </p:sp>
      <p:sp>
        <p:nvSpPr>
          <p:cNvPr id="5123" name="Rectangle 3"/>
          <p:cNvSpPr>
            <a:spLocks noGrp="1" noChangeArrowheads="1"/>
          </p:cNvSpPr>
          <p:nvPr>
            <p:ph idx="1"/>
          </p:nvPr>
        </p:nvSpPr>
        <p:spPr bwMode="auto">
          <a:xfrm>
            <a:off x="838199" y="1066801"/>
            <a:ext cx="10515601"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Tx/>
              <a:buNone/>
            </a:pPr>
            <a:endParaRPr lang="en-US" altLang="en-US" sz="2800" dirty="0">
              <a:latin typeface="Arial" panose="020B0604020202020204" pitchFamily="34" charset="0"/>
              <a:cs typeface="Arial" panose="020B0604020202020204" pitchFamily="34" charset="0"/>
            </a:endParaRPr>
          </a:p>
          <a:p>
            <a:pPr algn="just" eaLnBrk="1" hangingPunct="1">
              <a:buFontTx/>
              <a:buNone/>
            </a:pPr>
            <a:r>
              <a:rPr lang="en-US" altLang="en-US" sz="2800" dirty="0">
                <a:latin typeface="Arial" panose="020B0604020202020204" pitchFamily="34" charset="0"/>
                <a:cs typeface="Arial" panose="020B0604020202020204" pitchFamily="34" charset="0"/>
              </a:rPr>
              <a:t>Lengthier programs </a:t>
            </a:r>
          </a:p>
          <a:p>
            <a:pPr lvl="1" algn="just" eaLnBrk="1" hangingPunct="1">
              <a:lnSpc>
                <a:spcPct val="150000"/>
              </a:lnSpc>
            </a:pPr>
            <a:r>
              <a:rPr lang="en-US" altLang="en-US" sz="2800" dirty="0">
                <a:latin typeface="Arial" panose="020B0604020202020204" pitchFamily="34" charset="0"/>
                <a:cs typeface="Arial" panose="020B0604020202020204" pitchFamily="34" charset="0"/>
              </a:rPr>
              <a:t>Prone to errors</a:t>
            </a:r>
          </a:p>
          <a:p>
            <a:pPr lvl="1" algn="just" eaLnBrk="1" hangingPunct="1">
              <a:lnSpc>
                <a:spcPct val="150000"/>
              </a:lnSpc>
            </a:pPr>
            <a:r>
              <a:rPr lang="en-US" altLang="en-US" sz="2800" dirty="0">
                <a:latin typeface="Arial" panose="020B0604020202020204" pitchFamily="34" charset="0"/>
                <a:cs typeface="Arial" panose="020B0604020202020204" pitchFamily="34" charset="0"/>
              </a:rPr>
              <a:t>tedious to locate and correct the errors</a:t>
            </a:r>
          </a:p>
          <a:p>
            <a:pPr algn="just" eaLnBrk="1" hangingPunct="1">
              <a:buFontTx/>
              <a:buNone/>
            </a:pPr>
            <a:endParaRPr lang="en-US" altLang="en-US" sz="2800" dirty="0">
              <a:latin typeface="Arial" panose="020B0604020202020204" pitchFamily="34" charset="0"/>
              <a:cs typeface="Arial" panose="020B0604020202020204" pitchFamily="34" charset="0"/>
            </a:endParaRPr>
          </a:p>
          <a:p>
            <a:pPr algn="just" eaLnBrk="1" hangingPunct="1">
              <a:buFontTx/>
              <a:buNone/>
            </a:pPr>
            <a:r>
              <a:rPr lang="en-US" altLang="en-US" sz="2800" dirty="0">
                <a:latin typeface="Arial" panose="020B0604020202020204" pitchFamily="34" charset="0"/>
                <a:cs typeface="Arial" panose="020B0604020202020204" pitchFamily="34" charset="0"/>
              </a:rPr>
              <a:t>To overcome this</a:t>
            </a:r>
          </a:p>
          <a:p>
            <a:pPr algn="just" eaLnBrk="1" hangingPunct="1">
              <a:lnSpc>
                <a:spcPct val="150000"/>
              </a:lnSpc>
              <a:buFontTx/>
              <a:buNone/>
            </a:pPr>
            <a:r>
              <a:rPr lang="en-US" altLang="en-US" sz="2800" dirty="0">
                <a:latin typeface="Arial" panose="020B0604020202020204" pitchFamily="34" charset="0"/>
                <a:cs typeface="Arial" panose="020B0604020202020204" pitchFamily="34" charset="0"/>
              </a:rPr>
              <a:t>	Programs broken into a number of smaller logical components, each of which serves a specific task.</a:t>
            </a:r>
          </a:p>
          <a:p>
            <a:pPr algn="just" eaLnBrk="1" hangingPunct="1">
              <a:buFontTx/>
              <a:buNone/>
            </a:pPr>
            <a:endParaRPr lang="en-US" altLang="en-US" dirty="0"/>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11F873B-831E-4F04-8983-9C2AC60AD3F7}" type="datetime1">
              <a:rPr lang="en-US" smtClean="0"/>
              <a:t>5/7/2022</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4</a:t>
            </a:fld>
            <a:endParaRPr lang="en-US" altLang="en-US" sz="1600">
              <a:solidFill>
                <a:schemeClr val="tx1"/>
              </a:solidFill>
            </a:endParaRPr>
          </a:p>
        </p:txBody>
      </p:sp>
    </p:spTree>
    <p:extLst>
      <p:ext uri="{BB962C8B-B14F-4D97-AF65-F5344CB8AC3E}">
        <p14:creationId xmlns:p14="http://schemas.microsoft.com/office/powerpoint/2010/main" val="3220502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
          <p:cNvSpPr>
            <a:spLocks noGrp="1" noChangeArrowheads="1"/>
          </p:cNvSpPr>
          <p:nvPr>
            <p:ph type="title"/>
          </p:nvPr>
        </p:nvSpPr>
        <p:spPr/>
        <p:txBody>
          <a:bodyPr>
            <a:normAutofit fontScale="90000"/>
          </a:bodyPr>
          <a:lstStyle/>
          <a:p>
            <a:pPr eaLnBrk="1" hangingPunct="1">
              <a:defRPr/>
            </a:pPr>
            <a:r>
              <a:rPr lang="en-US" sz="4000" dirty="0"/>
              <a:t>Modularization</a:t>
            </a:r>
          </a:p>
        </p:txBody>
      </p:sp>
      <p:sp>
        <p:nvSpPr>
          <p:cNvPr id="3789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lnSpc>
                <a:spcPct val="150000"/>
              </a:lnSpc>
              <a:buFontTx/>
              <a:buBlip>
                <a:blip r:embed="rId3"/>
              </a:buBlip>
            </a:pPr>
            <a:r>
              <a:rPr lang="en-US" altLang="en-US" sz="2800" dirty="0">
                <a:latin typeface="Arial" panose="020B0604020202020204" pitchFamily="34" charset="0"/>
                <a:cs typeface="Arial" panose="020B0604020202020204" pitchFamily="34" charset="0"/>
              </a:rPr>
              <a:t>Process of splitting the lengthier and complex programs into a number of smaller units is called </a:t>
            </a:r>
            <a:r>
              <a:rPr lang="en-US" altLang="en-US" sz="2800" b="1" dirty="0">
                <a:latin typeface="Arial" panose="020B0604020202020204" pitchFamily="34" charset="0"/>
                <a:cs typeface="Arial" panose="020B0604020202020204" pitchFamily="34" charset="0"/>
              </a:rPr>
              <a:t>Modularization.</a:t>
            </a:r>
          </a:p>
          <a:p>
            <a:pPr algn="just" eaLnBrk="1" hangingPunct="1">
              <a:lnSpc>
                <a:spcPct val="150000"/>
              </a:lnSpc>
              <a:buFontTx/>
              <a:buBlip>
                <a:blip r:embed="rId3"/>
              </a:buBlip>
            </a:pPr>
            <a:endParaRPr lang="en-US" altLang="en-US" sz="2800" b="1" dirty="0">
              <a:latin typeface="Arial" panose="020B0604020202020204" pitchFamily="34" charset="0"/>
              <a:cs typeface="Arial" panose="020B0604020202020204" pitchFamily="34" charset="0"/>
            </a:endParaRPr>
          </a:p>
          <a:p>
            <a:pPr algn="just" eaLnBrk="1" hangingPunct="1">
              <a:lnSpc>
                <a:spcPct val="150000"/>
              </a:lnSpc>
              <a:buFontTx/>
              <a:buBlip>
                <a:blip r:embed="rId3"/>
              </a:buBlip>
            </a:pPr>
            <a:r>
              <a:rPr lang="en-US" altLang="en-US" sz="2800" dirty="0">
                <a:latin typeface="Arial" panose="020B0604020202020204" pitchFamily="34" charset="0"/>
                <a:cs typeface="Arial" panose="020B0604020202020204" pitchFamily="34" charset="0"/>
              </a:rPr>
              <a:t>Programming with such an approach is called</a:t>
            </a:r>
            <a:r>
              <a:rPr lang="en-US" altLang="en-US" sz="2800" b="1" dirty="0">
                <a:latin typeface="Arial" panose="020B0604020202020204" pitchFamily="34" charset="0"/>
                <a:cs typeface="Arial" panose="020B0604020202020204" pitchFamily="34" charset="0"/>
              </a:rPr>
              <a:t> Modular programming</a:t>
            </a:r>
          </a:p>
        </p:txBody>
      </p:sp>
      <p:sp>
        <p:nvSpPr>
          <p:cNvPr id="46083"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671351E-40B5-4650-A276-D5C47F6F06F8}" type="datetime1">
              <a:rPr lang="en-US" smtClean="0"/>
              <a:t>5/7/2022</a:t>
            </a:fld>
            <a:endParaRPr lang="en-US"/>
          </a:p>
        </p:txBody>
      </p:sp>
      <p:sp>
        <p:nvSpPr>
          <p:cNvPr id="46085"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78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0C68EAB-BB55-4E43-9F6B-4ABDD2132307}" type="slidenum">
              <a:rPr lang="en-US" altLang="en-US" sz="1600">
                <a:solidFill>
                  <a:schemeClr val="tx1"/>
                </a:solidFill>
              </a:rPr>
              <a:pPr/>
              <a:t>5</a:t>
            </a:fld>
            <a:endParaRPr lang="en-US" altLang="en-US" sz="1600">
              <a:solidFill>
                <a:schemeClr val="tx1"/>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2"/>
          <p:cNvSpPr>
            <a:spLocks noGrp="1" noChangeArrowheads="1"/>
          </p:cNvSpPr>
          <p:nvPr>
            <p:ph type="title"/>
          </p:nvPr>
        </p:nvSpPr>
        <p:spPr/>
        <p:txBody>
          <a:bodyPr>
            <a:normAutofit fontScale="90000"/>
          </a:bodyPr>
          <a:lstStyle/>
          <a:p>
            <a:pPr eaLnBrk="1" hangingPunct="1">
              <a:defRPr/>
            </a:pPr>
            <a:r>
              <a:rPr lang="en-US" sz="4000" dirty="0"/>
              <a:t>Advantages of modularization</a:t>
            </a:r>
          </a:p>
        </p:txBody>
      </p:sp>
      <p:sp>
        <p:nvSpPr>
          <p:cNvPr id="3993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00000"/>
              </a:lnSpc>
            </a:pPr>
            <a:r>
              <a:rPr lang="en-US" altLang="en-US" sz="2800" dirty="0">
                <a:latin typeface="Arial" panose="020B0604020202020204" pitchFamily="34" charset="0"/>
                <a:cs typeface="Arial" panose="020B0604020202020204" pitchFamily="34" charset="0"/>
              </a:rPr>
              <a:t>Reusability</a:t>
            </a:r>
          </a:p>
          <a:p>
            <a:pPr eaLnBrk="1" hangingPunct="1">
              <a:lnSpc>
                <a:spcPct val="100000"/>
              </a:lnSpc>
            </a:pPr>
            <a:endParaRPr lang="en-US" altLang="en-US" sz="2800" dirty="0">
              <a:latin typeface="Arial" panose="020B0604020202020204" pitchFamily="34" charset="0"/>
              <a:cs typeface="Arial" panose="020B0604020202020204" pitchFamily="34" charset="0"/>
            </a:endParaRPr>
          </a:p>
          <a:p>
            <a:pPr eaLnBrk="1" hangingPunct="1">
              <a:lnSpc>
                <a:spcPct val="100000"/>
              </a:lnSpc>
            </a:pPr>
            <a:r>
              <a:rPr lang="en-US" altLang="en-US" sz="2800" dirty="0">
                <a:latin typeface="Arial" panose="020B0604020202020204" pitchFamily="34" charset="0"/>
                <a:cs typeface="Arial" panose="020B0604020202020204" pitchFamily="34" charset="0"/>
              </a:rPr>
              <a:t>Debugging is easier</a:t>
            </a:r>
          </a:p>
          <a:p>
            <a:pPr eaLnBrk="1" hangingPunct="1">
              <a:lnSpc>
                <a:spcPct val="100000"/>
              </a:lnSpc>
            </a:pPr>
            <a:endParaRPr lang="en-US" altLang="en-US" sz="2800" dirty="0">
              <a:latin typeface="Arial" panose="020B0604020202020204" pitchFamily="34" charset="0"/>
              <a:cs typeface="Arial" panose="020B0604020202020204" pitchFamily="34" charset="0"/>
            </a:endParaRPr>
          </a:p>
          <a:p>
            <a:pPr eaLnBrk="1" hangingPunct="1">
              <a:lnSpc>
                <a:spcPct val="100000"/>
              </a:lnSpc>
            </a:pPr>
            <a:r>
              <a:rPr lang="en-US" altLang="en-US" sz="2800" dirty="0">
                <a:latin typeface="Arial" panose="020B0604020202020204" pitchFamily="34" charset="0"/>
                <a:cs typeface="Arial" panose="020B0604020202020204" pitchFamily="34" charset="0"/>
              </a:rPr>
              <a:t>Build library</a:t>
            </a:r>
          </a:p>
          <a:p>
            <a:pPr eaLnBrk="1" hangingPunct="1">
              <a:lnSpc>
                <a:spcPct val="100000"/>
              </a:lnSpc>
            </a:pPr>
            <a:endParaRPr lang="en-US" altLang="en-US" sz="2800" dirty="0">
              <a:latin typeface="Arial" panose="020B0604020202020204" pitchFamily="34" charset="0"/>
              <a:cs typeface="Arial" panose="020B0604020202020204" pitchFamily="34" charset="0"/>
            </a:endParaRPr>
          </a:p>
          <a:p>
            <a:pPr eaLnBrk="1" hangingPunct="1">
              <a:lnSpc>
                <a:spcPct val="100000"/>
              </a:lnSpc>
            </a:pPr>
            <a:r>
              <a:rPr lang="en-US" altLang="en-US" sz="2800" dirty="0">
                <a:latin typeface="Arial" panose="020B0604020202020204" pitchFamily="34" charset="0"/>
                <a:cs typeface="Arial" panose="020B0604020202020204" pitchFamily="34" charset="0"/>
              </a:rPr>
              <a:t>Makes programs easier to  understand</a:t>
            </a:r>
            <a:r>
              <a:rPr lang="en-US" altLang="en-US" dirty="0"/>
              <a:t> </a:t>
            </a:r>
          </a:p>
          <a:p>
            <a:pPr eaLnBrk="1" hangingPunct="1">
              <a:lnSpc>
                <a:spcPct val="100000"/>
              </a:lnSpc>
            </a:pPr>
            <a:endParaRPr lang="en-US" altLang="en-US" dirty="0"/>
          </a:p>
        </p:txBody>
      </p:sp>
      <p:sp>
        <p:nvSpPr>
          <p:cNvPr id="47107"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E17ADE78-8178-473B-95E5-DF30F6CF6313}" type="datetime1">
              <a:rPr lang="en-US" smtClean="0"/>
              <a:t>5/7/2022</a:t>
            </a:fld>
            <a:endParaRPr lang="en-US"/>
          </a:p>
        </p:txBody>
      </p:sp>
      <p:sp>
        <p:nvSpPr>
          <p:cNvPr id="47109"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F154D03-2C43-4482-ABBE-D2B06CC0F628}" type="slidenum">
              <a:rPr lang="en-US" altLang="en-US" sz="1600">
                <a:solidFill>
                  <a:schemeClr val="tx1"/>
                </a:solidFill>
              </a:rPr>
              <a:pPr/>
              <a:t>6</a:t>
            </a:fld>
            <a:endParaRPr lang="en-US" altLang="en-US" sz="1600">
              <a:solidFill>
                <a:schemeClr val="tx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rgbClr val="7030A0"/>
                </a:solidFill>
              </a:rPr>
              <a:t> </a:t>
            </a:r>
          </a:p>
        </p:txBody>
      </p:sp>
      <p:sp>
        <p:nvSpPr>
          <p:cNvPr id="4198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457200" indent="-457200" algn="just">
              <a:lnSpc>
                <a:spcPct val="150000"/>
              </a:lnSpc>
              <a:buBlip>
                <a:blip r:embed="rId3"/>
              </a:buBlip>
            </a:pPr>
            <a:r>
              <a:rPr lang="en-US" altLang="en-US" sz="2800" dirty="0">
                <a:latin typeface="Arial" panose="020B0604020202020204" pitchFamily="34" charset="0"/>
                <a:cs typeface="Arial" panose="020B0604020202020204" pitchFamily="34" charset="0"/>
              </a:rPr>
              <a:t>A </a:t>
            </a:r>
            <a:r>
              <a:rPr lang="en-US" altLang="en-US" sz="2800" b="1" dirty="0">
                <a:latin typeface="Arial" panose="020B0604020202020204" pitchFamily="34" charset="0"/>
                <a:cs typeface="Arial" panose="020B0604020202020204" pitchFamily="34" charset="0"/>
              </a:rPr>
              <a:t>function</a:t>
            </a:r>
            <a:r>
              <a:rPr lang="en-US" altLang="en-US" sz="2800" dirty="0">
                <a:latin typeface="Arial" panose="020B0604020202020204" pitchFamily="34" charset="0"/>
                <a:cs typeface="Arial" panose="020B0604020202020204" pitchFamily="34" charset="0"/>
              </a:rPr>
              <a:t> is a set of instructions to carryout a particular task.</a:t>
            </a:r>
          </a:p>
          <a:p>
            <a:pPr marL="457200" indent="-457200" algn="just">
              <a:lnSpc>
                <a:spcPct val="150000"/>
              </a:lnSpc>
              <a:buBlip>
                <a:blip r:embed="rId3"/>
              </a:buBlip>
            </a:pPr>
            <a:endParaRPr lang="en-US" altLang="en-US" sz="2800" dirty="0">
              <a:latin typeface="Arial" panose="020B0604020202020204" pitchFamily="34" charset="0"/>
              <a:cs typeface="Arial" panose="020B0604020202020204" pitchFamily="34" charset="0"/>
            </a:endParaRPr>
          </a:p>
          <a:p>
            <a:pPr marL="457200" indent="-457200" algn="just">
              <a:lnSpc>
                <a:spcPct val="150000"/>
              </a:lnSpc>
              <a:buBlip>
                <a:blip r:embed="rId3"/>
              </a:buBlip>
            </a:pPr>
            <a:r>
              <a:rPr lang="en-US" altLang="en-US" sz="2800" dirty="0">
                <a:latin typeface="Arial" panose="020B0604020202020204" pitchFamily="34" charset="0"/>
                <a:cs typeface="Arial" panose="020B0604020202020204" pitchFamily="34" charset="0"/>
              </a:rPr>
              <a:t>Using functions we can structure our programs in a </a:t>
            </a:r>
            <a:r>
              <a:rPr lang="en-US" altLang="en-US" sz="2800" b="1" dirty="0">
                <a:latin typeface="Arial" panose="020B0604020202020204" pitchFamily="34" charset="0"/>
                <a:cs typeface="Arial" panose="020B0604020202020204" pitchFamily="34" charset="0"/>
              </a:rPr>
              <a:t>more modular</a:t>
            </a:r>
            <a:r>
              <a:rPr lang="en-US" altLang="en-US" sz="2800" dirty="0">
                <a:latin typeface="Arial" panose="020B0604020202020204" pitchFamily="34" charset="0"/>
                <a:cs typeface="Arial" panose="020B0604020202020204" pitchFamily="34" charset="0"/>
              </a:rPr>
              <a:t> way. </a:t>
            </a:r>
          </a:p>
          <a:p>
            <a:pPr marL="457200" indent="-457200" algn="just">
              <a:lnSpc>
                <a:spcPct val="150000"/>
              </a:lnSpc>
            </a:pPr>
            <a:endParaRPr lang="en-US" altLang="en-US" b="1" dirty="0"/>
          </a:p>
          <a:p>
            <a:pPr marL="457200" indent="-457200" algn="just">
              <a:lnSpc>
                <a:spcPct val="150000"/>
              </a:lnSpc>
            </a:pPr>
            <a:endParaRPr lang="en-US" altLang="en-US" b="1" dirty="0"/>
          </a:p>
        </p:txBody>
      </p:sp>
      <p:sp>
        <p:nvSpPr>
          <p:cNvPr id="48131"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6D59C57C-40E5-4237-99C1-366EC2B87A1F}" type="datetime1">
              <a:rPr lang="en-US" smtClean="0"/>
              <a:t>5/7/2022</a:t>
            </a:fld>
            <a:endParaRPr lang="en-US"/>
          </a:p>
        </p:txBody>
      </p:sp>
      <p:sp>
        <p:nvSpPr>
          <p:cNvPr id="48133"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AFDA4F16-C457-4976-B5FD-4521C766F65B}" type="slidenum">
              <a:rPr lang="en-US" altLang="en-US" sz="1600">
                <a:solidFill>
                  <a:schemeClr val="tx1"/>
                </a:solidFill>
              </a:rPr>
              <a:pPr/>
              <a:t>7</a:t>
            </a:fld>
            <a:endParaRPr lang="en-US" altLang="en-US" sz="1600">
              <a:solidFill>
                <a:schemeClr val="tx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Title 2"/>
          <p:cNvSpPr>
            <a:spLocks noGrp="1"/>
          </p:cNvSpPr>
          <p:nvPr>
            <p:ph type="title"/>
          </p:nvPr>
        </p:nvSpPr>
        <p:spPr/>
        <p:txBody>
          <a:bodyPr/>
          <a:lstStyle/>
          <a:p>
            <a:pPr eaLnBrk="1" hangingPunct="1"/>
            <a:r>
              <a:rPr lang="en-US" altLang="en-US" sz="3600" dirty="0"/>
              <a:t>Functions</a:t>
            </a:r>
            <a:r>
              <a:rPr lang="en-US" altLang="en-US" dirty="0"/>
              <a:t> </a:t>
            </a:r>
          </a:p>
        </p:txBody>
      </p:sp>
      <p:sp>
        <p:nvSpPr>
          <p:cNvPr id="440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buFontTx/>
              <a:buBlip>
                <a:blip r:embed="rId3"/>
              </a:buBlip>
            </a:pPr>
            <a:r>
              <a:rPr lang="en-US" altLang="en-US" sz="2800" dirty="0">
                <a:latin typeface="Arial" panose="020B0604020202020204" pitchFamily="34" charset="0"/>
                <a:cs typeface="Arial" panose="020B0604020202020204" pitchFamily="34" charset="0"/>
              </a:rPr>
              <a:t>Standard functions</a:t>
            </a:r>
          </a:p>
          <a:p>
            <a:pPr eaLnBrk="1" hangingPunct="1">
              <a:lnSpc>
                <a:spcPct val="150000"/>
              </a:lnSpc>
              <a:buFontTx/>
              <a:buNone/>
            </a:pPr>
            <a:r>
              <a:rPr lang="en-US" altLang="en-US" sz="2800" dirty="0">
                <a:latin typeface="Arial" panose="020B0604020202020204" pitchFamily="34" charset="0"/>
                <a:cs typeface="Arial" panose="020B0604020202020204" pitchFamily="34" charset="0"/>
              </a:rPr>
              <a:t>	(library functions or built in functions)</a:t>
            </a:r>
          </a:p>
          <a:p>
            <a:pPr eaLnBrk="1" hangingPunct="1">
              <a:lnSpc>
                <a:spcPct val="150000"/>
              </a:lnSpc>
              <a:buFontTx/>
              <a:buBlip>
                <a:blip r:embed="rId3"/>
              </a:buBlip>
            </a:pPr>
            <a:endParaRPr lang="en-US" altLang="en-US" sz="2800" dirty="0">
              <a:latin typeface="Arial" panose="020B0604020202020204" pitchFamily="34" charset="0"/>
              <a:cs typeface="Arial" panose="020B0604020202020204" pitchFamily="34" charset="0"/>
            </a:endParaRPr>
          </a:p>
          <a:p>
            <a:pPr eaLnBrk="1" hangingPunct="1">
              <a:lnSpc>
                <a:spcPct val="150000"/>
              </a:lnSpc>
              <a:buFontTx/>
              <a:buBlip>
                <a:blip r:embed="rId3"/>
              </a:buBlip>
            </a:pPr>
            <a:r>
              <a:rPr lang="en-US" altLang="en-US" sz="2800" dirty="0">
                <a:latin typeface="Arial" panose="020B0604020202020204" pitchFamily="34" charset="0"/>
                <a:cs typeface="Arial" panose="020B0604020202020204" pitchFamily="34" charset="0"/>
              </a:rPr>
              <a:t>User-defined functions</a:t>
            </a:r>
          </a:p>
          <a:p>
            <a:pPr lvl="1" eaLnBrk="1" hangingPunct="1">
              <a:lnSpc>
                <a:spcPct val="150000"/>
              </a:lnSpc>
              <a:buFontTx/>
              <a:buNone/>
            </a:pPr>
            <a:r>
              <a:rPr lang="en-US" altLang="en-US" sz="2800" dirty="0">
                <a:latin typeface="Arial" panose="020B0604020202020204" pitchFamily="34" charset="0"/>
                <a:cs typeface="Arial" panose="020B0604020202020204" pitchFamily="34" charset="0"/>
              </a:rPr>
              <a:t>Written by the user(programmer)</a:t>
            </a:r>
          </a:p>
        </p:txBody>
      </p:sp>
      <p:sp>
        <p:nvSpPr>
          <p:cNvPr id="49155" name="Date Placeholder 4"/>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85A2ADA-1F01-4521-844B-EEC9F2273896}" type="datetime1">
              <a:rPr lang="en-US" smtClean="0"/>
              <a:t>5/7/2022</a:t>
            </a:fld>
            <a:endParaRPr lang="en-US"/>
          </a:p>
        </p:txBody>
      </p:sp>
      <p:sp>
        <p:nvSpPr>
          <p:cNvPr id="49157"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F58E80E9-7552-4BF4-BA89-A7745845E43D}" type="slidenum">
              <a:rPr lang="en-US" altLang="en-US" sz="1600">
                <a:solidFill>
                  <a:schemeClr val="tx1"/>
                </a:solidFill>
              </a:rPr>
              <a:pPr/>
              <a:t>8</a:t>
            </a:fld>
            <a:endParaRPr lang="en-US" altLang="en-US" sz="160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2"/>
          <p:cNvSpPr>
            <a:spLocks noGrp="1" noChangeArrowheads="1"/>
          </p:cNvSpPr>
          <p:nvPr>
            <p:ph type="title"/>
          </p:nvPr>
        </p:nvSpPr>
        <p:spPr/>
        <p:txBody>
          <a:bodyPr>
            <a:noAutofit/>
          </a:bodyPr>
          <a:lstStyle/>
          <a:p>
            <a:pPr eaLnBrk="1" hangingPunct="1">
              <a:defRPr/>
            </a:pPr>
            <a:br>
              <a:rPr lang="en-US" sz="3200" dirty="0"/>
            </a:br>
            <a:r>
              <a:rPr lang="en-US" sz="3200" dirty="0"/>
              <a:t>General form of function definition </a:t>
            </a:r>
          </a:p>
        </p:txBody>
      </p:sp>
      <p:sp>
        <p:nvSpPr>
          <p:cNvPr id="4608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buFontTx/>
              <a:buNone/>
            </a:pPr>
            <a:r>
              <a:rPr lang="en-US" altLang="en-US" sz="2400" b="1" dirty="0" err="1">
                <a:solidFill>
                  <a:srgbClr val="C00000"/>
                </a:solidFill>
                <a:latin typeface="Arial" panose="020B0604020202020204" pitchFamily="34" charset="0"/>
                <a:cs typeface="Arial" panose="020B0604020202020204" pitchFamily="34" charset="0"/>
              </a:rPr>
              <a:t>return_type</a:t>
            </a:r>
            <a:r>
              <a:rPr lang="en-US" altLang="en-US" sz="2400" b="1" dirty="0">
                <a:latin typeface="Arial" panose="020B0604020202020204" pitchFamily="34" charset="0"/>
                <a:cs typeface="Arial" panose="020B0604020202020204" pitchFamily="34" charset="0"/>
              </a:rPr>
              <a:t>  </a:t>
            </a:r>
            <a:r>
              <a:rPr lang="en-US" altLang="en-US" sz="2400" b="1" dirty="0" err="1">
                <a:latin typeface="Arial" panose="020B0604020202020204" pitchFamily="34" charset="0"/>
                <a:cs typeface="Arial" panose="020B0604020202020204" pitchFamily="34" charset="0"/>
              </a:rPr>
              <a:t>function_name</a:t>
            </a:r>
            <a:r>
              <a:rPr lang="en-US" altLang="en-US" sz="2400" b="1" dirty="0">
                <a:latin typeface="Arial" panose="020B0604020202020204" pitchFamily="34" charset="0"/>
                <a:cs typeface="Arial" panose="020B0604020202020204" pitchFamily="34" charset="0"/>
              </a:rPr>
              <a:t>(</a:t>
            </a:r>
            <a:r>
              <a:rPr lang="en-US" altLang="en-US" sz="2400" b="1" dirty="0" err="1">
                <a:solidFill>
                  <a:srgbClr val="0070C0"/>
                </a:solidFill>
                <a:latin typeface="Arial" panose="020B0604020202020204" pitchFamily="34" charset="0"/>
                <a:cs typeface="Arial" panose="020B0604020202020204" pitchFamily="34" charset="0"/>
              </a:rPr>
              <a:t>parameter_definition</a:t>
            </a:r>
            <a:r>
              <a:rPr lang="en-US" altLang="en-US" sz="2400" b="1" dirty="0">
                <a:latin typeface="Arial" panose="020B0604020202020204" pitchFamily="34" charset="0"/>
                <a:cs typeface="Arial" panose="020B0604020202020204" pitchFamily="34" charset="0"/>
              </a:rPr>
              <a:t>)</a:t>
            </a:r>
          </a:p>
          <a:p>
            <a:pPr eaLnBrk="1" hangingPunct="1">
              <a:lnSpc>
                <a:spcPct val="90000"/>
              </a:lnSpc>
              <a:buFontTx/>
              <a:buNone/>
            </a:pPr>
            <a:r>
              <a:rPr lang="en-US" altLang="en-US" sz="2400" dirty="0">
                <a:latin typeface="Arial" panose="020B0604020202020204" pitchFamily="34" charset="0"/>
                <a:cs typeface="Arial" panose="020B0604020202020204" pitchFamily="34" charset="0"/>
              </a:rPr>
              <a:t>	{ </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variable declaration;</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statement1;</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statement2;</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400" dirty="0">
                <a:latin typeface="Arial" panose="020B0604020202020204" pitchFamily="34" charset="0"/>
                <a:cs typeface="Arial" panose="020B0604020202020204" pitchFamily="34" charset="0"/>
              </a:rPr>
              <a:t>	</a:t>
            </a:r>
            <a:r>
              <a:rPr lang="en-US" altLang="en-US" sz="2400" b="1" dirty="0">
                <a:solidFill>
                  <a:srgbClr val="C00000"/>
                </a:solidFill>
                <a:latin typeface="Arial" panose="020B0604020202020204" pitchFamily="34" charset="0"/>
                <a:cs typeface="Arial" panose="020B0604020202020204" pitchFamily="34" charset="0"/>
              </a:rPr>
              <a:t>return</a:t>
            </a:r>
            <a:r>
              <a:rPr lang="en-US" altLang="en-US" sz="2400" b="1" dirty="0">
                <a:latin typeface="Arial" panose="020B0604020202020204" pitchFamily="34" charset="0"/>
                <a:cs typeface="Arial" panose="020B0604020202020204" pitchFamily="34" charset="0"/>
              </a:rPr>
              <a:t>(</a:t>
            </a:r>
            <a:r>
              <a:rPr lang="en-US" altLang="en-US" sz="2400" b="1" dirty="0" err="1">
                <a:solidFill>
                  <a:srgbClr val="0070C0"/>
                </a:solidFill>
                <a:latin typeface="Arial" panose="020B0604020202020204" pitchFamily="34" charset="0"/>
                <a:cs typeface="Arial" panose="020B0604020202020204" pitchFamily="34" charset="0"/>
              </a:rPr>
              <a:t>value_computed</a:t>
            </a:r>
            <a:r>
              <a:rPr lang="en-US" altLang="en-US" sz="2400" b="1" dirty="0">
                <a:latin typeface="Arial" panose="020B0604020202020204" pitchFamily="34" charset="0"/>
                <a:cs typeface="Arial" panose="020B0604020202020204" pitchFamily="34" charset="0"/>
              </a:rPr>
              <a:t>);</a:t>
            </a:r>
          </a:p>
          <a:p>
            <a:pPr eaLnBrk="1" hangingPunct="1">
              <a:lnSpc>
                <a:spcPct val="90000"/>
              </a:lnSpc>
              <a:buFontTx/>
              <a:buNone/>
            </a:pPr>
            <a:r>
              <a:rPr lang="en-US" altLang="en-US" sz="2400" dirty="0">
                <a:latin typeface="Arial" panose="020B0604020202020204" pitchFamily="34" charset="0"/>
                <a:cs typeface="Arial" panose="020B0604020202020204" pitchFamily="34" charset="0"/>
              </a:rPr>
              <a:t>	}</a:t>
            </a:r>
          </a:p>
        </p:txBody>
      </p:sp>
      <p:sp>
        <p:nvSpPr>
          <p:cNvPr id="5017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1C8030E-C69F-4C92-9E0D-BD6369A5B4B3}" type="datetime1">
              <a:rPr lang="en-US" smtClean="0"/>
              <a:t>5/7/2022</a:t>
            </a:fld>
            <a:endParaRPr lang="en-US"/>
          </a:p>
        </p:txBody>
      </p:sp>
      <p:sp>
        <p:nvSpPr>
          <p:cNvPr id="5018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endParaRPr lang="en-US">
              <a:solidFill>
                <a:schemeClr val="bg1"/>
              </a:solidFill>
            </a:endParaRPr>
          </a:p>
        </p:txBody>
      </p:sp>
      <p:sp>
        <p:nvSpPr>
          <p:cNvPr id="460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7D1A5B3-DA31-42F6-AAB4-85CCAEEBAC37}" type="slidenum">
              <a:rPr lang="en-US" altLang="en-US" sz="1600">
                <a:solidFill>
                  <a:schemeClr val="tx1"/>
                </a:solidFill>
              </a:rPr>
              <a:pPr/>
              <a:t>9</a:t>
            </a:fld>
            <a:endParaRPr lang="en-US" altLang="en-US" sz="1600" dirty="0">
              <a:solidFill>
                <a:schemeClr val="tx1"/>
              </a:solidFill>
            </a:endParaRPr>
          </a:p>
        </p:txBody>
      </p:sp>
    </p:spTree>
  </p:cSld>
  <p:clrMapOvr>
    <a:masterClrMapping/>
  </p:clrMapOvr>
  <p:transition/>
</p:sld>
</file>

<file path=ppt/theme/theme1.xml><?xml version="1.0" encoding="utf-8"?>
<a:theme xmlns:a="http://schemas.openxmlformats.org/drawingml/2006/main" name="L34-35-Functions">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5.xml><?xml version="1.0" encoding="utf-8"?>
<a:theme xmlns:a="http://schemas.openxmlformats.org/drawingml/2006/main" name="1_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L34-35-Functions</Template>
  <TotalTime>2546</TotalTime>
  <Words>5267</Words>
  <Application>Microsoft Office PowerPoint</Application>
  <PresentationFormat>Widescreen</PresentationFormat>
  <Paragraphs>772</Paragraphs>
  <Slides>33</Slides>
  <Notes>28</Notes>
  <HiddenSlides>1</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33</vt:i4>
      </vt:variant>
    </vt:vector>
  </HeadingPairs>
  <TitlesOfParts>
    <vt:vector size="50" baseType="lpstr">
      <vt:lpstr>MS Mincho</vt:lpstr>
      <vt:lpstr>Arial</vt:lpstr>
      <vt:lpstr>Arial Rounded MT Bold</vt:lpstr>
      <vt:lpstr>Baskerville Old Face</vt:lpstr>
      <vt:lpstr>Calibri</vt:lpstr>
      <vt:lpstr>Calibri Light</vt:lpstr>
      <vt:lpstr>Courier New</vt:lpstr>
      <vt:lpstr>Menlo</vt:lpstr>
      <vt:lpstr>Tempus Sans ITC</vt:lpstr>
      <vt:lpstr>Times New Roman</vt:lpstr>
      <vt:lpstr>Wingdings</vt:lpstr>
      <vt:lpstr>L34-35-Functions</vt:lpstr>
      <vt:lpstr>cse-1</vt:lpstr>
      <vt:lpstr>1_Office Theme</vt:lpstr>
      <vt:lpstr>temp</vt:lpstr>
      <vt:lpstr>1_temp</vt:lpstr>
      <vt:lpstr>Clip</vt:lpstr>
      <vt:lpstr>Structured Programming-functions Modular programming and Functions L22-L23</vt:lpstr>
      <vt:lpstr>Objectives:</vt:lpstr>
      <vt:lpstr>Session outcome:</vt:lpstr>
      <vt:lpstr>Programming Scenario . . . </vt:lpstr>
      <vt:lpstr>Modularization</vt:lpstr>
      <vt:lpstr>Advantages of modularization</vt:lpstr>
      <vt:lpstr>Functions </vt:lpstr>
      <vt:lpstr>Functions </vt:lpstr>
      <vt:lpstr> General form of function definition </vt:lpstr>
      <vt:lpstr>Defining a Function</vt:lpstr>
      <vt:lpstr>Understanding main( )function </vt:lpstr>
      <vt:lpstr>Function Definition and Call</vt:lpstr>
      <vt:lpstr>Multiple Functions- An example</vt:lpstr>
      <vt:lpstr>Arguments and Parameters</vt:lpstr>
      <vt:lpstr>Functions </vt:lpstr>
      <vt:lpstr>Function Prototypes</vt:lpstr>
      <vt:lpstr>Function Prototypes</vt:lpstr>
      <vt:lpstr>Scope of Variables</vt:lpstr>
      <vt:lpstr>Local Variables</vt:lpstr>
      <vt:lpstr>Global Variables</vt:lpstr>
      <vt:lpstr>Functions- points to note</vt:lpstr>
      <vt:lpstr>Functions- points to note</vt:lpstr>
      <vt:lpstr>Functions- Categories</vt:lpstr>
      <vt:lpstr>Function with No Arguments/parameters &amp; No return values</vt:lpstr>
      <vt:lpstr>Function with No Arguments but A return value</vt:lpstr>
      <vt:lpstr>Fn with Arguments/parameters &amp; No return values</vt:lpstr>
      <vt:lpstr>Function with Arguments/parameters &amp; One return value</vt:lpstr>
      <vt:lpstr>Problems…</vt:lpstr>
      <vt:lpstr>Factorial of a given number ‘n’</vt:lpstr>
      <vt:lpstr>Reversing a given number ‘n’</vt:lpstr>
      <vt:lpstr>Check whether given number is prime or not </vt:lpstr>
      <vt:lpstr>First n Fibonacci number generation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using        functions</dc:title>
  <dc:creator>RAJ</dc:creator>
  <cp:lastModifiedBy>Kishore B [MAHE-MIT]</cp:lastModifiedBy>
  <cp:revision>73</cp:revision>
  <dcterms:created xsi:type="dcterms:W3CDTF">2013-07-17T04:43:49Z</dcterms:created>
  <dcterms:modified xsi:type="dcterms:W3CDTF">2022-05-07T07:03:41Z</dcterms:modified>
</cp:coreProperties>
</file>