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5" r:id="rId1"/>
  </p:sldMasterIdLst>
  <p:notesMasterIdLst>
    <p:notesMasterId r:id="rId27"/>
  </p:notesMasterIdLst>
  <p:sldIdLst>
    <p:sldId id="382" r:id="rId2"/>
    <p:sldId id="383" r:id="rId3"/>
    <p:sldId id="384" r:id="rId4"/>
    <p:sldId id="415" r:id="rId5"/>
    <p:sldId id="380" r:id="rId6"/>
    <p:sldId id="381" r:id="rId7"/>
    <p:sldId id="365" r:id="rId8"/>
    <p:sldId id="367" r:id="rId9"/>
    <p:sldId id="402" r:id="rId10"/>
    <p:sldId id="403" r:id="rId11"/>
    <p:sldId id="363" r:id="rId12"/>
    <p:sldId id="414" r:id="rId13"/>
    <p:sldId id="406" r:id="rId14"/>
    <p:sldId id="368" r:id="rId15"/>
    <p:sldId id="374" r:id="rId16"/>
    <p:sldId id="372" r:id="rId17"/>
    <p:sldId id="370" r:id="rId18"/>
    <p:sldId id="375" r:id="rId19"/>
    <p:sldId id="408" r:id="rId20"/>
    <p:sldId id="409" r:id="rId21"/>
    <p:sldId id="410" r:id="rId22"/>
    <p:sldId id="411" r:id="rId23"/>
    <p:sldId id="412" r:id="rId24"/>
    <p:sldId id="413" r:id="rId25"/>
    <p:sldId id="376" r:id="rId26"/>
  </p:sldIdLst>
  <p:sldSz cx="12192000" cy="6858000"/>
  <p:notesSz cx="6858000" cy="9144000"/>
  <p:defaultTextStyle>
    <a:defPPr>
      <a:defRPr lang="en-US"/>
    </a:defPPr>
    <a:lvl1pPr algn="l" rtl="0" fontAlgn="base">
      <a:spcBef>
        <a:spcPct val="0"/>
      </a:spcBef>
      <a:spcAft>
        <a:spcPct val="0"/>
      </a:spcAft>
      <a:defRPr sz="2800" b="1" kern="1200">
        <a:solidFill>
          <a:schemeClr val="tx2"/>
        </a:solidFill>
        <a:latin typeface="Arial" charset="0"/>
        <a:ea typeface="+mn-ea"/>
        <a:cs typeface="+mn-cs"/>
      </a:defRPr>
    </a:lvl1pPr>
    <a:lvl2pPr marL="457200" algn="l" rtl="0" fontAlgn="base">
      <a:spcBef>
        <a:spcPct val="0"/>
      </a:spcBef>
      <a:spcAft>
        <a:spcPct val="0"/>
      </a:spcAft>
      <a:defRPr sz="2800" b="1" kern="1200">
        <a:solidFill>
          <a:schemeClr val="tx2"/>
        </a:solidFill>
        <a:latin typeface="Arial" charset="0"/>
        <a:ea typeface="+mn-ea"/>
        <a:cs typeface="+mn-cs"/>
      </a:defRPr>
    </a:lvl2pPr>
    <a:lvl3pPr marL="914400" algn="l" rtl="0" fontAlgn="base">
      <a:spcBef>
        <a:spcPct val="0"/>
      </a:spcBef>
      <a:spcAft>
        <a:spcPct val="0"/>
      </a:spcAft>
      <a:defRPr sz="2800" b="1" kern="1200">
        <a:solidFill>
          <a:schemeClr val="tx2"/>
        </a:solidFill>
        <a:latin typeface="Arial" charset="0"/>
        <a:ea typeface="+mn-ea"/>
        <a:cs typeface="+mn-cs"/>
      </a:defRPr>
    </a:lvl3pPr>
    <a:lvl4pPr marL="1371600" algn="l" rtl="0" fontAlgn="base">
      <a:spcBef>
        <a:spcPct val="0"/>
      </a:spcBef>
      <a:spcAft>
        <a:spcPct val="0"/>
      </a:spcAft>
      <a:defRPr sz="2800" b="1" kern="1200">
        <a:solidFill>
          <a:schemeClr val="tx2"/>
        </a:solidFill>
        <a:latin typeface="Arial" charset="0"/>
        <a:ea typeface="+mn-ea"/>
        <a:cs typeface="+mn-cs"/>
      </a:defRPr>
    </a:lvl4pPr>
    <a:lvl5pPr marL="1828800" algn="l" rtl="0" fontAlgn="base">
      <a:spcBef>
        <a:spcPct val="0"/>
      </a:spcBef>
      <a:spcAft>
        <a:spcPct val="0"/>
      </a:spcAft>
      <a:defRPr sz="2800" b="1" kern="1200">
        <a:solidFill>
          <a:schemeClr val="tx2"/>
        </a:solidFill>
        <a:latin typeface="Arial" charset="0"/>
        <a:ea typeface="+mn-ea"/>
        <a:cs typeface="+mn-cs"/>
      </a:defRPr>
    </a:lvl5pPr>
    <a:lvl6pPr marL="2286000" algn="l" defTabSz="914400" rtl="0" eaLnBrk="1" latinLnBrk="0" hangingPunct="1">
      <a:defRPr sz="2800" b="1" kern="1200">
        <a:solidFill>
          <a:schemeClr val="tx2"/>
        </a:solidFill>
        <a:latin typeface="Arial" charset="0"/>
        <a:ea typeface="+mn-ea"/>
        <a:cs typeface="+mn-cs"/>
      </a:defRPr>
    </a:lvl6pPr>
    <a:lvl7pPr marL="2743200" algn="l" defTabSz="914400" rtl="0" eaLnBrk="1" latinLnBrk="0" hangingPunct="1">
      <a:defRPr sz="2800" b="1" kern="1200">
        <a:solidFill>
          <a:schemeClr val="tx2"/>
        </a:solidFill>
        <a:latin typeface="Arial" charset="0"/>
        <a:ea typeface="+mn-ea"/>
        <a:cs typeface="+mn-cs"/>
      </a:defRPr>
    </a:lvl7pPr>
    <a:lvl8pPr marL="3200400" algn="l" defTabSz="914400" rtl="0" eaLnBrk="1" latinLnBrk="0" hangingPunct="1">
      <a:defRPr sz="2800" b="1" kern="1200">
        <a:solidFill>
          <a:schemeClr val="tx2"/>
        </a:solidFill>
        <a:latin typeface="Arial" charset="0"/>
        <a:ea typeface="+mn-ea"/>
        <a:cs typeface="+mn-cs"/>
      </a:defRPr>
    </a:lvl8pPr>
    <a:lvl9pPr marL="3657600" algn="l" defTabSz="914400" rtl="0" eaLnBrk="1" latinLnBrk="0" hangingPunct="1">
      <a:defRPr sz="28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5790" autoAdjust="0"/>
  </p:normalViewPr>
  <p:slideViewPr>
    <p:cSldViewPr>
      <p:cViewPr varScale="1">
        <p:scale>
          <a:sx n="60" d="100"/>
          <a:sy n="60" d="100"/>
        </p:scale>
        <p:origin x="1116"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79FB2FF1-0C94-45B5-B4DB-2A6DD799E1C6}" type="slidenum">
              <a:rPr lang="en-US"/>
              <a:pPr>
                <a:defRPr/>
              </a:pPr>
              <a:t>‹#›</a:t>
            </a:fld>
            <a:endParaRPr lang="en-US"/>
          </a:p>
        </p:txBody>
      </p:sp>
    </p:spTree>
    <p:extLst>
      <p:ext uri="{BB962C8B-B14F-4D97-AF65-F5344CB8AC3E}">
        <p14:creationId xmlns:p14="http://schemas.microsoft.com/office/powerpoint/2010/main" val="2574087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Run_time_(program_lifecycle_pha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A47E12-1E88-4B1B-B58C-75A77939FCD5}" type="slidenum">
              <a:rPr lang="en-US" smtClean="0"/>
              <a:pPr/>
              <a:t>4</a:t>
            </a:fld>
            <a:endParaRPr lang="en-US"/>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72807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3D9220D-C6AF-453B-8164-758B9EEE132C}" type="slidenum">
              <a:rPr lang="en-US" smtClean="0"/>
              <a:pPr/>
              <a:t>16</a:t>
            </a:fld>
            <a:endParaRPr 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7262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ABDD830-40B9-416D-92E5-FB1D0DE1DB75}" type="slidenum">
              <a:rPr lang="en-US" smtClean="0"/>
              <a:pPr/>
              <a:t>17</a:t>
            </a:fld>
            <a:endParaRPr 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94408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B28DE28-4FD7-41DA-B091-F391753B3F5C}" type="slidenum">
              <a:rPr lang="en-US" smtClean="0"/>
              <a:pPr/>
              <a:t>18</a:t>
            </a:fld>
            <a:endParaRPr lang="en-US"/>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0645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FB2FF1-0C94-45B5-B4DB-2A6DD799E1C6}" type="slidenum">
              <a:rPr lang="en-US" smtClean="0"/>
              <a:pPr>
                <a:defRPr/>
              </a:pPr>
              <a:t>25</a:t>
            </a:fld>
            <a:endParaRPr lang="en-US"/>
          </a:p>
        </p:txBody>
      </p:sp>
    </p:spTree>
    <p:extLst>
      <p:ext uri="{BB962C8B-B14F-4D97-AF65-F5344CB8AC3E}">
        <p14:creationId xmlns:p14="http://schemas.microsoft.com/office/powerpoint/2010/main" val="44322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75EAF22-57B3-485B-B63D-5D8DFE71C5FE}" type="slidenum">
              <a:rPr lang="en-US" smtClean="0"/>
              <a:pPr/>
              <a:t>5</a:t>
            </a:fld>
            <a:endParaRPr lang="en-US"/>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noFill/>
          <a:ln/>
        </p:spPr>
        <p:txBody>
          <a:bodyPr/>
          <a:lstStyle/>
          <a:p>
            <a:pPr eaLnBrk="1" hangingPunct="1"/>
            <a:r>
              <a:rPr lang="en-US" b="1" i="0" dirty="0"/>
              <a:t>Additional information on arguments</a:t>
            </a:r>
            <a:r>
              <a:rPr lang="en-US" b="1" i="0" baseline="0" dirty="0"/>
              <a:t> and parameters</a:t>
            </a:r>
            <a:endParaRPr lang="en-US" b="1" i="0" dirty="0"/>
          </a:p>
          <a:p>
            <a:pPr eaLnBrk="1" hangingPunct="1"/>
            <a:endParaRPr lang="en-US" i="0" dirty="0"/>
          </a:p>
          <a:p>
            <a:r>
              <a:rPr lang="en-US" i="0" dirty="0"/>
              <a:t>These two terms parameter and argument are sometimes loosely used interchangeably, and the context is used to distinguish the meaning. The term parameter (sometimes called formal parameter) is often used to refer to the variable as found in the function definition, while argument (sometimes called actual parameter) refers to the actual value passed. To avoid confusion, it is common to view a parameter as a variable, and an argument as a value.</a:t>
            </a:r>
          </a:p>
          <a:p>
            <a:r>
              <a:rPr lang="en-US" i="0" dirty="0"/>
              <a:t>Parameters appear in procedure definitions; arguments appear in procedure calls. In the function definition f(x) = x*x the variable x is a parameter; in the function call f(2) the value 2 is the argument of the function. Loosely, a parameter is a type, and an argument is an instance.</a:t>
            </a:r>
          </a:p>
          <a:p>
            <a:r>
              <a:rPr lang="en-US" i="0" dirty="0"/>
              <a:t>A parameter is an intrinsic property of the procedure, included in its definition. For example, in many languages, a procedure to add two supplied integers together and calculate the sum would need two parameters, one for each integer. In general, a procedure may be defined with any number of parameters, or no parameters at all. If a procedure has parameters, the part of its definition that specifies the parameters is called its parameter list.</a:t>
            </a:r>
          </a:p>
          <a:p>
            <a:r>
              <a:rPr lang="en-US" i="0" dirty="0"/>
              <a:t>By contrast, the arguments are the values supplied to the procedure when it is called. Unlike the parameters, which form an unchanging part of the procedure's definition, the arguments may vary from call to call. Each time a procedure is called, the part of the procedure call that specifies the arguments is called the argument list.</a:t>
            </a:r>
          </a:p>
          <a:p>
            <a:r>
              <a:rPr lang="en-US" i="0" dirty="0"/>
              <a:t>Although parameters are also commonly referred to as arguments, arguments are more properly thought of as the actual values or references assigned to the parameter variables when the subroutine is called at </a:t>
            </a:r>
            <a:r>
              <a:rPr lang="en-US" i="0" dirty="0">
                <a:hlinkClick r:id="rId3" tooltip="Run time (program lifecycle phase)"/>
              </a:rPr>
              <a:t>run-time</a:t>
            </a:r>
            <a:r>
              <a:rPr lang="en-US" i="0" dirty="0"/>
              <a:t>. When discussing code that is calling into a subroutine, any values or references passed into the subroutine are the arguments, and the place in the code where these values or references are given is the parameter list. When discussing the code inside the subroutine definition, the variables in the subroutine's parameter list are the parameters, while the values of the parameters at runtime are the arguments.</a:t>
            </a:r>
          </a:p>
          <a:p>
            <a:pPr eaLnBrk="1" hangingPunct="1"/>
            <a:endParaRPr lang="en-US" i="0" dirty="0"/>
          </a:p>
        </p:txBody>
      </p:sp>
    </p:spTree>
    <p:extLst>
      <p:ext uri="{BB962C8B-B14F-4D97-AF65-F5344CB8AC3E}">
        <p14:creationId xmlns:p14="http://schemas.microsoft.com/office/powerpoint/2010/main" val="41403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01A3CCC-EBEA-49CB-956E-A7FD79E38223}" type="slidenum">
              <a:rPr lang="en-US" smtClean="0"/>
              <a:pPr/>
              <a:t>6</a:t>
            </a:fld>
            <a:endParaRPr lang="en-US"/>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eaLnBrk="1" hangingPunct="1"/>
            <a:r>
              <a:rPr lang="en-US" b="1" dirty="0"/>
              <a:t>Analogy </a:t>
            </a:r>
            <a:r>
              <a:rPr lang="en-US" b="1"/>
              <a:t>example illustration</a:t>
            </a:r>
            <a:endParaRPr lang="en-US" b="1" dirty="0"/>
          </a:p>
          <a:p>
            <a:pPr eaLnBrk="1" hangingPunct="1"/>
            <a:endParaRPr lang="en-US" b="1" dirty="0"/>
          </a:p>
          <a:p>
            <a:r>
              <a:rPr lang="en-US" dirty="0"/>
              <a:t>If I tell you the URL, I'm </a:t>
            </a:r>
            <a:r>
              <a:rPr lang="en-US" b="1" dirty="0"/>
              <a:t>passing by reference.</a:t>
            </a:r>
            <a:r>
              <a:rPr lang="en-US" dirty="0"/>
              <a:t> You can use that URL to see the </a:t>
            </a:r>
            <a:r>
              <a:rPr lang="en-US" b="1" dirty="0"/>
              <a:t>same web page</a:t>
            </a:r>
            <a:r>
              <a:rPr lang="en-US" dirty="0"/>
              <a:t> I can see. If that page is changed, we both see the changes. If you delete the URL, all you're doing is destroying your reference to that page - you're not deleting the actual page itself.</a:t>
            </a:r>
          </a:p>
          <a:p>
            <a:r>
              <a:rPr lang="en-US" dirty="0"/>
              <a:t>If I print out the page and give you the printout, I'm </a:t>
            </a:r>
            <a:r>
              <a:rPr lang="en-US" b="1" dirty="0"/>
              <a:t>passing by value</a:t>
            </a:r>
            <a:r>
              <a:rPr lang="en-US" dirty="0"/>
              <a:t>. Your page is a disconnected copy of the original. You won't see any subsequent changes, and any changes that you make (e.g. scribbling on your printout) will not show up on the original page. If you destroy the printout, you have actually destroyed </a:t>
            </a:r>
            <a:r>
              <a:rPr lang="en-US" b="1" dirty="0"/>
              <a:t>your copy</a:t>
            </a:r>
            <a:r>
              <a:rPr lang="en-US" dirty="0"/>
              <a:t> of the object - but the original web page remains intact.</a:t>
            </a:r>
          </a:p>
          <a:p>
            <a:pPr eaLnBrk="1" hangingPunct="1"/>
            <a:endParaRPr lang="en-US" b="1" dirty="0"/>
          </a:p>
        </p:txBody>
      </p:sp>
    </p:spTree>
    <p:extLst>
      <p:ext uri="{BB962C8B-B14F-4D97-AF65-F5344CB8AC3E}">
        <p14:creationId xmlns:p14="http://schemas.microsoft.com/office/powerpoint/2010/main" val="164587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6C1C307-826B-4E83-855C-E71381599457}" type="slidenum">
              <a:rPr lang="en-US" smtClean="0"/>
              <a:pPr/>
              <a:t>7</a:t>
            </a:fld>
            <a:endParaRPr lang="en-US"/>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ln/>
        </p:spPr>
        <p:txBody>
          <a:bodyPr/>
          <a:lstStyle/>
          <a:p>
            <a:r>
              <a:rPr lang="en-US" b="1" baseline="0" dirty="0"/>
              <a:t>Notes on </a:t>
            </a:r>
          </a:p>
          <a:p>
            <a:endParaRPr lang="en-US" b="1" baseline="0" dirty="0"/>
          </a:p>
          <a:p>
            <a:r>
              <a:rPr lang="en-US" b="1" dirty="0"/>
              <a:t>Call by Value</a:t>
            </a:r>
          </a:p>
          <a:p>
            <a:endParaRPr lang="en-US" b="1" dirty="0"/>
          </a:p>
          <a:p>
            <a:r>
              <a:rPr lang="en-US" dirty="0"/>
              <a:t>If data is passed by value, the data is copied from the variable used in for example main() to a variable used by the function. So if the data passed (that is stored in the function variable) is modified inside the function, the value is only changed in the variable used inside the function.</a:t>
            </a:r>
          </a:p>
          <a:p>
            <a:pPr eaLnBrk="1" hangingPunct="1"/>
            <a:endParaRPr lang="en-US" dirty="0"/>
          </a:p>
          <a:p>
            <a:r>
              <a:rPr lang="en-US" b="1" dirty="0"/>
              <a:t>Call by Reference</a:t>
            </a:r>
          </a:p>
          <a:p>
            <a:endParaRPr lang="en-US" b="1" dirty="0"/>
          </a:p>
          <a:p>
            <a:r>
              <a:rPr lang="en-US" dirty="0"/>
              <a:t>If data is passed by reference, a pointer to the data is copied instead of the actual variable as is done in a call by value. Because a pointer is copied, if the value at that pointers address is changed in the function, the value is also changed in main().</a:t>
            </a:r>
          </a:p>
          <a:p>
            <a:pPr eaLnBrk="1" hangingPunct="1"/>
            <a:endParaRPr lang="en-US" dirty="0"/>
          </a:p>
          <a:p>
            <a:r>
              <a:rPr lang="en-US" b="1" dirty="0"/>
              <a:t>When to Use Call by Value and When to use Call by Reference?</a:t>
            </a:r>
          </a:p>
          <a:p>
            <a:r>
              <a:rPr lang="en-US" dirty="0"/>
              <a:t>One advantage of the call by reference method is that it is using pointers, so there is no doubling of the memory used by the variables (as with the copy of the call by value method). This is of course great, lowering the memory footprint is always a good thing. So why don’t we just make all the parameters call by reference?</a:t>
            </a:r>
          </a:p>
          <a:p>
            <a:r>
              <a:rPr lang="en-US" dirty="0"/>
              <a:t>There are two reasons why this is not a good idea and that you (the programmer) need to choose between call by value and call by reference. The reason are: side effects and privacy. Unwanted side effects are usually caused by inadvertently changes that are made to a call by reference parameter. Also in most cases you want the data to be private and that someone calling a function only be able to change if you want it. So it is better to use a call by value by default and only use call by reference if data changes are expected.</a:t>
            </a:r>
          </a:p>
          <a:p>
            <a:pPr eaLnBrk="1" hangingPunct="1"/>
            <a:endParaRPr lang="en-US" dirty="0"/>
          </a:p>
        </p:txBody>
      </p:sp>
    </p:spTree>
    <p:extLst>
      <p:ext uri="{BB962C8B-B14F-4D97-AF65-F5344CB8AC3E}">
        <p14:creationId xmlns:p14="http://schemas.microsoft.com/office/powerpoint/2010/main" val="69740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6961147-8228-4E9B-830F-AA2645F82CDA}" type="slidenum">
              <a:rPr lang="en-US" smtClean="0"/>
              <a:pPr/>
              <a:t>8</a:t>
            </a:fld>
            <a:endParaRPr lang="en-US"/>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622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CF61034-4964-426E-93D2-1AF31FAE2E47}" type="slidenum">
              <a:rPr lang="en-US" smtClean="0"/>
              <a:pPr/>
              <a:t>11</a:t>
            </a:fld>
            <a:endParaRPr lang="en-US"/>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28563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E2E0DD-7D88-4528-B613-0F226A1B1126}" type="slidenum">
              <a:rPr lang="en-US" altLang="en-US"/>
              <a:pPr>
                <a:spcBef>
                  <a:spcPct val="0"/>
                </a:spcBef>
              </a:pPr>
              <a:t>13</a:t>
            </a:fld>
            <a:endParaRPr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___________Example 3____________________________</a:t>
            </a:r>
          </a:p>
          <a:p>
            <a:r>
              <a:rPr lang="en-US" altLang="en-US">
                <a:latin typeface="Arial" panose="020B0604020202020204" pitchFamily="34" charset="0"/>
              </a:rPr>
              <a:t>void First (void)    // MULTIPLE FUNCTIONS</a:t>
            </a:r>
          </a:p>
          <a:p>
            <a:r>
              <a:rPr lang="en-US" altLang="en-US">
                <a:latin typeface="Arial" panose="020B0604020202020204" pitchFamily="34" charset="0"/>
              </a:rPr>
              <a:t>{ cout &lt;&lt; “I am now inside function First\n”;}</a:t>
            </a:r>
          </a:p>
          <a:p>
            <a:r>
              <a:rPr lang="en-US" altLang="en-US">
                <a:latin typeface="Arial" panose="020B0604020202020204" pitchFamily="34" charset="0"/>
              </a:rPr>
              <a:t> </a:t>
            </a:r>
          </a:p>
          <a:p>
            <a:r>
              <a:rPr lang="en-US" altLang="en-US">
                <a:latin typeface="Arial" panose="020B0604020202020204" pitchFamily="34" charset="0"/>
              </a:rPr>
              <a:t>void Second (void)</a:t>
            </a:r>
          </a:p>
          <a:p>
            <a:r>
              <a:rPr lang="en-US" altLang="en-US">
                <a:latin typeface="Arial" panose="020B0604020202020204" pitchFamily="34" charset="0"/>
              </a:rPr>
              <a:t>{ cout &lt;&lt; “I am now inside function Second\n”;</a:t>
            </a:r>
          </a:p>
          <a:p>
            <a:r>
              <a:rPr lang="en-US" altLang="en-US">
                <a:latin typeface="Arial" panose="020B0604020202020204" pitchFamily="34" charset="0"/>
              </a:rPr>
              <a:t>     }  </a:t>
            </a:r>
          </a:p>
          <a:p>
            <a:r>
              <a:rPr lang="en-US" altLang="en-US">
                <a:latin typeface="Arial" panose="020B0604020202020204" pitchFamily="34" charset="0"/>
              </a:rPr>
              <a:t>void main ()</a:t>
            </a:r>
          </a:p>
          <a:p>
            <a:r>
              <a:rPr lang="en-US" altLang="en-US">
                <a:latin typeface="Arial" panose="020B0604020202020204" pitchFamily="34" charset="0"/>
              </a:rPr>
              <a:t>{ cout &lt;&lt; “I am starting in function main\n”;</a:t>
            </a:r>
          </a:p>
          <a:p>
            <a:r>
              <a:rPr lang="en-US" altLang="en-US">
                <a:latin typeface="Arial" panose="020B0604020202020204" pitchFamily="34" charset="0"/>
              </a:rPr>
              <a:t>   First ();          //CALL TO First</a:t>
            </a:r>
          </a:p>
          <a:p>
            <a:r>
              <a:rPr lang="en-US" altLang="en-US">
                <a:latin typeface="Arial" panose="020B0604020202020204" pitchFamily="34" charset="0"/>
              </a:rPr>
              <a:t>   Second ();     // CALL TO Second</a:t>
            </a:r>
          </a:p>
          <a:p>
            <a:r>
              <a:rPr lang="en-US" altLang="en-US">
                <a:latin typeface="Arial" panose="020B0604020202020204" pitchFamily="34" charset="0"/>
              </a:rPr>
              <a:t>   cout &lt;&lt; “Back in function main again.\n”;</a:t>
            </a:r>
          </a:p>
          <a:p>
            <a:r>
              <a:rPr lang="en-US" altLang="en-US">
                <a:latin typeface="Arial" panose="020B0604020202020204" pitchFamily="34" charset="0"/>
              </a:rPr>
              <a:t>  }</a:t>
            </a:r>
          </a:p>
          <a:p>
            <a:r>
              <a:rPr lang="en-US" altLang="en-US">
                <a:latin typeface="Arial" panose="020B0604020202020204" pitchFamily="34" charset="0"/>
              </a:rPr>
              <a:t>________________________________________________</a:t>
            </a:r>
          </a:p>
        </p:txBody>
      </p:sp>
    </p:spTree>
    <p:extLst>
      <p:ext uri="{BB962C8B-B14F-4D97-AF65-F5344CB8AC3E}">
        <p14:creationId xmlns:p14="http://schemas.microsoft.com/office/powerpoint/2010/main" val="377963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02F7234-4C25-4585-B6EC-CB913F1FCA70}" type="slidenum">
              <a:rPr lang="en-US" smtClean="0"/>
              <a:pPr/>
              <a:t>14</a:t>
            </a:fld>
            <a:endParaRPr lang="en-US"/>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137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677158-12F9-4AA0-BA4A-4ACCF0B87B80}" type="slidenum">
              <a:rPr lang="en-US" smtClean="0"/>
              <a:pPr/>
              <a:t>15</a:t>
            </a:fld>
            <a:endParaRPr lang="en-US"/>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88539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A2F99FA7-BA3C-4593-A31D-80BA8C76219D}" type="datetime1">
              <a:rPr lang="en-US" smtClean="0"/>
              <a:t>5/23/2022</a:t>
            </a:fld>
            <a:endParaRPr lang="en-IN"/>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t>CSE 1051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412499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eaLnBrk="1" hangingPunct="1"/>
            <a:fld id="{FDA20164-D1C8-4A17-B11E-B91F9820F864}" type="datetime1">
              <a:rPr lang="en-US" sz="1200" smtClean="0"/>
              <a:t>5/23/2022</a:t>
            </a:fld>
            <a:endParaRPr lang="en-US" sz="1200"/>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381956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eaLnBrk="1" hangingPunct="1"/>
            <a:fld id="{1CD85DF1-0684-429D-A6C6-1ED80AA62973}" type="datetime1">
              <a:rPr lang="en-US" sz="1200" smtClean="0"/>
              <a:t>5/23/2022</a:t>
            </a:fld>
            <a:endParaRPr lang="en-US" sz="1200"/>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3329071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14"/>
          <p:cNvSpPr>
            <a:spLocks noGrp="1"/>
          </p:cNvSpPr>
          <p:nvPr>
            <p:ph type="ftr" sz="quarter" idx="11"/>
          </p:nvPr>
        </p:nvSpPr>
        <p:spPr>
          <a:xfrm>
            <a:off x="1727200" y="6356351"/>
            <a:ext cx="5892800" cy="365125"/>
          </a:xfrm>
          <a:prstGeom prst="rect">
            <a:avLst/>
          </a:prstGeom>
        </p:spPr>
        <p:txBody>
          <a:bodyPr/>
          <a:lstStyle>
            <a:lvl1pPr>
              <a:defRPr sz="1200"/>
            </a:lvl1pPr>
          </a:lstStyle>
          <a:p>
            <a:r>
              <a:rPr lang="en-US"/>
              <a:t>CSE 1051                      Department of CSE</a:t>
            </a:r>
          </a:p>
        </p:txBody>
      </p:sp>
      <p:sp>
        <p:nvSpPr>
          <p:cNvPr id="11" name="Title 10"/>
          <p:cNvSpPr>
            <a:spLocks noGrp="1"/>
          </p:cNvSpPr>
          <p:nvPr>
            <p:ph type="title"/>
          </p:nvPr>
        </p:nvSpPr>
        <p:spPr>
          <a:xfrm>
            <a:off x="1625600" y="152400"/>
            <a:ext cx="9550401" cy="685800"/>
          </a:xfrm>
        </p:spPr>
        <p:txBody>
          <a:bodyPr>
            <a:normAutofit/>
          </a:bodyPr>
          <a:lstStyle>
            <a:lvl1pPr>
              <a:defRPr sz="3600">
                <a:solidFill>
                  <a:schemeClr val="tx2"/>
                </a:solidFill>
              </a:defRPr>
            </a:lvl1pPr>
          </a:lstStyle>
          <a:p>
            <a:r>
              <a:rPr lang="en-US"/>
              <a:t>Click to edit Master title style</a:t>
            </a:r>
          </a:p>
        </p:txBody>
      </p:sp>
      <p:sp>
        <p:nvSpPr>
          <p:cNvPr id="7" name="Rectangle 6"/>
          <p:cNvSpPr/>
          <p:nvPr/>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a:solidFill>
                <a:schemeClr val="accent6">
                  <a:lumMod val="75000"/>
                </a:schemeClr>
              </a:solidFill>
            </a:endParaRPr>
          </a:p>
        </p:txBody>
      </p:sp>
      <p:sp>
        <p:nvSpPr>
          <p:cNvPr id="8" name="Date Placeholder 2"/>
          <p:cNvSpPr>
            <a:spLocks noGrp="1"/>
          </p:cNvSpPr>
          <p:nvPr>
            <p:ph type="dt" sz="quarter" idx="10"/>
          </p:nvPr>
        </p:nvSpPr>
        <p:spPr bwMode="auto">
          <a:xfrm>
            <a:off x="8191515" y="6357959"/>
            <a:ext cx="2476517" cy="3698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0">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886AA3BE-A31D-4ECA-A054-F35C1956FC39}" type="datetime1">
              <a:rPr lang="en-US" sz="1200" smtClean="0">
                <a:solidFill>
                  <a:schemeClr val="tx1"/>
                </a:solidFill>
              </a:rPr>
              <a:t>5/23/2022</a:t>
            </a:fld>
            <a:endParaRPr lang="en-US" sz="1200" dirty="0">
              <a:solidFill>
                <a:schemeClr val="tx1"/>
              </a:solidFill>
            </a:endParaRPr>
          </a:p>
        </p:txBody>
      </p:sp>
      <p:sp>
        <p:nvSpPr>
          <p:cNvPr id="9" name="Slide Number Placeholder 3"/>
          <p:cNvSpPr>
            <a:spLocks noGrp="1"/>
          </p:cNvSpPr>
          <p:nvPr>
            <p:ph type="sldNum" sz="quarter" idx="12"/>
          </p:nvPr>
        </p:nvSpPr>
        <p:spPr bwMode="auto">
          <a:xfrm>
            <a:off x="10668000" y="6356351"/>
            <a:ext cx="914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mtClean="0">
                <a:solidFill>
                  <a:schemeClr val="tx1"/>
                </a:solidFill>
              </a:rPr>
              <a:pPr eaLnBrk="1" hangingPunct="1"/>
              <a:t>‹#›</a:t>
            </a:fld>
            <a:endParaRPr lang="en-US">
              <a:solidFill>
                <a:schemeClr val="tx1"/>
              </a:solidFill>
            </a:endParaRPr>
          </a:p>
        </p:txBody>
      </p:sp>
    </p:spTree>
    <p:extLst>
      <p:ext uri="{BB962C8B-B14F-4D97-AF65-F5344CB8AC3E}">
        <p14:creationId xmlns:p14="http://schemas.microsoft.com/office/powerpoint/2010/main" val="20407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eaLnBrk="1" hangingPunct="1"/>
            <a:fld id="{07D834F7-8F41-434D-80D8-41648E3DCCDC}" type="datetime1">
              <a:rPr lang="en-US" sz="1200" smtClean="0">
                <a:solidFill>
                  <a:schemeClr val="tx1"/>
                </a:solidFill>
              </a:rPr>
              <a:t>5/23/2022</a:t>
            </a:fld>
            <a:endParaRPr lang="en-US" sz="1200" dirty="0">
              <a:solidFill>
                <a:schemeClr val="tx1"/>
              </a:solidFill>
            </a:endParaRPr>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a:t>CSE 1051                      Department of CSE</a:t>
            </a: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a:t>
            </a:fld>
            <a:endParaRPr lang="en-US">
              <a:solidFill>
                <a:schemeClr val="tx1"/>
              </a:solidFill>
            </a:endParaRPr>
          </a:p>
        </p:txBody>
      </p:sp>
    </p:spTree>
    <p:extLst>
      <p:ext uri="{BB962C8B-B14F-4D97-AF65-F5344CB8AC3E}">
        <p14:creationId xmlns:p14="http://schemas.microsoft.com/office/powerpoint/2010/main" val="420595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C21E694F-5245-4C61-868F-434800D3E222}" type="datetime1">
              <a:rPr lang="en-US" smtClean="0"/>
              <a:t>5/23/2022</a:t>
            </a:fld>
            <a:endParaRPr lang="en-IN"/>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a:t>CSE 1051                      Department of CSE</a:t>
            </a:r>
            <a:endParaRPr lang="en-IN"/>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5041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eaLnBrk="1" hangingPunct="1"/>
            <a:fld id="{6386791A-6F08-434E-A9FE-83C2469EED56}" type="datetime1">
              <a:rPr lang="en-US" sz="1200" smtClean="0"/>
              <a:t>5/23/2022</a:t>
            </a:fld>
            <a:endParaRPr lang="en-US" sz="1200"/>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16901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eaLnBrk="1" hangingPunct="1"/>
            <a:fld id="{4D7AA1F0-0639-411D-895B-EC6EED198E66}" type="datetime1">
              <a:rPr lang="en-US" sz="1200" smtClean="0"/>
              <a:t>5/23/2022</a:t>
            </a:fld>
            <a:endParaRPr lang="en-US" sz="1200"/>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a:t>CSE 1051                      Department of CSE</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218355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eaLnBrk="1" hangingPunct="1"/>
            <a:fld id="{5503F4C9-1695-44E5-9991-0F36ADDFA5DB}" type="datetime1">
              <a:rPr lang="en-US" sz="1200" smtClean="0"/>
              <a:t>5/23/2022</a:t>
            </a:fld>
            <a:endParaRPr lang="en-US" sz="1200"/>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124808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eaLnBrk="1" hangingPunct="1"/>
            <a:fld id="{F147727A-7DEC-4744-8BD8-ED9C631BA80D}" type="datetime1">
              <a:rPr lang="en-US" sz="1200" smtClean="0"/>
              <a:t>5/23/2022</a:t>
            </a:fld>
            <a:endParaRPr lang="en-US" sz="1200"/>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a:t>CSE 1051                      Department of CSE</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417374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eaLnBrk="1" hangingPunct="1"/>
            <a:fld id="{5A3CDE00-F3C2-4E73-8BB3-8C1C8B35C17B}" type="datetime1">
              <a:rPr lang="en-US" sz="1200" smtClean="0"/>
              <a:t>5/23/2022</a:t>
            </a:fld>
            <a:endParaRPr lang="en-US" sz="1200"/>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a:t>CSE 1051                      Department of CSE</a:t>
            </a:r>
            <a:endParaRPr lang="en-US" dirty="0"/>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75329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eaLnBrk="1" hangingPunct="1"/>
            <a:fld id="{A19C27B1-7BF2-48F9-97B8-9549D75DFBEA}" type="datetime1">
              <a:rPr lang="en-US" sz="1200" smtClean="0"/>
              <a:t>5/23/2022</a:t>
            </a:fld>
            <a:endParaRPr lang="en-US" sz="1200"/>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a:t>CSE 1051                      Department of CSE</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126430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71A9E0ED-F983-42C2-8057-9E3921FBF754}" type="datetime1">
              <a:rPr lang="en-US" smtClean="0"/>
              <a:t>5/23/2022</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a:t>CSE 1051                      Department of CSE</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2826883891"/>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45" r:id="rId12"/>
  </p:sldLayoutIdLst>
  <p:hf hdr="0" dt="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body" idx="1"/>
          </p:nvPr>
        </p:nvSpPr>
        <p:spPr>
          <a:xfrm>
            <a:off x="2210938" y="2348881"/>
            <a:ext cx="7620000" cy="720080"/>
          </a:xfrm>
        </p:spPr>
        <p:txBody>
          <a:bodyPr>
            <a:noAutofit/>
          </a:bodyPr>
          <a:lstStyle/>
          <a:p>
            <a:pPr marL="457200" indent="-457200" algn="ctr"/>
            <a:r>
              <a:rPr lang="en-US" sz="4000" dirty="0">
                <a:solidFill>
                  <a:srgbClr val="002060"/>
                </a:solidFill>
                <a:effectLst>
                  <a:outerShdw blurRad="38100" dist="38100" dir="2700000" algn="tl">
                    <a:srgbClr val="000000">
                      <a:alpha val="43137"/>
                    </a:srgbClr>
                  </a:outerShdw>
                </a:effectLst>
              </a:rPr>
              <a:t>Parameter passing techniques </a:t>
            </a:r>
          </a:p>
        </p:txBody>
      </p:sp>
      <p:sp>
        <p:nvSpPr>
          <p:cNvPr id="2" name="Footer Placeholder 1"/>
          <p:cNvSpPr>
            <a:spLocks noGrp="1"/>
          </p:cNvSpPr>
          <p:nvPr>
            <p:ph type="ftr" sz="quarter" idx="11"/>
          </p:nvPr>
        </p:nvSpPr>
        <p:spPr/>
        <p:txBody>
          <a:bodyPr/>
          <a:lstStyle/>
          <a:p>
            <a:r>
              <a:rPr lang="en-US"/>
              <a:t>CSE 1051                      Department of CSE</a:t>
            </a:r>
            <a:endParaRPr lang="en-IN"/>
          </a:p>
        </p:txBody>
      </p:sp>
      <p:sp>
        <p:nvSpPr>
          <p:cNvPr id="3" name="Slide Number Placeholder 2"/>
          <p:cNvSpPr>
            <a:spLocks noGrp="1"/>
          </p:cNvSpPr>
          <p:nvPr>
            <p:ph type="sldNum" sz="quarter" idx="12"/>
          </p:nvPr>
        </p:nvSpPr>
        <p:spPr/>
        <p:txBody>
          <a:bodyPr/>
          <a:lstStyle/>
          <a:p>
            <a:fld id="{24BEA51C-495D-44A2-B925-9AAC4BD9F0A2}" type="slidenum">
              <a:rPr lang="en-IN" smtClean="0"/>
              <a:t>1</a:t>
            </a:fld>
            <a:endParaRPr lang="en-IN"/>
          </a:p>
        </p:txBody>
      </p:sp>
    </p:spTree>
    <p:extLst>
      <p:ext uri="{BB962C8B-B14F-4D97-AF65-F5344CB8AC3E}">
        <p14:creationId xmlns:p14="http://schemas.microsoft.com/office/powerpoint/2010/main" val="165063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as function arguments</a:t>
            </a:r>
          </a:p>
        </p:txBody>
      </p:sp>
      <p:sp>
        <p:nvSpPr>
          <p:cNvPr id="27650" name="Rectangle 3"/>
          <p:cNvSpPr>
            <a:spLocks noGrp="1" noChangeArrowheads="1"/>
          </p:cNvSpPr>
          <p:nvPr>
            <p:ph idx="1"/>
          </p:nvPr>
        </p:nvSpPr>
        <p:spPr>
          <a:xfrm>
            <a:off x="838201" y="1066801"/>
            <a:ext cx="10515599" cy="5059363"/>
          </a:xfrm>
        </p:spPr>
        <p:txBody>
          <a:bodyPr>
            <a:normAutofit/>
          </a:bodyPr>
          <a:lstStyle/>
          <a:p>
            <a:pPr algn="just">
              <a:lnSpc>
                <a:spcPct val="200000"/>
              </a:lnSpc>
            </a:pPr>
            <a:r>
              <a:rPr lang="en-US" sz="2400" dirty="0"/>
              <a:t>When the function change() is called, the address of the variable x, not its value, is passed into the function change(). </a:t>
            </a:r>
            <a:endParaRPr lang="en-US" sz="1100" dirty="0"/>
          </a:p>
          <a:p>
            <a:pPr algn="just">
              <a:lnSpc>
                <a:spcPct val="200000"/>
              </a:lnSpc>
            </a:pPr>
            <a:r>
              <a:rPr lang="en-US" sz="2400" dirty="0"/>
              <a:t>Inside change(), the variable p is declared as a pointer and therefore p is the address of the variable x. The statement</a:t>
            </a:r>
          </a:p>
          <a:p>
            <a:pPr algn="just">
              <a:lnSpc>
                <a:spcPct val="200000"/>
              </a:lnSpc>
            </a:pPr>
            <a:r>
              <a:rPr lang="en-US" sz="2400" dirty="0"/>
              <a:t>*p=*p +10 adds 10 to the value stored at the address p. Since p represents the address of x, the value of x is changed from 20 to 30. therefore it prints 30.</a:t>
            </a:r>
          </a:p>
        </p:txBody>
      </p:sp>
      <p:sp>
        <p:nvSpPr>
          <p:cNvPr id="27653" name="Footer Placeholder 9"/>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27652" name="Slide Number Placeholder 8"/>
          <p:cNvSpPr>
            <a:spLocks noGrp="1"/>
          </p:cNvSpPr>
          <p:nvPr>
            <p:ph type="sldNum" sz="quarter" idx="12"/>
          </p:nvPr>
        </p:nvSpPr>
        <p:spPr>
          <a:noFill/>
        </p:spPr>
        <p:txBody>
          <a:bodyPr/>
          <a:lstStyle/>
          <a:p>
            <a:fld id="{DEC10AD3-6165-406A-836A-A7A79D2B50F3}"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157" y="454025"/>
            <a:ext cx="9990404" cy="685800"/>
          </a:xfrm>
        </p:spPr>
        <p:txBody>
          <a:bodyPr>
            <a:noAutofit/>
          </a:bodyPr>
          <a:lstStyle/>
          <a:p>
            <a:r>
              <a:rPr lang="en-US" sz="3200" dirty="0">
                <a:solidFill>
                  <a:schemeClr val="accent1"/>
                </a:solidFill>
              </a:rPr>
              <a:t>Function that return multiple values-Using pointers</a:t>
            </a:r>
          </a:p>
        </p:txBody>
      </p:sp>
      <p:sp>
        <p:nvSpPr>
          <p:cNvPr id="13315" name="Footer Placeholder 2"/>
          <p:cNvSpPr>
            <a:spLocks noGrp="1"/>
          </p:cNvSpPr>
          <p:nvPr>
            <p:ph type="ftr" sz="quarter" idx="11"/>
          </p:nvPr>
        </p:nvSpPr>
        <p:spPr>
          <a:noFill/>
        </p:spPr>
        <p:txBody>
          <a:bodyPr/>
          <a:lstStyle/>
          <a:p>
            <a:r>
              <a:rPr lang="en-US"/>
              <a:t>CSE 1051                      Department of CSE</a:t>
            </a:r>
          </a:p>
        </p:txBody>
      </p:sp>
      <p:sp>
        <p:nvSpPr>
          <p:cNvPr id="11" name="Slide Number Placeholder 10"/>
          <p:cNvSpPr>
            <a:spLocks noGrp="1"/>
          </p:cNvSpPr>
          <p:nvPr>
            <p:ph type="sldNum" sz="quarter" idx="12"/>
          </p:nvPr>
        </p:nvSpPr>
        <p:spPr>
          <a:xfrm>
            <a:off x="9763836" y="6356352"/>
            <a:ext cx="634620" cy="365125"/>
          </a:xfrm>
        </p:spPr>
        <p:txBody>
          <a:bodyPr/>
          <a:lstStyle/>
          <a:p>
            <a:pPr eaLnBrk="1" hangingPunct="1"/>
            <a:fld id="{A3DA0BDB-99BF-4ABC-936E-FB55FF4DD4CC}" type="slidenum">
              <a:rPr lang="en-US" sz="1600">
                <a:solidFill>
                  <a:schemeClr val="tx1"/>
                </a:solidFill>
              </a:rPr>
              <a:pPr eaLnBrk="1" hangingPunct="1"/>
              <a:t>11</a:t>
            </a:fld>
            <a:endParaRPr lang="en-US" sz="1600">
              <a:solidFill>
                <a:schemeClr val="tx1"/>
              </a:solidFill>
            </a:endParaRPr>
          </a:p>
        </p:txBody>
      </p:sp>
      <p:sp>
        <p:nvSpPr>
          <p:cNvPr id="13316" name="Text Box 3"/>
          <p:cNvSpPr txBox="1">
            <a:spLocks noChangeArrowheads="1"/>
          </p:cNvSpPr>
          <p:nvPr/>
        </p:nvSpPr>
        <p:spPr bwMode="auto">
          <a:xfrm>
            <a:off x="1146155" y="1340769"/>
            <a:ext cx="9990405" cy="461665"/>
          </a:xfrm>
          <a:prstGeom prst="rect">
            <a:avLst/>
          </a:prstGeom>
          <a:noFill/>
          <a:ln w="12700" cap="sq">
            <a:noFill/>
            <a:miter lim="800000"/>
            <a:headEnd type="none" w="sm" len="sm"/>
            <a:tailEnd type="none" w="sm" len="sm"/>
          </a:ln>
        </p:spPr>
        <p:txBody>
          <a:bodyPr wrap="square">
            <a:spAutoFit/>
          </a:bodyPr>
          <a:lstStyle/>
          <a:p>
            <a:pPr algn="just" eaLnBrk="0" hangingPunct="0">
              <a:spcBef>
                <a:spcPct val="35000"/>
              </a:spcBef>
            </a:pPr>
            <a:r>
              <a:rPr lang="en-US" sz="2400" b="0" dirty="0">
                <a:latin typeface="+mn-lt"/>
                <a:cs typeface="Arial" charset="0"/>
              </a:rPr>
              <a:t>Using pass by reference we can write a function that return multiple values.</a:t>
            </a:r>
          </a:p>
        </p:txBody>
      </p:sp>
      <p:sp>
        <p:nvSpPr>
          <p:cNvPr id="7" name="Rectangle 6"/>
          <p:cNvSpPr>
            <a:spLocks noChangeArrowheads="1"/>
          </p:cNvSpPr>
          <p:nvPr/>
        </p:nvSpPr>
        <p:spPr bwMode="auto">
          <a:xfrm>
            <a:off x="1256441" y="3099417"/>
            <a:ext cx="9411559" cy="3416320"/>
          </a:xfrm>
          <a:prstGeom prst="rect">
            <a:avLst/>
          </a:prstGeom>
          <a:noFill/>
          <a:ln w="9525">
            <a:noFill/>
            <a:miter lim="800000"/>
            <a:headEnd/>
            <a:tailEnd/>
          </a:ln>
        </p:spPr>
        <p:txBody>
          <a:bodyPr wrap="square">
            <a:spAutoFit/>
          </a:bodyPr>
          <a:lstStyle/>
          <a:p>
            <a:endParaRPr lang="en-US" sz="2400" b="0" dirty="0">
              <a:latin typeface="Baskerville Old Face" pitchFamily="18" charset="0"/>
            </a:endParaRPr>
          </a:p>
          <a:p>
            <a:r>
              <a:rPr lang="en-US" sz="2400" b="0" dirty="0" err="1">
                <a:latin typeface="+mn-lt"/>
              </a:rPr>
              <a:t>int</a:t>
            </a:r>
            <a:r>
              <a:rPr lang="en-US" sz="2400" b="0" dirty="0">
                <a:latin typeface="+mn-lt"/>
              </a:rPr>
              <a:t> main() {</a:t>
            </a:r>
          </a:p>
          <a:p>
            <a:r>
              <a:rPr lang="en-US" sz="2400" b="0" dirty="0" err="1">
                <a:latin typeface="+mn-lt"/>
              </a:rPr>
              <a:t>int</a:t>
            </a:r>
            <a:r>
              <a:rPr lang="en-US" sz="2400" b="0" dirty="0">
                <a:latin typeface="+mn-lt"/>
              </a:rPr>
              <a:t> x, y, s, d;</a:t>
            </a:r>
          </a:p>
          <a:p>
            <a:r>
              <a:rPr lang="en-US" sz="2400" b="0" dirty="0">
                <a:latin typeface="+mn-lt"/>
              </a:rPr>
              <a:t> </a:t>
            </a:r>
            <a:r>
              <a:rPr lang="en-US" sz="2400" b="0" dirty="0" err="1">
                <a:latin typeface="+mn-lt"/>
              </a:rPr>
              <a:t>printf</a:t>
            </a:r>
            <a:r>
              <a:rPr lang="en-US" sz="2400" b="0" dirty="0">
                <a:latin typeface="+mn-lt"/>
              </a:rPr>
              <a:t>(“Enter two numbers: \n“);</a:t>
            </a:r>
          </a:p>
          <a:p>
            <a:r>
              <a:rPr lang="en-US" sz="2400" b="0" dirty="0">
                <a:latin typeface="+mn-lt"/>
              </a:rPr>
              <a:t> </a:t>
            </a:r>
            <a:r>
              <a:rPr lang="en-US" sz="2400" b="0" dirty="0" err="1">
                <a:latin typeface="+mn-lt"/>
              </a:rPr>
              <a:t>scanf</a:t>
            </a:r>
            <a:r>
              <a:rPr lang="en-US" sz="2400" b="0" dirty="0">
                <a:latin typeface="+mn-lt"/>
              </a:rPr>
              <a:t>(“%d %</a:t>
            </a:r>
            <a:r>
              <a:rPr lang="en-US" sz="2400" b="0" dirty="0" err="1">
                <a:latin typeface="+mn-lt"/>
              </a:rPr>
              <a:t>d”,&amp;x</a:t>
            </a:r>
            <a:r>
              <a:rPr lang="en-US" sz="2400" b="0" dirty="0">
                <a:latin typeface="+mn-lt"/>
              </a:rPr>
              <a:t>, &amp;y);</a:t>
            </a:r>
          </a:p>
          <a:p>
            <a:r>
              <a:rPr lang="en-US" sz="2400" b="0" dirty="0">
                <a:latin typeface="+mn-lt"/>
              </a:rPr>
              <a:t> </a:t>
            </a:r>
            <a:r>
              <a:rPr lang="en-US" sz="2400" dirty="0" err="1">
                <a:solidFill>
                  <a:srgbClr val="C00000"/>
                </a:solidFill>
                <a:latin typeface="+mn-lt"/>
              </a:rPr>
              <a:t>fnOpr</a:t>
            </a:r>
            <a:r>
              <a:rPr lang="en-US" sz="2400" dirty="0">
                <a:solidFill>
                  <a:srgbClr val="C00000"/>
                </a:solidFill>
                <a:latin typeface="+mn-lt"/>
              </a:rPr>
              <a:t>(x, y, &amp;s, &amp;d);</a:t>
            </a:r>
          </a:p>
          <a:p>
            <a:r>
              <a:rPr lang="en-US" sz="2400" b="0" dirty="0">
                <a:latin typeface="+mn-lt"/>
              </a:rPr>
              <a:t> </a:t>
            </a:r>
            <a:r>
              <a:rPr lang="en-US" sz="2400" b="0" dirty="0" err="1">
                <a:latin typeface="+mn-lt"/>
              </a:rPr>
              <a:t>printf</a:t>
            </a:r>
            <a:r>
              <a:rPr lang="en-US" sz="2400" b="0" dirty="0">
                <a:latin typeface="+mn-lt"/>
              </a:rPr>
              <a:t>(“Sum = %d &amp; Diff =%d “, s, d);</a:t>
            </a:r>
          </a:p>
          <a:p>
            <a:r>
              <a:rPr lang="en-US" sz="2400" b="0" dirty="0">
                <a:latin typeface="+mn-lt"/>
              </a:rPr>
              <a:t>return 0; </a:t>
            </a:r>
          </a:p>
          <a:p>
            <a:r>
              <a:rPr lang="en-US" sz="2400" b="0" dirty="0">
                <a:latin typeface="+mn-lt"/>
              </a:rPr>
              <a:t>}</a:t>
            </a:r>
          </a:p>
        </p:txBody>
      </p:sp>
      <p:sp>
        <p:nvSpPr>
          <p:cNvPr id="8" name="Rectangle 7"/>
          <p:cNvSpPr>
            <a:spLocks noChangeArrowheads="1"/>
          </p:cNvSpPr>
          <p:nvPr/>
        </p:nvSpPr>
        <p:spPr bwMode="auto">
          <a:xfrm>
            <a:off x="1262201" y="1976346"/>
            <a:ext cx="7750696" cy="1200150"/>
          </a:xfrm>
          <a:prstGeom prst="rect">
            <a:avLst/>
          </a:prstGeom>
          <a:noFill/>
          <a:ln w="9525">
            <a:noFill/>
            <a:miter lim="800000"/>
            <a:headEnd/>
            <a:tailEnd/>
          </a:ln>
        </p:spPr>
        <p:txBody>
          <a:bodyPr wrap="square">
            <a:spAutoFit/>
          </a:bodyPr>
          <a:lstStyle/>
          <a:p>
            <a:r>
              <a:rPr lang="en-US" sz="2400" dirty="0">
                <a:latin typeface="+mn-lt"/>
              </a:rPr>
              <a:t>void </a:t>
            </a:r>
            <a:r>
              <a:rPr lang="en-US" sz="2400" dirty="0" err="1">
                <a:latin typeface="+mn-lt"/>
              </a:rPr>
              <a:t>fnOpr</a:t>
            </a:r>
            <a:r>
              <a:rPr lang="en-US" sz="2400" dirty="0">
                <a:latin typeface="+mn-lt"/>
              </a:rPr>
              <a:t>(</a:t>
            </a:r>
            <a:r>
              <a:rPr lang="en-US" sz="2400" dirty="0" err="1">
                <a:latin typeface="+mn-lt"/>
              </a:rPr>
              <a:t>int</a:t>
            </a:r>
            <a:r>
              <a:rPr lang="en-US" sz="2400" dirty="0">
                <a:latin typeface="+mn-lt"/>
              </a:rPr>
              <a:t> a, </a:t>
            </a:r>
            <a:r>
              <a:rPr lang="en-US" sz="2400" dirty="0" err="1">
                <a:latin typeface="+mn-lt"/>
              </a:rPr>
              <a:t>int</a:t>
            </a:r>
            <a:r>
              <a:rPr lang="en-US" sz="2400" dirty="0">
                <a:latin typeface="+mn-lt"/>
              </a:rPr>
              <a:t> b, </a:t>
            </a:r>
            <a:r>
              <a:rPr lang="en-US" sz="2400" dirty="0" err="1">
                <a:latin typeface="+mn-lt"/>
              </a:rPr>
              <a:t>int</a:t>
            </a:r>
            <a:r>
              <a:rPr lang="en-US" sz="2400" dirty="0">
                <a:latin typeface="+mn-lt"/>
              </a:rPr>
              <a:t> *sum, </a:t>
            </a:r>
            <a:r>
              <a:rPr lang="en-US" sz="2400" dirty="0" err="1">
                <a:latin typeface="+mn-lt"/>
              </a:rPr>
              <a:t>int</a:t>
            </a:r>
            <a:r>
              <a:rPr lang="en-US" sz="2400" dirty="0">
                <a:latin typeface="+mn-lt"/>
              </a:rPr>
              <a:t> *diff) {</a:t>
            </a:r>
          </a:p>
          <a:p>
            <a:r>
              <a:rPr lang="en-US" sz="2400" dirty="0">
                <a:latin typeface="+mn-lt"/>
              </a:rPr>
              <a:t>   *sum = a + b;</a:t>
            </a:r>
          </a:p>
          <a:p>
            <a:r>
              <a:rPr lang="en-US" sz="2400" dirty="0">
                <a:latin typeface="+mn-lt"/>
              </a:rPr>
              <a:t>   *diff = a -b;    }</a:t>
            </a:r>
          </a:p>
        </p:txBody>
      </p:sp>
      <p:sp>
        <p:nvSpPr>
          <p:cNvPr id="9" name="Text Box 3"/>
          <p:cNvSpPr txBox="1">
            <a:spLocks noChangeArrowheads="1"/>
          </p:cNvSpPr>
          <p:nvPr/>
        </p:nvSpPr>
        <p:spPr bwMode="auto">
          <a:xfrm>
            <a:off x="7893999" y="2979303"/>
            <a:ext cx="309245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x= 5 &amp; y= 3</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Sum =8  &amp; Diff =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CSE 1051                      Department of CSE</a:t>
            </a:r>
          </a:p>
        </p:txBody>
      </p:sp>
      <p:sp>
        <p:nvSpPr>
          <p:cNvPr id="5" name="Slide Number Placeholder 4"/>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12</a:t>
            </a:fld>
            <a:endParaRPr lang="en-US">
              <a:solidFill>
                <a:schemeClr val="tx1"/>
              </a:solidFill>
            </a:endParaRPr>
          </a:p>
        </p:txBody>
      </p:sp>
      <p:sp>
        <p:nvSpPr>
          <p:cNvPr id="6" name="Title 1"/>
          <p:cNvSpPr>
            <a:spLocks noGrp="1"/>
          </p:cNvSpPr>
          <p:nvPr>
            <p:ph type="title"/>
          </p:nvPr>
        </p:nvSpPr>
        <p:spPr>
          <a:xfrm>
            <a:off x="838201" y="515254"/>
            <a:ext cx="10994409" cy="628310"/>
          </a:xfrm>
        </p:spPr>
        <p:txBody>
          <a:bodyPr>
            <a:normAutofit/>
          </a:bodyPr>
          <a:lstStyle/>
          <a:p>
            <a:r>
              <a:rPr lang="en-US" dirty="0">
                <a:solidFill>
                  <a:schemeClr val="accent1"/>
                </a:solidFill>
              </a:rPr>
              <a:t>Nesting of functions:</a:t>
            </a:r>
          </a:p>
        </p:txBody>
      </p:sp>
      <p:sp>
        <p:nvSpPr>
          <p:cNvPr id="7" name="Text Box 3"/>
          <p:cNvSpPr txBox="1">
            <a:spLocks noChangeArrowheads="1"/>
          </p:cNvSpPr>
          <p:nvPr/>
        </p:nvSpPr>
        <p:spPr bwMode="auto">
          <a:xfrm>
            <a:off x="838201" y="1066800"/>
            <a:ext cx="10515599" cy="1537344"/>
          </a:xfrm>
          <a:prstGeom prst="rect">
            <a:avLst/>
          </a:prstGeom>
          <a:noFill/>
          <a:ln w="12700" cap="sq">
            <a:noFill/>
            <a:miter lim="800000"/>
            <a:headEnd type="none" w="sm" len="sm"/>
            <a:tailEnd type="none" w="sm" len="sm"/>
          </a:ln>
        </p:spPr>
        <p:txBody>
          <a:bodyPr wrap="square">
            <a:spAutoFit/>
          </a:bodyPr>
          <a:lstStyle/>
          <a:p>
            <a:pPr marL="342900" indent="-342900" algn="just" eaLnBrk="0" hangingPunct="0">
              <a:lnSpc>
                <a:spcPct val="150000"/>
              </a:lnSpc>
              <a:spcBef>
                <a:spcPct val="35000"/>
              </a:spcBef>
              <a:buFont typeface="Arial" panose="020B0604020202020204" pitchFamily="34" charset="0"/>
              <a:buChar char="•"/>
            </a:pPr>
            <a:r>
              <a:rPr lang="en-US" sz="2000" b="0" dirty="0">
                <a:latin typeface="+mn-lt"/>
                <a:cs typeface="Arial" charset="0"/>
              </a:rPr>
              <a:t>C language allows nesting of functions by calling one function inside another function.</a:t>
            </a:r>
          </a:p>
          <a:p>
            <a:pPr marL="342900" indent="-342900" algn="just" eaLnBrk="0" hangingPunct="0">
              <a:lnSpc>
                <a:spcPct val="150000"/>
              </a:lnSpc>
              <a:spcBef>
                <a:spcPct val="35000"/>
              </a:spcBef>
              <a:buFont typeface="Arial" panose="020B0604020202020204" pitchFamily="34" charset="0"/>
              <a:buChar char="•"/>
            </a:pPr>
            <a:r>
              <a:rPr lang="en-US" sz="2000" b="0" dirty="0">
                <a:latin typeface="+mn-lt"/>
                <a:cs typeface="Arial" charset="0"/>
              </a:rPr>
              <a:t>Nesting of function does not mean that we can define an entire function inside another function. The following examples shows both valid and invalid function nesting in C language</a:t>
            </a:r>
          </a:p>
        </p:txBody>
      </p:sp>
      <p:sp>
        <p:nvSpPr>
          <p:cNvPr id="8" name="Rectangle 7"/>
          <p:cNvSpPr>
            <a:spLocks noChangeArrowheads="1"/>
          </p:cNvSpPr>
          <p:nvPr/>
        </p:nvSpPr>
        <p:spPr bwMode="auto">
          <a:xfrm>
            <a:off x="1487488" y="2822369"/>
            <a:ext cx="3798398" cy="3477875"/>
          </a:xfrm>
          <a:prstGeom prst="rect">
            <a:avLst/>
          </a:prstGeom>
          <a:noFill/>
          <a:ln w="9525">
            <a:noFill/>
            <a:miter lim="800000"/>
            <a:headEnd/>
            <a:tailEnd/>
          </a:ln>
        </p:spPr>
        <p:txBody>
          <a:bodyPr wrap="square">
            <a:spAutoFit/>
          </a:bodyPr>
          <a:lstStyle/>
          <a:p>
            <a:r>
              <a:rPr lang="en-US" sz="2000" dirty="0">
                <a:solidFill>
                  <a:srgbClr val="C00000"/>
                </a:solidFill>
                <a:latin typeface="+mn-lt"/>
              </a:rPr>
              <a:t>// Wrong way of function nesting</a:t>
            </a:r>
          </a:p>
          <a:p>
            <a:endParaRPr lang="en-US" sz="2000" dirty="0">
              <a:solidFill>
                <a:schemeClr val="tx1"/>
              </a:solidFill>
              <a:latin typeface="+mn-lt"/>
            </a:endParaRPr>
          </a:p>
          <a:p>
            <a:r>
              <a:rPr lang="en-US" sz="2000" dirty="0">
                <a:solidFill>
                  <a:schemeClr val="tx1"/>
                </a:solidFill>
                <a:latin typeface="+mn-lt"/>
              </a:rPr>
              <a:t>void fun()</a:t>
            </a:r>
          </a:p>
          <a:p>
            <a:r>
              <a:rPr lang="en-US" sz="2000" dirty="0">
                <a:solidFill>
                  <a:schemeClr val="tx1"/>
                </a:solidFill>
                <a:latin typeface="+mn-lt"/>
              </a:rPr>
              <a:t>{</a:t>
            </a:r>
          </a:p>
          <a:p>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(“I am having Fun….”);</a:t>
            </a:r>
          </a:p>
          <a:p>
            <a:endParaRPr lang="en-US" sz="2000" dirty="0">
              <a:solidFill>
                <a:schemeClr val="tx1"/>
              </a:solidFill>
              <a:latin typeface="+mn-lt"/>
            </a:endParaRPr>
          </a:p>
          <a:p>
            <a:r>
              <a:rPr lang="en-US" sz="2000" dirty="0">
                <a:solidFill>
                  <a:schemeClr val="tx1"/>
                </a:solidFill>
                <a:latin typeface="+mn-lt"/>
              </a:rPr>
              <a:t>     </a:t>
            </a:r>
            <a:r>
              <a:rPr lang="en-US" sz="2000" dirty="0">
                <a:solidFill>
                  <a:srgbClr val="002060"/>
                </a:solidFill>
                <a:latin typeface="+mn-lt"/>
              </a:rPr>
              <a:t>void sleep()</a:t>
            </a:r>
          </a:p>
          <a:p>
            <a:r>
              <a:rPr lang="en-US" sz="2000" dirty="0">
                <a:solidFill>
                  <a:srgbClr val="002060"/>
                </a:solidFill>
                <a:latin typeface="+mn-lt"/>
              </a:rPr>
              <a:t>      {</a:t>
            </a:r>
          </a:p>
          <a:p>
            <a:r>
              <a:rPr lang="en-US" sz="2000" dirty="0">
                <a:solidFill>
                  <a:srgbClr val="002060"/>
                </a:solidFill>
                <a:latin typeface="+mn-lt"/>
              </a:rPr>
              <a:t>           </a:t>
            </a:r>
            <a:r>
              <a:rPr lang="en-US" sz="2000" dirty="0" err="1">
                <a:solidFill>
                  <a:srgbClr val="002060"/>
                </a:solidFill>
                <a:latin typeface="+mn-lt"/>
              </a:rPr>
              <a:t>printf</a:t>
            </a:r>
            <a:r>
              <a:rPr lang="en-US" sz="2000" dirty="0">
                <a:solidFill>
                  <a:srgbClr val="002060"/>
                </a:solidFill>
                <a:latin typeface="+mn-lt"/>
              </a:rPr>
              <a:t>(“I am having sleep”);</a:t>
            </a:r>
          </a:p>
          <a:p>
            <a:r>
              <a:rPr lang="en-US" sz="2000" dirty="0">
                <a:solidFill>
                  <a:srgbClr val="002060"/>
                </a:solidFill>
                <a:latin typeface="+mn-lt"/>
              </a:rPr>
              <a:t>       }</a:t>
            </a:r>
          </a:p>
          <a:p>
            <a:r>
              <a:rPr lang="en-US" sz="2000" dirty="0">
                <a:solidFill>
                  <a:schemeClr val="tx1"/>
                </a:solidFill>
                <a:latin typeface="+mn-lt"/>
              </a:rPr>
              <a:t>}</a:t>
            </a:r>
          </a:p>
        </p:txBody>
      </p:sp>
      <p:sp>
        <p:nvSpPr>
          <p:cNvPr id="9" name="Rectangle 8">
            <a:extLst>
              <a:ext uri="{FF2B5EF4-FFF2-40B4-BE49-F238E27FC236}">
                <a16:creationId xmlns:a16="http://schemas.microsoft.com/office/drawing/2014/main" id="{0E590311-B872-4AF7-B0FA-FA05FCE8E150}"/>
              </a:ext>
            </a:extLst>
          </p:cNvPr>
          <p:cNvSpPr>
            <a:spLocks noChangeArrowheads="1"/>
          </p:cNvSpPr>
          <p:nvPr/>
        </p:nvSpPr>
        <p:spPr bwMode="auto">
          <a:xfrm>
            <a:off x="6703553" y="2805738"/>
            <a:ext cx="3798398" cy="4093428"/>
          </a:xfrm>
          <a:prstGeom prst="rect">
            <a:avLst/>
          </a:prstGeom>
          <a:noFill/>
          <a:ln w="9525">
            <a:noFill/>
            <a:miter lim="800000"/>
            <a:headEnd/>
            <a:tailEnd/>
          </a:ln>
        </p:spPr>
        <p:txBody>
          <a:bodyPr wrap="square">
            <a:spAutoFit/>
          </a:bodyPr>
          <a:lstStyle/>
          <a:p>
            <a:r>
              <a:rPr lang="en-US" sz="2000" dirty="0">
                <a:solidFill>
                  <a:srgbClr val="C00000"/>
                </a:solidFill>
                <a:latin typeface="+mn-lt"/>
              </a:rPr>
              <a:t>// Right way of function nesting</a:t>
            </a:r>
          </a:p>
          <a:p>
            <a:endParaRPr lang="en-US" sz="2000" dirty="0">
              <a:solidFill>
                <a:schemeClr val="tx1"/>
              </a:solidFill>
              <a:latin typeface="+mn-lt"/>
            </a:endParaRPr>
          </a:p>
          <a:p>
            <a:r>
              <a:rPr lang="en-US" sz="2000" dirty="0">
                <a:solidFill>
                  <a:srgbClr val="002060"/>
                </a:solidFill>
              </a:rPr>
              <a:t> </a:t>
            </a:r>
            <a:r>
              <a:rPr lang="en-US" sz="2000" dirty="0">
                <a:solidFill>
                  <a:srgbClr val="002060"/>
                </a:solidFill>
                <a:latin typeface="+mn-lt"/>
              </a:rPr>
              <a:t>void sleep() {</a:t>
            </a:r>
          </a:p>
          <a:p>
            <a:r>
              <a:rPr lang="en-US" sz="2000" dirty="0">
                <a:solidFill>
                  <a:srgbClr val="002060"/>
                </a:solidFill>
                <a:latin typeface="+mn-lt"/>
              </a:rPr>
              <a:t>           </a:t>
            </a:r>
            <a:r>
              <a:rPr lang="en-US" sz="2000" dirty="0" err="1">
                <a:solidFill>
                  <a:srgbClr val="002060"/>
                </a:solidFill>
                <a:latin typeface="+mn-lt"/>
              </a:rPr>
              <a:t>printf</a:t>
            </a:r>
            <a:r>
              <a:rPr lang="en-US" sz="2000" dirty="0">
                <a:solidFill>
                  <a:srgbClr val="002060"/>
                </a:solidFill>
                <a:latin typeface="+mn-lt"/>
              </a:rPr>
              <a:t>(“I am having sleep”);</a:t>
            </a:r>
          </a:p>
          <a:p>
            <a:r>
              <a:rPr lang="en-US" sz="2000" dirty="0">
                <a:solidFill>
                  <a:srgbClr val="002060"/>
                </a:solidFill>
                <a:latin typeface="+mn-lt"/>
              </a:rPr>
              <a:t>  }</a:t>
            </a:r>
          </a:p>
          <a:p>
            <a:endParaRPr lang="en-US" sz="2000" dirty="0">
              <a:solidFill>
                <a:srgbClr val="002060"/>
              </a:solidFill>
              <a:latin typeface="+mn-lt"/>
            </a:endParaRPr>
          </a:p>
          <a:p>
            <a:r>
              <a:rPr lang="en-US" sz="2000" dirty="0">
                <a:solidFill>
                  <a:schemeClr val="tx1"/>
                </a:solidFill>
                <a:latin typeface="+mn-lt"/>
              </a:rPr>
              <a:t>void fun()</a:t>
            </a:r>
          </a:p>
          <a:p>
            <a:r>
              <a:rPr lang="en-US" sz="2000" dirty="0">
                <a:solidFill>
                  <a:schemeClr val="tx1"/>
                </a:solidFill>
                <a:latin typeface="+mn-lt"/>
              </a:rPr>
              <a:t>{</a:t>
            </a:r>
          </a:p>
          <a:p>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(“I am having Fun….”);</a:t>
            </a:r>
          </a:p>
          <a:p>
            <a:r>
              <a:rPr lang="en-US" sz="2000" dirty="0">
                <a:solidFill>
                  <a:schemeClr val="tx1"/>
                </a:solidFill>
                <a:latin typeface="+mn-lt"/>
              </a:rPr>
              <a:t>     sleep();</a:t>
            </a:r>
          </a:p>
          <a:p>
            <a:r>
              <a:rPr lang="en-US" sz="2000" dirty="0">
                <a:solidFill>
                  <a:schemeClr val="tx1"/>
                </a:solidFill>
                <a:latin typeface="+mn-lt"/>
              </a:rPr>
              <a:t>}</a:t>
            </a:r>
          </a:p>
          <a:p>
            <a:r>
              <a:rPr lang="en-US" sz="2000" dirty="0">
                <a:solidFill>
                  <a:srgbClr val="002060"/>
                </a:solidFill>
                <a:latin typeface="+mn-lt"/>
              </a:rPr>
              <a:t>   </a:t>
            </a:r>
          </a:p>
          <a:p>
            <a:endParaRPr lang="en-US" sz="2000" dirty="0">
              <a:solidFill>
                <a:srgbClr val="002060"/>
              </a:solidFill>
              <a:latin typeface="+mn-lt"/>
            </a:endParaRPr>
          </a:p>
        </p:txBody>
      </p:sp>
    </p:spTree>
    <p:extLst>
      <p:ext uri="{BB962C8B-B14F-4D97-AF65-F5344CB8AC3E}">
        <p14:creationId xmlns:p14="http://schemas.microsoft.com/office/powerpoint/2010/main" val="1589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Title 7"/>
          <p:cNvSpPr>
            <a:spLocks noGrp="1"/>
          </p:cNvSpPr>
          <p:nvPr>
            <p:ph type="title"/>
          </p:nvPr>
        </p:nvSpPr>
        <p:spPr/>
        <p:txBody>
          <a:bodyPr/>
          <a:lstStyle/>
          <a:p>
            <a:r>
              <a:rPr lang="en-US" dirty="0">
                <a:solidFill>
                  <a:schemeClr val="accent1"/>
                </a:solidFill>
              </a:rPr>
              <a:t>Nesting of Functions:</a:t>
            </a:r>
            <a:endParaRPr lang="en-US" altLang="en-US" dirty="0">
              <a:solidFill>
                <a:schemeClr val="accent1"/>
              </a:solidFill>
            </a:endParaRPr>
          </a:p>
        </p:txBody>
      </p:sp>
      <p:sp>
        <p:nvSpPr>
          <p:cNvPr id="54276" name="Footer Placeholder 1"/>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US"/>
              <a:t>CSE 1051                      Department of CSE</a:t>
            </a:r>
          </a:p>
        </p:txBody>
      </p:sp>
      <p:sp>
        <p:nvSpPr>
          <p:cNvPr id="54275" name="Slide Number Placeholder 22"/>
          <p:cNvSpPr>
            <a:spLocks noGrp="1"/>
          </p:cNvSpPr>
          <p:nvPr>
            <p:ph type="sldNum" sz="quarter" idx="12"/>
          </p:nvPr>
        </p:nvSpPr>
        <p:spPr bwMode="auto">
          <a:xfrm>
            <a:off x="9927610" y="6356352"/>
            <a:ext cx="470847" cy="5016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1045E97-7C81-4500-BE4A-69641C01A228}" type="slidenum">
              <a:rPr lang="en-US" altLang="en-US" sz="1600">
                <a:solidFill>
                  <a:schemeClr val="tx1"/>
                </a:solidFill>
              </a:rPr>
              <a:pPr/>
              <a:t>13</a:t>
            </a:fld>
            <a:endParaRPr lang="en-US" altLang="en-US" sz="1600" dirty="0">
              <a:solidFill>
                <a:schemeClr val="tx1"/>
              </a:solidFill>
            </a:endParaRPr>
          </a:p>
        </p:txBody>
      </p:sp>
      <p:sp>
        <p:nvSpPr>
          <p:cNvPr id="6" name="Rectangle 5"/>
          <p:cNvSpPr/>
          <p:nvPr/>
        </p:nvSpPr>
        <p:spPr>
          <a:xfrm>
            <a:off x="1703512" y="990601"/>
            <a:ext cx="7543800" cy="5932393"/>
          </a:xfrm>
          <a:prstGeom prst="rect">
            <a:avLst/>
          </a:prstGeom>
        </p:spPr>
        <p:txBody>
          <a:bodyPr>
            <a:spAutoFit/>
          </a:bodyPr>
          <a:lstStyle/>
          <a:p>
            <a:pPr>
              <a:lnSpc>
                <a:spcPct val="75000"/>
              </a:lnSpc>
              <a:spcBef>
                <a:spcPct val="35000"/>
              </a:spcBef>
              <a:defRPr/>
            </a:pPr>
            <a:r>
              <a:rPr lang="en-US" sz="2200" b="0" dirty="0">
                <a:solidFill>
                  <a:schemeClr val="tx1"/>
                </a:solidFill>
                <a:latin typeface="+mn-lt"/>
              </a:rPr>
              <a:t>void First (void){ 	</a:t>
            </a:r>
          </a:p>
          <a:p>
            <a:pPr>
              <a:lnSpc>
                <a:spcPct val="75000"/>
              </a:lnSpc>
              <a:spcBef>
                <a:spcPct val="35000"/>
              </a:spcBef>
              <a:defRPr/>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(“I am now inside function First\n”);</a:t>
            </a:r>
          </a:p>
          <a:p>
            <a:pPr>
              <a:lnSpc>
                <a:spcPct val="75000"/>
              </a:lnSpc>
              <a:spcBef>
                <a:spcPct val="35000"/>
              </a:spcBef>
              <a:defRPr/>
            </a:pPr>
            <a:r>
              <a:rPr lang="en-US" sz="2200" b="0" dirty="0">
                <a:solidFill>
                  <a:schemeClr val="tx1"/>
                </a:solidFill>
                <a:latin typeface="+mn-lt"/>
              </a:rPr>
              <a:t>}</a:t>
            </a:r>
          </a:p>
          <a:p>
            <a:pPr>
              <a:lnSpc>
                <a:spcPct val="75000"/>
              </a:lnSpc>
              <a:spcBef>
                <a:spcPct val="35000"/>
              </a:spcBef>
              <a:defRPr/>
            </a:pPr>
            <a:r>
              <a:rPr lang="en-US" sz="2200" b="0" dirty="0">
                <a:solidFill>
                  <a:schemeClr val="tx1"/>
                </a:solidFill>
                <a:latin typeface="+mn-lt"/>
              </a:rPr>
              <a:t> void Second (void){ </a:t>
            </a:r>
          </a:p>
          <a:p>
            <a:pPr>
              <a:lnSpc>
                <a:spcPct val="75000"/>
              </a:lnSpc>
              <a:spcBef>
                <a:spcPct val="35000"/>
              </a:spcBef>
              <a:defRPr/>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 “I am now inside function Second\n”);</a:t>
            </a:r>
          </a:p>
          <a:p>
            <a:pPr>
              <a:lnSpc>
                <a:spcPct val="75000"/>
              </a:lnSpc>
              <a:spcBef>
                <a:spcPct val="35000"/>
              </a:spcBef>
              <a:defRPr/>
            </a:pPr>
            <a:r>
              <a:rPr lang="en-US" sz="2200" b="0" dirty="0">
                <a:solidFill>
                  <a:schemeClr val="tx1"/>
                </a:solidFill>
                <a:latin typeface="+mn-lt"/>
              </a:rPr>
              <a:t>	</a:t>
            </a:r>
            <a:r>
              <a:rPr lang="en-US" sz="2200" dirty="0">
                <a:solidFill>
                  <a:schemeClr val="tx1"/>
                </a:solidFill>
                <a:latin typeface="+mn-lt"/>
              </a:rPr>
              <a:t>First();</a:t>
            </a:r>
          </a:p>
          <a:p>
            <a:pPr>
              <a:lnSpc>
                <a:spcPct val="75000"/>
              </a:lnSpc>
              <a:spcBef>
                <a:spcPct val="35000"/>
              </a:spcBef>
              <a:defRPr/>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(“Back to Second\n”);</a:t>
            </a:r>
          </a:p>
          <a:p>
            <a:pPr>
              <a:lnSpc>
                <a:spcPct val="75000"/>
              </a:lnSpc>
              <a:spcBef>
                <a:spcPct val="35000"/>
              </a:spcBef>
              <a:defRPr/>
            </a:pPr>
            <a:r>
              <a:rPr lang="en-US" sz="2200" b="0" dirty="0">
                <a:solidFill>
                  <a:schemeClr val="tx1"/>
                </a:solidFill>
                <a:latin typeface="+mn-lt"/>
              </a:rPr>
              <a:t>}</a:t>
            </a:r>
          </a:p>
          <a:p>
            <a:pPr>
              <a:lnSpc>
                <a:spcPct val="75000"/>
              </a:lnSpc>
              <a:spcBef>
                <a:spcPct val="35000"/>
              </a:spcBef>
              <a:defRPr/>
            </a:pPr>
            <a:r>
              <a:rPr lang="en-US" sz="2200" b="0" dirty="0" err="1">
                <a:solidFill>
                  <a:schemeClr val="tx1"/>
                </a:solidFill>
                <a:latin typeface="+mn-lt"/>
              </a:rPr>
              <a:t>int</a:t>
            </a:r>
            <a:r>
              <a:rPr lang="en-US" sz="2200" b="0" dirty="0">
                <a:solidFill>
                  <a:schemeClr val="tx1"/>
                </a:solidFill>
                <a:latin typeface="+mn-lt"/>
              </a:rPr>
              <a:t> main (){</a:t>
            </a:r>
          </a:p>
          <a:p>
            <a:pPr>
              <a:lnSpc>
                <a:spcPct val="75000"/>
              </a:lnSpc>
              <a:spcBef>
                <a:spcPct val="35000"/>
              </a:spcBef>
              <a:defRPr/>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 “I am starting in function main\n”);</a:t>
            </a:r>
          </a:p>
          <a:p>
            <a:pPr>
              <a:lnSpc>
                <a:spcPct val="75000"/>
              </a:lnSpc>
              <a:spcBef>
                <a:spcPct val="35000"/>
              </a:spcBef>
              <a:defRPr/>
            </a:pPr>
            <a:r>
              <a:rPr lang="en-US" sz="2200" b="0" dirty="0">
                <a:solidFill>
                  <a:schemeClr val="tx1"/>
                </a:solidFill>
                <a:latin typeface="+mn-lt"/>
              </a:rPr>
              <a:t>    	</a:t>
            </a:r>
            <a:r>
              <a:rPr lang="en-US" sz="2200" dirty="0">
                <a:solidFill>
                  <a:schemeClr val="tx1"/>
                </a:solidFill>
                <a:latin typeface="+mn-lt"/>
              </a:rPr>
              <a:t>First ();</a:t>
            </a:r>
          </a:p>
          <a:p>
            <a:pPr>
              <a:lnSpc>
                <a:spcPct val="75000"/>
              </a:lnSpc>
              <a:spcBef>
                <a:spcPct val="35000"/>
              </a:spcBef>
              <a:defRPr/>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 “Back to main function \n”);</a:t>
            </a:r>
          </a:p>
          <a:p>
            <a:pPr>
              <a:lnSpc>
                <a:spcPct val="75000"/>
              </a:lnSpc>
              <a:spcBef>
                <a:spcPct val="35000"/>
              </a:spcBef>
              <a:defRPr/>
            </a:pPr>
            <a:r>
              <a:rPr lang="en-US" sz="2200" b="0" dirty="0">
                <a:solidFill>
                  <a:schemeClr val="tx1"/>
                </a:solidFill>
                <a:latin typeface="+mn-lt"/>
              </a:rPr>
              <a:t>    	</a:t>
            </a:r>
            <a:r>
              <a:rPr lang="en-US" sz="2200" dirty="0">
                <a:solidFill>
                  <a:schemeClr val="tx1"/>
                </a:solidFill>
                <a:latin typeface="+mn-lt"/>
              </a:rPr>
              <a:t>Second ();</a:t>
            </a:r>
          </a:p>
          <a:p>
            <a:pPr>
              <a:lnSpc>
                <a:spcPct val="75000"/>
              </a:lnSpc>
              <a:spcBef>
                <a:spcPct val="35000"/>
              </a:spcBef>
              <a:defRPr/>
            </a:pPr>
            <a:r>
              <a:rPr lang="en-US" sz="2200" b="0" dirty="0">
                <a:solidFill>
                  <a:schemeClr val="tx1"/>
                </a:solidFill>
                <a:latin typeface="+mn-lt"/>
              </a:rPr>
              <a:t>   	</a:t>
            </a:r>
            <a:r>
              <a:rPr lang="en-US" sz="2200" b="0" dirty="0" err="1">
                <a:solidFill>
                  <a:schemeClr val="tx1"/>
                </a:solidFill>
                <a:latin typeface="+mn-lt"/>
              </a:rPr>
              <a:t>printf</a:t>
            </a:r>
            <a:r>
              <a:rPr lang="en-US" sz="2200" b="0" dirty="0">
                <a:solidFill>
                  <a:schemeClr val="tx1"/>
                </a:solidFill>
                <a:latin typeface="+mn-lt"/>
              </a:rPr>
              <a:t>( “Back to main function \n”);</a:t>
            </a:r>
          </a:p>
          <a:p>
            <a:pPr>
              <a:lnSpc>
                <a:spcPct val="75000"/>
              </a:lnSpc>
              <a:spcBef>
                <a:spcPct val="35000"/>
              </a:spcBef>
              <a:defRPr/>
            </a:pPr>
            <a:r>
              <a:rPr lang="en-US" sz="2200" b="0" dirty="0">
                <a:solidFill>
                  <a:schemeClr val="tx1"/>
                </a:solidFill>
                <a:latin typeface="+mn-lt"/>
              </a:rPr>
              <a:t>	return 0;</a:t>
            </a:r>
          </a:p>
          <a:p>
            <a:pPr>
              <a:lnSpc>
                <a:spcPct val="75000"/>
              </a:lnSpc>
              <a:spcBef>
                <a:spcPct val="35000"/>
              </a:spcBef>
              <a:defRPr/>
            </a:pPr>
            <a:r>
              <a:rPr lang="en-US" sz="2200" b="0" dirty="0">
                <a:solidFill>
                  <a:schemeClr val="tx1"/>
                </a:solidFill>
                <a:latin typeface="+mn-lt"/>
              </a:rPr>
              <a:t>}</a:t>
            </a:r>
          </a:p>
        </p:txBody>
      </p:sp>
      <p:sp>
        <p:nvSpPr>
          <p:cNvPr id="29" name="Text Box 6"/>
          <p:cNvSpPr txBox="1">
            <a:spLocks noChangeArrowheads="1"/>
          </p:cNvSpPr>
          <p:nvPr/>
        </p:nvSpPr>
        <p:spPr bwMode="auto">
          <a:xfrm>
            <a:off x="4065712" y="974725"/>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rPr>
              <a:t>// FUNCTION DEFINITION</a:t>
            </a:r>
          </a:p>
        </p:txBody>
      </p:sp>
      <p:sp>
        <p:nvSpPr>
          <p:cNvPr id="30" name="Text Box 6"/>
          <p:cNvSpPr txBox="1">
            <a:spLocks noChangeArrowheads="1"/>
          </p:cNvSpPr>
          <p:nvPr/>
        </p:nvSpPr>
        <p:spPr bwMode="auto">
          <a:xfrm>
            <a:off x="4141912" y="2038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rPr>
              <a:t>// FUNCTION DEFINITION</a:t>
            </a:r>
          </a:p>
        </p:txBody>
      </p:sp>
      <p:sp>
        <p:nvSpPr>
          <p:cNvPr id="31" name="Text Box 6"/>
          <p:cNvSpPr txBox="1">
            <a:spLocks noChangeArrowheads="1"/>
          </p:cNvSpPr>
          <p:nvPr/>
        </p:nvSpPr>
        <p:spPr bwMode="auto">
          <a:xfrm>
            <a:off x="4065712" y="4629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rPr>
              <a:t>// FUNCTION CALL</a:t>
            </a:r>
          </a:p>
        </p:txBody>
      </p:sp>
      <p:sp>
        <p:nvSpPr>
          <p:cNvPr id="32" name="Text Box 6"/>
          <p:cNvSpPr txBox="1">
            <a:spLocks noChangeArrowheads="1"/>
          </p:cNvSpPr>
          <p:nvPr/>
        </p:nvSpPr>
        <p:spPr bwMode="auto">
          <a:xfrm>
            <a:off x="4065712" y="5391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rPr>
              <a:t>// FUNCTION CALL</a:t>
            </a:r>
          </a:p>
        </p:txBody>
      </p:sp>
      <p:sp>
        <p:nvSpPr>
          <p:cNvPr id="33" name="Text Box 6"/>
          <p:cNvSpPr txBox="1">
            <a:spLocks noChangeArrowheads="1"/>
          </p:cNvSpPr>
          <p:nvPr/>
        </p:nvSpPr>
        <p:spPr bwMode="auto">
          <a:xfrm>
            <a:off x="4141912" y="2800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rPr>
              <a:t>// FUNCTION CALL</a:t>
            </a:r>
          </a:p>
        </p:txBody>
      </p:sp>
    </p:spTree>
    <p:extLst>
      <p:ext uri="{BB962C8B-B14F-4D97-AF65-F5344CB8AC3E}">
        <p14:creationId xmlns:p14="http://schemas.microsoft.com/office/powerpoint/2010/main" val="41755048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Nesting of Functions:</a:t>
            </a:r>
          </a:p>
        </p:txBody>
      </p:sp>
      <p:sp>
        <p:nvSpPr>
          <p:cNvPr id="14339" name="Footer Placeholder 2"/>
          <p:cNvSpPr>
            <a:spLocks noGrp="1"/>
          </p:cNvSpPr>
          <p:nvPr>
            <p:ph type="ftr" sz="quarter" idx="11"/>
          </p:nvPr>
        </p:nvSpPr>
        <p:spPr>
          <a:noFill/>
        </p:spPr>
        <p:txBody>
          <a:bodyPr/>
          <a:lstStyle/>
          <a:p>
            <a:r>
              <a:rPr lang="en-US"/>
              <a:t>CSE 1051                      Department of CSE</a:t>
            </a:r>
          </a:p>
        </p:txBody>
      </p:sp>
      <p:sp>
        <p:nvSpPr>
          <p:cNvPr id="12" name="Slide Number Placeholder 11"/>
          <p:cNvSpPr>
            <a:spLocks noGrp="1"/>
          </p:cNvSpPr>
          <p:nvPr>
            <p:ph type="sldNum" sz="quarter" idx="12"/>
          </p:nvPr>
        </p:nvSpPr>
        <p:spPr>
          <a:xfrm>
            <a:off x="9840038" y="6356352"/>
            <a:ext cx="558419" cy="365125"/>
          </a:xfrm>
        </p:spPr>
        <p:txBody>
          <a:bodyPr/>
          <a:lstStyle/>
          <a:p>
            <a:pPr eaLnBrk="1" hangingPunct="1"/>
            <a:fld id="{A3DA0BDB-99BF-4ABC-936E-FB55FF4DD4CC}" type="slidenum">
              <a:rPr lang="en-US" sz="1600">
                <a:solidFill>
                  <a:schemeClr val="tx1"/>
                </a:solidFill>
              </a:rPr>
              <a:pPr eaLnBrk="1" hangingPunct="1"/>
              <a:t>14</a:t>
            </a:fld>
            <a:endParaRPr lang="en-US" sz="1600" dirty="0">
              <a:solidFill>
                <a:schemeClr val="tx1"/>
              </a:solidFill>
            </a:endParaRPr>
          </a:p>
        </p:txBody>
      </p:sp>
      <p:sp>
        <p:nvSpPr>
          <p:cNvPr id="7" name="Rectangle 6"/>
          <p:cNvSpPr>
            <a:spLocks noChangeArrowheads="1"/>
          </p:cNvSpPr>
          <p:nvPr/>
        </p:nvSpPr>
        <p:spPr bwMode="auto">
          <a:xfrm>
            <a:off x="1106760" y="3861048"/>
            <a:ext cx="8229600" cy="2677656"/>
          </a:xfrm>
          <a:prstGeom prst="rect">
            <a:avLst/>
          </a:prstGeom>
          <a:noFill/>
          <a:ln w="9525">
            <a:noFill/>
            <a:miter lim="800000"/>
            <a:headEnd/>
            <a:tailEnd/>
          </a:ln>
        </p:spPr>
        <p:txBody>
          <a:bodyPr>
            <a:spAutoFit/>
          </a:bodyPr>
          <a:lstStyle/>
          <a:p>
            <a:r>
              <a:rPr lang="en-US" sz="2400" b="0" dirty="0">
                <a:latin typeface="Baskerville Old Face" pitchFamily="18" charset="0"/>
              </a:rPr>
              <a:t> </a:t>
            </a:r>
            <a:r>
              <a:rPr lang="en-US" sz="2400" dirty="0" err="1">
                <a:solidFill>
                  <a:schemeClr val="tx1"/>
                </a:solidFill>
                <a:latin typeface="+mn-lt"/>
              </a:rPr>
              <a:t>int</a:t>
            </a:r>
            <a:r>
              <a:rPr lang="en-US" sz="2400" dirty="0">
                <a:solidFill>
                  <a:schemeClr val="tx1"/>
                </a:solidFill>
                <a:latin typeface="+mn-lt"/>
              </a:rPr>
              <a:t> main() {</a:t>
            </a:r>
          </a:p>
          <a:p>
            <a:r>
              <a:rPr lang="en-US" sz="2400" dirty="0">
                <a:solidFill>
                  <a:schemeClr val="tx1"/>
                </a:solidFill>
                <a:latin typeface="+mn-lt"/>
              </a:rPr>
              <a:t> </a:t>
            </a:r>
            <a:r>
              <a:rPr lang="en-US" sz="2400" dirty="0" err="1">
                <a:solidFill>
                  <a:schemeClr val="tx1"/>
                </a:solidFill>
                <a:latin typeface="+mn-lt"/>
              </a:rPr>
              <a:t>int</a:t>
            </a:r>
            <a:r>
              <a:rPr lang="en-US" sz="2400" dirty="0">
                <a:solidFill>
                  <a:schemeClr val="tx1"/>
                </a:solidFill>
                <a:latin typeface="+mn-lt"/>
              </a:rPr>
              <a:t> x, y, s, d;</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(“Enter the values: \n“);</a:t>
            </a:r>
          </a:p>
          <a:p>
            <a:r>
              <a:rPr lang="en-US" sz="2400" dirty="0">
                <a:solidFill>
                  <a:schemeClr val="tx1"/>
                </a:solidFill>
                <a:latin typeface="+mn-lt"/>
              </a:rPr>
              <a:t> </a:t>
            </a:r>
            <a:r>
              <a:rPr lang="en-US" sz="2400" dirty="0" err="1">
                <a:solidFill>
                  <a:schemeClr val="tx1"/>
                </a:solidFill>
                <a:latin typeface="+mn-lt"/>
              </a:rPr>
              <a:t>scanf</a:t>
            </a:r>
            <a:r>
              <a:rPr lang="en-US" sz="2400" dirty="0">
                <a:solidFill>
                  <a:schemeClr val="tx1"/>
                </a:solidFill>
                <a:latin typeface="+mn-lt"/>
              </a:rPr>
              <a:t>(“%d %d”, &amp;x, &amp;y);</a:t>
            </a:r>
          </a:p>
          <a:p>
            <a:r>
              <a:rPr lang="en-US" sz="2400" dirty="0">
                <a:solidFill>
                  <a:schemeClr val="tx1"/>
                </a:solidFill>
                <a:latin typeface="+mn-lt"/>
              </a:rPr>
              <a:t> </a:t>
            </a:r>
            <a:r>
              <a:rPr lang="en-US" sz="2400" dirty="0" err="1">
                <a:solidFill>
                  <a:srgbClr val="C00000"/>
                </a:solidFill>
                <a:latin typeface="+mn-lt"/>
              </a:rPr>
              <a:t>fnOpr</a:t>
            </a:r>
            <a:r>
              <a:rPr lang="en-US" sz="2400" dirty="0">
                <a:solidFill>
                  <a:srgbClr val="C00000"/>
                </a:solidFill>
                <a:latin typeface="+mn-lt"/>
              </a:rPr>
              <a:t>(x, y, &amp;s, &amp;d);</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(“The results are, Sum =%d and Diff = %d“, s, d); </a:t>
            </a:r>
          </a:p>
          <a:p>
            <a:r>
              <a:rPr lang="en-US" sz="2400" dirty="0">
                <a:solidFill>
                  <a:schemeClr val="tx1"/>
                </a:solidFill>
                <a:latin typeface="+mn-lt"/>
              </a:rPr>
              <a:t> return 0; }</a:t>
            </a:r>
          </a:p>
        </p:txBody>
      </p:sp>
      <p:sp>
        <p:nvSpPr>
          <p:cNvPr id="8" name="Rectangle 7"/>
          <p:cNvSpPr>
            <a:spLocks noChangeArrowheads="1"/>
          </p:cNvSpPr>
          <p:nvPr/>
        </p:nvSpPr>
        <p:spPr bwMode="auto">
          <a:xfrm>
            <a:off x="1529720" y="1012674"/>
            <a:ext cx="5791200" cy="3046988"/>
          </a:xfrm>
          <a:prstGeom prst="rect">
            <a:avLst/>
          </a:prstGeom>
          <a:noFill/>
          <a:ln w="9525">
            <a:noFill/>
            <a:miter lim="800000"/>
            <a:headEnd/>
            <a:tailEnd/>
          </a:ln>
        </p:spPr>
        <p:txBody>
          <a:bodyPr>
            <a:spAutoFit/>
          </a:bodyPr>
          <a:lstStyle/>
          <a:p>
            <a:r>
              <a:rPr lang="en-US" sz="2400" dirty="0">
                <a:latin typeface="+mn-lt"/>
              </a:rPr>
              <a:t>void </a:t>
            </a:r>
            <a:r>
              <a:rPr lang="en-US" sz="2400" dirty="0" err="1">
                <a:latin typeface="+mn-lt"/>
              </a:rPr>
              <a:t>fnOpr</a:t>
            </a:r>
            <a:r>
              <a:rPr lang="en-US" sz="2400" dirty="0">
                <a:latin typeface="+mn-lt"/>
              </a:rPr>
              <a:t>(</a:t>
            </a:r>
            <a:r>
              <a:rPr lang="en-US" sz="2400" dirty="0" err="1">
                <a:latin typeface="+mn-lt"/>
              </a:rPr>
              <a:t>int</a:t>
            </a:r>
            <a:r>
              <a:rPr lang="en-US" sz="2400" dirty="0">
                <a:latin typeface="+mn-lt"/>
              </a:rPr>
              <a:t> a, </a:t>
            </a:r>
            <a:r>
              <a:rPr lang="en-US" sz="2400" dirty="0" err="1">
                <a:latin typeface="+mn-lt"/>
              </a:rPr>
              <a:t>int</a:t>
            </a:r>
            <a:r>
              <a:rPr lang="en-US" sz="2400" dirty="0">
                <a:latin typeface="+mn-lt"/>
              </a:rPr>
              <a:t> b, </a:t>
            </a:r>
            <a:r>
              <a:rPr lang="en-US" sz="2400" dirty="0" err="1">
                <a:latin typeface="+mn-lt"/>
              </a:rPr>
              <a:t>int</a:t>
            </a:r>
            <a:r>
              <a:rPr lang="en-US" sz="2400" dirty="0">
                <a:latin typeface="+mn-lt"/>
              </a:rPr>
              <a:t> *sum, </a:t>
            </a:r>
            <a:r>
              <a:rPr lang="en-US" sz="2400" dirty="0" err="1">
                <a:latin typeface="+mn-lt"/>
              </a:rPr>
              <a:t>int</a:t>
            </a:r>
            <a:r>
              <a:rPr lang="en-US" sz="2400" dirty="0">
                <a:latin typeface="+mn-lt"/>
              </a:rPr>
              <a:t> *diff) </a:t>
            </a:r>
          </a:p>
          <a:p>
            <a:r>
              <a:rPr lang="en-US" sz="2400" dirty="0">
                <a:latin typeface="+mn-lt"/>
              </a:rPr>
              <a:t>{</a:t>
            </a:r>
          </a:p>
          <a:p>
            <a:r>
              <a:rPr lang="en-US" sz="2400" dirty="0">
                <a:latin typeface="+mn-lt"/>
              </a:rPr>
              <a:t>   *sum = a + b;</a:t>
            </a:r>
          </a:p>
          <a:p>
            <a:r>
              <a:rPr lang="en-US" sz="2400" dirty="0">
                <a:latin typeface="+mn-lt"/>
              </a:rPr>
              <a:t>   if (</a:t>
            </a:r>
            <a:r>
              <a:rPr lang="en-US" sz="2400" dirty="0" err="1">
                <a:solidFill>
                  <a:srgbClr val="C00000"/>
                </a:solidFill>
                <a:latin typeface="+mn-lt"/>
              </a:rPr>
              <a:t>fnDiff</a:t>
            </a:r>
            <a:r>
              <a:rPr lang="en-US" sz="2400" dirty="0">
                <a:solidFill>
                  <a:srgbClr val="C00000"/>
                </a:solidFill>
                <a:latin typeface="+mn-lt"/>
              </a:rPr>
              <a:t>(</a:t>
            </a:r>
            <a:r>
              <a:rPr lang="en-US" sz="2400" dirty="0" err="1">
                <a:solidFill>
                  <a:srgbClr val="C00000"/>
                </a:solidFill>
                <a:latin typeface="+mn-lt"/>
              </a:rPr>
              <a:t>a,b</a:t>
            </a:r>
            <a:r>
              <a:rPr lang="en-US" sz="2400" dirty="0">
                <a:solidFill>
                  <a:srgbClr val="C00000"/>
                </a:solidFill>
                <a:latin typeface="+mn-lt"/>
              </a:rPr>
              <a:t>)</a:t>
            </a:r>
            <a:r>
              <a:rPr lang="en-US" sz="2400" dirty="0">
                <a:latin typeface="+mn-lt"/>
              </a:rPr>
              <a:t>)</a:t>
            </a:r>
          </a:p>
          <a:p>
            <a:r>
              <a:rPr lang="en-US" sz="2400" dirty="0">
                <a:latin typeface="+mn-lt"/>
              </a:rPr>
              <a:t>      *diff = a -b;</a:t>
            </a:r>
          </a:p>
          <a:p>
            <a:r>
              <a:rPr lang="en-US" sz="2400" dirty="0">
                <a:latin typeface="+mn-lt"/>
              </a:rPr>
              <a:t>   else</a:t>
            </a:r>
          </a:p>
          <a:p>
            <a:r>
              <a:rPr lang="en-US" sz="2400" dirty="0">
                <a:latin typeface="+mn-lt"/>
              </a:rPr>
              <a:t>      *diff = b - a;   </a:t>
            </a:r>
          </a:p>
          <a:p>
            <a:r>
              <a:rPr lang="en-US" sz="2400" dirty="0">
                <a:latin typeface="+mn-lt"/>
              </a:rPr>
              <a:t> }</a:t>
            </a:r>
          </a:p>
        </p:txBody>
      </p:sp>
      <p:sp>
        <p:nvSpPr>
          <p:cNvPr id="9" name="Text Box 3"/>
          <p:cNvSpPr txBox="1">
            <a:spLocks noChangeArrowheads="1"/>
          </p:cNvSpPr>
          <p:nvPr/>
        </p:nvSpPr>
        <p:spPr bwMode="auto">
          <a:xfrm>
            <a:off x="8046421" y="4426444"/>
            <a:ext cx="3092450"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x= 3 &amp; y= 5</a:t>
            </a:r>
          </a:p>
          <a:p>
            <a:pPr algn="just" eaLnBrk="0" hangingPunct="0">
              <a:lnSpc>
                <a:spcPct val="70000"/>
              </a:lnSpc>
              <a:spcBef>
                <a:spcPct val="35000"/>
              </a:spcBef>
            </a:pPr>
            <a:r>
              <a:rPr lang="en-US" sz="2400">
                <a:latin typeface="Tempus Sans ITC" pitchFamily="82" charset="0"/>
              </a:rPr>
              <a:t>	s =8  &amp; d = 2</a:t>
            </a:r>
          </a:p>
        </p:txBody>
      </p:sp>
      <p:sp>
        <p:nvSpPr>
          <p:cNvPr id="10" name="Rectangle 9"/>
          <p:cNvSpPr>
            <a:spLocks noChangeArrowheads="1"/>
          </p:cNvSpPr>
          <p:nvPr/>
        </p:nvSpPr>
        <p:spPr bwMode="auto">
          <a:xfrm>
            <a:off x="8012439" y="1407670"/>
            <a:ext cx="3124200" cy="2215991"/>
          </a:xfrm>
          <a:prstGeom prst="rect">
            <a:avLst/>
          </a:prstGeom>
          <a:noFill/>
          <a:ln w="9525">
            <a:solidFill>
              <a:schemeClr val="accent1"/>
            </a:solidFill>
            <a:miter lim="800000"/>
            <a:headEnd/>
            <a:tailEnd/>
          </a:ln>
        </p:spPr>
        <p:txBody>
          <a:bodyPr>
            <a:spAutoFit/>
          </a:bodyPr>
          <a:lstStyle/>
          <a:p>
            <a:pPr>
              <a:defRPr/>
            </a:pPr>
            <a:r>
              <a:rPr lang="en-US" sz="2300" dirty="0" err="1">
                <a:solidFill>
                  <a:srgbClr val="003399"/>
                </a:solidFill>
                <a:latin typeface="Garamond" pitchFamily="18" charset="0"/>
              </a:rPr>
              <a:t>int</a:t>
            </a:r>
            <a:r>
              <a:rPr lang="en-US" sz="2300" dirty="0">
                <a:solidFill>
                  <a:srgbClr val="003399"/>
                </a:solidFill>
                <a:latin typeface="Garamond" pitchFamily="18" charset="0"/>
              </a:rPr>
              <a:t> </a:t>
            </a:r>
            <a:r>
              <a:rPr lang="en-US" sz="2300" dirty="0" err="1">
                <a:solidFill>
                  <a:srgbClr val="003399"/>
                </a:solidFill>
                <a:latin typeface="Garamond" pitchFamily="18" charset="0"/>
              </a:rPr>
              <a:t>fnDiff</a:t>
            </a:r>
            <a:r>
              <a:rPr lang="en-US" sz="2300" dirty="0">
                <a:solidFill>
                  <a:srgbClr val="003399"/>
                </a:solidFill>
                <a:latin typeface="Garamond" pitchFamily="18" charset="0"/>
              </a:rPr>
              <a:t>(</a:t>
            </a:r>
            <a:r>
              <a:rPr lang="en-US" sz="2300" dirty="0" err="1">
                <a:solidFill>
                  <a:srgbClr val="003399"/>
                </a:solidFill>
                <a:latin typeface="Garamond" pitchFamily="18" charset="0"/>
              </a:rPr>
              <a:t>int</a:t>
            </a:r>
            <a:r>
              <a:rPr lang="en-US" sz="2300" dirty="0">
                <a:solidFill>
                  <a:srgbClr val="003399"/>
                </a:solidFill>
                <a:latin typeface="Garamond" pitchFamily="18" charset="0"/>
              </a:rPr>
              <a:t> p, </a:t>
            </a:r>
            <a:r>
              <a:rPr lang="en-US" sz="2300" dirty="0" err="1">
                <a:solidFill>
                  <a:srgbClr val="003399"/>
                </a:solidFill>
                <a:latin typeface="Garamond" pitchFamily="18" charset="0"/>
              </a:rPr>
              <a:t>int</a:t>
            </a:r>
            <a:r>
              <a:rPr lang="en-US" sz="2300" dirty="0">
                <a:solidFill>
                  <a:srgbClr val="003399"/>
                </a:solidFill>
                <a:latin typeface="Garamond" pitchFamily="18" charset="0"/>
              </a:rPr>
              <a:t> q){</a:t>
            </a:r>
          </a:p>
          <a:p>
            <a:pPr>
              <a:defRPr/>
            </a:pPr>
            <a:r>
              <a:rPr lang="en-US" sz="2300" dirty="0">
                <a:solidFill>
                  <a:srgbClr val="003399"/>
                </a:solidFill>
                <a:latin typeface="Garamond" pitchFamily="18" charset="0"/>
              </a:rPr>
              <a:t>    if (p&gt;q)</a:t>
            </a:r>
          </a:p>
          <a:p>
            <a:pPr>
              <a:defRPr/>
            </a:pPr>
            <a:r>
              <a:rPr lang="en-US" sz="2300" dirty="0">
                <a:solidFill>
                  <a:srgbClr val="003399"/>
                </a:solidFill>
                <a:latin typeface="Garamond" pitchFamily="18" charset="0"/>
              </a:rPr>
              <a:t>      return(1);</a:t>
            </a:r>
          </a:p>
          <a:p>
            <a:pPr>
              <a:defRPr/>
            </a:pPr>
            <a:r>
              <a:rPr lang="en-US" sz="2300" dirty="0">
                <a:solidFill>
                  <a:srgbClr val="003399"/>
                </a:solidFill>
                <a:latin typeface="Garamond" pitchFamily="18" charset="0"/>
              </a:rPr>
              <a:t>    else</a:t>
            </a:r>
          </a:p>
          <a:p>
            <a:pPr>
              <a:defRPr/>
            </a:pPr>
            <a:r>
              <a:rPr lang="en-US" sz="2300" dirty="0">
                <a:solidFill>
                  <a:srgbClr val="003399"/>
                </a:solidFill>
                <a:latin typeface="Garamond" pitchFamily="18" charset="0"/>
              </a:rPr>
              <a:t>      return (0);</a:t>
            </a:r>
          </a:p>
          <a:p>
            <a:pPr>
              <a:defRPr/>
            </a:pPr>
            <a:r>
              <a:rPr lang="en-US" sz="2300" dirty="0">
                <a:solidFill>
                  <a:srgbClr val="003399"/>
                </a:solidFill>
                <a:latin typeface="Garamond"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1D-Array to Function:</a:t>
            </a:r>
          </a:p>
        </p:txBody>
      </p:sp>
      <p:sp>
        <p:nvSpPr>
          <p:cNvPr id="17411" name="Footer Placeholder 2"/>
          <p:cNvSpPr>
            <a:spLocks noGrp="1"/>
          </p:cNvSpPr>
          <p:nvPr>
            <p:ph type="ftr" sz="quarter" idx="11"/>
          </p:nvPr>
        </p:nvSpPr>
        <p:spPr>
          <a:noFill/>
        </p:spPr>
        <p:txBody>
          <a:bodyPr/>
          <a:lstStyle/>
          <a:p>
            <a:r>
              <a:rPr lang="en-US"/>
              <a:t>CSE 1051                      Department of CSE</a:t>
            </a:r>
          </a:p>
        </p:txBody>
      </p:sp>
      <p:sp>
        <p:nvSpPr>
          <p:cNvPr id="11" name="Slide Number Placeholder 10"/>
          <p:cNvSpPr>
            <a:spLocks noGrp="1"/>
          </p:cNvSpPr>
          <p:nvPr>
            <p:ph type="sldNum" sz="quarter" idx="12"/>
          </p:nvPr>
        </p:nvSpPr>
        <p:spPr>
          <a:xfrm>
            <a:off x="9912424" y="6356352"/>
            <a:ext cx="486032" cy="365125"/>
          </a:xfrm>
        </p:spPr>
        <p:txBody>
          <a:bodyPr/>
          <a:lstStyle/>
          <a:p>
            <a:pPr eaLnBrk="1" hangingPunct="1"/>
            <a:fld id="{A3DA0BDB-99BF-4ABC-936E-FB55FF4DD4CC}" type="slidenum">
              <a:rPr lang="en-US" sz="1600">
                <a:solidFill>
                  <a:schemeClr val="tx1"/>
                </a:solidFill>
              </a:rPr>
              <a:pPr eaLnBrk="1" hangingPunct="1"/>
              <a:t>15</a:t>
            </a:fld>
            <a:endParaRPr lang="en-US" sz="1600" dirty="0">
              <a:solidFill>
                <a:schemeClr val="tx1"/>
              </a:solidFill>
            </a:endParaRPr>
          </a:p>
        </p:txBody>
      </p:sp>
      <p:sp>
        <p:nvSpPr>
          <p:cNvPr id="7" name="Rectangle 6"/>
          <p:cNvSpPr/>
          <p:nvPr/>
        </p:nvSpPr>
        <p:spPr>
          <a:xfrm>
            <a:off x="767408" y="2564904"/>
            <a:ext cx="8229600" cy="4154984"/>
          </a:xfrm>
          <a:prstGeom prst="rect">
            <a:avLst/>
          </a:prstGeom>
        </p:spPr>
        <p:txBody>
          <a:bodyPr>
            <a:spAutoFit/>
          </a:bodyPr>
          <a:lstStyle/>
          <a:p>
            <a:pPr>
              <a:defRPr/>
            </a:pPr>
            <a:endParaRPr lang="en-US" sz="2400" b="0" dirty="0">
              <a:latin typeface="Baskerville Old Face" pitchFamily="18" charset="0"/>
            </a:endParaRPr>
          </a:p>
          <a:p>
            <a:pPr>
              <a:defRPr/>
            </a:pPr>
            <a:r>
              <a:rPr lang="en-US" sz="2400" b="0" dirty="0" err="1">
                <a:latin typeface="+mn-lt"/>
              </a:rPr>
              <a:t>int</a:t>
            </a:r>
            <a:r>
              <a:rPr lang="en-US" sz="2400" b="0" dirty="0">
                <a:latin typeface="+mn-lt"/>
              </a:rPr>
              <a:t> main() {</a:t>
            </a:r>
          </a:p>
          <a:p>
            <a:pPr>
              <a:defRPr/>
            </a:pPr>
            <a:r>
              <a:rPr lang="en-US" sz="2400" b="0" dirty="0">
                <a:latin typeface="+mn-lt"/>
              </a:rPr>
              <a:t> </a:t>
            </a:r>
            <a:r>
              <a:rPr lang="en-US" sz="2400" b="0" dirty="0" err="1">
                <a:latin typeface="+mn-lt"/>
              </a:rPr>
              <a:t>int</a:t>
            </a:r>
            <a:r>
              <a:rPr lang="en-US" sz="2400" b="0" dirty="0">
                <a:latin typeface="+mn-lt"/>
              </a:rPr>
              <a:t> n, a[20], x, </a:t>
            </a:r>
            <a:r>
              <a:rPr lang="en-US" sz="2400" b="0" dirty="0" err="1">
                <a:latin typeface="+mn-lt"/>
              </a:rPr>
              <a:t>y,i</a:t>
            </a:r>
            <a:r>
              <a:rPr lang="en-US" sz="2400" b="0" dirty="0">
                <a:latin typeface="+mn-lt"/>
              </a:rPr>
              <a:t>;</a:t>
            </a:r>
          </a:p>
          <a:p>
            <a:pPr>
              <a:defRPr/>
            </a:pPr>
            <a:r>
              <a:rPr lang="en-US" sz="2400" b="0" dirty="0">
                <a:latin typeface="+mn-lt"/>
              </a:rPr>
              <a:t> </a:t>
            </a:r>
            <a:r>
              <a:rPr lang="en-US" sz="2400" b="0" dirty="0" err="1">
                <a:latin typeface="+mn-lt"/>
              </a:rPr>
              <a:t>printf</a:t>
            </a:r>
            <a:r>
              <a:rPr lang="en-US" sz="2400" b="0" dirty="0">
                <a:latin typeface="+mn-lt"/>
              </a:rPr>
              <a:t>(“Enter the limit \n“);</a:t>
            </a:r>
          </a:p>
          <a:p>
            <a:pPr>
              <a:defRPr/>
            </a:pPr>
            <a:r>
              <a:rPr lang="en-US" sz="2400" b="0" dirty="0">
                <a:latin typeface="+mn-lt"/>
              </a:rPr>
              <a:t> </a:t>
            </a:r>
            <a:r>
              <a:rPr lang="en-US" sz="2400" b="0" dirty="0" err="1">
                <a:latin typeface="+mn-lt"/>
              </a:rPr>
              <a:t>scanf</a:t>
            </a:r>
            <a:r>
              <a:rPr lang="en-US" sz="2400" b="0" dirty="0">
                <a:latin typeface="+mn-lt"/>
              </a:rPr>
              <a:t>(“%</a:t>
            </a:r>
            <a:r>
              <a:rPr lang="en-US" sz="2400" b="0" dirty="0" err="1">
                <a:latin typeface="+mn-lt"/>
              </a:rPr>
              <a:t>d”,&amp;n</a:t>
            </a:r>
            <a:r>
              <a:rPr lang="en-US" sz="2400" b="0" dirty="0">
                <a:latin typeface="+mn-lt"/>
              </a:rPr>
              <a:t>);</a:t>
            </a:r>
          </a:p>
          <a:p>
            <a:pPr>
              <a:defRPr/>
            </a:pPr>
            <a:r>
              <a:rPr lang="en-US" sz="2400" b="0" dirty="0">
                <a:latin typeface="+mn-lt"/>
              </a:rPr>
              <a:t> </a:t>
            </a:r>
            <a:r>
              <a:rPr lang="en-US" sz="2400" b="0" dirty="0" err="1">
                <a:latin typeface="+mn-lt"/>
              </a:rPr>
              <a:t>printf</a:t>
            </a:r>
            <a:r>
              <a:rPr lang="en-US" sz="2400" b="0" dirty="0">
                <a:latin typeface="+mn-lt"/>
              </a:rPr>
              <a:t>(“Enter the values: \n“);</a:t>
            </a:r>
          </a:p>
          <a:p>
            <a:pPr>
              <a:defRPr/>
            </a:pPr>
            <a:r>
              <a:rPr lang="en-US" sz="2400" b="0" dirty="0">
                <a:latin typeface="+mn-lt"/>
              </a:rPr>
              <a:t> for (</a:t>
            </a:r>
            <a:r>
              <a:rPr lang="en-US" sz="2400" b="0" dirty="0" err="1">
                <a:latin typeface="+mn-lt"/>
              </a:rPr>
              <a:t>i</a:t>
            </a:r>
            <a:r>
              <a:rPr lang="en-US" sz="2400" b="0" dirty="0">
                <a:latin typeface="+mn-lt"/>
              </a:rPr>
              <a:t>=0; </a:t>
            </a:r>
            <a:r>
              <a:rPr lang="en-US" sz="2400" b="0" dirty="0" err="1">
                <a:latin typeface="+mn-lt"/>
              </a:rPr>
              <a:t>i</a:t>
            </a:r>
            <a:r>
              <a:rPr lang="en-US" sz="2400" b="0" dirty="0">
                <a:latin typeface="+mn-lt"/>
              </a:rPr>
              <a:t>&lt;n; </a:t>
            </a:r>
            <a:r>
              <a:rPr lang="en-US" sz="2400" b="0" dirty="0" err="1">
                <a:latin typeface="+mn-lt"/>
              </a:rPr>
              <a:t>i</a:t>
            </a:r>
            <a:r>
              <a:rPr lang="en-US" sz="2400" b="0" dirty="0">
                <a:latin typeface="+mn-lt"/>
              </a:rPr>
              <a:t>++)</a:t>
            </a:r>
          </a:p>
          <a:p>
            <a:pPr>
              <a:defRPr/>
            </a:pPr>
            <a:r>
              <a:rPr lang="en-US" sz="2400" b="0" dirty="0">
                <a:latin typeface="+mn-lt"/>
              </a:rPr>
              <a:t> </a:t>
            </a:r>
            <a:r>
              <a:rPr lang="en-US" sz="2400" b="0" dirty="0" err="1">
                <a:latin typeface="+mn-lt"/>
              </a:rPr>
              <a:t>scanf</a:t>
            </a:r>
            <a:r>
              <a:rPr lang="en-US" sz="2400" b="0" dirty="0">
                <a:latin typeface="+mn-lt"/>
              </a:rPr>
              <a:t>(“%</a:t>
            </a:r>
            <a:r>
              <a:rPr lang="en-US" sz="2400" b="0" dirty="0" err="1">
                <a:latin typeface="+mn-lt"/>
              </a:rPr>
              <a:t>d”,&amp;a</a:t>
            </a:r>
            <a:r>
              <a:rPr lang="en-US" sz="2400" b="0" dirty="0">
                <a:latin typeface="+mn-lt"/>
              </a:rPr>
              <a:t>[</a:t>
            </a:r>
            <a:r>
              <a:rPr lang="en-US" sz="2400" b="0" dirty="0" err="1">
                <a:latin typeface="+mn-lt"/>
              </a:rPr>
              <a:t>i</a:t>
            </a:r>
            <a:r>
              <a:rPr lang="en-US" sz="2400" b="0" dirty="0">
                <a:latin typeface="+mn-lt"/>
              </a:rPr>
              <a:t>]);</a:t>
            </a:r>
          </a:p>
          <a:p>
            <a:pPr>
              <a:defRPr/>
            </a:pPr>
            <a:r>
              <a:rPr lang="en-US" sz="2400" b="0" dirty="0">
                <a:latin typeface="+mn-lt"/>
              </a:rPr>
              <a:t> </a:t>
            </a:r>
            <a:r>
              <a:rPr lang="en-US" sz="2400" b="0" dirty="0" err="1">
                <a:latin typeface="+mn-lt"/>
              </a:rPr>
              <a:t>printf</a:t>
            </a:r>
            <a:r>
              <a:rPr lang="en-US" sz="2400" b="0" dirty="0">
                <a:latin typeface="+mn-lt"/>
              </a:rPr>
              <a:t>(“The sum of array elements is =%d “,</a:t>
            </a:r>
            <a:r>
              <a:rPr lang="en-US" sz="2400" dirty="0" err="1">
                <a:solidFill>
                  <a:srgbClr val="C00000"/>
                </a:solidFill>
                <a:latin typeface="+mn-lt"/>
              </a:rPr>
              <a:t>fnSum</a:t>
            </a:r>
            <a:r>
              <a:rPr lang="en-US" sz="2400" dirty="0">
                <a:solidFill>
                  <a:srgbClr val="C00000"/>
                </a:solidFill>
                <a:latin typeface="+mn-lt"/>
              </a:rPr>
              <a:t>(a, n)</a:t>
            </a:r>
            <a:r>
              <a:rPr lang="en-US" sz="2400" b="0" dirty="0">
                <a:solidFill>
                  <a:schemeClr val="tx1"/>
                </a:solidFill>
                <a:latin typeface="+mn-lt"/>
              </a:rPr>
              <a:t>);</a:t>
            </a:r>
            <a:r>
              <a:rPr lang="en-US" sz="2000" b="0" dirty="0">
                <a:solidFill>
                  <a:schemeClr val="tx1">
                    <a:lumMod val="65000"/>
                    <a:lumOff val="35000"/>
                  </a:schemeClr>
                </a:solidFill>
                <a:latin typeface="+mn-lt"/>
              </a:rPr>
              <a:t>//</a:t>
            </a:r>
            <a:r>
              <a:rPr lang="en-US" sz="2000" b="0" dirty="0" err="1">
                <a:solidFill>
                  <a:schemeClr val="tx1">
                    <a:lumMod val="65000"/>
                    <a:lumOff val="35000"/>
                  </a:schemeClr>
                </a:solidFill>
                <a:latin typeface="+mn-lt"/>
              </a:rPr>
              <a:t>fn</a:t>
            </a:r>
            <a:r>
              <a:rPr lang="en-US" sz="2000" b="0" dirty="0">
                <a:solidFill>
                  <a:schemeClr val="tx1">
                    <a:lumMod val="65000"/>
                    <a:lumOff val="35000"/>
                  </a:schemeClr>
                </a:solidFill>
                <a:latin typeface="+mn-lt"/>
              </a:rPr>
              <a:t> call</a:t>
            </a:r>
          </a:p>
          <a:p>
            <a:pPr>
              <a:defRPr/>
            </a:pPr>
            <a:r>
              <a:rPr lang="en-US" sz="2400" b="0" dirty="0">
                <a:latin typeface="+mn-lt"/>
              </a:rPr>
              <a:t>return 0; </a:t>
            </a:r>
          </a:p>
          <a:p>
            <a:pPr>
              <a:defRPr/>
            </a:pPr>
            <a:r>
              <a:rPr lang="en-US" sz="2400" b="0" dirty="0">
                <a:latin typeface="+mn-lt"/>
              </a:rPr>
              <a:t>}</a:t>
            </a:r>
          </a:p>
        </p:txBody>
      </p:sp>
      <p:sp>
        <p:nvSpPr>
          <p:cNvPr id="8" name="Rectangle 7"/>
          <p:cNvSpPr>
            <a:spLocks noChangeArrowheads="1"/>
          </p:cNvSpPr>
          <p:nvPr/>
        </p:nvSpPr>
        <p:spPr bwMode="auto">
          <a:xfrm>
            <a:off x="2107258" y="1019310"/>
            <a:ext cx="5562600" cy="1938338"/>
          </a:xfrm>
          <a:prstGeom prst="rect">
            <a:avLst/>
          </a:prstGeom>
          <a:noFill/>
          <a:ln w="9525">
            <a:noFill/>
            <a:miter lim="800000"/>
            <a:headEnd/>
            <a:tailEnd/>
          </a:ln>
        </p:spPr>
        <p:txBody>
          <a:bodyPr>
            <a:spAutoFit/>
          </a:bodyPr>
          <a:lstStyle/>
          <a:p>
            <a:r>
              <a:rPr lang="en-US" sz="2400" dirty="0" err="1">
                <a:latin typeface="+mn-lt"/>
              </a:rPr>
              <a:t>int</a:t>
            </a:r>
            <a:r>
              <a:rPr lang="en-US" sz="2400" dirty="0">
                <a:latin typeface="+mn-lt"/>
              </a:rPr>
              <a:t> </a:t>
            </a:r>
            <a:r>
              <a:rPr lang="en-US" sz="2400" dirty="0" err="1">
                <a:latin typeface="+mn-lt"/>
              </a:rPr>
              <a:t>fnSum</a:t>
            </a:r>
            <a:r>
              <a:rPr lang="en-US" sz="2400" dirty="0">
                <a:latin typeface="+mn-lt"/>
              </a:rPr>
              <a:t>( </a:t>
            </a:r>
            <a:r>
              <a:rPr lang="en-US" sz="2400" dirty="0" err="1">
                <a:solidFill>
                  <a:schemeClr val="accent2"/>
                </a:solidFill>
                <a:latin typeface="+mn-lt"/>
              </a:rPr>
              <a:t>int</a:t>
            </a:r>
            <a:r>
              <a:rPr lang="en-US" sz="2400" dirty="0">
                <a:solidFill>
                  <a:schemeClr val="accent2"/>
                </a:solidFill>
                <a:latin typeface="+mn-lt"/>
              </a:rPr>
              <a:t> a[ ]</a:t>
            </a:r>
            <a:r>
              <a:rPr lang="en-US" sz="2400" dirty="0">
                <a:latin typeface="+mn-lt"/>
              </a:rPr>
              <a:t>, </a:t>
            </a:r>
            <a:r>
              <a:rPr lang="en-US" sz="2400" dirty="0" err="1">
                <a:latin typeface="+mn-lt"/>
              </a:rPr>
              <a:t>int</a:t>
            </a:r>
            <a:r>
              <a:rPr lang="en-US" sz="2400" dirty="0">
                <a:latin typeface="+mn-lt"/>
              </a:rPr>
              <a:t> n) {</a:t>
            </a:r>
          </a:p>
          <a:p>
            <a:r>
              <a:rPr lang="en-US" sz="2400" dirty="0">
                <a:latin typeface="+mn-lt"/>
              </a:rPr>
              <a:t>   </a:t>
            </a:r>
            <a:r>
              <a:rPr lang="en-US" sz="2400" dirty="0" err="1">
                <a:latin typeface="+mn-lt"/>
              </a:rPr>
              <a:t>int</a:t>
            </a:r>
            <a:r>
              <a:rPr lang="en-US" sz="2400" dirty="0">
                <a:latin typeface="+mn-lt"/>
              </a:rPr>
              <a:t> sum=0,i;</a:t>
            </a:r>
          </a:p>
          <a:p>
            <a:r>
              <a:rPr lang="en-US" sz="2400" dirty="0">
                <a:latin typeface="+mn-lt"/>
              </a:rPr>
              <a:t>    for(</a:t>
            </a:r>
            <a:r>
              <a:rPr lang="en-US" sz="2400" dirty="0" err="1">
                <a:latin typeface="+mn-lt"/>
              </a:rPr>
              <a:t>i</a:t>
            </a:r>
            <a:r>
              <a:rPr lang="en-US" sz="2400" dirty="0">
                <a:latin typeface="+mn-lt"/>
              </a:rPr>
              <a:t>=0;i&lt;</a:t>
            </a:r>
            <a:r>
              <a:rPr lang="en-US" sz="2400" dirty="0" err="1">
                <a:latin typeface="+mn-lt"/>
              </a:rPr>
              <a:t>n;i</a:t>
            </a:r>
            <a:r>
              <a:rPr lang="en-US" sz="2400" dirty="0">
                <a:latin typeface="+mn-lt"/>
              </a:rPr>
              <a:t>++)</a:t>
            </a:r>
          </a:p>
          <a:p>
            <a:r>
              <a:rPr lang="en-US" sz="2400" dirty="0">
                <a:latin typeface="+mn-lt"/>
              </a:rPr>
              <a:t>        sum+=a[</a:t>
            </a:r>
            <a:r>
              <a:rPr lang="en-US" sz="2400" dirty="0" err="1">
                <a:latin typeface="+mn-lt"/>
              </a:rPr>
              <a:t>i</a:t>
            </a:r>
            <a:r>
              <a:rPr lang="en-US" sz="2400" dirty="0">
                <a:latin typeface="+mn-lt"/>
              </a:rPr>
              <a:t>];</a:t>
            </a:r>
          </a:p>
          <a:p>
            <a:r>
              <a:rPr lang="en-US" sz="2400" dirty="0">
                <a:latin typeface="+mn-lt"/>
              </a:rPr>
              <a:t>    return (sum);    }</a:t>
            </a:r>
          </a:p>
        </p:txBody>
      </p:sp>
      <p:sp>
        <p:nvSpPr>
          <p:cNvPr id="9" name="Text Box 3"/>
          <p:cNvSpPr txBox="1">
            <a:spLocks noChangeArrowheads="1"/>
          </p:cNvSpPr>
          <p:nvPr/>
        </p:nvSpPr>
        <p:spPr bwMode="auto">
          <a:xfrm>
            <a:off x="7527491" y="1700808"/>
            <a:ext cx="3854450" cy="1154113"/>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 n=5</a:t>
            </a:r>
          </a:p>
          <a:p>
            <a:pPr algn="just" eaLnBrk="0" hangingPunct="0">
              <a:lnSpc>
                <a:spcPct val="70000"/>
              </a:lnSpc>
              <a:spcBef>
                <a:spcPct val="35000"/>
              </a:spcBef>
            </a:pPr>
            <a:r>
              <a:rPr lang="en-US" sz="2400">
                <a:latin typeface="Tempus Sans ITC" pitchFamily="82" charset="0"/>
              </a:rPr>
              <a:t> 	1, 2, 3, 4, 5</a:t>
            </a:r>
          </a:p>
          <a:p>
            <a:pPr algn="just" eaLnBrk="0" hangingPunct="0">
              <a:lnSpc>
                <a:spcPct val="70000"/>
              </a:lnSpc>
              <a:spcBef>
                <a:spcPct val="35000"/>
              </a:spcBef>
            </a:pPr>
            <a:r>
              <a:rPr lang="en-US" sz="2400">
                <a:latin typeface="Tempus Sans ITC" pitchFamily="82" charset="0"/>
              </a:rPr>
              <a:t>	Sum of elements = 15</a:t>
            </a:r>
          </a:p>
        </p:txBody>
      </p:sp>
      <p:sp>
        <p:nvSpPr>
          <p:cNvPr id="17417" name="Rectangle 10"/>
          <p:cNvSpPr>
            <a:spLocks noChangeArrowheads="1"/>
          </p:cNvSpPr>
          <p:nvPr/>
        </p:nvSpPr>
        <p:spPr bwMode="auto">
          <a:xfrm>
            <a:off x="4655840" y="3817864"/>
            <a:ext cx="3581400" cy="708025"/>
          </a:xfrm>
          <a:prstGeom prst="rect">
            <a:avLst/>
          </a:prstGeom>
          <a:noFill/>
          <a:ln w="28575">
            <a:solidFill>
              <a:srgbClr val="FF0000"/>
            </a:solidFill>
            <a:miter lim="800000"/>
            <a:headEnd/>
            <a:tailEnd/>
          </a:ln>
        </p:spPr>
        <p:txBody>
          <a:bodyPr>
            <a:spAutoFit/>
          </a:bodyPr>
          <a:lstStyle/>
          <a:p>
            <a:r>
              <a:rPr lang="en-US" sz="2000" dirty="0">
                <a:solidFill>
                  <a:srgbClr val="002060"/>
                </a:solidFill>
                <a:latin typeface="Tempus Sans ITC" pitchFamily="82" charset="0"/>
              </a:rPr>
              <a:t>Array name is passed  along with number of elements</a:t>
            </a:r>
            <a:endParaRPr lang="en-US" sz="2000" dirty="0">
              <a:solidFill>
                <a:schemeClr val="bg2"/>
              </a:solidFill>
              <a:latin typeface="Tempus Sans ITC" pitchFamily="82" charset="0"/>
            </a:endParaRPr>
          </a:p>
        </p:txBody>
      </p:sp>
      <p:sp>
        <p:nvSpPr>
          <p:cNvPr id="17418" name="Line 10"/>
          <p:cNvSpPr>
            <a:spLocks noChangeShapeType="1"/>
          </p:cNvSpPr>
          <p:nvPr/>
        </p:nvSpPr>
        <p:spPr bwMode="auto">
          <a:xfrm>
            <a:off x="7248128" y="4525889"/>
            <a:ext cx="0" cy="1135360"/>
          </a:xfrm>
          <a:prstGeom prst="line">
            <a:avLst/>
          </a:prstGeom>
          <a:noFill/>
          <a:ln w="38100" cap="sq">
            <a:solidFill>
              <a:srgbClr val="FF0000"/>
            </a:solidFill>
            <a:round/>
            <a:headEnd type="none" w="sm" len="sm"/>
            <a:tailEnd type="triangle" w="med" len="lg"/>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7417" grpId="0" animBg="1"/>
      <p:bldP spid="174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1D-Array to Function</a:t>
            </a:r>
          </a:p>
        </p:txBody>
      </p:sp>
      <p:sp>
        <p:nvSpPr>
          <p:cNvPr id="16387" name="Footer Placeholder 2"/>
          <p:cNvSpPr>
            <a:spLocks noGrp="1"/>
          </p:cNvSpPr>
          <p:nvPr>
            <p:ph type="ftr" sz="quarter" idx="11"/>
          </p:nvPr>
        </p:nvSpPr>
        <p:spPr>
          <a:noFill/>
        </p:spPr>
        <p:txBody>
          <a:bodyPr/>
          <a:lstStyle/>
          <a:p>
            <a:r>
              <a:rPr lang="en-US"/>
              <a:t>CSE 1051                      Department of CSE</a:t>
            </a:r>
          </a:p>
        </p:txBody>
      </p:sp>
      <p:sp>
        <p:nvSpPr>
          <p:cNvPr id="6" name="Slide Number Placeholder 5"/>
          <p:cNvSpPr>
            <a:spLocks noGrp="1"/>
          </p:cNvSpPr>
          <p:nvPr>
            <p:ph type="sldNum" sz="quarter" idx="12"/>
          </p:nvPr>
        </p:nvSpPr>
        <p:spPr>
          <a:xfrm>
            <a:off x="9763836" y="6356352"/>
            <a:ext cx="634620" cy="365125"/>
          </a:xfrm>
        </p:spPr>
        <p:txBody>
          <a:bodyPr/>
          <a:lstStyle/>
          <a:p>
            <a:pPr eaLnBrk="1" hangingPunct="1"/>
            <a:fld id="{A3DA0BDB-99BF-4ABC-936E-FB55FF4DD4CC}" type="slidenum">
              <a:rPr lang="en-US" sz="1600">
                <a:solidFill>
                  <a:schemeClr val="tx1"/>
                </a:solidFill>
              </a:rPr>
              <a:pPr eaLnBrk="1" hangingPunct="1"/>
              <a:t>16</a:t>
            </a:fld>
            <a:endParaRPr lang="en-US" sz="1600" dirty="0">
              <a:solidFill>
                <a:schemeClr val="tx1"/>
              </a:solidFill>
            </a:endParaRPr>
          </a:p>
        </p:txBody>
      </p:sp>
      <p:sp>
        <p:nvSpPr>
          <p:cNvPr id="10" name="Text Box 4"/>
          <p:cNvSpPr txBox="1">
            <a:spLocks noChangeArrowheads="1"/>
          </p:cNvSpPr>
          <p:nvPr/>
        </p:nvSpPr>
        <p:spPr bwMode="auto">
          <a:xfrm>
            <a:off x="838201" y="1219201"/>
            <a:ext cx="10148248" cy="3970318"/>
          </a:xfrm>
          <a:prstGeom prst="rect">
            <a:avLst/>
          </a:prstGeom>
          <a:noFill/>
          <a:ln w="12700" cap="sq">
            <a:noFill/>
            <a:miter lim="800000"/>
            <a:headEnd type="none" w="sm" len="sm"/>
            <a:tailEnd type="none" w="sm" len="sm"/>
          </a:ln>
        </p:spPr>
        <p:txBody>
          <a:bodyPr wrap="square">
            <a:spAutoFit/>
          </a:bodyPr>
          <a:lstStyle/>
          <a:p>
            <a:pPr algn="just" eaLnBrk="0" hangingPunct="0">
              <a:lnSpc>
                <a:spcPct val="150000"/>
              </a:lnSpc>
              <a:spcBef>
                <a:spcPts val="0"/>
              </a:spcBef>
              <a:defRPr/>
            </a:pPr>
            <a:r>
              <a:rPr lang="en-US" sz="2400" b="0" dirty="0">
                <a:solidFill>
                  <a:schemeClr val="tx1"/>
                </a:solidFill>
                <a:latin typeface="+mn-lt"/>
                <a:cs typeface="Arial" pitchFamily="34" charset="0"/>
              </a:rPr>
              <a:t>Rules to pass an array to a function</a:t>
            </a: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function must be called by passing only the </a:t>
            </a:r>
            <a:r>
              <a:rPr lang="en-US" sz="2400" dirty="0">
                <a:solidFill>
                  <a:schemeClr val="tx1"/>
                </a:solidFill>
                <a:latin typeface="+mn-lt"/>
                <a:cs typeface="Arial" pitchFamily="34" charset="0"/>
              </a:rPr>
              <a:t>name of the array</a:t>
            </a:r>
            <a:r>
              <a:rPr lang="en-US" sz="2400" b="0" dirty="0">
                <a:latin typeface="+mn-lt"/>
                <a:cs typeface="Arial" pitchFamily="34" charset="0"/>
              </a:rPr>
              <a:t>.</a:t>
            </a:r>
          </a:p>
          <a:p>
            <a:pPr marL="171450" indent="-171450" algn="just" eaLnBrk="0" hangingPunct="0">
              <a:lnSpc>
                <a:spcPct val="150000"/>
              </a:lnSpc>
              <a:spcBef>
                <a:spcPts val="0"/>
              </a:spcBef>
              <a:buFont typeface="Wingdings" pitchFamily="2" charset="2"/>
              <a:buChar char="§"/>
              <a:defRPr/>
            </a:pPr>
            <a:endParaRPr lang="en-US" sz="2400" b="0" dirty="0">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In the function definition, the formal parameter </a:t>
            </a:r>
            <a:r>
              <a:rPr lang="en-US" sz="2400" dirty="0">
                <a:solidFill>
                  <a:schemeClr val="tx1"/>
                </a:solidFill>
                <a:latin typeface="+mn-lt"/>
                <a:cs typeface="Arial" pitchFamily="34" charset="0"/>
              </a:rPr>
              <a:t>must be </a:t>
            </a:r>
            <a:r>
              <a:rPr lang="en-US" sz="2400" b="0" dirty="0">
                <a:solidFill>
                  <a:schemeClr val="tx1"/>
                </a:solidFill>
                <a:latin typeface="+mn-lt"/>
                <a:cs typeface="Arial" pitchFamily="34" charset="0"/>
              </a:rPr>
              <a:t>an array type; the </a:t>
            </a:r>
            <a:r>
              <a:rPr lang="en-US" sz="2400" dirty="0">
                <a:solidFill>
                  <a:schemeClr val="tx1"/>
                </a:solidFill>
                <a:latin typeface="+mn-lt"/>
                <a:cs typeface="Arial" pitchFamily="34" charset="0"/>
              </a:rPr>
              <a:t>size of the array </a:t>
            </a:r>
            <a:r>
              <a:rPr lang="en-US" sz="2400" b="0" dirty="0">
                <a:solidFill>
                  <a:schemeClr val="tx1"/>
                </a:solidFill>
                <a:latin typeface="+mn-lt"/>
                <a:cs typeface="Arial" pitchFamily="34" charset="0"/>
              </a:rPr>
              <a:t>does not need to be specified.</a:t>
            </a:r>
          </a:p>
          <a:p>
            <a:pPr marL="171450" indent="-171450" algn="just" eaLnBrk="0" hangingPunct="0">
              <a:lnSpc>
                <a:spcPct val="150000"/>
              </a:lnSpc>
              <a:spcBef>
                <a:spcPts val="0"/>
              </a:spcBef>
              <a:buFont typeface="Wingdings" pitchFamily="2" charset="2"/>
              <a:buChar char="§"/>
              <a:defRPr/>
            </a:pPr>
            <a:endParaRPr lang="en-US" sz="2400" b="0" dirty="0">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function prototype must show that argument is an array.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2D-Array to Function:</a:t>
            </a:r>
          </a:p>
        </p:txBody>
      </p:sp>
      <p:sp>
        <p:nvSpPr>
          <p:cNvPr id="18435" name="Footer Placeholder 2"/>
          <p:cNvSpPr>
            <a:spLocks noGrp="1"/>
          </p:cNvSpPr>
          <p:nvPr>
            <p:ph type="ftr" sz="quarter" idx="11"/>
          </p:nvPr>
        </p:nvSpPr>
        <p:spPr>
          <a:noFill/>
        </p:spPr>
        <p:txBody>
          <a:bodyPr/>
          <a:lstStyle/>
          <a:p>
            <a:r>
              <a:rPr lang="en-US"/>
              <a:t>CSE 1051                      Department of CSE</a:t>
            </a:r>
          </a:p>
        </p:txBody>
      </p:sp>
      <p:sp>
        <p:nvSpPr>
          <p:cNvPr id="10" name="Slide Number Placeholder 9"/>
          <p:cNvSpPr>
            <a:spLocks noGrp="1"/>
          </p:cNvSpPr>
          <p:nvPr>
            <p:ph type="sldNum" sz="quarter" idx="12"/>
          </p:nvPr>
        </p:nvSpPr>
        <p:spPr>
          <a:xfrm>
            <a:off x="9912424" y="6356351"/>
            <a:ext cx="486032" cy="375508"/>
          </a:xfrm>
        </p:spPr>
        <p:txBody>
          <a:bodyPr/>
          <a:lstStyle/>
          <a:p>
            <a:pPr eaLnBrk="1" hangingPunct="1"/>
            <a:fld id="{A3DA0BDB-99BF-4ABC-936E-FB55FF4DD4CC}" type="slidenum">
              <a:rPr lang="en-US" sz="1600">
                <a:solidFill>
                  <a:schemeClr val="tx1"/>
                </a:solidFill>
              </a:rPr>
              <a:pPr eaLnBrk="1" hangingPunct="1"/>
              <a:t>17</a:t>
            </a:fld>
            <a:endParaRPr lang="en-US" sz="1600" dirty="0">
              <a:solidFill>
                <a:schemeClr val="tx1"/>
              </a:solidFill>
            </a:endParaRPr>
          </a:p>
        </p:txBody>
      </p:sp>
      <p:sp>
        <p:nvSpPr>
          <p:cNvPr id="7" name="Rectangle 6"/>
          <p:cNvSpPr/>
          <p:nvPr/>
        </p:nvSpPr>
        <p:spPr>
          <a:xfrm>
            <a:off x="6456040" y="2769704"/>
            <a:ext cx="6027440" cy="3816429"/>
          </a:xfrm>
          <a:prstGeom prst="rect">
            <a:avLst/>
          </a:prstGeom>
        </p:spPr>
        <p:txBody>
          <a:bodyPr wrap="square">
            <a:spAutoFit/>
          </a:bodyPr>
          <a:lstStyle/>
          <a:p>
            <a:pPr>
              <a:defRPr/>
            </a:pPr>
            <a:r>
              <a:rPr lang="en-US" sz="2200" b="0" dirty="0">
                <a:solidFill>
                  <a:srgbClr val="003399"/>
                </a:solidFill>
                <a:latin typeface="+mn-lt"/>
              </a:rPr>
              <a:t> </a:t>
            </a:r>
            <a:r>
              <a:rPr lang="en-US" sz="2200" b="0" dirty="0" err="1">
                <a:solidFill>
                  <a:srgbClr val="003399"/>
                </a:solidFill>
                <a:latin typeface="+mn-lt"/>
              </a:rPr>
              <a:t>int</a:t>
            </a:r>
            <a:r>
              <a:rPr lang="en-US" sz="2200" b="0" dirty="0">
                <a:solidFill>
                  <a:srgbClr val="003399"/>
                </a:solidFill>
                <a:latin typeface="+mn-lt"/>
              </a:rPr>
              <a:t> main() {</a:t>
            </a:r>
          </a:p>
          <a:p>
            <a:pPr>
              <a:defRPr/>
            </a:pPr>
            <a:r>
              <a:rPr lang="en-US" sz="2200" b="0" dirty="0">
                <a:solidFill>
                  <a:srgbClr val="003399"/>
                </a:solidFill>
                <a:latin typeface="+mn-lt"/>
              </a:rPr>
              <a:t> </a:t>
            </a:r>
            <a:r>
              <a:rPr lang="en-US" sz="2200" b="0" dirty="0" err="1">
                <a:solidFill>
                  <a:srgbClr val="003399"/>
                </a:solidFill>
                <a:latin typeface="+mn-lt"/>
              </a:rPr>
              <a:t>int</a:t>
            </a:r>
            <a:r>
              <a:rPr lang="en-US" sz="2200" b="0" dirty="0">
                <a:solidFill>
                  <a:srgbClr val="003399"/>
                </a:solidFill>
                <a:latin typeface="+mn-lt"/>
              </a:rPr>
              <a:t> </a:t>
            </a:r>
            <a:r>
              <a:rPr lang="en-US" sz="2200" b="0" dirty="0" err="1">
                <a:solidFill>
                  <a:srgbClr val="003399"/>
                </a:solidFill>
                <a:latin typeface="+mn-lt"/>
              </a:rPr>
              <a:t>i</a:t>
            </a:r>
            <a:r>
              <a:rPr lang="en-US" sz="2200" b="0" dirty="0">
                <a:solidFill>
                  <a:srgbClr val="003399"/>
                </a:solidFill>
                <a:latin typeface="+mn-lt"/>
              </a:rPr>
              <a:t>, j, a[10][10], m, n;</a:t>
            </a:r>
          </a:p>
          <a:p>
            <a:pPr>
              <a:defRPr/>
            </a:pPr>
            <a:r>
              <a:rPr lang="en-US" sz="2200" b="0" dirty="0">
                <a:solidFill>
                  <a:srgbClr val="003399"/>
                </a:solidFill>
                <a:latin typeface="+mn-lt"/>
              </a:rPr>
              <a:t> </a:t>
            </a:r>
            <a:r>
              <a:rPr lang="en-US" sz="2200" b="0" dirty="0" err="1">
                <a:solidFill>
                  <a:srgbClr val="003399"/>
                </a:solidFill>
                <a:latin typeface="+mn-lt"/>
              </a:rPr>
              <a:t>printf</a:t>
            </a:r>
            <a:r>
              <a:rPr lang="en-US" sz="2200" b="0" dirty="0">
                <a:solidFill>
                  <a:srgbClr val="003399"/>
                </a:solidFill>
                <a:latin typeface="+mn-lt"/>
              </a:rPr>
              <a:t>("Enter </a:t>
            </a:r>
            <a:r>
              <a:rPr lang="en-US" sz="2200" b="0" dirty="0" err="1">
                <a:solidFill>
                  <a:srgbClr val="003399"/>
                </a:solidFill>
                <a:latin typeface="+mn-lt"/>
              </a:rPr>
              <a:t>dimentions</a:t>
            </a:r>
            <a:r>
              <a:rPr lang="en-US" sz="2200" b="0" dirty="0">
                <a:solidFill>
                  <a:srgbClr val="003399"/>
                </a:solidFill>
                <a:latin typeface="+mn-lt"/>
              </a:rPr>
              <a:t> of matrix");</a:t>
            </a:r>
          </a:p>
          <a:p>
            <a:pPr>
              <a:defRPr/>
            </a:pPr>
            <a:r>
              <a:rPr lang="en-US" sz="2200" b="0" dirty="0">
                <a:solidFill>
                  <a:srgbClr val="003399"/>
                </a:solidFill>
                <a:latin typeface="+mn-lt"/>
              </a:rPr>
              <a:t> </a:t>
            </a:r>
            <a:r>
              <a:rPr lang="en-US" sz="2200" b="0" dirty="0" err="1">
                <a:solidFill>
                  <a:srgbClr val="003399"/>
                </a:solidFill>
                <a:latin typeface="+mn-lt"/>
              </a:rPr>
              <a:t>scanf</a:t>
            </a:r>
            <a:r>
              <a:rPr lang="en-US" sz="2200" b="0" dirty="0">
                <a:solidFill>
                  <a:srgbClr val="003399"/>
                </a:solidFill>
                <a:latin typeface="+mn-lt"/>
              </a:rPr>
              <a:t>("%</a:t>
            </a:r>
            <a:r>
              <a:rPr lang="en-US" sz="2200" b="0" dirty="0" err="1">
                <a:solidFill>
                  <a:srgbClr val="003399"/>
                </a:solidFill>
                <a:latin typeface="+mn-lt"/>
              </a:rPr>
              <a:t>d%d</a:t>
            </a:r>
            <a:r>
              <a:rPr lang="en-US" sz="2200" b="0" dirty="0">
                <a:solidFill>
                  <a:srgbClr val="003399"/>
                </a:solidFill>
                <a:latin typeface="+mn-lt"/>
              </a:rPr>
              <a:t>", &amp;m, &amp;n);</a:t>
            </a:r>
          </a:p>
          <a:p>
            <a:pPr>
              <a:defRPr/>
            </a:pPr>
            <a:r>
              <a:rPr lang="en-US" sz="2200" b="0" dirty="0">
                <a:solidFill>
                  <a:srgbClr val="003399"/>
                </a:solidFill>
                <a:latin typeface="+mn-lt"/>
              </a:rPr>
              <a:t> </a:t>
            </a:r>
            <a:r>
              <a:rPr lang="en-US" sz="2200" b="0" dirty="0" err="1">
                <a:solidFill>
                  <a:srgbClr val="003399"/>
                </a:solidFill>
                <a:latin typeface="+mn-lt"/>
              </a:rPr>
              <a:t>printf</a:t>
            </a:r>
            <a:r>
              <a:rPr lang="en-US" sz="2200" b="0" dirty="0">
                <a:solidFill>
                  <a:srgbClr val="003399"/>
                </a:solidFill>
                <a:latin typeface="+mn-lt"/>
              </a:rPr>
              <a:t>("Enter the elements");</a:t>
            </a:r>
          </a:p>
          <a:p>
            <a:pPr>
              <a:defRPr/>
            </a:pPr>
            <a:r>
              <a:rPr lang="en-US" sz="2200" b="0" dirty="0">
                <a:solidFill>
                  <a:srgbClr val="003399"/>
                </a:solidFill>
                <a:latin typeface="+mn-lt"/>
              </a:rPr>
              <a:t> for(</a:t>
            </a:r>
            <a:r>
              <a:rPr lang="en-US" sz="2200" b="0" dirty="0" err="1">
                <a:solidFill>
                  <a:srgbClr val="003399"/>
                </a:solidFill>
                <a:latin typeface="+mn-lt"/>
              </a:rPr>
              <a:t>i</a:t>
            </a:r>
            <a:r>
              <a:rPr lang="en-US" sz="2200" b="0" dirty="0">
                <a:solidFill>
                  <a:srgbClr val="003399"/>
                </a:solidFill>
                <a:latin typeface="+mn-lt"/>
              </a:rPr>
              <a:t>=0;i&lt;</a:t>
            </a:r>
            <a:r>
              <a:rPr lang="en-US" sz="2200" b="0" dirty="0" err="1">
                <a:solidFill>
                  <a:srgbClr val="003399"/>
                </a:solidFill>
                <a:latin typeface="+mn-lt"/>
              </a:rPr>
              <a:t>m;i</a:t>
            </a:r>
            <a:r>
              <a:rPr lang="en-US" sz="2200" b="0" dirty="0">
                <a:solidFill>
                  <a:srgbClr val="003399"/>
                </a:solidFill>
                <a:latin typeface="+mn-lt"/>
              </a:rPr>
              <a:t>++)</a:t>
            </a:r>
          </a:p>
          <a:p>
            <a:pPr>
              <a:defRPr/>
            </a:pPr>
            <a:r>
              <a:rPr lang="en-US" sz="2200" b="0" dirty="0">
                <a:solidFill>
                  <a:srgbClr val="003399"/>
                </a:solidFill>
                <a:latin typeface="+mn-lt"/>
              </a:rPr>
              <a:t>    for(j=0;j&lt;</a:t>
            </a:r>
            <a:r>
              <a:rPr lang="en-US" sz="2200" b="0" dirty="0" err="1">
                <a:solidFill>
                  <a:srgbClr val="003399"/>
                </a:solidFill>
                <a:latin typeface="+mn-lt"/>
              </a:rPr>
              <a:t>n;j</a:t>
            </a:r>
            <a:r>
              <a:rPr lang="en-US" sz="2200" b="0" dirty="0">
                <a:solidFill>
                  <a:srgbClr val="003399"/>
                </a:solidFill>
                <a:latin typeface="+mn-lt"/>
              </a:rPr>
              <a:t>++)</a:t>
            </a:r>
          </a:p>
          <a:p>
            <a:pPr>
              <a:defRPr/>
            </a:pPr>
            <a:r>
              <a:rPr lang="en-US" sz="2200" b="0" dirty="0">
                <a:solidFill>
                  <a:srgbClr val="003399"/>
                </a:solidFill>
                <a:latin typeface="+mn-lt"/>
              </a:rPr>
              <a:t>        </a:t>
            </a:r>
            <a:r>
              <a:rPr lang="en-US" sz="2200" b="0" dirty="0" err="1">
                <a:solidFill>
                  <a:srgbClr val="003399"/>
                </a:solidFill>
                <a:latin typeface="+mn-lt"/>
              </a:rPr>
              <a:t>scanf</a:t>
            </a:r>
            <a:r>
              <a:rPr lang="en-US" sz="2200" b="0" dirty="0">
                <a:solidFill>
                  <a:srgbClr val="003399"/>
                </a:solidFill>
                <a:latin typeface="+mn-lt"/>
              </a:rPr>
              <a:t>("%</a:t>
            </a:r>
            <a:r>
              <a:rPr lang="en-US" sz="2200" b="0" dirty="0" err="1">
                <a:solidFill>
                  <a:srgbClr val="003399"/>
                </a:solidFill>
                <a:latin typeface="+mn-lt"/>
              </a:rPr>
              <a:t>d",&amp;a</a:t>
            </a:r>
            <a:r>
              <a:rPr lang="en-US" sz="2200" b="0" dirty="0">
                <a:solidFill>
                  <a:srgbClr val="003399"/>
                </a:solidFill>
                <a:latin typeface="+mn-lt"/>
              </a:rPr>
              <a:t>[</a:t>
            </a:r>
            <a:r>
              <a:rPr lang="en-US" sz="2200" b="0" dirty="0" err="1">
                <a:solidFill>
                  <a:srgbClr val="003399"/>
                </a:solidFill>
                <a:latin typeface="+mn-lt"/>
              </a:rPr>
              <a:t>i</a:t>
            </a:r>
            <a:r>
              <a:rPr lang="en-US" sz="2200" b="0" dirty="0">
                <a:solidFill>
                  <a:srgbClr val="003399"/>
                </a:solidFill>
                <a:latin typeface="+mn-lt"/>
              </a:rPr>
              <a:t>][j]);</a:t>
            </a:r>
          </a:p>
          <a:p>
            <a:pPr>
              <a:defRPr/>
            </a:pPr>
            <a:r>
              <a:rPr lang="en-US" sz="2200" b="0" dirty="0">
                <a:solidFill>
                  <a:srgbClr val="003399"/>
                </a:solidFill>
                <a:latin typeface="+mn-lt"/>
              </a:rPr>
              <a:t> </a:t>
            </a:r>
            <a:r>
              <a:rPr lang="en-US" sz="2200" b="0" dirty="0" err="1">
                <a:solidFill>
                  <a:srgbClr val="003399"/>
                </a:solidFill>
                <a:latin typeface="+mn-lt"/>
              </a:rPr>
              <a:t>printf</a:t>
            </a:r>
            <a:r>
              <a:rPr lang="en-US" sz="2200" b="0" dirty="0">
                <a:solidFill>
                  <a:srgbClr val="003399"/>
                </a:solidFill>
                <a:latin typeface="+mn-lt"/>
              </a:rPr>
              <a:t> ("Sum of elements is=%d",</a:t>
            </a:r>
            <a:r>
              <a:rPr lang="en-US" sz="2200" dirty="0">
                <a:solidFill>
                  <a:srgbClr val="C00000"/>
                </a:solidFill>
                <a:latin typeface="+mn-lt"/>
              </a:rPr>
              <a:t>fn2d(a, m, n)</a:t>
            </a:r>
            <a:r>
              <a:rPr lang="en-US" sz="2200" b="0" dirty="0">
                <a:solidFill>
                  <a:srgbClr val="003399"/>
                </a:solidFill>
                <a:latin typeface="+mn-lt"/>
              </a:rPr>
              <a:t>);</a:t>
            </a:r>
          </a:p>
          <a:p>
            <a:pPr>
              <a:defRPr/>
            </a:pPr>
            <a:r>
              <a:rPr lang="en-US" sz="2200" b="0" dirty="0">
                <a:solidFill>
                  <a:srgbClr val="003399"/>
                </a:solidFill>
                <a:latin typeface="+mn-lt"/>
              </a:rPr>
              <a:t> return 0;</a:t>
            </a:r>
          </a:p>
          <a:p>
            <a:pPr>
              <a:defRPr/>
            </a:pPr>
            <a:r>
              <a:rPr lang="en-US" sz="2200" b="0" dirty="0">
                <a:solidFill>
                  <a:srgbClr val="003399"/>
                </a:solidFill>
                <a:latin typeface="+mn-lt"/>
              </a:rPr>
              <a:t> }</a:t>
            </a:r>
          </a:p>
        </p:txBody>
      </p:sp>
      <p:sp>
        <p:nvSpPr>
          <p:cNvPr id="8" name="Rectangle 7"/>
          <p:cNvSpPr>
            <a:spLocks noChangeArrowheads="1"/>
          </p:cNvSpPr>
          <p:nvPr/>
        </p:nvSpPr>
        <p:spPr bwMode="auto">
          <a:xfrm>
            <a:off x="772804" y="1246210"/>
            <a:ext cx="6835363" cy="3046988"/>
          </a:xfrm>
          <a:prstGeom prst="rect">
            <a:avLst/>
          </a:prstGeom>
          <a:noFill/>
          <a:ln w="9525">
            <a:noFill/>
            <a:miter lim="800000"/>
            <a:headEnd/>
            <a:tailEnd/>
          </a:ln>
        </p:spPr>
        <p:txBody>
          <a:bodyPr wrap="square">
            <a:spAutoFit/>
          </a:bodyPr>
          <a:lstStyle/>
          <a:p>
            <a:r>
              <a:rPr lang="nn-NO" sz="2400" dirty="0">
                <a:solidFill>
                  <a:srgbClr val="003399"/>
                </a:solidFill>
                <a:latin typeface="Courier New" panose="02070309020205020404" pitchFamily="49" charset="0"/>
                <a:cs typeface="Courier New" panose="02070309020205020404" pitchFamily="49" charset="0"/>
              </a:rPr>
              <a:t>int fn2d(int x[ ][10], int m, int n)</a:t>
            </a:r>
          </a:p>
          <a:p>
            <a:r>
              <a:rPr lang="nn-NO" sz="2400" dirty="0">
                <a:solidFill>
                  <a:srgbClr val="003399"/>
                </a:solidFill>
                <a:latin typeface="Courier New" panose="02070309020205020404" pitchFamily="49" charset="0"/>
                <a:cs typeface="Courier New" panose="02070309020205020404" pitchFamily="49" charset="0"/>
              </a:rPr>
              <a:t>{ </a:t>
            </a:r>
          </a:p>
          <a:p>
            <a:r>
              <a:rPr lang="nn-NO" sz="2400" dirty="0">
                <a:solidFill>
                  <a:srgbClr val="003399"/>
                </a:solidFill>
                <a:latin typeface="Courier New" panose="02070309020205020404" pitchFamily="49" charset="0"/>
                <a:cs typeface="Courier New" panose="02070309020205020404" pitchFamily="49" charset="0"/>
              </a:rPr>
              <a:t>  int i, j, sum=0;</a:t>
            </a:r>
          </a:p>
          <a:p>
            <a:r>
              <a:rPr lang="nn-NO" sz="2400" dirty="0">
                <a:solidFill>
                  <a:srgbClr val="003399"/>
                </a:solidFill>
                <a:latin typeface="Courier New" panose="02070309020205020404" pitchFamily="49" charset="0"/>
                <a:cs typeface="Courier New" panose="02070309020205020404" pitchFamily="49" charset="0"/>
              </a:rPr>
              <a:t>   for(i=0; i&lt;m; i++)</a:t>
            </a:r>
          </a:p>
          <a:p>
            <a:r>
              <a:rPr lang="nn-NO" sz="2400" dirty="0">
                <a:solidFill>
                  <a:srgbClr val="003399"/>
                </a:solidFill>
                <a:latin typeface="Courier New" panose="02070309020205020404" pitchFamily="49" charset="0"/>
                <a:cs typeface="Courier New" panose="02070309020205020404" pitchFamily="49" charset="0"/>
              </a:rPr>
              <a:t>	for(j=0; j&lt;n; j++)</a:t>
            </a:r>
          </a:p>
          <a:p>
            <a:r>
              <a:rPr lang="nn-NO" sz="2400" dirty="0">
                <a:solidFill>
                  <a:srgbClr val="003399"/>
                </a:solidFill>
                <a:latin typeface="Courier New" panose="02070309020205020404" pitchFamily="49" charset="0"/>
                <a:cs typeface="Courier New" panose="02070309020205020404" pitchFamily="49" charset="0"/>
              </a:rPr>
              <a:t>	   sum+=x[i][j];</a:t>
            </a:r>
          </a:p>
          <a:p>
            <a:r>
              <a:rPr lang="nn-NO" sz="2400" dirty="0">
                <a:solidFill>
                  <a:srgbClr val="003399"/>
                </a:solidFill>
                <a:latin typeface="Courier New" panose="02070309020205020404" pitchFamily="49" charset="0"/>
                <a:cs typeface="Courier New" panose="02070309020205020404" pitchFamily="49" charset="0"/>
              </a:rPr>
              <a:t>  return(sum);</a:t>
            </a:r>
          </a:p>
          <a:p>
            <a:r>
              <a:rPr lang="nn-NO" sz="2400" dirty="0">
                <a:solidFill>
                  <a:srgbClr val="003399"/>
                </a:solidFill>
                <a:latin typeface="Courier New" panose="02070309020205020404" pitchFamily="49" charset="0"/>
                <a:cs typeface="Courier New" panose="02070309020205020404" pitchFamily="49" charset="0"/>
              </a:rPr>
              <a:t>}</a:t>
            </a:r>
            <a:endParaRPr lang="en-US" sz="2400" dirty="0">
              <a:solidFill>
                <a:srgbClr val="003399"/>
              </a:solidFill>
              <a:latin typeface="Courier New" panose="02070309020205020404" pitchFamily="49" charset="0"/>
              <a:cs typeface="Courier New" panose="02070309020205020404" pitchFamily="49" charset="0"/>
            </a:endParaRPr>
          </a:p>
        </p:txBody>
      </p:sp>
      <p:sp>
        <p:nvSpPr>
          <p:cNvPr id="11" name="Text Box 3"/>
          <p:cNvSpPr txBox="1">
            <a:spLocks noChangeArrowheads="1"/>
          </p:cNvSpPr>
          <p:nvPr/>
        </p:nvSpPr>
        <p:spPr bwMode="auto">
          <a:xfrm>
            <a:off x="8328248" y="1005396"/>
            <a:ext cx="2971800" cy="1614288"/>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000" dirty="0">
                <a:latin typeface="+mn-lt"/>
              </a:rPr>
              <a:t>Output: m=2 n=3</a:t>
            </a:r>
          </a:p>
          <a:p>
            <a:pPr algn="just" eaLnBrk="0" hangingPunct="0">
              <a:lnSpc>
                <a:spcPct val="70000"/>
              </a:lnSpc>
              <a:spcBef>
                <a:spcPct val="35000"/>
              </a:spcBef>
            </a:pPr>
            <a:r>
              <a:rPr lang="en-US" sz="2000" dirty="0">
                <a:latin typeface="+mn-lt"/>
              </a:rPr>
              <a:t> 	1  2</a:t>
            </a:r>
          </a:p>
          <a:p>
            <a:pPr algn="just" eaLnBrk="0" hangingPunct="0">
              <a:lnSpc>
                <a:spcPct val="70000"/>
              </a:lnSpc>
              <a:spcBef>
                <a:spcPct val="35000"/>
              </a:spcBef>
            </a:pPr>
            <a:r>
              <a:rPr lang="en-US" sz="2000" dirty="0">
                <a:latin typeface="+mn-lt"/>
              </a:rPr>
              <a:t>                3  4</a:t>
            </a:r>
          </a:p>
          <a:p>
            <a:pPr algn="just" eaLnBrk="0" hangingPunct="0">
              <a:lnSpc>
                <a:spcPct val="70000"/>
              </a:lnSpc>
              <a:spcBef>
                <a:spcPct val="35000"/>
              </a:spcBef>
            </a:pPr>
            <a:r>
              <a:rPr lang="en-US" sz="2000" dirty="0">
                <a:latin typeface="+mn-lt"/>
              </a:rPr>
              <a:t>	5  6</a:t>
            </a:r>
          </a:p>
          <a:p>
            <a:pPr algn="just" eaLnBrk="0" hangingPunct="0">
              <a:lnSpc>
                <a:spcPct val="70000"/>
              </a:lnSpc>
              <a:spcBef>
                <a:spcPct val="35000"/>
              </a:spcBef>
            </a:pPr>
            <a:r>
              <a:rPr lang="en-US" sz="2000" dirty="0">
                <a:latin typeface="+mn-lt"/>
              </a:rPr>
              <a:t>Sum of elements = 21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2D-Array to Function:</a:t>
            </a:r>
          </a:p>
        </p:txBody>
      </p:sp>
      <p:sp>
        <p:nvSpPr>
          <p:cNvPr id="19459" name="Footer Placeholder 2"/>
          <p:cNvSpPr>
            <a:spLocks noGrp="1"/>
          </p:cNvSpPr>
          <p:nvPr>
            <p:ph type="ftr" sz="quarter" idx="11"/>
          </p:nvPr>
        </p:nvSpPr>
        <p:spPr>
          <a:noFill/>
        </p:spPr>
        <p:txBody>
          <a:bodyPr/>
          <a:lstStyle/>
          <a:p>
            <a:r>
              <a:rPr lang="en-US"/>
              <a:t>CSE 1051                      Department of CSE</a:t>
            </a:r>
          </a:p>
        </p:txBody>
      </p:sp>
      <p:sp>
        <p:nvSpPr>
          <p:cNvPr id="6" name="Slide Number Placeholder 5"/>
          <p:cNvSpPr>
            <a:spLocks noGrp="1"/>
          </p:cNvSpPr>
          <p:nvPr>
            <p:ph type="sldNum" sz="quarter" idx="12"/>
          </p:nvPr>
        </p:nvSpPr>
        <p:spPr>
          <a:xfrm>
            <a:off x="9763836" y="6356352"/>
            <a:ext cx="634620" cy="365125"/>
          </a:xfrm>
        </p:spPr>
        <p:txBody>
          <a:bodyPr/>
          <a:lstStyle/>
          <a:p>
            <a:pPr eaLnBrk="1" hangingPunct="1"/>
            <a:fld id="{A3DA0BDB-99BF-4ABC-936E-FB55FF4DD4CC}" type="slidenum">
              <a:rPr lang="en-US" sz="1600">
                <a:solidFill>
                  <a:schemeClr val="tx1"/>
                </a:solidFill>
              </a:rPr>
              <a:pPr eaLnBrk="1" hangingPunct="1"/>
              <a:t>18</a:t>
            </a:fld>
            <a:endParaRPr lang="en-US" sz="1600" dirty="0">
              <a:solidFill>
                <a:schemeClr val="tx1"/>
              </a:solidFill>
            </a:endParaRPr>
          </a:p>
        </p:txBody>
      </p:sp>
      <p:sp>
        <p:nvSpPr>
          <p:cNvPr id="10" name="Text Box 4"/>
          <p:cNvSpPr txBox="1">
            <a:spLocks noChangeArrowheads="1"/>
          </p:cNvSpPr>
          <p:nvPr/>
        </p:nvSpPr>
        <p:spPr bwMode="auto">
          <a:xfrm>
            <a:off x="838201" y="1371600"/>
            <a:ext cx="10148248" cy="4524315"/>
          </a:xfrm>
          <a:prstGeom prst="rect">
            <a:avLst/>
          </a:prstGeom>
          <a:noFill/>
          <a:ln w="12700" cap="sq">
            <a:noFill/>
            <a:miter lim="800000"/>
            <a:headEnd type="none" w="sm" len="sm"/>
            <a:tailEnd type="none" w="sm" len="sm"/>
          </a:ln>
        </p:spPr>
        <p:txBody>
          <a:bodyPr wrap="square">
            <a:spAutoFit/>
          </a:bodyPr>
          <a:lstStyle/>
          <a:p>
            <a:pPr algn="just" eaLnBrk="0" hangingPunct="0">
              <a:lnSpc>
                <a:spcPct val="150000"/>
              </a:lnSpc>
              <a:spcBef>
                <a:spcPts val="0"/>
              </a:spcBef>
              <a:defRPr/>
            </a:pPr>
            <a:r>
              <a:rPr lang="en-US" sz="2400" b="0" dirty="0">
                <a:solidFill>
                  <a:schemeClr val="tx1"/>
                </a:solidFill>
                <a:latin typeface="+mn-lt"/>
                <a:cs typeface="Arial" pitchFamily="34" charset="0"/>
              </a:rPr>
              <a:t>Rules to pass a 2D- array to a function</a:t>
            </a: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function must be called by passing only the </a:t>
            </a:r>
            <a:r>
              <a:rPr lang="en-US" sz="2400" dirty="0">
                <a:solidFill>
                  <a:schemeClr val="tx1"/>
                </a:solidFill>
                <a:latin typeface="+mn-lt"/>
                <a:cs typeface="Arial" pitchFamily="34" charset="0"/>
              </a:rPr>
              <a:t>array name</a:t>
            </a:r>
            <a:r>
              <a:rPr lang="en-US" sz="2400" b="0" dirty="0">
                <a:solidFill>
                  <a:schemeClr val="tx1"/>
                </a:solidFill>
                <a:latin typeface="+mn-lt"/>
                <a:cs typeface="Arial" pitchFamily="34" charset="0"/>
              </a:rPr>
              <a:t>. </a:t>
            </a: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In the function definition, we must indicate that the array has two-dimensions by including </a:t>
            </a:r>
            <a:r>
              <a:rPr lang="en-US" sz="2400" dirty="0">
                <a:solidFill>
                  <a:schemeClr val="tx1"/>
                </a:solidFill>
                <a:latin typeface="+mn-lt"/>
                <a:cs typeface="Arial" pitchFamily="34" charset="0"/>
              </a:rPr>
              <a:t>two set of brackets</a:t>
            </a:r>
            <a:r>
              <a:rPr lang="en-US" sz="2400" b="0" dirty="0">
                <a:solidFill>
                  <a:schemeClr val="tx1"/>
                </a:solidFill>
                <a:latin typeface="+mn-lt"/>
                <a:cs typeface="Arial" pitchFamily="34" charset="0"/>
              </a:rPr>
              <a:t>.</a:t>
            </a:r>
          </a:p>
          <a:p>
            <a:pPr marL="171450" indent="-171450" algn="just" eaLnBrk="0" hangingPunct="0">
              <a:lnSpc>
                <a:spcPct val="150000"/>
              </a:lnSpc>
              <a:spcBef>
                <a:spcPts val="0"/>
              </a:spcBef>
              <a:buFont typeface="Wingdings" pitchFamily="2" charset="2"/>
              <a:buChar char="§"/>
              <a:defRPr/>
            </a:pPr>
            <a:endParaRPr lang="en-US" sz="2400" b="0" dirty="0">
              <a:solidFill>
                <a:schemeClr val="tx1"/>
              </a:solidFill>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size of the second dimension </a:t>
            </a:r>
            <a:r>
              <a:rPr lang="en-US" sz="2400" dirty="0">
                <a:solidFill>
                  <a:schemeClr val="tx1"/>
                </a:solidFill>
                <a:latin typeface="+mn-lt"/>
                <a:cs typeface="Arial" pitchFamily="34" charset="0"/>
              </a:rPr>
              <a:t>must be specified</a:t>
            </a:r>
            <a:r>
              <a:rPr lang="en-US" sz="2400" b="0" dirty="0">
                <a:solidFill>
                  <a:schemeClr val="tx1"/>
                </a:solidFill>
                <a:latin typeface="+mn-lt"/>
                <a:cs typeface="Arial" pitchFamily="34" charset="0"/>
              </a:rPr>
              <a:t>.</a:t>
            </a:r>
          </a:p>
          <a:p>
            <a:pPr marL="342900" indent="-342900" algn="just" eaLnBrk="0" hangingPunct="0">
              <a:lnSpc>
                <a:spcPct val="150000"/>
              </a:lnSpc>
              <a:spcBef>
                <a:spcPts val="0"/>
              </a:spcBef>
              <a:buFont typeface="Wingdings" pitchFamily="2" charset="2"/>
              <a:buChar char="§"/>
              <a:defRPr/>
            </a:pPr>
            <a:endParaRPr lang="en-US" sz="2400" b="0" dirty="0">
              <a:solidFill>
                <a:schemeClr val="tx1"/>
              </a:solidFill>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prototype declaration should be similar to function header.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CD443-C604-4CBB-802D-765252279937}"/>
              </a:ext>
            </a:extLst>
          </p:cNvPr>
          <p:cNvSpPr>
            <a:spLocks noGrp="1"/>
          </p:cNvSpPr>
          <p:nvPr>
            <p:ph type="title"/>
          </p:nvPr>
        </p:nvSpPr>
        <p:spPr/>
        <p:txBody>
          <a:bodyPr/>
          <a:lstStyle/>
          <a:p>
            <a:r>
              <a:rPr lang="en-US" dirty="0">
                <a:solidFill>
                  <a:schemeClr val="accent1"/>
                </a:solidFill>
              </a:rPr>
              <a:t>Problems:</a:t>
            </a:r>
          </a:p>
        </p:txBody>
      </p:sp>
      <p:sp>
        <p:nvSpPr>
          <p:cNvPr id="2" name="Content Placeholder 1">
            <a:extLst>
              <a:ext uri="{FF2B5EF4-FFF2-40B4-BE49-F238E27FC236}">
                <a16:creationId xmlns:a16="http://schemas.microsoft.com/office/drawing/2014/main" id="{79C36B95-F635-411C-BBCD-39D596B00FF8}"/>
              </a:ext>
            </a:extLst>
          </p:cNvPr>
          <p:cNvSpPr>
            <a:spLocks noGrp="1"/>
          </p:cNvSpPr>
          <p:nvPr>
            <p:ph idx="1"/>
          </p:nvPr>
        </p:nvSpPr>
        <p:spPr/>
        <p:txBody>
          <a:bodyPr/>
          <a:lstStyle/>
          <a:p>
            <a:pPr algn="just"/>
            <a:r>
              <a:rPr lang="en-US" sz="2400" dirty="0"/>
              <a:t>Write a c program to add all the even elements of an array using a function Add().</a:t>
            </a:r>
          </a:p>
          <a:p>
            <a:pPr algn="just"/>
            <a:endParaRPr lang="en-US" sz="2400" dirty="0"/>
          </a:p>
          <a:p>
            <a:pPr algn="just"/>
            <a:r>
              <a:rPr lang="en-US" sz="2400" dirty="0"/>
              <a:t>Write a C program to replace all odd numbers of an array with the largest number in the array using a function Replace().</a:t>
            </a:r>
          </a:p>
          <a:p>
            <a:pPr algn="just"/>
            <a:endParaRPr lang="en-US" sz="2400" dirty="0"/>
          </a:p>
          <a:p>
            <a:pPr algn="just"/>
            <a:r>
              <a:rPr lang="en-US" sz="2400" dirty="0"/>
              <a:t>Write a C program to replace all the zeros in the matrix by the trace of the matrix using a function Trace().</a:t>
            </a:r>
          </a:p>
          <a:p>
            <a:pPr algn="just"/>
            <a:endParaRPr lang="en-US" sz="2400" dirty="0"/>
          </a:p>
          <a:p>
            <a:pPr algn="just"/>
            <a:r>
              <a:rPr lang="en-US" sz="2400" dirty="0"/>
              <a:t>Write a C program using pass-by-pointer method to compute the compound interest using a function Compound().</a:t>
            </a:r>
          </a:p>
        </p:txBody>
      </p:sp>
      <p:sp>
        <p:nvSpPr>
          <p:cNvPr id="3" name="Footer Placeholder 2">
            <a:extLst>
              <a:ext uri="{FF2B5EF4-FFF2-40B4-BE49-F238E27FC236}">
                <a16:creationId xmlns:a16="http://schemas.microsoft.com/office/drawing/2014/main" id="{779F610D-1EBA-4E73-BC7C-0C39AC7E9C45}"/>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02A7089C-9A8E-4B1D-8DBF-D1B88659CDCE}"/>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19</a:t>
            </a:fld>
            <a:endParaRPr lang="en-US">
              <a:solidFill>
                <a:schemeClr val="tx1"/>
              </a:solidFill>
            </a:endParaRPr>
          </a:p>
        </p:txBody>
      </p:sp>
    </p:spTree>
    <p:extLst>
      <p:ext uri="{BB962C8B-B14F-4D97-AF65-F5344CB8AC3E}">
        <p14:creationId xmlns:p14="http://schemas.microsoft.com/office/powerpoint/2010/main" val="9180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solidFill>
              </a:rPr>
              <a:t>Objectives </a:t>
            </a:r>
          </a:p>
        </p:txBody>
      </p:sp>
      <p:sp>
        <p:nvSpPr>
          <p:cNvPr id="5" name="Content Placeholder 4"/>
          <p:cNvSpPr>
            <a:spLocks noGrp="1"/>
          </p:cNvSpPr>
          <p:nvPr>
            <p:ph idx="1"/>
          </p:nvPr>
        </p:nvSpPr>
        <p:spPr/>
        <p:txBody>
          <a:bodyPr>
            <a:normAutofit/>
          </a:bodyPr>
          <a:lstStyle/>
          <a:p>
            <a:pPr marL="0" indent="0" algn="just">
              <a:buClr>
                <a:srgbClr val="993300"/>
              </a:buClr>
              <a:buNone/>
            </a:pPr>
            <a:r>
              <a:rPr lang="en-US" sz="2400" b="1" dirty="0"/>
              <a:t>To learn and appreciate the following concepts:</a:t>
            </a:r>
          </a:p>
          <a:p>
            <a:endParaRPr lang="en-US" sz="2400" dirty="0">
              <a:solidFill>
                <a:srgbClr val="000099"/>
              </a:solidFill>
            </a:endParaRPr>
          </a:p>
          <a:p>
            <a:pPr marL="1093787" indent="-342900"/>
            <a:r>
              <a:rPr lang="en-US" sz="2800" dirty="0">
                <a:solidFill>
                  <a:srgbClr val="000099"/>
                </a:solidFill>
              </a:rPr>
              <a:t>Parameter passing techniques</a:t>
            </a:r>
          </a:p>
          <a:p>
            <a:pPr marL="1093787" lvl="1" indent="-342900"/>
            <a:r>
              <a:rPr lang="en-US" sz="2800" dirty="0">
                <a:solidFill>
                  <a:srgbClr val="000099"/>
                </a:solidFill>
              </a:rPr>
              <a:t>Pass by value</a:t>
            </a:r>
          </a:p>
          <a:p>
            <a:pPr marL="1093787" lvl="1" indent="-342900"/>
            <a:r>
              <a:rPr lang="en-US" sz="2800" dirty="0">
                <a:solidFill>
                  <a:srgbClr val="000099"/>
                </a:solidFill>
              </a:rPr>
              <a:t>Pass by reference</a:t>
            </a:r>
            <a:endParaRPr lang="en-US" sz="2800" dirty="0"/>
          </a:p>
        </p:txBody>
      </p:sp>
      <p:sp>
        <p:nvSpPr>
          <p:cNvPr id="8" name="Footer Placeholder 7"/>
          <p:cNvSpPr>
            <a:spLocks noGrp="1"/>
          </p:cNvSpPr>
          <p:nvPr>
            <p:ph type="ftr" sz="quarter" idx="11"/>
          </p:nvPr>
        </p:nvSpPr>
        <p:spPr/>
        <p:txBody>
          <a:bodyPr/>
          <a:lstStyle/>
          <a:p>
            <a:r>
              <a:rPr lang="en-US"/>
              <a:t>CSE 1051                      Department of CSE</a:t>
            </a:r>
          </a:p>
        </p:txBody>
      </p:sp>
      <p:sp>
        <p:nvSpPr>
          <p:cNvPr id="7" name="Slide Number Placeholder 6"/>
          <p:cNvSpPr>
            <a:spLocks noGrp="1"/>
          </p:cNvSpPr>
          <p:nvPr>
            <p:ph type="sldNum" sz="quarter" idx="12"/>
          </p:nvPr>
        </p:nvSpPr>
        <p:spPr/>
        <p:txBody>
          <a:bodyPr/>
          <a:lstStyle/>
          <a:p>
            <a:pPr eaLnBrk="1" hangingPunct="1"/>
            <a:fld id="{A3DA0BDB-99BF-4ABC-936E-FB55FF4DD4CC}" type="slidenum">
              <a:rPr lang="en-US" sz="1600">
                <a:solidFill>
                  <a:schemeClr val="tx1"/>
                </a:solidFill>
              </a:rPr>
              <a:pPr eaLnBrk="1" hangingPunct="1"/>
              <a:t>2</a:t>
            </a:fld>
            <a:endParaRPr lang="en-US" sz="16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983433" y="908720"/>
            <a:ext cx="10003016" cy="685800"/>
          </a:xfrm>
        </p:spPr>
        <p:txBody>
          <a:bodyPr>
            <a:normAutofit fontScale="90000"/>
          </a:bodyPr>
          <a:lstStyle/>
          <a:p>
            <a:r>
              <a:rPr lang="en-US" sz="3100" dirty="0"/>
              <a:t>Write a c program to add all the even elements of an array using a function Add()</a:t>
            </a:r>
            <a:br>
              <a:rPr lang="en-US" dirty="0"/>
            </a:br>
            <a:endParaRPr lang="en-US"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20</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767409" y="2160796"/>
            <a:ext cx="5045440" cy="4093428"/>
          </a:xfrm>
          <a:prstGeom prst="rect">
            <a:avLst/>
          </a:prstGeom>
          <a:noFill/>
        </p:spPr>
        <p:txBody>
          <a:bodyPr wrap="square" rtlCol="0">
            <a:spAutoFit/>
          </a:bodyPr>
          <a:lstStyle/>
          <a:p>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AddE</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 ],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n)</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sum=0,i;</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for(</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=0;i&lt;</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n;i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if((a[</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]%2) == 0)</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sum+=a[</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return (sum);  </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p>
          <a:p>
            <a:endParaRPr lang="en-US" sz="2000" dirty="0">
              <a:solidFill>
                <a:srgbClr val="002060"/>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7" name="TextBox 6">
            <a:extLst>
              <a:ext uri="{FF2B5EF4-FFF2-40B4-BE49-F238E27FC236}">
                <a16:creationId xmlns:a16="http://schemas.microsoft.com/office/drawing/2014/main" id="{F78774B4-D1BE-4081-8282-2E8013E3A556}"/>
              </a:ext>
            </a:extLst>
          </p:cNvPr>
          <p:cNvSpPr txBox="1"/>
          <p:nvPr/>
        </p:nvSpPr>
        <p:spPr>
          <a:xfrm>
            <a:off x="6180199" y="1422132"/>
            <a:ext cx="6036481" cy="4832092"/>
          </a:xfrm>
          <a:prstGeom prst="rect">
            <a:avLst/>
          </a:prstGeom>
          <a:noFill/>
        </p:spPr>
        <p:txBody>
          <a:bodyPr wrap="square" rtlCol="0">
            <a:spAutoFit/>
          </a:bodyPr>
          <a:lstStyle/>
          <a:p>
            <a:r>
              <a:rPr lang="en-US" sz="2400" dirty="0" err="1">
                <a:solidFill>
                  <a:schemeClr val="tx1"/>
                </a:solidFill>
                <a:latin typeface="+mn-lt"/>
              </a:rPr>
              <a:t>int</a:t>
            </a:r>
            <a:r>
              <a:rPr lang="en-US" sz="2400" dirty="0">
                <a:solidFill>
                  <a:schemeClr val="tx1"/>
                </a:solidFill>
                <a:latin typeface="+mn-lt"/>
              </a:rPr>
              <a:t> main()</a:t>
            </a:r>
          </a:p>
          <a:p>
            <a:r>
              <a:rPr lang="en-US" sz="2400" dirty="0">
                <a:solidFill>
                  <a:schemeClr val="tx1"/>
                </a:solidFill>
                <a:latin typeface="+mn-lt"/>
              </a:rPr>
              <a:t> {</a:t>
            </a:r>
          </a:p>
          <a:p>
            <a:r>
              <a:rPr lang="en-US" sz="2400" dirty="0">
                <a:solidFill>
                  <a:schemeClr val="tx1"/>
                </a:solidFill>
                <a:latin typeface="+mn-lt"/>
              </a:rPr>
              <a:t>     </a:t>
            </a:r>
            <a:r>
              <a:rPr lang="en-US" sz="2400" dirty="0" err="1">
                <a:solidFill>
                  <a:schemeClr val="tx1"/>
                </a:solidFill>
                <a:latin typeface="+mn-lt"/>
              </a:rPr>
              <a:t>int</a:t>
            </a:r>
            <a:r>
              <a:rPr lang="en-US" sz="2400" dirty="0">
                <a:solidFill>
                  <a:schemeClr val="tx1"/>
                </a:solidFill>
                <a:latin typeface="+mn-lt"/>
              </a:rPr>
              <a:t> n, a[20], x, y, </a:t>
            </a:r>
            <a:r>
              <a:rPr lang="en-US" sz="2400" dirty="0" err="1">
                <a:solidFill>
                  <a:schemeClr val="tx1"/>
                </a:solidFill>
                <a:latin typeface="+mn-lt"/>
              </a:rPr>
              <a:t>i</a:t>
            </a:r>
            <a:r>
              <a:rPr lang="en-US" sz="2400" dirty="0">
                <a:solidFill>
                  <a:schemeClr val="tx1"/>
                </a:solidFill>
                <a:latin typeface="+mn-lt"/>
              </a:rPr>
              <a:t>;</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("Enter the limit \n");</a:t>
            </a:r>
          </a:p>
          <a:p>
            <a:r>
              <a:rPr lang="en-US" sz="2400" dirty="0">
                <a:solidFill>
                  <a:schemeClr val="tx1"/>
                </a:solidFill>
                <a:latin typeface="+mn-lt"/>
              </a:rPr>
              <a:t>     </a:t>
            </a:r>
            <a:r>
              <a:rPr lang="en-US" sz="2400" dirty="0" err="1">
                <a:solidFill>
                  <a:schemeClr val="tx1"/>
                </a:solidFill>
                <a:latin typeface="+mn-lt"/>
              </a:rPr>
              <a:t>scanf</a:t>
            </a:r>
            <a:r>
              <a:rPr lang="en-US" sz="2400" dirty="0">
                <a:solidFill>
                  <a:schemeClr val="tx1"/>
                </a:solidFill>
                <a:latin typeface="+mn-lt"/>
              </a:rPr>
              <a:t>("%d", &amp;n);</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("Enter the values: \n");</a:t>
            </a:r>
          </a:p>
          <a:p>
            <a:r>
              <a:rPr lang="en-US" sz="2400" dirty="0">
                <a:solidFill>
                  <a:schemeClr val="tx1"/>
                </a:solidFill>
                <a:latin typeface="+mn-lt"/>
              </a:rPr>
              <a:t>     for (</a:t>
            </a:r>
            <a:r>
              <a:rPr lang="en-US" sz="2400" dirty="0" err="1">
                <a:solidFill>
                  <a:schemeClr val="tx1"/>
                </a:solidFill>
                <a:latin typeface="+mn-lt"/>
              </a:rPr>
              <a:t>i</a:t>
            </a:r>
            <a:r>
              <a:rPr lang="en-US" sz="2400" dirty="0">
                <a:solidFill>
                  <a:schemeClr val="tx1"/>
                </a:solidFill>
                <a:latin typeface="+mn-lt"/>
              </a:rPr>
              <a:t>=0; </a:t>
            </a:r>
            <a:r>
              <a:rPr lang="en-US" sz="2400" dirty="0" err="1">
                <a:solidFill>
                  <a:schemeClr val="tx1"/>
                </a:solidFill>
                <a:latin typeface="+mn-lt"/>
              </a:rPr>
              <a:t>i</a:t>
            </a:r>
            <a:r>
              <a:rPr lang="en-US" sz="2400" dirty="0">
                <a:solidFill>
                  <a:schemeClr val="tx1"/>
                </a:solidFill>
                <a:latin typeface="+mn-lt"/>
              </a:rPr>
              <a:t>&lt;n; </a:t>
            </a:r>
            <a:r>
              <a:rPr lang="en-US" sz="2400" dirty="0" err="1">
                <a:solidFill>
                  <a:schemeClr val="tx1"/>
                </a:solidFill>
                <a:latin typeface="+mn-lt"/>
              </a:rPr>
              <a:t>i</a:t>
            </a:r>
            <a:r>
              <a:rPr lang="en-US" sz="2400" dirty="0">
                <a:solidFill>
                  <a:schemeClr val="tx1"/>
                </a:solidFill>
                <a:latin typeface="+mn-lt"/>
              </a:rPr>
              <a:t>++)</a:t>
            </a:r>
          </a:p>
          <a:p>
            <a:r>
              <a:rPr lang="en-US" sz="2400" dirty="0">
                <a:solidFill>
                  <a:schemeClr val="tx1"/>
                </a:solidFill>
                <a:latin typeface="+mn-lt"/>
              </a:rPr>
              <a:t>         </a:t>
            </a:r>
            <a:r>
              <a:rPr lang="en-US" sz="2400" dirty="0" err="1">
                <a:solidFill>
                  <a:schemeClr val="tx1"/>
                </a:solidFill>
                <a:latin typeface="+mn-lt"/>
              </a:rPr>
              <a:t>scanf</a:t>
            </a:r>
            <a:r>
              <a:rPr lang="en-US" sz="2400" dirty="0">
                <a:solidFill>
                  <a:schemeClr val="tx1"/>
                </a:solidFill>
                <a:latin typeface="+mn-lt"/>
              </a:rPr>
              <a:t>("%d", &amp;a[</a:t>
            </a:r>
            <a:r>
              <a:rPr lang="en-US" sz="2400" dirty="0" err="1">
                <a:solidFill>
                  <a:schemeClr val="tx1"/>
                </a:solidFill>
                <a:latin typeface="+mn-lt"/>
              </a:rPr>
              <a:t>i</a:t>
            </a:r>
            <a:r>
              <a:rPr lang="en-US" sz="2400" dirty="0">
                <a:solidFill>
                  <a:schemeClr val="tx1"/>
                </a:solidFill>
                <a:latin typeface="+mn-lt"/>
              </a:rPr>
              <a:t>]);</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("The sum of even array   </a:t>
            </a:r>
          </a:p>
          <a:p>
            <a:r>
              <a:rPr lang="en-US" sz="2400" dirty="0">
                <a:solidFill>
                  <a:schemeClr val="tx1"/>
                </a:solidFill>
                <a:latin typeface="+mn-lt"/>
              </a:rPr>
              <a:t>                             elements is =%d ",</a:t>
            </a:r>
            <a:r>
              <a:rPr lang="en-US" sz="2400" dirty="0" err="1">
                <a:solidFill>
                  <a:srgbClr val="C00000"/>
                </a:solidFill>
                <a:latin typeface="+mn-lt"/>
              </a:rPr>
              <a:t>AddE</a:t>
            </a:r>
            <a:r>
              <a:rPr lang="en-US" sz="2400" dirty="0">
                <a:solidFill>
                  <a:srgbClr val="C00000"/>
                </a:solidFill>
                <a:latin typeface="+mn-lt"/>
              </a:rPr>
              <a:t>(</a:t>
            </a:r>
            <a:r>
              <a:rPr lang="en-US" sz="2400" dirty="0" err="1">
                <a:solidFill>
                  <a:srgbClr val="C00000"/>
                </a:solidFill>
                <a:latin typeface="+mn-lt"/>
              </a:rPr>
              <a:t>a,n</a:t>
            </a:r>
            <a:r>
              <a:rPr lang="en-US" sz="2400" dirty="0">
                <a:solidFill>
                  <a:srgbClr val="C00000"/>
                </a:solidFill>
                <a:latin typeface="+mn-lt"/>
              </a:rPr>
              <a:t>)</a:t>
            </a:r>
            <a:r>
              <a:rPr lang="en-US" sz="2400" dirty="0">
                <a:solidFill>
                  <a:schemeClr val="tx1"/>
                </a:solidFill>
                <a:latin typeface="+mn-lt"/>
              </a:rPr>
              <a:t>);</a:t>
            </a:r>
          </a:p>
          <a:p>
            <a:r>
              <a:rPr lang="en-US" sz="2400" dirty="0">
                <a:solidFill>
                  <a:schemeClr val="tx1"/>
                </a:solidFill>
                <a:latin typeface="+mn-lt"/>
              </a:rPr>
              <a:t>return 0;</a:t>
            </a:r>
          </a:p>
          <a:p>
            <a:r>
              <a:rPr lang="en-US" sz="2400" dirty="0">
                <a:solidFill>
                  <a:schemeClr val="tx1"/>
                </a:solidFill>
                <a:latin typeface="+mn-lt"/>
              </a:rPr>
              <a:t> }</a:t>
            </a:r>
          </a:p>
          <a:p>
            <a:endParaRPr lang="en-US" sz="2000" dirty="0">
              <a:latin typeface="+mn-lt"/>
            </a:endParaRPr>
          </a:p>
        </p:txBody>
      </p:sp>
    </p:spTree>
    <p:extLst>
      <p:ext uri="{BB962C8B-B14F-4D97-AF65-F5344CB8AC3E}">
        <p14:creationId xmlns:p14="http://schemas.microsoft.com/office/powerpoint/2010/main" val="37808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695400" y="531020"/>
            <a:ext cx="10801200" cy="1097781"/>
          </a:xfrm>
        </p:spPr>
        <p:txBody>
          <a:bodyPr>
            <a:normAutofit fontScale="90000"/>
          </a:bodyPr>
          <a:lstStyle/>
          <a:p>
            <a:br>
              <a:rPr lang="en-US" sz="2700" dirty="0"/>
            </a:br>
            <a:br>
              <a:rPr lang="en-US" sz="2700" dirty="0"/>
            </a:br>
            <a:r>
              <a:rPr lang="en-US" sz="2700" dirty="0"/>
              <a:t>Write a C program to replace all odd numbers of an array with the largest number in the array using a function Replace()</a:t>
            </a:r>
            <a:br>
              <a:rPr lang="en-US" sz="3100" dirty="0">
                <a:solidFill>
                  <a:schemeClr val="accent5"/>
                </a:solidFill>
              </a:rPr>
            </a:br>
            <a:br>
              <a:rPr lang="en-US" sz="3100" dirty="0">
                <a:solidFill>
                  <a:schemeClr val="accent5"/>
                </a:solidFill>
              </a:rPr>
            </a:br>
            <a:endParaRPr lang="en-US" sz="3100" dirty="0">
              <a:solidFill>
                <a:schemeClr val="accent5"/>
              </a:solidFill>
            </a:endParaRPr>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21</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695400" y="1484784"/>
            <a:ext cx="6287785" cy="5047536"/>
          </a:xfrm>
          <a:prstGeom prst="rect">
            <a:avLst/>
          </a:prstGeom>
          <a:noFill/>
        </p:spPr>
        <p:txBody>
          <a:bodyPr wrap="square" rtlCol="0">
            <a:spAutoFit/>
          </a:bodyPr>
          <a:lstStyle/>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void Replace(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arr</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n)</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a:solidFill>
                  <a:schemeClr val="bg1">
                    <a:lumMod val="50000"/>
                  </a:schemeClr>
                </a:solidFill>
                <a:latin typeface="+mj-lt"/>
                <a:ea typeface="Cambria Math" panose="02040503050406030204" pitchFamily="18" charset="0"/>
                <a:cs typeface="Courier New" panose="02070309020205020404" pitchFamily="49" charset="0"/>
              </a:rPr>
              <a:t>// To find the largest</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int</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max =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arr</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[0];</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for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 1;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&lt; n;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if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arr</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&gt; max)</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max =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arr</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p>
          <a:p>
            <a:endParaRPr lang="en-US" sz="1000" dirty="0">
              <a:solidFill>
                <a:srgbClr val="002060"/>
              </a:solidFill>
              <a:latin typeface="Courier New" panose="02070309020205020404" pitchFamily="49" charset="0"/>
              <a:ea typeface="Cambria Math" panose="02040503050406030204" pitchFamily="18" charset="0"/>
              <a:cs typeface="Courier New" panose="02070309020205020404" pitchFamily="49" charset="0"/>
            </a:endParaRPr>
          </a:p>
          <a:p>
            <a:r>
              <a:rPr lang="en-US" sz="2400"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a:solidFill>
                  <a:schemeClr val="bg1">
                    <a:lumMod val="50000"/>
                  </a:schemeClr>
                </a:solidFill>
                <a:latin typeface="+mj-lt"/>
                <a:ea typeface="Cambria Math" panose="02040503050406030204" pitchFamily="18" charset="0"/>
                <a:cs typeface="Courier New" panose="02070309020205020404" pitchFamily="49" charset="0"/>
              </a:rPr>
              <a:t>// To replace</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for(</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=0;i&lt;</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n;i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if(</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arr</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]%2 != 0)</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arr</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a:t>
            </a:r>
            <a:r>
              <a:rPr lang="en-US" sz="2400" dirty="0" err="1">
                <a:solidFill>
                  <a:srgbClr val="002060"/>
                </a:solidFill>
                <a:latin typeface="Courier New" panose="02070309020205020404" pitchFamily="49" charset="0"/>
                <a:ea typeface="Cambria Math" panose="02040503050406030204" pitchFamily="18" charset="0"/>
                <a:cs typeface="Courier New" panose="02070309020205020404" pitchFamily="49" charset="0"/>
              </a:rPr>
              <a:t>i</a:t>
            </a:r>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]=max;</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p>
          <a:p>
            <a:r>
              <a:rPr lang="en-US" sz="2400" dirty="0">
                <a:solidFill>
                  <a:srgbClr val="002060"/>
                </a:solidFill>
                <a:latin typeface="Courier New" panose="02070309020205020404" pitchFamily="49" charset="0"/>
                <a:ea typeface="Cambria Math" panose="02040503050406030204" pitchFamily="18" charset="0"/>
                <a:cs typeface="Courier New" panose="02070309020205020404" pitchFamily="49" charset="0"/>
              </a:rPr>
              <a:t> }</a:t>
            </a:r>
          </a:p>
        </p:txBody>
      </p:sp>
      <p:sp>
        <p:nvSpPr>
          <p:cNvPr id="7" name="TextBox 6">
            <a:extLst>
              <a:ext uri="{FF2B5EF4-FFF2-40B4-BE49-F238E27FC236}">
                <a16:creationId xmlns:a16="http://schemas.microsoft.com/office/drawing/2014/main" id="{F78774B4-D1BE-4081-8282-2E8013E3A556}"/>
              </a:ext>
            </a:extLst>
          </p:cNvPr>
          <p:cNvSpPr txBox="1"/>
          <p:nvPr/>
        </p:nvSpPr>
        <p:spPr>
          <a:xfrm>
            <a:off x="6983184" y="1339594"/>
            <a:ext cx="5208815" cy="5170646"/>
          </a:xfrm>
          <a:prstGeom prst="rect">
            <a:avLst/>
          </a:prstGeom>
          <a:noFill/>
        </p:spPr>
        <p:txBody>
          <a:bodyPr wrap="square" rtlCol="0">
            <a:spAutoFit/>
          </a:bodyPr>
          <a:lstStyle/>
          <a:p>
            <a:r>
              <a:rPr lang="en-US" sz="2200" dirty="0" err="1">
                <a:solidFill>
                  <a:schemeClr val="tx1"/>
                </a:solidFill>
                <a:latin typeface="+mn-lt"/>
              </a:rPr>
              <a:t>int</a:t>
            </a:r>
            <a:r>
              <a:rPr lang="en-US" sz="2200" dirty="0">
                <a:solidFill>
                  <a:schemeClr val="tx1"/>
                </a:solidFill>
                <a:latin typeface="+mn-lt"/>
              </a:rPr>
              <a:t> main()  {</a:t>
            </a:r>
          </a:p>
          <a:p>
            <a:r>
              <a:rPr lang="en-US" sz="2200" dirty="0">
                <a:solidFill>
                  <a:schemeClr val="tx1"/>
                </a:solidFill>
                <a:latin typeface="+mn-lt"/>
              </a:rPr>
              <a:t>    </a:t>
            </a:r>
            <a:r>
              <a:rPr lang="en-US" sz="2200" dirty="0" err="1">
                <a:solidFill>
                  <a:schemeClr val="tx1"/>
                </a:solidFill>
                <a:latin typeface="+mn-lt"/>
              </a:rPr>
              <a:t>int</a:t>
            </a:r>
            <a:r>
              <a:rPr lang="en-US" sz="2200" dirty="0">
                <a:solidFill>
                  <a:schemeClr val="tx1"/>
                </a:solidFill>
                <a:latin typeface="+mn-lt"/>
              </a:rPr>
              <a:t> n, a[20], x, </a:t>
            </a:r>
            <a:r>
              <a:rPr lang="en-US" sz="2200" dirty="0" err="1">
                <a:solidFill>
                  <a:schemeClr val="tx1"/>
                </a:solidFill>
                <a:latin typeface="+mn-lt"/>
              </a:rPr>
              <a:t>y,i</a:t>
            </a:r>
            <a:r>
              <a:rPr lang="en-US" sz="2200" dirty="0">
                <a:solidFill>
                  <a:schemeClr val="tx1"/>
                </a:solidFill>
                <a:latin typeface="+mn-lt"/>
              </a:rPr>
              <a:t>;</a:t>
            </a:r>
          </a:p>
          <a:p>
            <a:r>
              <a:rPr lang="en-US" sz="2200" dirty="0">
                <a:solidFill>
                  <a:schemeClr val="tx1"/>
                </a:solidFill>
                <a:latin typeface="+mn-lt"/>
              </a:rPr>
              <a:t>    </a:t>
            </a:r>
            <a:r>
              <a:rPr lang="en-US" sz="2200" dirty="0" err="1">
                <a:solidFill>
                  <a:schemeClr val="tx1"/>
                </a:solidFill>
                <a:latin typeface="+mn-lt"/>
              </a:rPr>
              <a:t>printf</a:t>
            </a:r>
            <a:r>
              <a:rPr lang="en-US" sz="2200" dirty="0">
                <a:solidFill>
                  <a:schemeClr val="tx1"/>
                </a:solidFill>
                <a:latin typeface="+mn-lt"/>
              </a:rPr>
              <a:t>("Enter the limit \n");</a:t>
            </a:r>
          </a:p>
          <a:p>
            <a:r>
              <a:rPr lang="en-US" sz="2200" dirty="0">
                <a:solidFill>
                  <a:schemeClr val="tx1"/>
                </a:solidFill>
                <a:latin typeface="+mn-lt"/>
              </a:rPr>
              <a:t>    </a:t>
            </a:r>
            <a:r>
              <a:rPr lang="en-US" sz="2200" dirty="0" err="1">
                <a:solidFill>
                  <a:schemeClr val="tx1"/>
                </a:solidFill>
                <a:latin typeface="+mn-lt"/>
              </a:rPr>
              <a:t>scanf</a:t>
            </a:r>
            <a:r>
              <a:rPr lang="en-US" sz="2200" dirty="0">
                <a:solidFill>
                  <a:schemeClr val="tx1"/>
                </a:solidFill>
                <a:latin typeface="+mn-lt"/>
              </a:rPr>
              <a:t>("%</a:t>
            </a:r>
            <a:r>
              <a:rPr lang="en-US" sz="2200" dirty="0" err="1">
                <a:solidFill>
                  <a:schemeClr val="tx1"/>
                </a:solidFill>
                <a:latin typeface="+mn-lt"/>
              </a:rPr>
              <a:t>d",&amp;n</a:t>
            </a:r>
            <a:r>
              <a:rPr lang="en-US" sz="2200" dirty="0">
                <a:solidFill>
                  <a:schemeClr val="tx1"/>
                </a:solidFill>
                <a:latin typeface="+mn-lt"/>
              </a:rPr>
              <a:t>);</a:t>
            </a:r>
          </a:p>
          <a:p>
            <a:r>
              <a:rPr lang="en-US" sz="2200" dirty="0">
                <a:solidFill>
                  <a:schemeClr val="tx1"/>
                </a:solidFill>
                <a:latin typeface="+mn-lt"/>
              </a:rPr>
              <a:t>    </a:t>
            </a:r>
          </a:p>
          <a:p>
            <a:r>
              <a:rPr lang="en-US" sz="2200" dirty="0" err="1">
                <a:solidFill>
                  <a:schemeClr val="tx1"/>
                </a:solidFill>
                <a:latin typeface="+mn-lt"/>
              </a:rPr>
              <a:t>printf</a:t>
            </a:r>
            <a:r>
              <a:rPr lang="en-US" sz="2200" dirty="0">
                <a:solidFill>
                  <a:schemeClr val="tx1"/>
                </a:solidFill>
                <a:latin typeface="+mn-lt"/>
              </a:rPr>
              <a:t>("Enter the values: \n");</a:t>
            </a:r>
          </a:p>
          <a:p>
            <a:r>
              <a:rPr lang="en-US" sz="2200" dirty="0">
                <a:solidFill>
                  <a:schemeClr val="tx1"/>
                </a:solidFill>
                <a:latin typeface="+mn-lt"/>
              </a:rPr>
              <a:t>    for (</a:t>
            </a:r>
            <a:r>
              <a:rPr lang="en-US" sz="2200" dirty="0" err="1">
                <a:solidFill>
                  <a:schemeClr val="tx1"/>
                </a:solidFill>
                <a:latin typeface="+mn-lt"/>
              </a:rPr>
              <a:t>i</a:t>
            </a:r>
            <a:r>
              <a:rPr lang="en-US" sz="2200" dirty="0">
                <a:solidFill>
                  <a:schemeClr val="tx1"/>
                </a:solidFill>
                <a:latin typeface="+mn-lt"/>
              </a:rPr>
              <a:t>=0; </a:t>
            </a:r>
            <a:r>
              <a:rPr lang="en-US" sz="2200" dirty="0" err="1">
                <a:solidFill>
                  <a:schemeClr val="tx1"/>
                </a:solidFill>
                <a:latin typeface="+mn-lt"/>
              </a:rPr>
              <a:t>i</a:t>
            </a:r>
            <a:r>
              <a:rPr lang="en-US" sz="2200" dirty="0">
                <a:solidFill>
                  <a:schemeClr val="tx1"/>
                </a:solidFill>
                <a:latin typeface="+mn-lt"/>
              </a:rPr>
              <a:t>&lt;n; </a:t>
            </a:r>
            <a:r>
              <a:rPr lang="en-US" sz="2200" dirty="0" err="1">
                <a:solidFill>
                  <a:schemeClr val="tx1"/>
                </a:solidFill>
                <a:latin typeface="+mn-lt"/>
              </a:rPr>
              <a:t>i</a:t>
            </a:r>
            <a:r>
              <a:rPr lang="en-US" sz="2200" dirty="0">
                <a:solidFill>
                  <a:schemeClr val="tx1"/>
                </a:solidFill>
                <a:latin typeface="+mn-lt"/>
              </a:rPr>
              <a:t>++)</a:t>
            </a:r>
          </a:p>
          <a:p>
            <a:r>
              <a:rPr lang="en-US" sz="2200" dirty="0">
                <a:solidFill>
                  <a:schemeClr val="tx1"/>
                </a:solidFill>
                <a:latin typeface="+mn-lt"/>
              </a:rPr>
              <a:t>           </a:t>
            </a:r>
            <a:r>
              <a:rPr lang="en-US" sz="2200" dirty="0" err="1">
                <a:solidFill>
                  <a:schemeClr val="tx1"/>
                </a:solidFill>
                <a:latin typeface="+mn-lt"/>
              </a:rPr>
              <a:t>scanf</a:t>
            </a:r>
            <a:r>
              <a:rPr lang="en-US" sz="2200" dirty="0">
                <a:solidFill>
                  <a:schemeClr val="tx1"/>
                </a:solidFill>
                <a:latin typeface="+mn-lt"/>
              </a:rPr>
              <a:t>("%</a:t>
            </a:r>
            <a:r>
              <a:rPr lang="en-US" sz="2200" dirty="0" err="1">
                <a:solidFill>
                  <a:schemeClr val="tx1"/>
                </a:solidFill>
                <a:latin typeface="+mn-lt"/>
              </a:rPr>
              <a:t>d",&amp;a</a:t>
            </a:r>
            <a:r>
              <a:rPr lang="en-US" sz="2200" dirty="0">
                <a:solidFill>
                  <a:schemeClr val="tx1"/>
                </a:solidFill>
                <a:latin typeface="+mn-lt"/>
              </a:rPr>
              <a:t>[</a:t>
            </a:r>
            <a:r>
              <a:rPr lang="en-US" sz="2200" dirty="0" err="1">
                <a:solidFill>
                  <a:schemeClr val="tx1"/>
                </a:solidFill>
                <a:latin typeface="+mn-lt"/>
              </a:rPr>
              <a:t>i</a:t>
            </a:r>
            <a:r>
              <a:rPr lang="en-US" sz="2200" dirty="0">
                <a:solidFill>
                  <a:schemeClr val="tx1"/>
                </a:solidFill>
                <a:latin typeface="+mn-lt"/>
              </a:rPr>
              <a:t>]);</a:t>
            </a:r>
          </a:p>
          <a:p>
            <a:r>
              <a:rPr lang="en-US" sz="2200" dirty="0">
                <a:solidFill>
                  <a:schemeClr val="tx1"/>
                </a:solidFill>
                <a:latin typeface="+mn-lt"/>
              </a:rPr>
              <a:t> </a:t>
            </a:r>
            <a:r>
              <a:rPr lang="en-US" sz="2200" dirty="0">
                <a:solidFill>
                  <a:srgbClr val="C00000"/>
                </a:solidFill>
                <a:latin typeface="+mn-lt"/>
              </a:rPr>
              <a:t>Replace(a, n);</a:t>
            </a:r>
          </a:p>
          <a:p>
            <a:r>
              <a:rPr lang="en-US" sz="2200" dirty="0">
                <a:solidFill>
                  <a:schemeClr val="tx1"/>
                </a:solidFill>
                <a:latin typeface="+mn-lt"/>
              </a:rPr>
              <a:t> </a:t>
            </a:r>
            <a:r>
              <a:rPr lang="en-US" sz="2200" dirty="0" err="1">
                <a:solidFill>
                  <a:schemeClr val="tx1"/>
                </a:solidFill>
                <a:latin typeface="+mn-lt"/>
              </a:rPr>
              <a:t>printf</a:t>
            </a:r>
            <a:r>
              <a:rPr lang="en-US" sz="2200" dirty="0">
                <a:solidFill>
                  <a:schemeClr val="tx1"/>
                </a:solidFill>
                <a:latin typeface="+mn-lt"/>
              </a:rPr>
              <a:t>("The array after replacement is\n");</a:t>
            </a:r>
          </a:p>
          <a:p>
            <a:r>
              <a:rPr lang="en-US" sz="2200" dirty="0">
                <a:solidFill>
                  <a:schemeClr val="tx1"/>
                </a:solidFill>
                <a:latin typeface="+mn-lt"/>
              </a:rPr>
              <a:t> for (</a:t>
            </a:r>
            <a:r>
              <a:rPr lang="en-US" sz="2200" dirty="0" err="1">
                <a:solidFill>
                  <a:schemeClr val="tx1"/>
                </a:solidFill>
                <a:latin typeface="+mn-lt"/>
              </a:rPr>
              <a:t>i</a:t>
            </a:r>
            <a:r>
              <a:rPr lang="en-US" sz="2200" dirty="0">
                <a:solidFill>
                  <a:schemeClr val="tx1"/>
                </a:solidFill>
                <a:latin typeface="+mn-lt"/>
              </a:rPr>
              <a:t>=0; </a:t>
            </a:r>
            <a:r>
              <a:rPr lang="en-US" sz="2200" dirty="0" err="1">
                <a:solidFill>
                  <a:schemeClr val="tx1"/>
                </a:solidFill>
                <a:latin typeface="+mn-lt"/>
              </a:rPr>
              <a:t>i</a:t>
            </a:r>
            <a:r>
              <a:rPr lang="en-US" sz="2200" dirty="0">
                <a:solidFill>
                  <a:schemeClr val="tx1"/>
                </a:solidFill>
                <a:latin typeface="+mn-lt"/>
              </a:rPr>
              <a:t>&lt;n; </a:t>
            </a:r>
            <a:r>
              <a:rPr lang="en-US" sz="2200" dirty="0" err="1">
                <a:solidFill>
                  <a:schemeClr val="tx1"/>
                </a:solidFill>
                <a:latin typeface="+mn-lt"/>
              </a:rPr>
              <a:t>i</a:t>
            </a:r>
            <a:r>
              <a:rPr lang="en-US" sz="2200" dirty="0">
                <a:solidFill>
                  <a:schemeClr val="tx1"/>
                </a:solidFill>
                <a:latin typeface="+mn-lt"/>
              </a:rPr>
              <a:t>++)</a:t>
            </a:r>
          </a:p>
          <a:p>
            <a:r>
              <a:rPr lang="en-US" sz="2200" dirty="0">
                <a:solidFill>
                  <a:schemeClr val="tx1"/>
                </a:solidFill>
                <a:latin typeface="+mn-lt"/>
              </a:rPr>
              <a:t>    </a:t>
            </a:r>
            <a:r>
              <a:rPr lang="en-US" sz="2200" dirty="0" err="1">
                <a:solidFill>
                  <a:schemeClr val="tx1"/>
                </a:solidFill>
                <a:latin typeface="+mn-lt"/>
              </a:rPr>
              <a:t>printf</a:t>
            </a:r>
            <a:r>
              <a:rPr lang="en-US" sz="2200" dirty="0">
                <a:solidFill>
                  <a:schemeClr val="tx1"/>
                </a:solidFill>
                <a:latin typeface="+mn-lt"/>
              </a:rPr>
              <a:t>("%d \</a:t>
            </a:r>
            <a:r>
              <a:rPr lang="en-US" sz="2200" dirty="0" err="1">
                <a:solidFill>
                  <a:schemeClr val="tx1"/>
                </a:solidFill>
                <a:latin typeface="+mn-lt"/>
              </a:rPr>
              <a:t>n",a</a:t>
            </a:r>
            <a:r>
              <a:rPr lang="en-US" sz="2200" dirty="0">
                <a:solidFill>
                  <a:schemeClr val="tx1"/>
                </a:solidFill>
                <a:latin typeface="+mn-lt"/>
              </a:rPr>
              <a:t>[</a:t>
            </a:r>
            <a:r>
              <a:rPr lang="en-US" sz="2200" dirty="0" err="1">
                <a:solidFill>
                  <a:schemeClr val="tx1"/>
                </a:solidFill>
                <a:latin typeface="+mn-lt"/>
              </a:rPr>
              <a:t>i</a:t>
            </a:r>
            <a:r>
              <a:rPr lang="en-US" sz="2200" dirty="0">
                <a:solidFill>
                  <a:schemeClr val="tx1"/>
                </a:solidFill>
                <a:latin typeface="+mn-lt"/>
              </a:rPr>
              <a:t>]);</a:t>
            </a:r>
          </a:p>
          <a:p>
            <a:endParaRPr lang="en-US" sz="2200" dirty="0">
              <a:solidFill>
                <a:schemeClr val="tx1"/>
              </a:solidFill>
              <a:latin typeface="+mn-lt"/>
            </a:endParaRPr>
          </a:p>
          <a:p>
            <a:r>
              <a:rPr lang="en-US" sz="2200" dirty="0">
                <a:solidFill>
                  <a:schemeClr val="tx1"/>
                </a:solidFill>
                <a:latin typeface="+mn-lt"/>
              </a:rPr>
              <a:t>return 0; </a:t>
            </a:r>
          </a:p>
          <a:p>
            <a:r>
              <a:rPr lang="en-US" sz="2200" dirty="0">
                <a:solidFill>
                  <a:schemeClr val="tx1"/>
                </a:solidFill>
                <a:latin typeface="+mn-lt"/>
              </a:rPr>
              <a:t>}</a:t>
            </a:r>
          </a:p>
        </p:txBody>
      </p:sp>
    </p:spTree>
    <p:extLst>
      <p:ext uri="{BB962C8B-B14F-4D97-AF65-F5344CB8AC3E}">
        <p14:creationId xmlns:p14="http://schemas.microsoft.com/office/powerpoint/2010/main" val="285037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13" end="13"/>
                                            </p:txEl>
                                          </p:spTgt>
                                        </p:tgtEl>
                                        <p:attrNameLst>
                                          <p:attrName>style.visibility</p:attrName>
                                        </p:attrNameLst>
                                      </p:cBhvr>
                                      <p:to>
                                        <p:strVal val="visible"/>
                                      </p:to>
                                    </p:set>
                                    <p:animEffect transition="in" filter="fade">
                                      <p:cBhvr>
                                        <p:cTn id="21" dur="500"/>
                                        <p:tgtEl>
                                          <p:spTgt spid="6">
                                            <p:txEl>
                                              <p:pRg st="13" end="1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500"/>
                                        <p:tgtEl>
                                          <p:spTgt spid="6">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Effect transition="in" filter="fade">
                                      <p:cBhvr>
                                        <p:cTn id="49" dur="500"/>
                                        <p:tgtEl>
                                          <p:spTgt spid="6">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Effect transition="in" filter="fade">
                                      <p:cBhvr>
                                        <p:cTn id="55" dur="500"/>
                                        <p:tgtEl>
                                          <p:spTgt spid="6">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2" end="12"/>
                                            </p:txEl>
                                          </p:spTgt>
                                        </p:tgtEl>
                                        <p:attrNameLst>
                                          <p:attrName>style.visibility</p:attrName>
                                        </p:attrNameLst>
                                      </p:cBhvr>
                                      <p:to>
                                        <p:strVal val="visible"/>
                                      </p:to>
                                    </p:set>
                                    <p:animEffect transition="in" filter="fade">
                                      <p:cBhvr>
                                        <p:cTn id="58"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767408" y="692696"/>
            <a:ext cx="10586391" cy="685800"/>
          </a:xfrm>
        </p:spPr>
        <p:txBody>
          <a:bodyPr>
            <a:normAutofit fontScale="90000"/>
          </a:bodyPr>
          <a:lstStyle/>
          <a:p>
            <a:br>
              <a:rPr lang="en-US" sz="2700" dirty="0"/>
            </a:br>
            <a:br>
              <a:rPr lang="en-US" sz="2700" dirty="0"/>
            </a:br>
            <a:r>
              <a:rPr lang="en-US" sz="3100" dirty="0"/>
              <a:t>Write a C program to replace all the zeros in the matrix with norm of the matrix using a function Norm()</a:t>
            </a:r>
            <a:br>
              <a:rPr lang="en-US" sz="3100" dirty="0"/>
            </a:br>
            <a:br>
              <a:rPr lang="en-US" sz="3100" dirty="0"/>
            </a:br>
            <a:endParaRPr lang="en-US" sz="3100"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22</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983431" y="1378496"/>
            <a:ext cx="4279745" cy="4524315"/>
          </a:xfrm>
          <a:prstGeom prst="rect">
            <a:avLst/>
          </a:prstGeom>
          <a:noFill/>
        </p:spPr>
        <p:txBody>
          <a:bodyPr wrap="square" rtlCol="0">
            <a:spAutoFit/>
          </a:bodyPr>
          <a:lstStyle/>
          <a:p>
            <a:r>
              <a:rPr lang="en-US" sz="1800" dirty="0">
                <a:solidFill>
                  <a:schemeClr val="tx1"/>
                </a:solidFill>
                <a:latin typeface="+mn-lt"/>
              </a:rPr>
              <a:t>#include &lt;</a:t>
            </a:r>
            <a:r>
              <a:rPr lang="en-US" sz="1800" dirty="0" err="1">
                <a:solidFill>
                  <a:schemeClr val="tx1"/>
                </a:solidFill>
                <a:latin typeface="+mn-lt"/>
              </a:rPr>
              <a:t>math.h</a:t>
            </a:r>
            <a:r>
              <a:rPr lang="en-US" sz="1800" dirty="0">
                <a:solidFill>
                  <a:schemeClr val="tx1"/>
                </a:solidFill>
                <a:latin typeface="+mn-lt"/>
              </a:rPr>
              <a:t>&gt;</a:t>
            </a:r>
          </a:p>
          <a:p>
            <a:r>
              <a:rPr lang="en-US" sz="1800" dirty="0">
                <a:solidFill>
                  <a:schemeClr val="tx1"/>
                </a:solidFill>
                <a:latin typeface="+mn-lt"/>
              </a:rPr>
              <a:t>void Norm1(float a[ ][10], int m, int n) {</a:t>
            </a:r>
          </a:p>
          <a:p>
            <a:r>
              <a:rPr lang="en-US" sz="1800" dirty="0">
                <a:solidFill>
                  <a:schemeClr val="tx1"/>
                </a:solidFill>
                <a:latin typeface="+mn-lt"/>
              </a:rPr>
              <a:t>  int </a:t>
            </a:r>
            <a:r>
              <a:rPr lang="en-US" sz="1800" dirty="0" err="1">
                <a:solidFill>
                  <a:schemeClr val="tx1"/>
                </a:solidFill>
                <a:latin typeface="+mn-lt"/>
              </a:rPr>
              <a:t>i</a:t>
            </a:r>
            <a:r>
              <a:rPr lang="en-US" sz="1800" dirty="0">
                <a:solidFill>
                  <a:schemeClr val="tx1"/>
                </a:solidFill>
                <a:latin typeface="+mn-lt"/>
              </a:rPr>
              <a:t>, j, norm, sum=0;</a:t>
            </a:r>
          </a:p>
          <a:p>
            <a:endParaRPr lang="en-US" sz="1800" dirty="0">
              <a:solidFill>
                <a:schemeClr val="tx1"/>
              </a:solidFill>
              <a:latin typeface="+mn-lt"/>
            </a:endParaRPr>
          </a:p>
          <a:p>
            <a:r>
              <a:rPr lang="en-US" sz="1800" dirty="0">
                <a:solidFill>
                  <a:schemeClr val="tx1"/>
                </a:solidFill>
                <a:latin typeface="+mn-lt"/>
              </a:rPr>
              <a:t>  // Finding Trace</a:t>
            </a:r>
          </a:p>
          <a:p>
            <a:r>
              <a:rPr lang="en-US" sz="1800" dirty="0">
                <a:solidFill>
                  <a:schemeClr val="tx1"/>
                </a:solidFill>
                <a:latin typeface="+mn-lt"/>
              </a:rPr>
              <a:t>  for(</a:t>
            </a:r>
            <a:r>
              <a:rPr lang="en-US" sz="1800" dirty="0" err="1">
                <a:solidFill>
                  <a:schemeClr val="tx1"/>
                </a:solidFill>
                <a:latin typeface="+mn-lt"/>
              </a:rPr>
              <a:t>i</a:t>
            </a:r>
            <a:r>
              <a:rPr lang="en-US" sz="1800" dirty="0">
                <a:solidFill>
                  <a:schemeClr val="tx1"/>
                </a:solidFill>
                <a:latin typeface="+mn-lt"/>
              </a:rPr>
              <a:t>=0;i&lt;</a:t>
            </a:r>
            <a:r>
              <a:rPr lang="en-US" sz="1800" dirty="0" err="1">
                <a:solidFill>
                  <a:schemeClr val="tx1"/>
                </a:solidFill>
                <a:latin typeface="+mn-lt"/>
              </a:rPr>
              <a:t>m;i</a:t>
            </a:r>
            <a:r>
              <a:rPr lang="en-US" sz="1800" dirty="0">
                <a:solidFill>
                  <a:schemeClr val="tx1"/>
                </a:solidFill>
                <a:latin typeface="+mn-lt"/>
              </a:rPr>
              <a:t>++)   {</a:t>
            </a:r>
          </a:p>
          <a:p>
            <a:r>
              <a:rPr lang="en-US" sz="1800" dirty="0">
                <a:solidFill>
                  <a:schemeClr val="tx1"/>
                </a:solidFill>
                <a:latin typeface="+mn-lt"/>
              </a:rPr>
              <a:t>    for(j=0;j&lt;</a:t>
            </a:r>
            <a:r>
              <a:rPr lang="en-US" sz="1800" dirty="0" err="1">
                <a:solidFill>
                  <a:schemeClr val="tx1"/>
                </a:solidFill>
                <a:latin typeface="+mn-lt"/>
              </a:rPr>
              <a:t>n;j</a:t>
            </a:r>
            <a:r>
              <a:rPr lang="en-US" sz="1800" dirty="0">
                <a:solidFill>
                  <a:schemeClr val="tx1"/>
                </a:solidFill>
                <a:latin typeface="+mn-lt"/>
              </a:rPr>
              <a:t>++)</a:t>
            </a:r>
          </a:p>
          <a:p>
            <a:r>
              <a:rPr lang="en-US" sz="1800" dirty="0">
                <a:solidFill>
                  <a:schemeClr val="tx1"/>
                </a:solidFill>
                <a:latin typeface="+mn-lt"/>
              </a:rPr>
              <a:t>       sum=</a:t>
            </a:r>
            <a:r>
              <a:rPr lang="en-US" sz="1800" dirty="0" err="1">
                <a:solidFill>
                  <a:schemeClr val="tx1"/>
                </a:solidFill>
                <a:latin typeface="+mn-lt"/>
              </a:rPr>
              <a:t>sum+a</a:t>
            </a:r>
            <a:r>
              <a:rPr lang="en-US" sz="1800" dirty="0">
                <a:solidFill>
                  <a:schemeClr val="tx1"/>
                </a:solidFill>
                <a:latin typeface="+mn-lt"/>
              </a:rPr>
              <a:t>[ </a:t>
            </a:r>
            <a:r>
              <a:rPr lang="en-US" sz="1800" dirty="0" err="1">
                <a:solidFill>
                  <a:schemeClr val="tx1"/>
                </a:solidFill>
                <a:latin typeface="+mn-lt"/>
              </a:rPr>
              <a:t>i</a:t>
            </a:r>
            <a:r>
              <a:rPr lang="en-US" sz="1800" dirty="0">
                <a:solidFill>
                  <a:schemeClr val="tx1"/>
                </a:solidFill>
                <a:latin typeface="+mn-lt"/>
              </a:rPr>
              <a:t> ][ j]*a[ </a:t>
            </a:r>
            <a:r>
              <a:rPr lang="en-US" sz="1800" dirty="0" err="1">
                <a:solidFill>
                  <a:schemeClr val="tx1"/>
                </a:solidFill>
                <a:latin typeface="+mn-lt"/>
              </a:rPr>
              <a:t>i</a:t>
            </a:r>
            <a:r>
              <a:rPr lang="en-US" sz="1800" dirty="0">
                <a:solidFill>
                  <a:schemeClr val="tx1"/>
                </a:solidFill>
                <a:latin typeface="+mn-lt"/>
              </a:rPr>
              <a:t> ][ j ];</a:t>
            </a:r>
          </a:p>
          <a:p>
            <a:r>
              <a:rPr lang="en-US" sz="1800" dirty="0">
                <a:solidFill>
                  <a:schemeClr val="tx1"/>
                </a:solidFill>
                <a:latin typeface="+mn-lt"/>
              </a:rPr>
              <a:t>  }</a:t>
            </a:r>
          </a:p>
          <a:p>
            <a:r>
              <a:rPr lang="en-US" sz="1800" dirty="0">
                <a:solidFill>
                  <a:schemeClr val="tx1"/>
                </a:solidFill>
                <a:latin typeface="+mn-lt"/>
              </a:rPr>
              <a:t>  norm=sqrt(sum);</a:t>
            </a:r>
          </a:p>
          <a:p>
            <a:r>
              <a:rPr lang="en-US" sz="1800" dirty="0">
                <a:solidFill>
                  <a:schemeClr val="tx1"/>
                </a:solidFill>
                <a:latin typeface="+mn-lt"/>
              </a:rPr>
              <a:t>  //Replacing zeros</a:t>
            </a:r>
          </a:p>
          <a:p>
            <a:r>
              <a:rPr lang="en-US" sz="1800" dirty="0">
                <a:solidFill>
                  <a:schemeClr val="tx1"/>
                </a:solidFill>
                <a:latin typeface="+mn-lt"/>
              </a:rPr>
              <a:t>  for(</a:t>
            </a:r>
            <a:r>
              <a:rPr lang="en-US" sz="1800" dirty="0" err="1">
                <a:solidFill>
                  <a:schemeClr val="tx1"/>
                </a:solidFill>
                <a:latin typeface="+mn-lt"/>
              </a:rPr>
              <a:t>i</a:t>
            </a:r>
            <a:r>
              <a:rPr lang="en-US" sz="1800" dirty="0">
                <a:solidFill>
                  <a:schemeClr val="tx1"/>
                </a:solidFill>
                <a:latin typeface="+mn-lt"/>
              </a:rPr>
              <a:t>=0;i&lt;</a:t>
            </a:r>
            <a:r>
              <a:rPr lang="en-US" sz="1800" dirty="0" err="1">
                <a:solidFill>
                  <a:schemeClr val="tx1"/>
                </a:solidFill>
                <a:latin typeface="+mn-lt"/>
              </a:rPr>
              <a:t>m;i</a:t>
            </a:r>
            <a:r>
              <a:rPr lang="en-US" sz="1800" dirty="0">
                <a:solidFill>
                  <a:schemeClr val="tx1"/>
                </a:solidFill>
                <a:latin typeface="+mn-lt"/>
              </a:rPr>
              <a:t>++)</a:t>
            </a:r>
          </a:p>
          <a:p>
            <a:r>
              <a:rPr lang="en-US" sz="1800" dirty="0">
                <a:solidFill>
                  <a:schemeClr val="tx1"/>
                </a:solidFill>
                <a:latin typeface="+mn-lt"/>
              </a:rPr>
              <a:t>     for(j=0;j&lt;</a:t>
            </a:r>
            <a:r>
              <a:rPr lang="en-US" sz="1800" dirty="0" err="1">
                <a:solidFill>
                  <a:schemeClr val="tx1"/>
                </a:solidFill>
                <a:latin typeface="+mn-lt"/>
              </a:rPr>
              <a:t>n;j</a:t>
            </a:r>
            <a:r>
              <a:rPr lang="en-US" sz="1800" dirty="0">
                <a:solidFill>
                  <a:schemeClr val="tx1"/>
                </a:solidFill>
                <a:latin typeface="+mn-lt"/>
              </a:rPr>
              <a:t>++)</a:t>
            </a:r>
          </a:p>
          <a:p>
            <a:r>
              <a:rPr lang="en-US" sz="1800" dirty="0">
                <a:solidFill>
                  <a:schemeClr val="tx1"/>
                </a:solidFill>
                <a:latin typeface="+mn-lt"/>
              </a:rPr>
              <a:t>        if(a[</a:t>
            </a:r>
            <a:r>
              <a:rPr lang="en-US" sz="1800" dirty="0" err="1">
                <a:solidFill>
                  <a:schemeClr val="tx1"/>
                </a:solidFill>
                <a:latin typeface="+mn-lt"/>
              </a:rPr>
              <a:t>i</a:t>
            </a:r>
            <a:r>
              <a:rPr lang="en-US" sz="1800" dirty="0">
                <a:solidFill>
                  <a:schemeClr val="tx1"/>
                </a:solidFill>
                <a:latin typeface="+mn-lt"/>
              </a:rPr>
              <a:t>][j]==0)</a:t>
            </a:r>
          </a:p>
          <a:p>
            <a:r>
              <a:rPr lang="en-US" sz="1800" dirty="0">
                <a:solidFill>
                  <a:schemeClr val="tx1"/>
                </a:solidFill>
                <a:latin typeface="+mn-lt"/>
              </a:rPr>
              <a:t>            a[</a:t>
            </a:r>
            <a:r>
              <a:rPr lang="en-US" sz="1800" dirty="0" err="1">
                <a:solidFill>
                  <a:schemeClr val="tx1"/>
                </a:solidFill>
                <a:latin typeface="+mn-lt"/>
              </a:rPr>
              <a:t>i</a:t>
            </a:r>
            <a:r>
              <a:rPr lang="en-US" sz="1800" dirty="0">
                <a:solidFill>
                  <a:schemeClr val="tx1"/>
                </a:solidFill>
                <a:latin typeface="+mn-lt"/>
              </a:rPr>
              <a:t>][j]=norm;</a:t>
            </a:r>
          </a:p>
          <a:p>
            <a:r>
              <a:rPr lang="en-US" sz="1800" dirty="0">
                <a:solidFill>
                  <a:schemeClr val="tx1"/>
                </a:solidFill>
                <a:latin typeface="+mn-lt"/>
              </a:rPr>
              <a:t>}</a:t>
            </a:r>
          </a:p>
        </p:txBody>
      </p:sp>
      <p:sp>
        <p:nvSpPr>
          <p:cNvPr id="7" name="TextBox 6">
            <a:extLst>
              <a:ext uri="{FF2B5EF4-FFF2-40B4-BE49-F238E27FC236}">
                <a16:creationId xmlns:a16="http://schemas.microsoft.com/office/drawing/2014/main" id="{F78774B4-D1BE-4081-8282-2E8013E3A556}"/>
              </a:ext>
            </a:extLst>
          </p:cNvPr>
          <p:cNvSpPr txBox="1"/>
          <p:nvPr/>
        </p:nvSpPr>
        <p:spPr>
          <a:xfrm>
            <a:off x="7314041" y="962289"/>
            <a:ext cx="3672408" cy="5586145"/>
          </a:xfrm>
          <a:prstGeom prst="rect">
            <a:avLst/>
          </a:prstGeom>
          <a:noFill/>
        </p:spPr>
        <p:txBody>
          <a:bodyPr wrap="square" rtlCol="0">
            <a:spAutoFit/>
          </a:bodyPr>
          <a:lstStyle/>
          <a:p>
            <a:r>
              <a:rPr lang="en-US" sz="1700" dirty="0" err="1">
                <a:solidFill>
                  <a:schemeClr val="tx1"/>
                </a:solidFill>
                <a:latin typeface="+mn-lt"/>
              </a:rPr>
              <a:t>int</a:t>
            </a:r>
            <a:r>
              <a:rPr lang="en-US" sz="1700" dirty="0">
                <a:solidFill>
                  <a:schemeClr val="tx1"/>
                </a:solidFill>
                <a:latin typeface="+mn-lt"/>
              </a:rPr>
              <a:t> main() {</a:t>
            </a:r>
          </a:p>
          <a:p>
            <a:r>
              <a:rPr lang="en-US" sz="1700" dirty="0">
                <a:solidFill>
                  <a:schemeClr val="tx1"/>
                </a:solidFill>
                <a:latin typeface="+mn-lt"/>
              </a:rPr>
              <a:t> </a:t>
            </a:r>
            <a:r>
              <a:rPr lang="en-US" sz="1700" dirty="0" err="1">
                <a:solidFill>
                  <a:schemeClr val="tx1"/>
                </a:solidFill>
                <a:latin typeface="+mn-lt"/>
              </a:rPr>
              <a:t>int</a:t>
            </a:r>
            <a:r>
              <a:rPr lang="en-US" sz="1700" dirty="0">
                <a:solidFill>
                  <a:schemeClr val="tx1"/>
                </a:solidFill>
                <a:latin typeface="+mn-lt"/>
              </a:rPr>
              <a:t> </a:t>
            </a:r>
            <a:r>
              <a:rPr lang="en-US" sz="1700" dirty="0" err="1">
                <a:solidFill>
                  <a:schemeClr val="tx1"/>
                </a:solidFill>
                <a:latin typeface="+mn-lt"/>
              </a:rPr>
              <a:t>i</a:t>
            </a:r>
            <a:r>
              <a:rPr lang="en-US" sz="1700" dirty="0">
                <a:solidFill>
                  <a:schemeClr val="tx1"/>
                </a:solidFill>
                <a:latin typeface="+mn-lt"/>
              </a:rPr>
              <a:t>, j, m, n;</a:t>
            </a:r>
          </a:p>
          <a:p>
            <a:r>
              <a:rPr lang="en-US" sz="1700" dirty="0">
                <a:solidFill>
                  <a:schemeClr val="tx1"/>
                </a:solidFill>
                <a:latin typeface="+mn-lt"/>
              </a:rPr>
              <a:t> float a[10][10];</a:t>
            </a:r>
          </a:p>
          <a:p>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("Enter </a:t>
            </a:r>
            <a:r>
              <a:rPr lang="en-US" sz="1700" dirty="0" err="1">
                <a:solidFill>
                  <a:schemeClr val="tx1"/>
                </a:solidFill>
                <a:latin typeface="+mn-lt"/>
              </a:rPr>
              <a:t>dimentions</a:t>
            </a:r>
            <a:r>
              <a:rPr lang="en-US" sz="1700" dirty="0">
                <a:solidFill>
                  <a:schemeClr val="tx1"/>
                </a:solidFill>
                <a:latin typeface="+mn-lt"/>
              </a:rPr>
              <a:t> of matrix");</a:t>
            </a:r>
          </a:p>
          <a:p>
            <a:r>
              <a:rPr lang="en-US" sz="1700" dirty="0">
                <a:solidFill>
                  <a:schemeClr val="tx1"/>
                </a:solidFill>
                <a:latin typeface="+mn-lt"/>
              </a:rPr>
              <a:t> </a:t>
            </a:r>
            <a:r>
              <a:rPr lang="en-US" sz="1700" dirty="0" err="1">
                <a:solidFill>
                  <a:schemeClr val="tx1"/>
                </a:solidFill>
                <a:latin typeface="+mn-lt"/>
              </a:rPr>
              <a:t>scanf</a:t>
            </a:r>
            <a:r>
              <a:rPr lang="en-US" sz="1700" dirty="0">
                <a:solidFill>
                  <a:schemeClr val="tx1"/>
                </a:solidFill>
                <a:latin typeface="+mn-lt"/>
              </a:rPr>
              <a:t>("%d %d", &amp;m, &amp;n);</a:t>
            </a:r>
          </a:p>
          <a:p>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("Enter the elements");</a:t>
            </a:r>
          </a:p>
          <a:p>
            <a:r>
              <a:rPr lang="en-US" sz="1700" dirty="0">
                <a:solidFill>
                  <a:schemeClr val="tx1"/>
                </a:solidFill>
                <a:latin typeface="+mn-lt"/>
              </a:rPr>
              <a:t> for(</a:t>
            </a:r>
            <a:r>
              <a:rPr lang="en-US" sz="1700" dirty="0" err="1">
                <a:solidFill>
                  <a:schemeClr val="tx1"/>
                </a:solidFill>
                <a:latin typeface="+mn-lt"/>
              </a:rPr>
              <a:t>i</a:t>
            </a:r>
            <a:r>
              <a:rPr lang="en-US" sz="1700" dirty="0">
                <a:solidFill>
                  <a:schemeClr val="tx1"/>
                </a:solidFill>
                <a:latin typeface="+mn-lt"/>
              </a:rPr>
              <a:t>=0;i&lt;</a:t>
            </a:r>
            <a:r>
              <a:rPr lang="en-US" sz="1700" dirty="0" err="1">
                <a:solidFill>
                  <a:schemeClr val="tx1"/>
                </a:solidFill>
                <a:latin typeface="+mn-lt"/>
              </a:rPr>
              <a:t>m;i</a:t>
            </a:r>
            <a:r>
              <a:rPr lang="en-US" sz="1700" dirty="0">
                <a:solidFill>
                  <a:schemeClr val="tx1"/>
                </a:solidFill>
                <a:latin typeface="+mn-lt"/>
              </a:rPr>
              <a:t>++)</a:t>
            </a:r>
          </a:p>
          <a:p>
            <a:r>
              <a:rPr lang="en-US" sz="1700" dirty="0">
                <a:solidFill>
                  <a:schemeClr val="tx1"/>
                </a:solidFill>
                <a:latin typeface="+mn-lt"/>
              </a:rPr>
              <a:t>    for(j=0;j&lt;</a:t>
            </a:r>
            <a:r>
              <a:rPr lang="en-US" sz="1700" dirty="0" err="1">
                <a:solidFill>
                  <a:schemeClr val="tx1"/>
                </a:solidFill>
                <a:latin typeface="+mn-lt"/>
              </a:rPr>
              <a:t>n;j</a:t>
            </a:r>
            <a:r>
              <a:rPr lang="en-US" sz="1700" dirty="0">
                <a:solidFill>
                  <a:schemeClr val="tx1"/>
                </a:solidFill>
                <a:latin typeface="+mn-lt"/>
              </a:rPr>
              <a:t>++)</a:t>
            </a:r>
          </a:p>
          <a:p>
            <a:r>
              <a:rPr lang="en-US" sz="1700" dirty="0">
                <a:solidFill>
                  <a:schemeClr val="tx1"/>
                </a:solidFill>
                <a:latin typeface="+mn-lt"/>
              </a:rPr>
              <a:t>        </a:t>
            </a:r>
            <a:r>
              <a:rPr lang="en-US" sz="1700" dirty="0" err="1">
                <a:solidFill>
                  <a:schemeClr val="tx1"/>
                </a:solidFill>
                <a:latin typeface="+mn-lt"/>
              </a:rPr>
              <a:t>scanf</a:t>
            </a:r>
            <a:r>
              <a:rPr lang="en-US" sz="1700" dirty="0">
                <a:solidFill>
                  <a:schemeClr val="tx1"/>
                </a:solidFill>
                <a:latin typeface="+mn-lt"/>
              </a:rPr>
              <a:t>("%</a:t>
            </a:r>
            <a:r>
              <a:rPr lang="en-US" sz="1700" dirty="0" err="1">
                <a:solidFill>
                  <a:schemeClr val="tx1"/>
                </a:solidFill>
                <a:latin typeface="+mn-lt"/>
              </a:rPr>
              <a:t>f",&amp;a</a:t>
            </a:r>
            <a:r>
              <a:rPr lang="en-US" sz="1700" dirty="0">
                <a:solidFill>
                  <a:schemeClr val="tx1"/>
                </a:solidFill>
                <a:latin typeface="+mn-lt"/>
              </a:rPr>
              <a:t>[</a:t>
            </a:r>
            <a:r>
              <a:rPr lang="en-US" sz="1700" dirty="0" err="1">
                <a:solidFill>
                  <a:schemeClr val="tx1"/>
                </a:solidFill>
                <a:latin typeface="+mn-lt"/>
              </a:rPr>
              <a:t>i</a:t>
            </a:r>
            <a:r>
              <a:rPr lang="en-US" sz="1700" dirty="0">
                <a:solidFill>
                  <a:schemeClr val="tx1"/>
                </a:solidFill>
                <a:latin typeface="+mn-lt"/>
              </a:rPr>
              <a:t>][j]);</a:t>
            </a:r>
          </a:p>
          <a:p>
            <a:r>
              <a:rPr lang="en-US" sz="1700" dirty="0">
                <a:solidFill>
                  <a:schemeClr val="tx1"/>
                </a:solidFill>
                <a:latin typeface="+mn-lt"/>
              </a:rPr>
              <a:t> Norm1(a, m, n);</a:t>
            </a:r>
          </a:p>
          <a:p>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("Matrix after replacement \n");</a:t>
            </a:r>
          </a:p>
          <a:p>
            <a:r>
              <a:rPr lang="en-US" sz="1700" dirty="0">
                <a:solidFill>
                  <a:schemeClr val="tx1"/>
                </a:solidFill>
                <a:latin typeface="+mn-lt"/>
              </a:rPr>
              <a:t> for(</a:t>
            </a:r>
            <a:r>
              <a:rPr lang="en-US" sz="1700" dirty="0" err="1">
                <a:solidFill>
                  <a:schemeClr val="tx1"/>
                </a:solidFill>
                <a:latin typeface="+mn-lt"/>
              </a:rPr>
              <a:t>i</a:t>
            </a:r>
            <a:r>
              <a:rPr lang="en-US" sz="1700" dirty="0">
                <a:solidFill>
                  <a:schemeClr val="tx1"/>
                </a:solidFill>
                <a:latin typeface="+mn-lt"/>
              </a:rPr>
              <a:t>=0;i&lt;</a:t>
            </a:r>
            <a:r>
              <a:rPr lang="en-US" sz="1700" dirty="0" err="1">
                <a:solidFill>
                  <a:schemeClr val="tx1"/>
                </a:solidFill>
                <a:latin typeface="+mn-lt"/>
              </a:rPr>
              <a:t>m;i</a:t>
            </a:r>
            <a:r>
              <a:rPr lang="en-US" sz="1700" dirty="0">
                <a:solidFill>
                  <a:schemeClr val="tx1"/>
                </a:solidFill>
                <a:latin typeface="+mn-lt"/>
              </a:rPr>
              <a:t>++) </a:t>
            </a:r>
          </a:p>
          <a:p>
            <a:r>
              <a:rPr lang="en-US" sz="1700" dirty="0">
                <a:solidFill>
                  <a:schemeClr val="tx1"/>
                </a:solidFill>
                <a:latin typeface="+mn-lt"/>
              </a:rPr>
              <a:t>  {</a:t>
            </a:r>
          </a:p>
          <a:p>
            <a:r>
              <a:rPr lang="en-US" sz="1700" dirty="0">
                <a:solidFill>
                  <a:schemeClr val="tx1"/>
                </a:solidFill>
                <a:latin typeface="+mn-lt"/>
              </a:rPr>
              <a:t>     for(j=0;j&lt;</a:t>
            </a:r>
            <a:r>
              <a:rPr lang="en-US" sz="1700" dirty="0" err="1">
                <a:solidFill>
                  <a:schemeClr val="tx1"/>
                </a:solidFill>
                <a:latin typeface="+mn-lt"/>
              </a:rPr>
              <a:t>n;j</a:t>
            </a:r>
            <a:r>
              <a:rPr lang="en-US" sz="1700" dirty="0">
                <a:solidFill>
                  <a:schemeClr val="tx1"/>
                </a:solidFill>
                <a:latin typeface="+mn-lt"/>
              </a:rPr>
              <a:t>++)</a:t>
            </a:r>
          </a:p>
          <a:p>
            <a:r>
              <a:rPr lang="en-US" sz="1700" dirty="0">
                <a:solidFill>
                  <a:schemeClr val="tx1"/>
                </a:solidFill>
                <a:latin typeface="+mn-lt"/>
              </a:rPr>
              <a:t>     {</a:t>
            </a:r>
          </a:p>
          <a:p>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a:t>
            </a:r>
            <a:r>
              <a:rPr lang="en-US" sz="1700" dirty="0" err="1">
                <a:solidFill>
                  <a:schemeClr val="tx1"/>
                </a:solidFill>
                <a:latin typeface="+mn-lt"/>
              </a:rPr>
              <a:t>f",a</a:t>
            </a:r>
            <a:r>
              <a:rPr lang="en-US" sz="1700" dirty="0">
                <a:solidFill>
                  <a:schemeClr val="tx1"/>
                </a:solidFill>
                <a:latin typeface="+mn-lt"/>
              </a:rPr>
              <a:t>[</a:t>
            </a:r>
            <a:r>
              <a:rPr lang="en-US" sz="1700" dirty="0" err="1">
                <a:solidFill>
                  <a:schemeClr val="tx1"/>
                </a:solidFill>
                <a:latin typeface="+mn-lt"/>
              </a:rPr>
              <a:t>i</a:t>
            </a:r>
            <a:r>
              <a:rPr lang="en-US" sz="1700" dirty="0">
                <a:solidFill>
                  <a:schemeClr val="tx1"/>
                </a:solidFill>
                <a:latin typeface="+mn-lt"/>
              </a:rPr>
              <a:t>][j]);</a:t>
            </a:r>
          </a:p>
          <a:p>
            <a:r>
              <a:rPr lang="en-US" sz="1700" dirty="0">
                <a:solidFill>
                  <a:schemeClr val="tx1"/>
                </a:solidFill>
                <a:latin typeface="+mn-lt"/>
              </a:rPr>
              <a:t>     }</a:t>
            </a:r>
          </a:p>
          <a:p>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("\n");</a:t>
            </a:r>
          </a:p>
          <a:p>
            <a:r>
              <a:rPr lang="en-US" sz="1700" dirty="0">
                <a:solidFill>
                  <a:schemeClr val="tx1"/>
                </a:solidFill>
                <a:latin typeface="+mn-lt"/>
              </a:rPr>
              <a:t>  }</a:t>
            </a:r>
          </a:p>
          <a:p>
            <a:r>
              <a:rPr lang="en-US" sz="1700" dirty="0">
                <a:solidFill>
                  <a:schemeClr val="tx1"/>
                </a:solidFill>
                <a:latin typeface="+mn-lt"/>
              </a:rPr>
              <a:t> return 0;</a:t>
            </a:r>
          </a:p>
          <a:p>
            <a:r>
              <a:rPr lang="en-US" sz="1700" dirty="0">
                <a:solidFill>
                  <a:schemeClr val="tx1"/>
                </a:solidFill>
                <a:latin typeface="+mn-lt"/>
              </a:rPr>
              <a:t>}</a:t>
            </a:r>
          </a:p>
        </p:txBody>
      </p:sp>
    </p:spTree>
    <p:extLst>
      <p:ext uri="{BB962C8B-B14F-4D97-AF65-F5344CB8AC3E}">
        <p14:creationId xmlns:p14="http://schemas.microsoft.com/office/powerpoint/2010/main" val="227643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839416" y="836712"/>
            <a:ext cx="10297143" cy="686615"/>
          </a:xfrm>
        </p:spPr>
        <p:txBody>
          <a:bodyPr>
            <a:normAutofit fontScale="90000"/>
          </a:bodyPr>
          <a:lstStyle/>
          <a:p>
            <a:br>
              <a:rPr lang="en-US" sz="2700" dirty="0"/>
            </a:br>
            <a:br>
              <a:rPr lang="en-US" sz="2700" dirty="0"/>
            </a:br>
            <a:r>
              <a:rPr lang="en-US" sz="2700" dirty="0"/>
              <a:t>Write a C program using pass-by-pointer method to compute the simple interest and compound interest using a function SI_CI()</a:t>
            </a:r>
            <a:br>
              <a:rPr lang="en-US" sz="2400" dirty="0">
                <a:solidFill>
                  <a:schemeClr val="accent1"/>
                </a:solidFill>
              </a:rPr>
            </a:br>
            <a:br>
              <a:rPr lang="en-US" sz="2800" dirty="0">
                <a:solidFill>
                  <a:schemeClr val="accent1"/>
                </a:solidFill>
              </a:rPr>
            </a:br>
            <a:br>
              <a:rPr lang="en-US" sz="2800" dirty="0"/>
            </a:br>
            <a:endParaRPr lang="en-US" b="1" dirty="0"/>
          </a:p>
        </p:txBody>
      </p:sp>
      <p:sp>
        <p:nvSpPr>
          <p:cNvPr id="2" name="Content Placeholder 1">
            <a:extLst>
              <a:ext uri="{FF2B5EF4-FFF2-40B4-BE49-F238E27FC236}">
                <a16:creationId xmlns:a16="http://schemas.microsoft.com/office/drawing/2014/main" id="{4F9D3BE2-C94A-4BF1-A736-0C42AA76CFDF}"/>
              </a:ext>
            </a:extLst>
          </p:cNvPr>
          <p:cNvSpPr>
            <a:spLocks noGrp="1"/>
          </p:cNvSpPr>
          <p:nvPr>
            <p:ph idx="1"/>
          </p:nvPr>
        </p:nvSpPr>
        <p:spPr>
          <a:xfrm>
            <a:off x="2743200" y="1066800"/>
            <a:ext cx="7467600" cy="5289550"/>
          </a:xfrm>
        </p:spPr>
        <p:txBody>
          <a:bodyPr/>
          <a:lstStyle/>
          <a:p>
            <a:pPr marL="0" indent="0">
              <a:buNone/>
            </a:pPr>
            <a:endParaRPr lang="en-US" sz="1800" dirty="0"/>
          </a:p>
          <a:p>
            <a:pPr marL="0" indent="0">
              <a:buNone/>
            </a:pPr>
            <a:r>
              <a:rPr lang="en-US" sz="1800" b="1" dirty="0">
                <a:solidFill>
                  <a:schemeClr val="accent1"/>
                </a:solidFill>
              </a:rPr>
              <a:t>#include &lt;</a:t>
            </a:r>
            <a:r>
              <a:rPr lang="en-US" sz="1800" b="1" dirty="0" err="1">
                <a:solidFill>
                  <a:schemeClr val="accent1"/>
                </a:solidFill>
              </a:rPr>
              <a:t>stdio.h</a:t>
            </a:r>
            <a:r>
              <a:rPr lang="en-US" sz="1800" b="1" dirty="0">
                <a:solidFill>
                  <a:schemeClr val="accent1"/>
                </a:solidFill>
              </a:rPr>
              <a:t>&gt;</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23</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2688771" y="1727016"/>
            <a:ext cx="6212412" cy="5355312"/>
          </a:xfrm>
          <a:prstGeom prst="rect">
            <a:avLst/>
          </a:prstGeom>
          <a:noFill/>
        </p:spPr>
        <p:txBody>
          <a:bodyPr wrap="square" rtlCol="0">
            <a:spAutoFit/>
          </a:bodyPr>
          <a:lstStyle/>
          <a:p>
            <a:r>
              <a:rPr lang="en-US" sz="1800" dirty="0">
                <a:solidFill>
                  <a:schemeClr val="tx1"/>
                </a:solidFill>
                <a:latin typeface="+mn-lt"/>
              </a:rPr>
              <a:t>#include &lt;</a:t>
            </a:r>
            <a:r>
              <a:rPr lang="en-US" sz="1800" dirty="0" err="1">
                <a:solidFill>
                  <a:schemeClr val="tx1"/>
                </a:solidFill>
                <a:latin typeface="+mn-lt"/>
              </a:rPr>
              <a:t>math.h</a:t>
            </a:r>
            <a:r>
              <a:rPr lang="en-US" sz="1800" dirty="0">
                <a:solidFill>
                  <a:schemeClr val="tx1"/>
                </a:solidFill>
                <a:latin typeface="+mn-lt"/>
              </a:rPr>
              <a:t>&gt;</a:t>
            </a:r>
          </a:p>
          <a:p>
            <a:r>
              <a:rPr lang="en-US" sz="1800" dirty="0" err="1">
                <a:solidFill>
                  <a:schemeClr val="tx1"/>
                </a:solidFill>
                <a:latin typeface="+mn-lt"/>
              </a:rPr>
              <a:t>int</a:t>
            </a:r>
            <a:r>
              <a:rPr lang="en-US" sz="1800" dirty="0">
                <a:solidFill>
                  <a:schemeClr val="tx1"/>
                </a:solidFill>
                <a:latin typeface="+mn-lt"/>
              </a:rPr>
              <a:t> main() {</a:t>
            </a:r>
          </a:p>
          <a:p>
            <a:r>
              <a:rPr lang="en-US" sz="1800" dirty="0">
                <a:solidFill>
                  <a:schemeClr val="tx1"/>
                </a:solidFill>
                <a:latin typeface="+mn-lt"/>
              </a:rPr>
              <a:t> float </a:t>
            </a:r>
            <a:r>
              <a:rPr lang="en-US" sz="1800" dirty="0" err="1">
                <a:solidFill>
                  <a:schemeClr val="tx1"/>
                </a:solidFill>
                <a:latin typeface="+mn-lt"/>
              </a:rPr>
              <a:t>p,q,r,SI,CI</a:t>
            </a:r>
            <a:r>
              <a:rPr lang="en-US" sz="1800" dirty="0">
                <a:solidFill>
                  <a:schemeClr val="tx1"/>
                </a:solidFill>
                <a:latin typeface="+mn-lt"/>
              </a:rPr>
              <a:t>;</a:t>
            </a:r>
          </a:p>
          <a:p>
            <a:r>
              <a:rPr lang="en-US" sz="1800" dirty="0">
                <a:solidFill>
                  <a:schemeClr val="tx1"/>
                </a:solidFill>
                <a:latin typeface="+mn-lt"/>
              </a:rPr>
              <a:t> </a:t>
            </a:r>
            <a:r>
              <a:rPr lang="en-US" sz="1800" dirty="0" err="1">
                <a:solidFill>
                  <a:schemeClr val="tx1"/>
                </a:solidFill>
                <a:latin typeface="+mn-lt"/>
              </a:rPr>
              <a:t>int</a:t>
            </a:r>
            <a:r>
              <a:rPr lang="en-US" sz="1800" dirty="0">
                <a:solidFill>
                  <a:schemeClr val="tx1"/>
                </a:solidFill>
                <a:latin typeface="+mn-lt"/>
              </a:rPr>
              <a:t> n;</a:t>
            </a: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 of Principal p = ");</a:t>
            </a:r>
          </a:p>
          <a:p>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f",&amp;p</a:t>
            </a:r>
            <a:r>
              <a:rPr lang="en-US" sz="1800" dirty="0">
                <a:solidFill>
                  <a:schemeClr val="tx1"/>
                </a:solidFill>
                <a:latin typeface="+mn-lt"/>
              </a:rPr>
              <a:t>);</a:t>
            </a: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 of Rate r = ");</a:t>
            </a:r>
          </a:p>
          <a:p>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f",&amp;r</a:t>
            </a:r>
            <a:r>
              <a:rPr lang="en-US" sz="1800" dirty="0">
                <a:solidFill>
                  <a:schemeClr val="tx1"/>
                </a:solidFill>
                <a:latin typeface="+mn-lt"/>
              </a:rPr>
              <a:t>);</a:t>
            </a: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 of Period in year n = ");</a:t>
            </a:r>
          </a:p>
          <a:p>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d",&amp;n</a:t>
            </a:r>
            <a:r>
              <a:rPr lang="en-US" sz="1800" dirty="0">
                <a:solidFill>
                  <a:schemeClr val="tx1"/>
                </a:solidFill>
                <a:latin typeface="+mn-lt"/>
              </a:rPr>
              <a:t>);</a:t>
            </a:r>
          </a:p>
          <a:p>
            <a:endParaRPr lang="en-US" sz="1800" dirty="0">
              <a:solidFill>
                <a:schemeClr val="tx1"/>
              </a:solidFill>
              <a:latin typeface="+mn-lt"/>
            </a:endParaRPr>
          </a:p>
          <a:p>
            <a:r>
              <a:rPr lang="en-US" sz="1800" dirty="0">
                <a:solidFill>
                  <a:schemeClr val="tx1"/>
                </a:solidFill>
                <a:latin typeface="+mn-lt"/>
              </a:rPr>
              <a:t> SI_CI(&amp;</a:t>
            </a:r>
            <a:r>
              <a:rPr lang="en-US" sz="1800" dirty="0" err="1">
                <a:solidFill>
                  <a:schemeClr val="tx1"/>
                </a:solidFill>
                <a:latin typeface="+mn-lt"/>
              </a:rPr>
              <a:t>p,&amp;r,&amp;n,&amp;SI,&amp;CI</a:t>
            </a:r>
            <a:r>
              <a:rPr lang="en-US" sz="1800" dirty="0">
                <a:solidFill>
                  <a:schemeClr val="tx1"/>
                </a:solidFill>
                <a:latin typeface="+mn-lt"/>
              </a:rPr>
              <a:t>);</a:t>
            </a:r>
          </a:p>
          <a:p>
            <a:endParaRPr lang="en-US" sz="1800" dirty="0">
              <a:solidFill>
                <a:schemeClr val="tx1"/>
              </a:solidFill>
              <a:latin typeface="+mn-lt"/>
            </a:endParaRP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("Simple Interest SI=%f \</a:t>
            </a:r>
            <a:r>
              <a:rPr lang="en-US" sz="1800" dirty="0" err="1">
                <a:solidFill>
                  <a:schemeClr val="tx1"/>
                </a:solidFill>
                <a:latin typeface="+mn-lt"/>
              </a:rPr>
              <a:t>n",SI</a:t>
            </a:r>
            <a:r>
              <a:rPr lang="en-US" sz="1800" dirty="0">
                <a:solidFill>
                  <a:schemeClr val="tx1"/>
                </a:solidFill>
                <a:latin typeface="+mn-lt"/>
              </a:rPr>
              <a:t>);</a:t>
            </a: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("Compound Interest CI=%f \</a:t>
            </a:r>
            <a:r>
              <a:rPr lang="en-US" sz="1800" dirty="0" err="1">
                <a:solidFill>
                  <a:schemeClr val="tx1"/>
                </a:solidFill>
                <a:latin typeface="+mn-lt"/>
              </a:rPr>
              <a:t>n",CI</a:t>
            </a:r>
            <a:r>
              <a:rPr lang="en-US" sz="1800" dirty="0">
                <a:solidFill>
                  <a:schemeClr val="tx1"/>
                </a:solidFill>
                <a:latin typeface="+mn-lt"/>
              </a:rPr>
              <a:t>);</a:t>
            </a:r>
          </a:p>
          <a:p>
            <a:endParaRPr lang="en-US" sz="1800" dirty="0">
              <a:solidFill>
                <a:schemeClr val="tx1"/>
              </a:solidFill>
              <a:latin typeface="+mn-lt"/>
            </a:endParaRPr>
          </a:p>
          <a:p>
            <a:r>
              <a:rPr lang="en-US" sz="1800" dirty="0">
                <a:solidFill>
                  <a:schemeClr val="tx1"/>
                </a:solidFill>
                <a:latin typeface="+mn-lt"/>
              </a:rPr>
              <a:t> return 0;</a:t>
            </a:r>
          </a:p>
          <a:p>
            <a:r>
              <a:rPr lang="en-US" sz="1800" dirty="0">
                <a:solidFill>
                  <a:schemeClr val="tx1"/>
                </a:solidFill>
                <a:latin typeface="+mn-lt"/>
              </a:rPr>
              <a:t>}</a:t>
            </a:r>
          </a:p>
          <a:p>
            <a:endParaRPr lang="en-US" sz="1800" dirty="0">
              <a:latin typeface="+mn-lt"/>
            </a:endParaRPr>
          </a:p>
        </p:txBody>
      </p:sp>
    </p:spTree>
    <p:extLst>
      <p:ext uri="{BB962C8B-B14F-4D97-AF65-F5344CB8AC3E}">
        <p14:creationId xmlns:p14="http://schemas.microsoft.com/office/powerpoint/2010/main" val="4294564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2242180" y="764705"/>
            <a:ext cx="7817297" cy="686615"/>
          </a:xfrm>
        </p:spPr>
        <p:txBody>
          <a:bodyPr>
            <a:normAutofit fontScale="90000"/>
          </a:bodyPr>
          <a:lstStyle/>
          <a:p>
            <a:br>
              <a:rPr lang="en-US" sz="2700" dirty="0">
                <a:solidFill>
                  <a:schemeClr val="accent1"/>
                </a:solidFill>
              </a:rPr>
            </a:br>
            <a:br>
              <a:rPr lang="en-US" sz="2700" dirty="0">
                <a:solidFill>
                  <a:schemeClr val="accent1"/>
                </a:solidFill>
              </a:rPr>
            </a:br>
            <a:r>
              <a:rPr lang="en-US" sz="2400" dirty="0"/>
              <a:t>Write a C program using pass-by-pointer method to compute the simple interest and compound interest using a function SI_CI()</a:t>
            </a:r>
            <a:br>
              <a:rPr lang="en-US" sz="2400" dirty="0">
                <a:solidFill>
                  <a:schemeClr val="accent1"/>
                </a:solidFill>
              </a:rPr>
            </a:br>
            <a:br>
              <a:rPr lang="en-US" sz="2800" dirty="0">
                <a:solidFill>
                  <a:schemeClr val="accent1"/>
                </a:solidFill>
              </a:rPr>
            </a:br>
            <a:endParaRPr lang="en-US" b="1" dirty="0">
              <a:solidFill>
                <a:schemeClr val="accent1"/>
              </a:solidFill>
            </a:endParaRPr>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US"/>
              <a:t>CSE 1051                      Department of CSE</a:t>
            </a:r>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24</a:t>
            </a:fld>
            <a:endParaRPr lang="en-US">
              <a:solidFill>
                <a:schemeClr val="tx1"/>
              </a:solidFill>
            </a:endParaRPr>
          </a:p>
        </p:txBody>
      </p:sp>
      <p:sp>
        <p:nvSpPr>
          <p:cNvPr id="7" name="TextBox 6">
            <a:extLst>
              <a:ext uri="{FF2B5EF4-FFF2-40B4-BE49-F238E27FC236}">
                <a16:creationId xmlns:a16="http://schemas.microsoft.com/office/drawing/2014/main" id="{F78774B4-D1BE-4081-8282-2E8013E3A556}"/>
              </a:ext>
            </a:extLst>
          </p:cNvPr>
          <p:cNvSpPr txBox="1"/>
          <p:nvPr/>
        </p:nvSpPr>
        <p:spPr>
          <a:xfrm>
            <a:off x="3225970" y="1700808"/>
            <a:ext cx="6298539" cy="3785652"/>
          </a:xfrm>
          <a:prstGeom prst="rect">
            <a:avLst/>
          </a:prstGeom>
          <a:noFill/>
        </p:spPr>
        <p:txBody>
          <a:bodyPr wrap="square" rtlCol="0">
            <a:spAutoFit/>
          </a:bodyPr>
          <a:lstStyle/>
          <a:p>
            <a:r>
              <a:rPr lang="en-US" sz="2000" dirty="0">
                <a:solidFill>
                  <a:schemeClr val="tx1"/>
                </a:solidFill>
                <a:latin typeface="+mn-lt"/>
              </a:rPr>
              <a:t>void SI_CI(float *</a:t>
            </a:r>
            <a:r>
              <a:rPr lang="en-US" sz="2000" dirty="0" err="1">
                <a:solidFill>
                  <a:schemeClr val="tx1"/>
                </a:solidFill>
                <a:latin typeface="+mn-lt"/>
              </a:rPr>
              <a:t>pr</a:t>
            </a:r>
            <a:r>
              <a:rPr lang="en-US" sz="2000" dirty="0">
                <a:solidFill>
                  <a:schemeClr val="tx1"/>
                </a:solidFill>
                <a:latin typeface="+mn-lt"/>
              </a:rPr>
              <a:t>, float *</a:t>
            </a:r>
            <a:r>
              <a:rPr lang="en-US" sz="2000" dirty="0" err="1">
                <a:solidFill>
                  <a:schemeClr val="tx1"/>
                </a:solidFill>
                <a:latin typeface="+mn-lt"/>
              </a:rPr>
              <a:t>ra</a:t>
            </a:r>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a:t>
            </a:r>
            <a:r>
              <a:rPr lang="en-US" sz="2000" dirty="0" err="1">
                <a:solidFill>
                  <a:schemeClr val="tx1"/>
                </a:solidFill>
                <a:latin typeface="+mn-lt"/>
              </a:rPr>
              <a:t>yr</a:t>
            </a:r>
            <a:r>
              <a:rPr lang="en-US" sz="2000" dirty="0">
                <a:solidFill>
                  <a:schemeClr val="tx1"/>
                </a:solidFill>
                <a:latin typeface="+mn-lt"/>
              </a:rPr>
              <a:t>, float *</a:t>
            </a:r>
            <a:r>
              <a:rPr lang="en-US" sz="2000" dirty="0" err="1">
                <a:solidFill>
                  <a:schemeClr val="tx1"/>
                </a:solidFill>
                <a:latin typeface="+mn-lt"/>
              </a:rPr>
              <a:t>smp</a:t>
            </a:r>
            <a:r>
              <a:rPr lang="en-US" sz="2000" dirty="0">
                <a:solidFill>
                  <a:schemeClr val="tx1"/>
                </a:solidFill>
                <a:latin typeface="+mn-lt"/>
              </a:rPr>
              <a:t>, float *</a:t>
            </a:r>
            <a:r>
              <a:rPr lang="en-US" sz="2000" dirty="0" err="1">
                <a:solidFill>
                  <a:schemeClr val="tx1"/>
                </a:solidFill>
                <a:latin typeface="+mn-lt"/>
              </a:rPr>
              <a:t>cmp</a:t>
            </a:r>
            <a:r>
              <a:rPr lang="en-US" sz="2000" dirty="0">
                <a:solidFill>
                  <a:schemeClr val="tx1"/>
                </a:solidFill>
                <a:latin typeface="+mn-lt"/>
              </a:rPr>
              <a:t>)</a:t>
            </a:r>
          </a:p>
          <a:p>
            <a:r>
              <a:rPr lang="en-US" sz="2000" dirty="0">
                <a:solidFill>
                  <a:schemeClr val="tx1"/>
                </a:solidFill>
                <a:latin typeface="+mn-lt"/>
              </a:rPr>
              <a:t>{</a:t>
            </a:r>
          </a:p>
          <a:p>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amount;</a:t>
            </a:r>
          </a:p>
          <a:p>
            <a:endParaRPr lang="en-US" sz="2000" dirty="0">
              <a:solidFill>
                <a:schemeClr val="tx1"/>
              </a:solidFill>
              <a:latin typeface="+mn-lt"/>
            </a:endParaRPr>
          </a:p>
          <a:p>
            <a:r>
              <a:rPr lang="en-US" sz="2000" dirty="0">
                <a:solidFill>
                  <a:schemeClr val="tx1"/>
                </a:solidFill>
                <a:latin typeface="+mn-lt"/>
              </a:rPr>
              <a:t>    // Simple interest</a:t>
            </a:r>
          </a:p>
          <a:p>
            <a:r>
              <a:rPr lang="en-US" sz="2000" dirty="0">
                <a:solidFill>
                  <a:schemeClr val="tx1"/>
                </a:solidFill>
                <a:latin typeface="+mn-lt"/>
              </a:rPr>
              <a:t>    *</a:t>
            </a:r>
            <a:r>
              <a:rPr lang="en-US" sz="2000" dirty="0" err="1">
                <a:solidFill>
                  <a:schemeClr val="tx1"/>
                </a:solidFill>
                <a:latin typeface="+mn-lt"/>
              </a:rPr>
              <a:t>smp</a:t>
            </a:r>
            <a:r>
              <a:rPr lang="en-US" sz="2000" dirty="0">
                <a:solidFill>
                  <a:schemeClr val="tx1"/>
                </a:solidFill>
                <a:latin typeface="+mn-lt"/>
              </a:rPr>
              <a:t> = ((*</a:t>
            </a:r>
            <a:r>
              <a:rPr lang="en-US" sz="2000" dirty="0" err="1">
                <a:solidFill>
                  <a:schemeClr val="tx1"/>
                </a:solidFill>
                <a:latin typeface="+mn-lt"/>
              </a:rPr>
              <a:t>pr</a:t>
            </a:r>
            <a:r>
              <a:rPr lang="en-US" sz="2000" dirty="0">
                <a:solidFill>
                  <a:schemeClr val="tx1"/>
                </a:solidFill>
                <a:latin typeface="+mn-lt"/>
              </a:rPr>
              <a:t>)*(*</a:t>
            </a:r>
            <a:r>
              <a:rPr lang="en-US" sz="2000" dirty="0" err="1">
                <a:solidFill>
                  <a:schemeClr val="tx1"/>
                </a:solidFill>
                <a:latin typeface="+mn-lt"/>
              </a:rPr>
              <a:t>ra</a:t>
            </a:r>
            <a:r>
              <a:rPr lang="en-US" sz="2000" dirty="0">
                <a:solidFill>
                  <a:schemeClr val="tx1"/>
                </a:solidFill>
                <a:latin typeface="+mn-lt"/>
              </a:rPr>
              <a:t>)*(*</a:t>
            </a:r>
            <a:r>
              <a:rPr lang="en-US" sz="2000" dirty="0" err="1">
                <a:solidFill>
                  <a:schemeClr val="tx1"/>
                </a:solidFill>
                <a:latin typeface="+mn-lt"/>
              </a:rPr>
              <a:t>yr</a:t>
            </a:r>
            <a:r>
              <a:rPr lang="en-US" sz="2000" dirty="0">
                <a:solidFill>
                  <a:schemeClr val="tx1"/>
                </a:solidFill>
                <a:latin typeface="+mn-lt"/>
              </a:rPr>
              <a:t>)/100);</a:t>
            </a:r>
          </a:p>
          <a:p>
            <a:endParaRPr lang="en-US" sz="2000" dirty="0">
              <a:solidFill>
                <a:schemeClr val="tx1"/>
              </a:solidFill>
              <a:latin typeface="+mn-lt"/>
            </a:endParaRPr>
          </a:p>
          <a:p>
            <a:r>
              <a:rPr lang="en-US" sz="2000" dirty="0">
                <a:solidFill>
                  <a:schemeClr val="tx1"/>
                </a:solidFill>
                <a:latin typeface="+mn-lt"/>
              </a:rPr>
              <a:t>    // Compound interest</a:t>
            </a:r>
          </a:p>
          <a:p>
            <a:r>
              <a:rPr lang="en-US" sz="2000" dirty="0">
                <a:solidFill>
                  <a:schemeClr val="tx1"/>
                </a:solidFill>
                <a:latin typeface="+mn-lt"/>
              </a:rPr>
              <a:t>    amount= (*</a:t>
            </a:r>
            <a:r>
              <a:rPr lang="en-US" sz="2000" dirty="0" err="1">
                <a:solidFill>
                  <a:schemeClr val="tx1"/>
                </a:solidFill>
                <a:latin typeface="+mn-lt"/>
              </a:rPr>
              <a:t>pr</a:t>
            </a:r>
            <a:r>
              <a:rPr lang="en-US" sz="2000" dirty="0">
                <a:solidFill>
                  <a:schemeClr val="tx1"/>
                </a:solidFill>
                <a:latin typeface="+mn-lt"/>
              </a:rPr>
              <a:t>)*pow((1 +(*</a:t>
            </a:r>
            <a:r>
              <a:rPr lang="en-US" sz="2000" dirty="0" err="1">
                <a:solidFill>
                  <a:schemeClr val="tx1"/>
                </a:solidFill>
                <a:latin typeface="+mn-lt"/>
              </a:rPr>
              <a:t>ra</a:t>
            </a:r>
            <a:r>
              <a:rPr lang="en-US" sz="2000" dirty="0">
                <a:solidFill>
                  <a:schemeClr val="tx1"/>
                </a:solidFill>
                <a:latin typeface="+mn-lt"/>
              </a:rPr>
              <a:t>)/100),(*</a:t>
            </a:r>
            <a:r>
              <a:rPr lang="en-US" sz="2000" dirty="0" err="1">
                <a:solidFill>
                  <a:schemeClr val="tx1"/>
                </a:solidFill>
                <a:latin typeface="+mn-lt"/>
              </a:rPr>
              <a:t>yr</a:t>
            </a:r>
            <a:r>
              <a:rPr lang="en-US" sz="2000" dirty="0">
                <a:solidFill>
                  <a:schemeClr val="tx1"/>
                </a:solidFill>
                <a:latin typeface="+mn-lt"/>
              </a:rPr>
              <a:t>));</a:t>
            </a:r>
          </a:p>
          <a:p>
            <a:r>
              <a:rPr lang="en-US" sz="2000" dirty="0">
                <a:solidFill>
                  <a:schemeClr val="tx1"/>
                </a:solidFill>
                <a:latin typeface="+mn-lt"/>
              </a:rPr>
              <a:t>    *</a:t>
            </a:r>
            <a:r>
              <a:rPr lang="en-US" sz="2000" dirty="0" err="1">
                <a:solidFill>
                  <a:schemeClr val="tx1"/>
                </a:solidFill>
                <a:latin typeface="+mn-lt"/>
              </a:rPr>
              <a:t>cmp</a:t>
            </a:r>
            <a:r>
              <a:rPr lang="en-US" sz="2000" dirty="0">
                <a:solidFill>
                  <a:schemeClr val="tx1"/>
                </a:solidFill>
                <a:latin typeface="+mn-lt"/>
              </a:rPr>
              <a:t>= amount-(*</a:t>
            </a:r>
            <a:r>
              <a:rPr lang="en-US" sz="2000" dirty="0" err="1">
                <a:solidFill>
                  <a:schemeClr val="tx1"/>
                </a:solidFill>
                <a:latin typeface="+mn-lt"/>
              </a:rPr>
              <a:t>pr</a:t>
            </a:r>
            <a:r>
              <a:rPr lang="en-US" sz="2000" dirty="0">
                <a:solidFill>
                  <a:schemeClr val="tx1"/>
                </a:solidFill>
                <a:latin typeface="+mn-lt"/>
              </a:rPr>
              <a:t>);</a:t>
            </a:r>
          </a:p>
          <a:p>
            <a:r>
              <a:rPr lang="en-US" sz="2000" dirty="0">
                <a:solidFill>
                  <a:schemeClr val="tx1"/>
                </a:solidFill>
                <a:latin typeface="+mn-lt"/>
              </a:rPr>
              <a:t>}</a:t>
            </a:r>
          </a:p>
        </p:txBody>
      </p:sp>
    </p:spTree>
    <p:extLst>
      <p:ext uri="{BB962C8B-B14F-4D97-AF65-F5344CB8AC3E}">
        <p14:creationId xmlns:p14="http://schemas.microsoft.com/office/powerpoint/2010/main" val="28394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Summary:</a:t>
            </a:r>
          </a:p>
        </p:txBody>
      </p:sp>
      <p:sp>
        <p:nvSpPr>
          <p:cNvPr id="20484"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7" name="Slide Number Placeholder 6"/>
          <p:cNvSpPr>
            <a:spLocks noGrp="1"/>
          </p:cNvSpPr>
          <p:nvPr>
            <p:ph type="sldNum" sz="quarter" idx="12"/>
          </p:nvPr>
        </p:nvSpPr>
        <p:spPr>
          <a:xfrm>
            <a:off x="9763836" y="6356352"/>
            <a:ext cx="634620" cy="365125"/>
          </a:xfrm>
        </p:spPr>
        <p:txBody>
          <a:bodyPr/>
          <a:lstStyle/>
          <a:p>
            <a:pPr eaLnBrk="1" hangingPunct="1"/>
            <a:fld id="{A3DA0BDB-99BF-4ABC-936E-FB55FF4DD4CC}" type="slidenum">
              <a:rPr lang="en-US" sz="1600">
                <a:solidFill>
                  <a:schemeClr val="tx1"/>
                </a:solidFill>
              </a:rPr>
              <a:pPr eaLnBrk="1" hangingPunct="1"/>
              <a:t>25</a:t>
            </a:fld>
            <a:endParaRPr lang="en-US" sz="1600" dirty="0">
              <a:solidFill>
                <a:schemeClr val="tx1"/>
              </a:solidFill>
            </a:endParaRPr>
          </a:p>
        </p:txBody>
      </p:sp>
      <p:sp>
        <p:nvSpPr>
          <p:cNvPr id="6" name="Text Box 4"/>
          <p:cNvSpPr txBox="1">
            <a:spLocks noChangeArrowheads="1"/>
          </p:cNvSpPr>
          <p:nvPr/>
        </p:nvSpPr>
        <p:spPr bwMode="auto">
          <a:xfrm>
            <a:off x="838201" y="1684339"/>
            <a:ext cx="9677399" cy="4074449"/>
          </a:xfrm>
          <a:prstGeom prst="rect">
            <a:avLst/>
          </a:prstGeom>
          <a:noFill/>
          <a:ln w="12700" cap="sq">
            <a:noFill/>
            <a:miter lim="800000"/>
            <a:headEnd type="none" w="sm" len="sm"/>
            <a:tailEnd type="none" w="sm" len="sm"/>
          </a:ln>
        </p:spPr>
        <p:txBody>
          <a:bodyPr wrap="square">
            <a:spAutoFit/>
          </a:bodyPr>
          <a:lstStyle/>
          <a:p>
            <a:pPr algn="just" eaLnBrk="0" hangingPunct="0">
              <a:lnSpc>
                <a:spcPct val="114000"/>
              </a:lnSpc>
              <a:spcBef>
                <a:spcPts val="0"/>
              </a:spcBef>
              <a:buFont typeface="Wingdings" pitchFamily="2" charset="2"/>
              <a:buChar char="§"/>
              <a:defRPr/>
            </a:pPr>
            <a:r>
              <a:rPr lang="en-US" sz="2400" b="0" dirty="0">
                <a:latin typeface="Arial" pitchFamily="34" charset="0"/>
                <a:cs typeface="Arial" pitchFamily="34" charset="0"/>
              </a:rPr>
              <a:t> </a:t>
            </a:r>
            <a:r>
              <a:rPr lang="en-US" sz="2400" b="0" dirty="0">
                <a:solidFill>
                  <a:schemeClr val="tx1"/>
                </a:solidFill>
                <a:latin typeface="Arial" pitchFamily="34" charset="0"/>
                <a:cs typeface="Arial" pitchFamily="34" charset="0"/>
              </a:rPr>
              <a:t>Parameter passing techniques</a:t>
            </a:r>
            <a:endParaRPr lang="en-US" sz="1050" b="0" dirty="0">
              <a:solidFill>
                <a:schemeClr val="tx1"/>
              </a:solidFill>
              <a:latin typeface="Arial" pitchFamily="34" charset="0"/>
              <a:cs typeface="Arial" pitchFamily="34" charset="0"/>
            </a:endParaRPr>
          </a:p>
          <a:p>
            <a:pPr lvl="1" algn="just" eaLnBrk="0" hangingPunct="0">
              <a:lnSpc>
                <a:spcPct val="114000"/>
              </a:lnSpc>
              <a:spcBef>
                <a:spcPts val="0"/>
              </a:spcBef>
              <a:buFont typeface="Wingdings" pitchFamily="2" charset="2"/>
              <a:buChar char="§"/>
              <a:defRPr/>
            </a:pPr>
            <a:r>
              <a:rPr lang="en-US" sz="2400" b="0" dirty="0">
                <a:solidFill>
                  <a:schemeClr val="tx1"/>
                </a:solidFill>
                <a:latin typeface="Arial" pitchFamily="34" charset="0"/>
                <a:cs typeface="Arial" pitchFamily="34" charset="0"/>
              </a:rPr>
              <a:t> pass by value</a:t>
            </a:r>
          </a:p>
          <a:p>
            <a:pPr lvl="2" algn="just" eaLnBrk="0" hangingPunct="0">
              <a:lnSpc>
                <a:spcPct val="114000"/>
              </a:lnSpc>
              <a:spcBef>
                <a:spcPts val="0"/>
              </a:spcBef>
              <a:defRPr/>
            </a:pPr>
            <a:r>
              <a:rPr lang="en-US" sz="2400" b="0" dirty="0">
                <a:solidFill>
                  <a:schemeClr val="tx1"/>
                </a:solidFill>
                <a:latin typeface="Arial Rounded MT Bold" pitchFamily="34" charset="0"/>
              </a:rPr>
              <a:t>void swap(</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x,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y )</a:t>
            </a:r>
            <a:endParaRPr lang="en-US" sz="2400" b="0" dirty="0">
              <a:solidFill>
                <a:schemeClr val="tx1"/>
              </a:solidFill>
              <a:latin typeface="Arial" pitchFamily="34" charset="0"/>
              <a:cs typeface="Arial" pitchFamily="34" charset="0"/>
            </a:endParaRPr>
          </a:p>
          <a:p>
            <a:pPr lvl="1" algn="just" eaLnBrk="0" hangingPunct="0">
              <a:lnSpc>
                <a:spcPct val="114000"/>
              </a:lnSpc>
              <a:spcBef>
                <a:spcPts val="0"/>
              </a:spcBef>
              <a:buFont typeface="Wingdings" pitchFamily="2" charset="2"/>
              <a:buChar char="§"/>
              <a:defRPr/>
            </a:pPr>
            <a:r>
              <a:rPr lang="en-US" sz="2400" b="0" dirty="0">
                <a:solidFill>
                  <a:schemeClr val="tx1"/>
                </a:solidFill>
                <a:latin typeface="Arial" pitchFamily="34" charset="0"/>
                <a:cs typeface="Arial" pitchFamily="34" charset="0"/>
              </a:rPr>
              <a:t> pass by reference</a:t>
            </a:r>
          </a:p>
          <a:p>
            <a:pPr lvl="1" algn="just" eaLnBrk="0" hangingPunct="0">
              <a:lnSpc>
                <a:spcPct val="114000"/>
              </a:lnSpc>
              <a:spcBef>
                <a:spcPts val="0"/>
              </a:spcBef>
              <a:defRPr/>
            </a:pPr>
            <a:r>
              <a:rPr lang="en-US" sz="2400" b="0" dirty="0">
                <a:solidFill>
                  <a:schemeClr val="tx1"/>
                </a:solidFill>
                <a:latin typeface="Arial" pitchFamily="34" charset="0"/>
                <a:cs typeface="Arial" pitchFamily="34" charset="0"/>
              </a:rPr>
              <a:t>	</a:t>
            </a:r>
            <a:r>
              <a:rPr lang="en-US" sz="2400" b="0" dirty="0">
                <a:solidFill>
                  <a:schemeClr val="tx1"/>
                </a:solidFill>
                <a:latin typeface="Arial Rounded MT Bold" pitchFamily="34" charset="0"/>
              </a:rPr>
              <a:t>void swap(</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*x,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*y )</a:t>
            </a:r>
            <a:endParaRPr lang="en-US" sz="2400" b="0" dirty="0">
              <a:solidFill>
                <a:schemeClr val="tx1"/>
              </a:solidFill>
              <a:latin typeface="Arial" pitchFamily="34" charset="0"/>
              <a:cs typeface="Arial" pitchFamily="34" charset="0"/>
            </a:endParaRPr>
          </a:p>
          <a:p>
            <a:pPr algn="just" eaLnBrk="0" hangingPunct="0">
              <a:lnSpc>
                <a:spcPct val="114000"/>
              </a:lnSpc>
              <a:spcBef>
                <a:spcPts val="0"/>
              </a:spcBef>
              <a:defRPr/>
            </a:pPr>
            <a:endParaRPr lang="en-US" sz="1100" b="0" dirty="0">
              <a:solidFill>
                <a:schemeClr val="tx1"/>
              </a:solidFill>
              <a:latin typeface="Arial" pitchFamily="34" charset="0"/>
              <a:cs typeface="Arial" pitchFamily="34" charset="0"/>
            </a:endParaRPr>
          </a:p>
          <a:p>
            <a:pPr algn="just" eaLnBrk="0" hangingPunct="0">
              <a:lnSpc>
                <a:spcPct val="114000"/>
              </a:lnSpc>
              <a:spcBef>
                <a:spcPts val="0"/>
              </a:spcBef>
              <a:buFont typeface="Wingdings" pitchFamily="2" charset="2"/>
              <a:buChar char="§"/>
              <a:defRPr/>
            </a:pPr>
            <a:r>
              <a:rPr lang="en-US" sz="2400" b="0" dirty="0">
                <a:solidFill>
                  <a:schemeClr val="tx1"/>
                </a:solidFill>
                <a:latin typeface="Arial" pitchFamily="34" charset="0"/>
                <a:cs typeface="Arial" pitchFamily="34" charset="0"/>
              </a:rPr>
              <a:t> Passing 1 D array</a:t>
            </a:r>
          </a:p>
          <a:p>
            <a:pPr lvl="1" algn="just" eaLnBrk="0" hangingPunct="0">
              <a:lnSpc>
                <a:spcPct val="114000"/>
              </a:lnSpc>
              <a:spcBef>
                <a:spcPts val="0"/>
              </a:spcBef>
              <a:defRPr/>
            </a:pPr>
            <a:r>
              <a:rPr lang="en-US" sz="2400" dirty="0" err="1">
                <a:solidFill>
                  <a:schemeClr val="tx1"/>
                </a:solidFill>
                <a:latin typeface="Garamond" pitchFamily="18" charset="0"/>
              </a:rPr>
              <a:t>int</a:t>
            </a:r>
            <a:r>
              <a:rPr lang="en-US" sz="2400" dirty="0">
                <a:solidFill>
                  <a:schemeClr val="tx1"/>
                </a:solidFill>
                <a:latin typeface="Garamond" pitchFamily="18" charset="0"/>
              </a:rPr>
              <a:t> </a:t>
            </a:r>
            <a:r>
              <a:rPr lang="en-US" sz="2400" dirty="0" err="1">
                <a:solidFill>
                  <a:schemeClr val="tx1"/>
                </a:solidFill>
                <a:latin typeface="Garamond" pitchFamily="18" charset="0"/>
              </a:rPr>
              <a:t>fnParr</a:t>
            </a:r>
            <a:r>
              <a:rPr lang="en-US" sz="2400" dirty="0">
                <a:solidFill>
                  <a:schemeClr val="tx1"/>
                </a:solidFill>
                <a:latin typeface="Garamond" pitchFamily="18" charset="0"/>
              </a:rPr>
              <a:t>( </a:t>
            </a:r>
            <a:r>
              <a:rPr lang="en-US" sz="2400" dirty="0" err="1">
                <a:solidFill>
                  <a:schemeClr val="tx1"/>
                </a:solidFill>
                <a:latin typeface="Garamond" pitchFamily="18" charset="0"/>
              </a:rPr>
              <a:t>int</a:t>
            </a:r>
            <a:r>
              <a:rPr lang="en-US" sz="2400" dirty="0">
                <a:solidFill>
                  <a:schemeClr val="tx1"/>
                </a:solidFill>
                <a:latin typeface="Garamond" pitchFamily="18" charset="0"/>
              </a:rPr>
              <a:t> a[ ], </a:t>
            </a:r>
            <a:r>
              <a:rPr lang="en-US" sz="2400" dirty="0" err="1">
                <a:solidFill>
                  <a:schemeClr val="tx1"/>
                </a:solidFill>
                <a:latin typeface="Garamond" pitchFamily="18" charset="0"/>
              </a:rPr>
              <a:t>int</a:t>
            </a:r>
            <a:r>
              <a:rPr lang="en-US" sz="2400" dirty="0">
                <a:solidFill>
                  <a:schemeClr val="tx1"/>
                </a:solidFill>
                <a:latin typeface="Garamond" pitchFamily="18" charset="0"/>
              </a:rPr>
              <a:t> n)</a:t>
            </a:r>
            <a:endParaRPr lang="en-US" sz="2400" b="0" dirty="0">
              <a:solidFill>
                <a:schemeClr val="tx1"/>
              </a:solidFill>
              <a:latin typeface="Arial Rounded MT Bold" pitchFamily="34" charset="0"/>
            </a:endParaRPr>
          </a:p>
          <a:p>
            <a:pPr algn="just" eaLnBrk="0" hangingPunct="0">
              <a:lnSpc>
                <a:spcPct val="114000"/>
              </a:lnSpc>
              <a:spcBef>
                <a:spcPts val="0"/>
              </a:spcBef>
              <a:buFont typeface="Wingdings" pitchFamily="2" charset="2"/>
              <a:buChar char="§"/>
              <a:defRPr/>
            </a:pPr>
            <a:r>
              <a:rPr lang="en-US" sz="2400" b="0" dirty="0">
                <a:solidFill>
                  <a:schemeClr val="tx1"/>
                </a:solidFill>
                <a:latin typeface="Arial" pitchFamily="34" charset="0"/>
                <a:cs typeface="Arial" pitchFamily="34" charset="0"/>
              </a:rPr>
              <a:t> Passing 2 D array</a:t>
            </a:r>
          </a:p>
          <a:p>
            <a:pPr lvl="1" algn="just" eaLnBrk="0" hangingPunct="0">
              <a:lnSpc>
                <a:spcPct val="114000"/>
              </a:lnSpc>
              <a:spcBef>
                <a:spcPts val="0"/>
              </a:spcBef>
              <a:defRPr/>
            </a:pPr>
            <a:r>
              <a:rPr lang="nn-NO" sz="2400" dirty="0">
                <a:solidFill>
                  <a:schemeClr val="tx1"/>
                </a:solidFill>
                <a:latin typeface="Garamond" pitchFamily="18" charset="0"/>
              </a:rPr>
              <a:t>int fn2d( int x[ ][10], int m, int n)</a:t>
            </a:r>
            <a:endParaRPr lang="en-US" sz="2400" b="0" dirty="0">
              <a:solidFill>
                <a:schemeClr val="tx1"/>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solidFill>
              </a:rPr>
              <a:t>Session outcome</a:t>
            </a:r>
          </a:p>
        </p:txBody>
      </p:sp>
      <p:sp>
        <p:nvSpPr>
          <p:cNvPr id="2" name="Content Placeholder 1"/>
          <p:cNvSpPr>
            <a:spLocks noGrp="1"/>
          </p:cNvSpPr>
          <p:nvPr>
            <p:ph idx="1"/>
          </p:nvPr>
        </p:nvSpPr>
        <p:spPr/>
        <p:txBody>
          <a:bodyPr/>
          <a:lstStyle/>
          <a:p>
            <a:pPr marL="0" indent="0" algn="just">
              <a:buClr>
                <a:srgbClr val="993300"/>
              </a:buClr>
              <a:buNone/>
            </a:pPr>
            <a:r>
              <a:rPr lang="en-US" sz="2400" b="1" dirty="0"/>
              <a:t>At the end of session one will be able to understand:</a:t>
            </a:r>
          </a:p>
          <a:p>
            <a:pPr algn="just">
              <a:lnSpc>
                <a:spcPct val="90000"/>
              </a:lnSpc>
              <a:buClr>
                <a:srgbClr val="993300"/>
              </a:buClr>
            </a:pPr>
            <a:endParaRPr lang="en-US" dirty="0">
              <a:solidFill>
                <a:srgbClr val="000099"/>
              </a:solidFill>
            </a:endParaRPr>
          </a:p>
          <a:p>
            <a:pPr algn="just">
              <a:lnSpc>
                <a:spcPct val="90000"/>
              </a:lnSpc>
              <a:buClr>
                <a:srgbClr val="993300"/>
              </a:buClr>
            </a:pPr>
            <a:r>
              <a:rPr lang="en-US" sz="2400" dirty="0">
                <a:solidFill>
                  <a:srgbClr val="000099"/>
                </a:solidFill>
              </a:rPr>
              <a:t>The overall ideology of parameter passing techniques </a:t>
            </a:r>
            <a:endParaRPr lang="en-US" sz="2400" dirty="0"/>
          </a:p>
        </p:txBody>
      </p:sp>
      <p:sp>
        <p:nvSpPr>
          <p:cNvPr id="3" name="Footer Placeholder 2"/>
          <p:cNvSpPr>
            <a:spLocks noGrp="1"/>
          </p:cNvSpPr>
          <p:nvPr>
            <p:ph type="ftr" sz="quarter" idx="11"/>
          </p:nvPr>
        </p:nvSpPr>
        <p:spPr/>
        <p:txBody>
          <a:bodyPr/>
          <a:lstStyle/>
          <a:p>
            <a:r>
              <a:rPr lang="en-US"/>
              <a:t>CSE 1051                      Department of CSE</a:t>
            </a: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a:solidFill>
                  <a:schemeClr val="tx1"/>
                </a:solidFill>
              </a:rPr>
              <a:pPr eaLnBrk="1" hangingPunct="1"/>
              <a:t>3</a:t>
            </a:fld>
            <a:endParaRPr lang="en-US" sz="16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Autofit/>
          </a:bodyPr>
          <a:lstStyle/>
          <a:p>
            <a:pPr algn="l" eaLnBrk="1" hangingPunct="1"/>
            <a:r>
              <a:rPr lang="en-US" sz="3600" b="0" dirty="0">
                <a:solidFill>
                  <a:schemeClr val="accent1"/>
                </a:solidFill>
              </a:rPr>
              <a:t>Review of pointers …  </a:t>
            </a:r>
          </a:p>
        </p:txBody>
      </p:sp>
      <p:sp>
        <p:nvSpPr>
          <p:cNvPr id="97283" name="Rectangle 3"/>
          <p:cNvSpPr>
            <a:spLocks noGrp="1" noChangeArrowheads="1"/>
          </p:cNvSpPr>
          <p:nvPr>
            <p:ph idx="1"/>
          </p:nvPr>
        </p:nvSpPr>
        <p:spPr>
          <a:xfrm>
            <a:off x="838200" y="3191609"/>
            <a:ext cx="9290247" cy="3529868"/>
          </a:xfrm>
        </p:spPr>
        <p:txBody>
          <a:bodyPr/>
          <a:lstStyle/>
          <a:p>
            <a:pPr algn="just" eaLnBrk="1" hangingPunct="1">
              <a:buFontTx/>
              <a:buNone/>
              <a:defRPr/>
            </a:pPr>
            <a:r>
              <a:rPr lang="en-US" sz="2400" b="1" dirty="0" err="1"/>
              <a:t>int</a:t>
            </a:r>
            <a:r>
              <a:rPr lang="en-US" sz="2400" b="1" dirty="0"/>
              <a:t> Quantity=50; </a:t>
            </a:r>
            <a:r>
              <a:rPr lang="en-US" sz="2400" dirty="0"/>
              <a:t>	//defines variable Quantity of type </a:t>
            </a:r>
            <a:r>
              <a:rPr lang="en-US" sz="2400" dirty="0" err="1"/>
              <a:t>int</a:t>
            </a:r>
            <a:r>
              <a:rPr lang="en-US" sz="2400" dirty="0"/>
              <a:t> </a:t>
            </a:r>
          </a:p>
          <a:p>
            <a:pPr algn="just" eaLnBrk="1" hangingPunct="1">
              <a:buFontTx/>
              <a:buNone/>
              <a:defRPr/>
            </a:pPr>
            <a:r>
              <a:rPr lang="en-US" sz="2400" b="1" dirty="0" err="1"/>
              <a:t>int</a:t>
            </a:r>
            <a:r>
              <a:rPr lang="en-US" sz="2400" b="1" dirty="0"/>
              <a:t>* p; </a:t>
            </a:r>
            <a:r>
              <a:rPr lang="en-US" sz="2400" dirty="0"/>
              <a:t>	//defines p as a pointer to </a:t>
            </a:r>
            <a:r>
              <a:rPr lang="en-US" sz="2400" dirty="0" err="1"/>
              <a:t>int</a:t>
            </a:r>
            <a:r>
              <a:rPr lang="en-US" sz="2400" dirty="0"/>
              <a:t> </a:t>
            </a:r>
          </a:p>
          <a:p>
            <a:pPr algn="just" eaLnBrk="1" hangingPunct="1">
              <a:buFontTx/>
              <a:buNone/>
              <a:defRPr/>
            </a:pPr>
            <a:endParaRPr lang="en-US" sz="2400" b="1" dirty="0"/>
          </a:p>
          <a:p>
            <a:pPr algn="just" eaLnBrk="1" hangingPunct="1">
              <a:buFontTx/>
              <a:buNone/>
              <a:defRPr/>
            </a:pPr>
            <a:r>
              <a:rPr lang="en-US" sz="2400" b="1" dirty="0"/>
              <a:t>p = &amp;Quantity; </a:t>
            </a:r>
            <a:r>
              <a:rPr lang="en-US" sz="2400" dirty="0"/>
              <a:t>  //assigns address of variable Quantity to  pointer p </a:t>
            </a:r>
          </a:p>
          <a:p>
            <a:pPr algn="just" eaLnBrk="1" hangingPunct="1">
              <a:buFontTx/>
              <a:buNone/>
              <a:defRPr/>
            </a:pPr>
            <a:endParaRPr lang="en-US" sz="2400" dirty="0"/>
          </a:p>
          <a:p>
            <a:pPr algn="just" eaLnBrk="1" hangingPunct="1">
              <a:buFontTx/>
              <a:buNone/>
              <a:defRPr/>
            </a:pPr>
            <a:r>
              <a:rPr lang="en-US" sz="2400" b="1" dirty="0"/>
              <a:t>Now…</a:t>
            </a:r>
          </a:p>
          <a:p>
            <a:pPr algn="just" eaLnBrk="1" hangingPunct="1">
              <a:buFontTx/>
              <a:buNone/>
              <a:defRPr/>
            </a:pPr>
            <a:r>
              <a:rPr lang="en-US" sz="2400" b="1" dirty="0"/>
              <a:t>	*p = 3; </a:t>
            </a:r>
            <a:r>
              <a:rPr lang="en-US" sz="2400" dirty="0"/>
              <a:t>	//assigns 3 to Quantity </a:t>
            </a:r>
          </a:p>
          <a:p>
            <a:pPr algn="just" eaLnBrk="1" hangingPunct="1">
              <a:buFontTx/>
              <a:buNone/>
              <a:defRPr/>
            </a:pPr>
            <a:r>
              <a:rPr lang="en-US" sz="2400" b="1" dirty="0"/>
              <a:t>   </a:t>
            </a:r>
            <a:endParaRPr lang="en-US" sz="2400" dirty="0"/>
          </a:p>
        </p:txBody>
      </p:sp>
      <p:sp>
        <p:nvSpPr>
          <p:cNvPr id="2" name="Date Placeholder 1"/>
          <p:cNvSpPr>
            <a:spLocks noGrp="1"/>
          </p:cNvSpPr>
          <p:nvPr>
            <p:ph type="dt" sz="half" idx="10"/>
          </p:nvPr>
        </p:nvSpPr>
        <p:spPr/>
        <p:txBody>
          <a:bodyPr/>
          <a:lstStyle/>
          <a:p>
            <a:pPr>
              <a:defRPr/>
            </a:pPr>
            <a:fld id="{899F2DEE-2A43-4E7A-90D4-D559A4FB14E0}" type="datetime1">
              <a:rPr lang="en-US" smtClean="0"/>
              <a:t>5/23/2022</a:t>
            </a:fld>
            <a:endParaRPr lang="en-US"/>
          </a:p>
        </p:txBody>
      </p:sp>
      <p:sp>
        <p:nvSpPr>
          <p:cNvPr id="25603" name="Footer Placeholder 3"/>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25604" name="Slide Number Placeholder 3"/>
          <p:cNvSpPr>
            <a:spLocks noGrp="1"/>
          </p:cNvSpPr>
          <p:nvPr>
            <p:ph type="sldNum" sz="quarter" idx="12"/>
          </p:nvPr>
        </p:nvSpPr>
        <p:spPr>
          <a:noFill/>
        </p:spPr>
        <p:txBody>
          <a:bodyPr/>
          <a:lstStyle/>
          <a:p>
            <a:fld id="{57724925-27E0-4C7C-B314-C280AD43604F}" type="slidenum">
              <a:rPr lang="en-US" smtClean="0"/>
              <a:pPr/>
              <a:t>4</a:t>
            </a:fld>
            <a:endParaRPr lang="en-US"/>
          </a:p>
        </p:txBody>
      </p:sp>
      <p:pic>
        <p:nvPicPr>
          <p:cNvPr id="7" name="Picture 4"/>
          <p:cNvPicPr>
            <a:picLocks noChangeAspect="1" noChangeArrowheads="1"/>
          </p:cNvPicPr>
          <p:nvPr/>
        </p:nvPicPr>
        <p:blipFill>
          <a:blip r:embed="rId3" cstate="print"/>
          <a:srcRect/>
          <a:stretch>
            <a:fillRect/>
          </a:stretch>
        </p:blipFill>
        <p:spPr bwMode="auto">
          <a:xfrm>
            <a:off x="7512054" y="832419"/>
            <a:ext cx="4319451" cy="2362200"/>
          </a:xfrm>
          <a:prstGeom prst="rect">
            <a:avLst/>
          </a:prstGeom>
          <a:noFill/>
          <a:ln w="9525">
            <a:noFill/>
            <a:miter lim="800000"/>
            <a:headEnd/>
            <a:tailEnd/>
          </a:ln>
        </p:spPr>
      </p:pic>
    </p:spTree>
    <p:extLst>
      <p:ext uri="{BB962C8B-B14F-4D97-AF65-F5344CB8AC3E}">
        <p14:creationId xmlns:p14="http://schemas.microsoft.com/office/powerpoint/2010/main" val="317872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1"/>
          </p:nvPr>
        </p:nvSpPr>
        <p:spPr>
          <a:noFill/>
        </p:spPr>
        <p:txBody>
          <a:bodyPr/>
          <a:lstStyle/>
          <a:p>
            <a:r>
              <a:rPr lang="en-US"/>
              <a:t>CSE 1051                      Department of CSE</a:t>
            </a:r>
            <a:endParaRPr lang="en-US" dirty="0"/>
          </a:p>
        </p:txBody>
      </p:sp>
      <p:sp>
        <p:nvSpPr>
          <p:cNvPr id="19" name="Slide Number Placeholder 18"/>
          <p:cNvSpPr>
            <a:spLocks noGrp="1"/>
          </p:cNvSpPr>
          <p:nvPr>
            <p:ph type="sldNum" sz="quarter" idx="12"/>
          </p:nvPr>
        </p:nvSpPr>
        <p:spPr/>
        <p:txBody>
          <a:bodyPr/>
          <a:lstStyle/>
          <a:p>
            <a:pPr eaLnBrk="1" hangingPunct="1"/>
            <a:fld id="{A3DA0BDB-99BF-4ABC-936E-FB55FF4DD4CC}" type="slidenum">
              <a:rPr lang="en-US" sz="1600">
                <a:solidFill>
                  <a:schemeClr val="tx1"/>
                </a:solidFill>
              </a:rPr>
              <a:pPr eaLnBrk="1" hangingPunct="1"/>
              <a:t>5</a:t>
            </a:fld>
            <a:endParaRPr lang="en-US" sz="1600">
              <a:solidFill>
                <a:schemeClr val="tx1"/>
              </a:solidFill>
            </a:endParaRPr>
          </a:p>
        </p:txBody>
      </p:sp>
      <p:sp>
        <p:nvSpPr>
          <p:cNvPr id="4099" name="Line 8"/>
          <p:cNvSpPr>
            <a:spLocks noChangeShapeType="1"/>
          </p:cNvSpPr>
          <p:nvPr/>
        </p:nvSpPr>
        <p:spPr bwMode="auto">
          <a:xfrm flipH="1">
            <a:off x="3659557" y="1371600"/>
            <a:ext cx="914400" cy="914400"/>
          </a:xfrm>
          <a:prstGeom prst="line">
            <a:avLst/>
          </a:prstGeom>
          <a:noFill/>
          <a:ln w="38100" cap="sq">
            <a:noFill/>
            <a:round/>
            <a:headEnd type="none" w="sm" len="sm"/>
            <a:tailEnd type="triangle" w="med" len="lg"/>
          </a:ln>
        </p:spPr>
        <p:txBody>
          <a:bodyPr wrap="none" anchor="ctr"/>
          <a:lstStyle/>
          <a:p>
            <a:endParaRPr lang="en-US"/>
          </a:p>
        </p:txBody>
      </p:sp>
      <p:grpSp>
        <p:nvGrpSpPr>
          <p:cNvPr id="4100" name="Group 14"/>
          <p:cNvGrpSpPr>
            <a:grpSpLocks/>
          </p:cNvGrpSpPr>
          <p:nvPr/>
        </p:nvGrpSpPr>
        <p:grpSpPr bwMode="auto">
          <a:xfrm>
            <a:off x="2207568" y="2152933"/>
            <a:ext cx="410369" cy="3141662"/>
            <a:chOff x="384" y="1392"/>
            <a:chExt cx="517" cy="2016"/>
          </a:xfrm>
        </p:grpSpPr>
        <p:sp>
          <p:nvSpPr>
            <p:cNvPr id="4112" name="Line 15"/>
            <p:cNvSpPr>
              <a:spLocks noChangeShapeType="1"/>
            </p:cNvSpPr>
            <p:nvPr/>
          </p:nvSpPr>
          <p:spPr bwMode="auto">
            <a:xfrm flipH="1">
              <a:off x="384" y="3408"/>
              <a:ext cx="384" cy="0"/>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113"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114"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p:spPr>
          <p:txBody>
            <a:bodyPr wrap="none" anchor="ctr"/>
            <a:lstStyle/>
            <a:p>
              <a:endParaRPr lang="en-US"/>
            </a:p>
          </p:txBody>
        </p:sp>
      </p:grpSp>
      <p:sp>
        <p:nvSpPr>
          <p:cNvPr id="4104" name="Rectangle 20"/>
          <p:cNvSpPr>
            <a:spLocks noChangeArrowheads="1"/>
          </p:cNvSpPr>
          <p:nvPr/>
        </p:nvSpPr>
        <p:spPr bwMode="auto">
          <a:xfrm>
            <a:off x="2559199" y="1895758"/>
            <a:ext cx="7010400" cy="1569660"/>
          </a:xfrm>
          <a:prstGeom prst="rect">
            <a:avLst/>
          </a:prstGeom>
          <a:noFill/>
          <a:ln w="9525">
            <a:noFill/>
            <a:miter lim="800000"/>
            <a:headEnd/>
            <a:tailEnd/>
          </a:ln>
        </p:spPr>
        <p:txBody>
          <a:bodyPr>
            <a:spAutoFit/>
          </a:bodyPr>
          <a:lstStyle/>
          <a:p>
            <a:r>
              <a:rPr lang="en-US" sz="2400" b="0" dirty="0">
                <a:solidFill>
                  <a:schemeClr val="tx1"/>
                </a:solidFill>
                <a:latin typeface="Arial Rounded MT Bold" pitchFamily="34" charset="0"/>
              </a:rPr>
              <a:t>void </a:t>
            </a:r>
            <a:r>
              <a:rPr lang="en-US" sz="2400" b="0" dirty="0" err="1">
                <a:solidFill>
                  <a:schemeClr val="tx1"/>
                </a:solidFill>
                <a:latin typeface="Arial Rounded MT Bold" pitchFamily="34" charset="0"/>
              </a:rPr>
              <a:t>dispNum</a:t>
            </a:r>
            <a:r>
              <a:rPr lang="en-US" sz="2400" b="0" dirty="0">
                <a:solidFill>
                  <a:schemeClr val="tx1"/>
                </a:solidFill>
                <a:latin typeface="Arial Rounded MT Bold" pitchFamily="34" charset="0"/>
              </a:rPr>
              <a:t>(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n )</a:t>
            </a:r>
            <a:r>
              <a:rPr lang="en-US" sz="2000" b="0" dirty="0">
                <a:solidFill>
                  <a:schemeClr val="tx1"/>
                </a:solidFill>
                <a:latin typeface="Arial Rounded MT Bold" pitchFamily="34" charset="0"/>
              </a:rPr>
              <a:t> </a:t>
            </a:r>
            <a:r>
              <a:rPr lang="en-US" sz="2000" dirty="0">
                <a:solidFill>
                  <a:schemeClr val="tx1"/>
                </a:solidFill>
                <a:latin typeface="Tempus Sans ITC" pitchFamily="82" charset="0"/>
              </a:rPr>
              <a:t>// function definition</a:t>
            </a:r>
            <a:endParaRPr lang="en-US" sz="2400" dirty="0">
              <a:solidFill>
                <a:schemeClr val="tx1"/>
              </a:solidFill>
              <a:latin typeface="Tempus Sans ITC" pitchFamily="82" charset="0"/>
            </a:endParaRPr>
          </a:p>
          <a:p>
            <a:r>
              <a:rPr lang="en-US" sz="2400" b="0" dirty="0">
                <a:solidFill>
                  <a:schemeClr val="tx1"/>
                </a:solidFill>
                <a:latin typeface="Arial Rounded MT Bold" pitchFamily="34" charset="0"/>
              </a:rPr>
              <a:t>    {</a:t>
            </a:r>
          </a:p>
          <a:p>
            <a:r>
              <a:rPr lang="en-US" sz="2400" b="0" dirty="0">
                <a:solidFill>
                  <a:schemeClr val="tx1"/>
                </a:solidFill>
                <a:latin typeface="Arial Rounded MT Bold" pitchFamily="34" charset="0"/>
              </a:rPr>
              <a:t>         </a:t>
            </a:r>
            <a:r>
              <a:rPr lang="en-US" sz="2400" b="0" dirty="0" err="1">
                <a:solidFill>
                  <a:schemeClr val="tx1"/>
                </a:solidFill>
                <a:latin typeface="Arial Rounded MT Bold" pitchFamily="34" charset="0"/>
              </a:rPr>
              <a:t>printf</a:t>
            </a:r>
            <a:r>
              <a:rPr lang="en-US" sz="2400" b="0" dirty="0">
                <a:solidFill>
                  <a:schemeClr val="tx1"/>
                </a:solidFill>
                <a:latin typeface="Arial Rounded MT Bold" pitchFamily="34" charset="0"/>
              </a:rPr>
              <a:t>(“ The entered </a:t>
            </a:r>
            <a:r>
              <a:rPr lang="en-US" sz="2400" b="0" dirty="0" err="1">
                <a:solidFill>
                  <a:schemeClr val="tx1"/>
                </a:solidFill>
                <a:latin typeface="Arial Rounded MT Bold" pitchFamily="34" charset="0"/>
              </a:rPr>
              <a:t>num</a:t>
            </a:r>
            <a:r>
              <a:rPr lang="en-US" sz="2400" b="0" dirty="0">
                <a:solidFill>
                  <a:schemeClr val="tx1"/>
                </a:solidFill>
                <a:latin typeface="Arial Rounded MT Bold" pitchFamily="34" charset="0"/>
              </a:rPr>
              <a:t>=%d”, n);</a:t>
            </a:r>
          </a:p>
          <a:p>
            <a:r>
              <a:rPr lang="en-US" sz="2400" b="0" dirty="0">
                <a:solidFill>
                  <a:schemeClr val="tx1"/>
                </a:solidFill>
                <a:latin typeface="Arial Rounded MT Bold" pitchFamily="34" charset="0"/>
              </a:rPr>
              <a:t>    }</a:t>
            </a:r>
          </a:p>
        </p:txBody>
      </p:sp>
      <p:sp>
        <p:nvSpPr>
          <p:cNvPr id="4106" name="Rectangle 23"/>
          <p:cNvSpPr>
            <a:spLocks noChangeArrowheads="1"/>
          </p:cNvSpPr>
          <p:nvPr/>
        </p:nvSpPr>
        <p:spPr bwMode="auto">
          <a:xfrm>
            <a:off x="2482999" y="3595970"/>
            <a:ext cx="6781800" cy="2677656"/>
          </a:xfrm>
          <a:prstGeom prst="rect">
            <a:avLst/>
          </a:prstGeom>
          <a:noFill/>
          <a:ln w="9525">
            <a:noFill/>
            <a:miter lim="800000"/>
            <a:headEnd/>
            <a:tailEnd/>
          </a:ln>
        </p:spPr>
        <p:txBody>
          <a:bodyPr>
            <a:spAutoFit/>
          </a:bodyPr>
          <a:lstStyle/>
          <a:p>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main(){   </a:t>
            </a:r>
            <a:r>
              <a:rPr lang="en-US" sz="2400" dirty="0">
                <a:solidFill>
                  <a:srgbClr val="FF0000"/>
                </a:solidFill>
                <a:latin typeface="+mn-lt"/>
              </a:rPr>
              <a:t>//calling program</a:t>
            </a:r>
          </a:p>
          <a:p>
            <a:r>
              <a:rPr lang="en-US" sz="2400" b="0" dirty="0">
                <a:solidFill>
                  <a:schemeClr val="tx1"/>
                </a:solidFill>
                <a:latin typeface="+mn-lt"/>
              </a:rPr>
              <a:t>    </a:t>
            </a:r>
            <a:r>
              <a:rPr lang="en-US" sz="2400" b="0" dirty="0" err="1">
                <a:solidFill>
                  <a:schemeClr val="tx1"/>
                </a:solidFill>
                <a:latin typeface="+mn-lt"/>
              </a:rPr>
              <a:t>int</a:t>
            </a:r>
            <a:r>
              <a:rPr lang="en-US" sz="2400" b="0" dirty="0">
                <a:solidFill>
                  <a:schemeClr val="tx1"/>
                </a:solidFill>
                <a:latin typeface="+mn-lt"/>
              </a:rPr>
              <a:t> no;</a:t>
            </a:r>
          </a:p>
          <a:p>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(“Enter a number \n“);</a:t>
            </a:r>
          </a:p>
          <a:p>
            <a:r>
              <a:rPr lang="en-US" sz="2400" b="0" dirty="0">
                <a:solidFill>
                  <a:schemeClr val="tx1"/>
                </a:solidFill>
                <a:latin typeface="+mn-lt"/>
              </a:rPr>
              <a:t>    </a:t>
            </a:r>
            <a:r>
              <a:rPr lang="en-US" sz="2400" b="0" dirty="0" err="1">
                <a:solidFill>
                  <a:schemeClr val="tx1"/>
                </a:solidFill>
                <a:latin typeface="+mn-lt"/>
              </a:rPr>
              <a:t>scanf</a:t>
            </a:r>
            <a:r>
              <a:rPr lang="en-US" sz="2400" b="0" dirty="0">
                <a:solidFill>
                  <a:schemeClr val="tx1"/>
                </a:solidFill>
                <a:latin typeface="+mn-lt"/>
              </a:rPr>
              <a:t>(“%</a:t>
            </a:r>
            <a:r>
              <a:rPr lang="en-US" sz="2400" b="0" dirty="0" err="1">
                <a:solidFill>
                  <a:schemeClr val="tx1"/>
                </a:solidFill>
                <a:latin typeface="+mn-lt"/>
              </a:rPr>
              <a:t>d”,&amp;no</a:t>
            </a:r>
            <a:r>
              <a:rPr lang="en-US" sz="2400" b="0" dirty="0">
                <a:solidFill>
                  <a:schemeClr val="tx1"/>
                </a:solidFill>
                <a:latin typeface="+mn-lt"/>
              </a:rPr>
              <a:t>);</a:t>
            </a:r>
          </a:p>
          <a:p>
            <a:r>
              <a:rPr lang="en-US" sz="2400" dirty="0">
                <a:solidFill>
                  <a:schemeClr val="tx1"/>
                </a:solidFill>
                <a:latin typeface="+mn-lt"/>
              </a:rPr>
              <a:t>   </a:t>
            </a:r>
            <a:r>
              <a:rPr lang="en-US" sz="2400" dirty="0" err="1">
                <a:solidFill>
                  <a:schemeClr val="tx1"/>
                </a:solidFill>
                <a:latin typeface="+mn-lt"/>
              </a:rPr>
              <a:t>dispNum</a:t>
            </a:r>
            <a:r>
              <a:rPr lang="en-US" sz="2400" dirty="0">
                <a:solidFill>
                  <a:schemeClr val="tx1"/>
                </a:solidFill>
                <a:latin typeface="+mn-lt"/>
              </a:rPr>
              <a:t>( no); //</a:t>
            </a:r>
            <a:r>
              <a:rPr lang="en-US" sz="2400" dirty="0">
                <a:solidFill>
                  <a:srgbClr val="FF0000"/>
                </a:solidFill>
                <a:latin typeface="+mn-lt"/>
              </a:rPr>
              <a:t>Function reference</a:t>
            </a:r>
          </a:p>
          <a:p>
            <a:r>
              <a:rPr lang="en-US" sz="2400" b="0" dirty="0">
                <a:solidFill>
                  <a:schemeClr val="tx1"/>
                </a:solidFill>
                <a:latin typeface="+mn-lt"/>
              </a:rPr>
              <a:t>return 0;</a:t>
            </a:r>
          </a:p>
          <a:p>
            <a:r>
              <a:rPr lang="en-US" sz="2400" b="0" dirty="0">
                <a:latin typeface="Arial Rounded MT Bold" pitchFamily="34" charset="0"/>
              </a:rPr>
              <a:t>}</a:t>
            </a:r>
          </a:p>
        </p:txBody>
      </p:sp>
      <p:sp>
        <p:nvSpPr>
          <p:cNvPr id="4107" name="Rectangle 24"/>
          <p:cNvSpPr>
            <a:spLocks noChangeArrowheads="1"/>
          </p:cNvSpPr>
          <p:nvPr/>
        </p:nvSpPr>
        <p:spPr bwMode="auto">
          <a:xfrm>
            <a:off x="6158528" y="1484784"/>
            <a:ext cx="2667000" cy="460375"/>
          </a:xfrm>
          <a:prstGeom prst="rect">
            <a:avLst/>
          </a:prstGeom>
          <a:noFill/>
          <a:ln w="28575">
            <a:solidFill>
              <a:srgbClr val="FF0000"/>
            </a:solidFill>
            <a:miter lim="800000"/>
            <a:headEnd/>
            <a:tailEnd/>
          </a:ln>
        </p:spPr>
        <p:txBody>
          <a:bodyPr>
            <a:spAutoFit/>
          </a:bodyPr>
          <a:lstStyle/>
          <a:p>
            <a:r>
              <a:rPr lang="en-US" sz="2400" dirty="0">
                <a:solidFill>
                  <a:schemeClr val="tx1"/>
                </a:solidFill>
                <a:latin typeface="Tempus Sans ITC" pitchFamily="82" charset="0"/>
              </a:rPr>
              <a:t>Formal parameters</a:t>
            </a:r>
          </a:p>
        </p:txBody>
      </p:sp>
      <p:sp>
        <p:nvSpPr>
          <p:cNvPr id="4108" name="Rectangle 25"/>
          <p:cNvSpPr>
            <a:spLocks noChangeArrowheads="1"/>
          </p:cNvSpPr>
          <p:nvPr/>
        </p:nvSpPr>
        <p:spPr bwMode="auto">
          <a:xfrm>
            <a:off x="6826399" y="4610837"/>
            <a:ext cx="2667000" cy="461962"/>
          </a:xfrm>
          <a:prstGeom prst="rect">
            <a:avLst/>
          </a:prstGeom>
          <a:noFill/>
          <a:ln w="28575">
            <a:solidFill>
              <a:srgbClr val="FF0000"/>
            </a:solidFill>
            <a:miter lim="800000"/>
            <a:headEnd/>
            <a:tailEnd/>
          </a:ln>
        </p:spPr>
        <p:txBody>
          <a:bodyPr>
            <a:spAutoFit/>
          </a:bodyPr>
          <a:lstStyle/>
          <a:p>
            <a:r>
              <a:rPr lang="en-US" sz="2400" dirty="0">
                <a:solidFill>
                  <a:schemeClr val="tx1"/>
                </a:solidFill>
                <a:latin typeface="Tempus Sans ITC" pitchFamily="82" charset="0"/>
              </a:rPr>
              <a:t>Actual parameters</a:t>
            </a:r>
          </a:p>
        </p:txBody>
      </p:sp>
      <p:sp>
        <p:nvSpPr>
          <p:cNvPr id="4109" name="Line 10"/>
          <p:cNvSpPr>
            <a:spLocks noChangeShapeType="1"/>
          </p:cNvSpPr>
          <p:nvPr/>
        </p:nvSpPr>
        <p:spPr bwMode="auto">
          <a:xfrm flipH="1">
            <a:off x="5454798" y="1714970"/>
            <a:ext cx="703729" cy="379225"/>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4110" name="Line 10"/>
          <p:cNvSpPr>
            <a:spLocks noChangeShapeType="1"/>
          </p:cNvSpPr>
          <p:nvPr/>
        </p:nvSpPr>
        <p:spPr bwMode="auto">
          <a:xfrm flipH="1">
            <a:off x="4387999" y="4837395"/>
            <a:ext cx="2438400" cy="304800"/>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18" name="Rectangle 2"/>
          <p:cNvSpPr txBox="1">
            <a:spLocks noChangeArrowheads="1"/>
          </p:cNvSpPr>
          <p:nvPr/>
        </p:nvSpPr>
        <p:spPr bwMode="auto">
          <a:xfrm>
            <a:off x="911424" y="407988"/>
            <a:ext cx="10442376" cy="685800"/>
          </a:xfrm>
          <a:prstGeom prst="rect">
            <a:avLst/>
          </a:prstGeom>
          <a:noFill/>
          <a:ln w="9525">
            <a:noFill/>
            <a:miter lim="800000"/>
            <a:headEnd/>
            <a:tailEnd/>
          </a:ln>
        </p:spPr>
        <p:txBody>
          <a:bodyPr anchor="ctr"/>
          <a:lstStyle/>
          <a:p>
            <a:pPr>
              <a:defRPr/>
            </a:pPr>
            <a:r>
              <a:rPr lang="en-US" sz="3600" kern="0" dirty="0">
                <a:solidFill>
                  <a:schemeClr val="accent1"/>
                </a:solidFill>
                <a:latin typeface="+mj-lt"/>
                <a:ea typeface="+mj-ea"/>
                <a:cs typeface="+mj-cs"/>
              </a:rPr>
              <a:t>Functions-Overview:</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noAutofit/>
          </a:bodyPr>
          <a:lstStyle/>
          <a:p>
            <a:pPr algn="l" eaLnBrk="1" hangingPunct="1"/>
            <a:r>
              <a:rPr lang="en-US" sz="4000" dirty="0">
                <a:solidFill>
                  <a:schemeClr val="accent1"/>
                </a:solidFill>
              </a:rPr>
              <a:t>Functions- </a:t>
            </a:r>
            <a:r>
              <a:rPr lang="en-US" sz="3600" dirty="0">
                <a:solidFill>
                  <a:srgbClr val="C00000"/>
                </a:solidFill>
                <a:latin typeface="Tempus Sans ITC" pitchFamily="82" charset="0"/>
              </a:rPr>
              <a:t>Parameter Passing</a:t>
            </a:r>
          </a:p>
        </p:txBody>
      </p:sp>
      <p:sp>
        <p:nvSpPr>
          <p:cNvPr id="5122" name="Footer Placeholder 2"/>
          <p:cNvSpPr>
            <a:spLocks noGrp="1"/>
          </p:cNvSpPr>
          <p:nvPr>
            <p:ph type="ftr" sz="quarter" idx="11"/>
          </p:nvPr>
        </p:nvSpPr>
        <p:spPr>
          <a:noFill/>
        </p:spPr>
        <p:txBody>
          <a:bodyPr/>
          <a:lstStyle/>
          <a:p>
            <a:r>
              <a:rPr lang="en-US"/>
              <a:t>CSE 1051                      Department of CSE</a:t>
            </a:r>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a:solidFill>
                  <a:schemeClr val="tx1"/>
                </a:solidFill>
              </a:rPr>
              <a:pPr eaLnBrk="1" hangingPunct="1"/>
              <a:t>6</a:t>
            </a:fld>
            <a:endParaRPr lang="en-US" sz="1600">
              <a:solidFill>
                <a:schemeClr val="tx1"/>
              </a:solidFill>
            </a:endParaRPr>
          </a:p>
        </p:txBody>
      </p:sp>
      <p:sp>
        <p:nvSpPr>
          <p:cNvPr id="24" name="Rectangle 23"/>
          <p:cNvSpPr/>
          <p:nvPr/>
        </p:nvSpPr>
        <p:spPr>
          <a:xfrm>
            <a:off x="838201" y="1739900"/>
            <a:ext cx="9601199" cy="1569660"/>
          </a:xfrm>
          <a:prstGeom prst="rect">
            <a:avLst/>
          </a:prstGeom>
        </p:spPr>
        <p:txBody>
          <a:bodyPr wrap="square">
            <a:spAutoFit/>
          </a:bodyPr>
          <a:lstStyle/>
          <a:p>
            <a:pPr marL="457200" indent="-457200" algn="just">
              <a:lnSpc>
                <a:spcPct val="200000"/>
              </a:lnSpc>
              <a:spcBef>
                <a:spcPts val="0"/>
              </a:spcBef>
              <a:buFont typeface="Wingdings" pitchFamily="2" charset="2"/>
              <a:buChar char="§"/>
              <a:defRPr/>
            </a:pPr>
            <a:r>
              <a:rPr lang="en-US" sz="2400" b="0" dirty="0">
                <a:solidFill>
                  <a:srgbClr val="003399"/>
                </a:solidFill>
                <a:latin typeface="+mn-lt"/>
              </a:rPr>
              <a:t>Pass by value (call by value)</a:t>
            </a:r>
          </a:p>
          <a:p>
            <a:pPr marL="457200" indent="-457200" algn="just">
              <a:lnSpc>
                <a:spcPct val="200000"/>
              </a:lnSpc>
              <a:spcBef>
                <a:spcPts val="0"/>
              </a:spcBef>
              <a:buFont typeface="Wingdings" pitchFamily="2" charset="2"/>
              <a:buChar char="§"/>
              <a:defRPr/>
            </a:pPr>
            <a:r>
              <a:rPr lang="en-US" sz="2400" b="0" dirty="0">
                <a:solidFill>
                  <a:srgbClr val="003399"/>
                </a:solidFill>
                <a:latin typeface="+mn-lt"/>
              </a:rPr>
              <a:t>Pass by reference (call by reference)</a:t>
            </a:r>
            <a:endParaRPr lang="en-US" sz="2400" b="0" dirty="0">
              <a:solidFill>
                <a:srgbClr val="003399"/>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rPr>
              <a:t>Pass by value:</a:t>
            </a:r>
          </a:p>
        </p:txBody>
      </p:sp>
      <p:sp>
        <p:nvSpPr>
          <p:cNvPr id="6147" name="Footer Placeholder 2"/>
          <p:cNvSpPr>
            <a:spLocks noGrp="1"/>
          </p:cNvSpPr>
          <p:nvPr>
            <p:ph type="ftr" sz="quarter" idx="11"/>
          </p:nvPr>
        </p:nvSpPr>
        <p:spPr>
          <a:noFill/>
        </p:spPr>
        <p:txBody>
          <a:bodyPr/>
          <a:lstStyle/>
          <a:p>
            <a:r>
              <a:rPr lang="en-US"/>
              <a:t>CSE 1051                      Department of CSE</a:t>
            </a:r>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z="1600">
                <a:solidFill>
                  <a:schemeClr val="tx1"/>
                </a:solidFill>
              </a:rPr>
              <a:pPr eaLnBrk="1" hangingPunct="1"/>
              <a:t>7</a:t>
            </a:fld>
            <a:endParaRPr lang="en-US" sz="1600">
              <a:solidFill>
                <a:schemeClr val="tx1"/>
              </a:solidFill>
            </a:endParaRPr>
          </a:p>
        </p:txBody>
      </p:sp>
      <p:sp>
        <p:nvSpPr>
          <p:cNvPr id="10244" name="Text Box 3"/>
          <p:cNvSpPr txBox="1">
            <a:spLocks noChangeArrowheads="1"/>
          </p:cNvSpPr>
          <p:nvPr/>
        </p:nvSpPr>
        <p:spPr bwMode="auto">
          <a:xfrm>
            <a:off x="2317302" y="1124744"/>
            <a:ext cx="7010400" cy="2680349"/>
          </a:xfrm>
          <a:prstGeom prst="rect">
            <a:avLst/>
          </a:prstGeom>
          <a:noFill/>
          <a:ln w="12700" cap="sq">
            <a:noFill/>
            <a:miter lim="800000"/>
            <a:headEnd type="none" w="sm" len="sm"/>
            <a:tailEnd type="none" w="sm" len="sm"/>
          </a:ln>
        </p:spPr>
        <p:txBody>
          <a:bodyPr wrap="square">
            <a:spAutoFit/>
          </a:bodyPr>
          <a:lstStyle/>
          <a:p>
            <a:pPr eaLnBrk="0" hangingPunct="0">
              <a:lnSpc>
                <a:spcPct val="70000"/>
              </a:lnSpc>
              <a:spcBef>
                <a:spcPct val="35000"/>
              </a:spcBef>
            </a:pPr>
            <a:r>
              <a:rPr lang="en-US" sz="2400" dirty="0">
                <a:solidFill>
                  <a:schemeClr val="tx1"/>
                </a:solidFill>
                <a:latin typeface="+mn-lt"/>
              </a:rPr>
              <a:t>void swap(</a:t>
            </a:r>
            <a:r>
              <a:rPr lang="en-US" sz="2400" dirty="0" err="1">
                <a:solidFill>
                  <a:schemeClr val="tx1"/>
                </a:solidFill>
                <a:latin typeface="+mn-lt"/>
              </a:rPr>
              <a:t>int</a:t>
            </a:r>
            <a:r>
              <a:rPr lang="en-US" sz="2400" dirty="0">
                <a:solidFill>
                  <a:schemeClr val="tx1"/>
                </a:solidFill>
                <a:latin typeface="+mn-lt"/>
              </a:rPr>
              <a:t> x, </a:t>
            </a:r>
            <a:r>
              <a:rPr lang="en-US" sz="2400" dirty="0" err="1">
                <a:solidFill>
                  <a:schemeClr val="tx1"/>
                </a:solidFill>
                <a:latin typeface="+mn-lt"/>
              </a:rPr>
              <a:t>int</a:t>
            </a:r>
            <a:r>
              <a:rPr lang="en-US" sz="2400" dirty="0">
                <a:solidFill>
                  <a:schemeClr val="tx1"/>
                </a:solidFill>
                <a:latin typeface="+mn-lt"/>
              </a:rPr>
              <a:t> y )</a:t>
            </a:r>
          </a:p>
          <a:p>
            <a:pPr eaLnBrk="0" hangingPunct="0">
              <a:lnSpc>
                <a:spcPct val="70000"/>
              </a:lnSpc>
              <a:spcBef>
                <a:spcPct val="35000"/>
              </a:spcBef>
            </a:pPr>
            <a:r>
              <a:rPr lang="en-US" sz="2400" dirty="0">
                <a:solidFill>
                  <a:schemeClr val="tx1"/>
                </a:solidFill>
                <a:latin typeface="+mn-lt"/>
              </a:rPr>
              <a:t>{</a:t>
            </a:r>
          </a:p>
          <a:p>
            <a:pPr eaLnBrk="0" hangingPunct="0">
              <a:lnSpc>
                <a:spcPct val="70000"/>
              </a:lnSpc>
              <a:spcBef>
                <a:spcPct val="35000"/>
              </a:spcBef>
            </a:pPr>
            <a:r>
              <a:rPr lang="en-US" sz="2400" dirty="0">
                <a:solidFill>
                  <a:schemeClr val="tx1"/>
                </a:solidFill>
                <a:latin typeface="+mn-lt"/>
              </a:rPr>
              <a:t>	</a:t>
            </a:r>
            <a:r>
              <a:rPr lang="en-US" sz="2400" dirty="0" err="1">
                <a:solidFill>
                  <a:schemeClr val="tx1"/>
                </a:solidFill>
                <a:latin typeface="+mn-lt"/>
              </a:rPr>
              <a:t>int</a:t>
            </a:r>
            <a:r>
              <a:rPr lang="en-US" sz="2400" dirty="0">
                <a:solidFill>
                  <a:schemeClr val="tx1"/>
                </a:solidFill>
                <a:latin typeface="+mn-lt"/>
              </a:rPr>
              <a:t> t=x;</a:t>
            </a:r>
          </a:p>
          <a:p>
            <a:pPr eaLnBrk="0" hangingPunct="0">
              <a:lnSpc>
                <a:spcPct val="70000"/>
              </a:lnSpc>
              <a:spcBef>
                <a:spcPct val="35000"/>
              </a:spcBef>
            </a:pPr>
            <a:r>
              <a:rPr lang="en-US" sz="2400" dirty="0">
                <a:solidFill>
                  <a:schemeClr val="tx1"/>
                </a:solidFill>
                <a:latin typeface="+mn-lt"/>
              </a:rPr>
              <a:t>	x=y;</a:t>
            </a:r>
          </a:p>
          <a:p>
            <a:pPr eaLnBrk="0" hangingPunct="0">
              <a:lnSpc>
                <a:spcPct val="70000"/>
              </a:lnSpc>
              <a:spcBef>
                <a:spcPct val="35000"/>
              </a:spcBef>
            </a:pPr>
            <a:r>
              <a:rPr lang="en-US" sz="2400" dirty="0">
                <a:solidFill>
                  <a:schemeClr val="tx1"/>
                </a:solidFill>
                <a:latin typeface="+mn-lt"/>
              </a:rPr>
              <a:t>	y=t;</a:t>
            </a:r>
          </a:p>
          <a:p>
            <a:pPr eaLnBrk="0" hangingPunct="0">
              <a:lnSpc>
                <a:spcPct val="70000"/>
              </a:lnSpc>
              <a:spcBef>
                <a:spcPct val="35000"/>
              </a:spcBef>
            </a:pPr>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(“In </a:t>
            </a:r>
            <a:r>
              <a:rPr lang="en-US" sz="2400" dirty="0" err="1">
                <a:solidFill>
                  <a:schemeClr val="tx1"/>
                </a:solidFill>
                <a:latin typeface="+mn-lt"/>
              </a:rPr>
              <a:t>fn</a:t>
            </a:r>
            <a:r>
              <a:rPr lang="en-US" sz="2400" dirty="0">
                <a:solidFill>
                  <a:schemeClr val="tx1"/>
                </a:solidFill>
                <a:latin typeface="+mn-lt"/>
              </a:rPr>
              <a:t>: x= %d and y=%d “,</a:t>
            </a:r>
            <a:r>
              <a:rPr lang="en-US" sz="2400" dirty="0" err="1">
                <a:solidFill>
                  <a:schemeClr val="tx1"/>
                </a:solidFill>
                <a:latin typeface="+mn-lt"/>
              </a:rPr>
              <a:t>x,y</a:t>
            </a:r>
            <a:r>
              <a:rPr lang="en-US" sz="2400" dirty="0">
                <a:solidFill>
                  <a:schemeClr val="tx1"/>
                </a:solidFill>
                <a:latin typeface="+mn-lt"/>
              </a:rPr>
              <a:t>);</a:t>
            </a:r>
          </a:p>
          <a:p>
            <a:pPr eaLnBrk="0" hangingPunct="0">
              <a:lnSpc>
                <a:spcPct val="70000"/>
              </a:lnSpc>
              <a:spcBef>
                <a:spcPct val="35000"/>
              </a:spcBef>
            </a:pPr>
            <a:r>
              <a:rPr lang="en-US" sz="2400" dirty="0">
                <a:solidFill>
                  <a:schemeClr val="tx1"/>
                </a:solidFill>
                <a:latin typeface="+mn-lt"/>
              </a:rPr>
              <a:t>}</a:t>
            </a:r>
          </a:p>
        </p:txBody>
      </p:sp>
      <p:sp>
        <p:nvSpPr>
          <p:cNvPr id="10245" name="Text Box 4"/>
          <p:cNvSpPr txBox="1">
            <a:spLocks noChangeArrowheads="1"/>
          </p:cNvSpPr>
          <p:nvPr/>
        </p:nvSpPr>
        <p:spPr bwMode="auto">
          <a:xfrm>
            <a:off x="1631504" y="3617119"/>
            <a:ext cx="7467598" cy="3083921"/>
          </a:xfrm>
          <a:prstGeom prst="rect">
            <a:avLst/>
          </a:prstGeom>
          <a:noFill/>
          <a:ln w="12700" cap="sq">
            <a:noFill/>
            <a:miter lim="800000"/>
            <a:headEnd type="none" w="sm" len="sm"/>
            <a:tailEnd type="none" w="sm" len="sm"/>
          </a:ln>
        </p:spPr>
        <p:txBody>
          <a:bodyPr wrap="square">
            <a:spAutoFit/>
          </a:bodyPr>
          <a:lstStyle/>
          <a:p>
            <a:pPr eaLnBrk="0" hangingPunct="0">
              <a:lnSpc>
                <a:spcPct val="75000"/>
              </a:lnSpc>
              <a:spcBef>
                <a:spcPct val="30000"/>
              </a:spcBef>
              <a:defRPr/>
            </a:pPr>
            <a:endParaRPr lang="en-US" sz="2400" dirty="0">
              <a:latin typeface="Arial Rounded MT Bold" pitchFamily="34" charset="0"/>
            </a:endParaRPr>
          </a:p>
          <a:p>
            <a:pPr eaLnBrk="0" hangingPunct="0">
              <a:lnSpc>
                <a:spcPct val="75000"/>
              </a:lnSpc>
              <a:spcBef>
                <a:spcPct val="30000"/>
              </a:spcBef>
              <a:defRPr/>
            </a:pPr>
            <a:r>
              <a:rPr lang="en-US" sz="2400" dirty="0" err="1">
                <a:latin typeface="+mn-lt"/>
              </a:rPr>
              <a:t>int</a:t>
            </a:r>
            <a:r>
              <a:rPr lang="en-US" sz="2400" dirty="0">
                <a:latin typeface="+mn-lt"/>
              </a:rPr>
              <a:t> main()</a:t>
            </a:r>
          </a:p>
          <a:p>
            <a:pPr eaLnBrk="0" hangingPunct="0">
              <a:lnSpc>
                <a:spcPct val="75000"/>
              </a:lnSpc>
              <a:spcBef>
                <a:spcPct val="30000"/>
              </a:spcBef>
              <a:defRPr/>
            </a:pPr>
            <a:r>
              <a:rPr lang="en-US" sz="2400" dirty="0">
                <a:latin typeface="+mn-lt"/>
              </a:rPr>
              <a:t>{</a:t>
            </a:r>
          </a:p>
          <a:p>
            <a:pPr eaLnBrk="0" hangingPunct="0">
              <a:lnSpc>
                <a:spcPct val="75000"/>
              </a:lnSpc>
              <a:spcBef>
                <a:spcPct val="30000"/>
              </a:spcBef>
              <a:defRPr/>
            </a:pPr>
            <a:r>
              <a:rPr lang="en-US" sz="2400" dirty="0">
                <a:latin typeface="+mn-lt"/>
              </a:rPr>
              <a:t>       </a:t>
            </a:r>
            <a:r>
              <a:rPr lang="en-US" sz="2400" dirty="0" err="1">
                <a:latin typeface="+mn-lt"/>
              </a:rPr>
              <a:t>int</a:t>
            </a:r>
            <a:r>
              <a:rPr lang="en-US" sz="2400" dirty="0">
                <a:latin typeface="+mn-lt"/>
              </a:rPr>
              <a:t> a=5,b=7;</a:t>
            </a:r>
          </a:p>
          <a:p>
            <a:pPr eaLnBrk="0" hangingPunct="0">
              <a:lnSpc>
                <a:spcPct val="75000"/>
              </a:lnSpc>
              <a:spcBef>
                <a:spcPct val="30000"/>
              </a:spcBef>
              <a:defRPr/>
            </a:pPr>
            <a:r>
              <a:rPr lang="en-US" sz="2400" dirty="0">
                <a:latin typeface="+mn-lt"/>
              </a:rPr>
              <a:t>       </a:t>
            </a:r>
            <a:r>
              <a:rPr lang="en-US" sz="2400" dirty="0">
                <a:solidFill>
                  <a:srgbClr val="C00000"/>
                </a:solidFill>
                <a:latin typeface="+mn-lt"/>
              </a:rPr>
              <a:t>swap(a, b);</a:t>
            </a:r>
          </a:p>
          <a:p>
            <a:pPr eaLnBrk="0" hangingPunct="0">
              <a:lnSpc>
                <a:spcPct val="75000"/>
              </a:lnSpc>
              <a:spcBef>
                <a:spcPct val="30000"/>
              </a:spcBef>
              <a:defRPr/>
            </a:pPr>
            <a:r>
              <a:rPr lang="en-US" sz="2400" dirty="0">
                <a:latin typeface="+mn-lt"/>
              </a:rPr>
              <a:t>       </a:t>
            </a:r>
            <a:r>
              <a:rPr lang="en-US" sz="2400" dirty="0" err="1">
                <a:latin typeface="+mn-lt"/>
              </a:rPr>
              <a:t>printf</a:t>
            </a:r>
            <a:r>
              <a:rPr lang="en-US" sz="2400" dirty="0">
                <a:latin typeface="+mn-lt"/>
              </a:rPr>
              <a:t>(“After swap:  a= %d and b= %d“,</a:t>
            </a:r>
            <a:r>
              <a:rPr lang="en-US" sz="2400" dirty="0" err="1">
                <a:latin typeface="+mn-lt"/>
              </a:rPr>
              <a:t>a,b</a:t>
            </a:r>
            <a:r>
              <a:rPr lang="en-US" sz="2400" dirty="0">
                <a:latin typeface="+mn-lt"/>
              </a:rPr>
              <a:t>);</a:t>
            </a:r>
          </a:p>
          <a:p>
            <a:pPr eaLnBrk="0" hangingPunct="0">
              <a:lnSpc>
                <a:spcPct val="75000"/>
              </a:lnSpc>
              <a:spcBef>
                <a:spcPct val="30000"/>
              </a:spcBef>
              <a:defRPr/>
            </a:pPr>
            <a:r>
              <a:rPr lang="en-US" sz="2400" dirty="0">
                <a:latin typeface="+mn-lt"/>
              </a:rPr>
              <a:t>       return 0;</a:t>
            </a:r>
          </a:p>
          <a:p>
            <a:pPr eaLnBrk="0" hangingPunct="0">
              <a:lnSpc>
                <a:spcPct val="75000"/>
              </a:lnSpc>
              <a:spcBef>
                <a:spcPct val="30000"/>
              </a:spcBef>
              <a:defRPr/>
            </a:pPr>
            <a:r>
              <a:rPr lang="en-US" sz="2400" dirty="0">
                <a:latin typeface="+mn-lt"/>
              </a:rPr>
              <a:t>}</a:t>
            </a:r>
          </a:p>
        </p:txBody>
      </p:sp>
      <p:sp>
        <p:nvSpPr>
          <p:cNvPr id="8" name="Text Box 3"/>
          <p:cNvSpPr txBox="1">
            <a:spLocks noChangeArrowheads="1"/>
          </p:cNvSpPr>
          <p:nvPr/>
        </p:nvSpPr>
        <p:spPr bwMode="auto">
          <a:xfrm>
            <a:off x="7586354" y="3734291"/>
            <a:ext cx="4006850" cy="1143070"/>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latin typeface="+mn-lt"/>
              </a:rPr>
              <a:t>Output:</a:t>
            </a:r>
          </a:p>
          <a:p>
            <a:pPr algn="just" eaLnBrk="0" hangingPunct="0">
              <a:lnSpc>
                <a:spcPct val="70000"/>
              </a:lnSpc>
              <a:spcBef>
                <a:spcPct val="35000"/>
              </a:spcBef>
            </a:pPr>
            <a:r>
              <a:rPr lang="en-US" sz="2400" dirty="0">
                <a:latin typeface="+mn-lt"/>
              </a:rPr>
              <a:t>     In </a:t>
            </a:r>
            <a:r>
              <a:rPr lang="en-US" sz="2400" dirty="0" err="1">
                <a:latin typeface="+mn-lt"/>
              </a:rPr>
              <a:t>fn</a:t>
            </a:r>
            <a:r>
              <a:rPr lang="en-US" sz="2400" dirty="0">
                <a:latin typeface="+mn-lt"/>
              </a:rPr>
              <a:t>: x = 7 &amp; y = 5</a:t>
            </a:r>
          </a:p>
          <a:p>
            <a:pPr algn="just" eaLnBrk="0" hangingPunct="0">
              <a:lnSpc>
                <a:spcPct val="70000"/>
              </a:lnSpc>
              <a:spcBef>
                <a:spcPct val="35000"/>
              </a:spcBef>
            </a:pPr>
            <a:r>
              <a:rPr lang="en-US" sz="2400" dirty="0">
                <a:latin typeface="+mn-lt"/>
              </a:rPr>
              <a:t>     After swap: a = 5 &amp; b = 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rPr>
              <a:t>Pass by Reference – Using Pointers:</a:t>
            </a:r>
          </a:p>
        </p:txBody>
      </p:sp>
      <p:sp>
        <p:nvSpPr>
          <p:cNvPr id="10243" name="Footer Placeholder 2"/>
          <p:cNvSpPr>
            <a:spLocks noGrp="1"/>
          </p:cNvSpPr>
          <p:nvPr>
            <p:ph type="ftr" sz="quarter" idx="11"/>
          </p:nvPr>
        </p:nvSpPr>
        <p:spPr>
          <a:noFill/>
        </p:spPr>
        <p:txBody>
          <a:bodyPr/>
          <a:lstStyle/>
          <a:p>
            <a:r>
              <a:rPr lang="en-US"/>
              <a:t>CSE 1051                      Department of CSE</a:t>
            </a:r>
          </a:p>
        </p:txBody>
      </p:sp>
      <p:sp>
        <p:nvSpPr>
          <p:cNvPr id="14" name="Slide Number Placeholder 13"/>
          <p:cNvSpPr>
            <a:spLocks noGrp="1"/>
          </p:cNvSpPr>
          <p:nvPr>
            <p:ph type="sldNum" sz="quarter" idx="12"/>
          </p:nvPr>
        </p:nvSpPr>
        <p:spPr/>
        <p:txBody>
          <a:bodyPr/>
          <a:lstStyle/>
          <a:p>
            <a:pPr eaLnBrk="1" hangingPunct="1"/>
            <a:fld id="{A3DA0BDB-99BF-4ABC-936E-FB55FF4DD4CC}" type="slidenum">
              <a:rPr lang="en-US" sz="1600">
                <a:solidFill>
                  <a:schemeClr val="tx1"/>
                </a:solidFill>
              </a:rPr>
              <a:pPr eaLnBrk="1" hangingPunct="1"/>
              <a:t>8</a:t>
            </a:fld>
            <a:endParaRPr lang="en-US" sz="1600">
              <a:solidFill>
                <a:schemeClr val="tx1"/>
              </a:solidFill>
            </a:endParaRPr>
          </a:p>
        </p:txBody>
      </p:sp>
      <p:sp>
        <p:nvSpPr>
          <p:cNvPr id="8" name="Text Box 3"/>
          <p:cNvSpPr txBox="1">
            <a:spLocks noChangeArrowheads="1"/>
          </p:cNvSpPr>
          <p:nvPr/>
        </p:nvSpPr>
        <p:spPr bwMode="auto">
          <a:xfrm>
            <a:off x="991816" y="1371600"/>
            <a:ext cx="7543800" cy="2384242"/>
          </a:xfrm>
          <a:prstGeom prst="rect">
            <a:avLst/>
          </a:prstGeom>
          <a:noFill/>
          <a:ln w="12700" cap="sq">
            <a:noFill/>
            <a:miter lim="800000"/>
            <a:headEnd type="none" w="sm" len="sm"/>
            <a:tailEnd type="none" w="sm" len="sm"/>
          </a:ln>
        </p:spPr>
        <p:txBody>
          <a:bodyPr wrap="square">
            <a:spAutoFit/>
          </a:bodyPr>
          <a:lstStyle/>
          <a:p>
            <a:pPr eaLnBrk="0" hangingPunct="0">
              <a:lnSpc>
                <a:spcPct val="70000"/>
              </a:lnSpc>
              <a:spcBef>
                <a:spcPct val="35000"/>
              </a:spcBef>
            </a:pPr>
            <a:r>
              <a:rPr lang="en-US" sz="2400" b="0" dirty="0">
                <a:solidFill>
                  <a:schemeClr val="tx1"/>
                </a:solidFill>
                <a:latin typeface="Arial Rounded MT Bold" pitchFamily="34" charset="0"/>
              </a:rPr>
              <a:t>void swap(</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*x,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*y )</a:t>
            </a:r>
          </a:p>
          <a:p>
            <a:pPr eaLnBrk="0" hangingPunct="0">
              <a:lnSpc>
                <a:spcPct val="70000"/>
              </a:lnSpc>
              <a:spcBef>
                <a:spcPct val="35000"/>
              </a:spcBef>
            </a:pPr>
            <a:r>
              <a:rPr lang="en-US" sz="2400" b="0" dirty="0">
                <a:solidFill>
                  <a:schemeClr val="tx1"/>
                </a:solidFill>
                <a:latin typeface="Arial Rounded MT Bold" pitchFamily="34" charset="0"/>
              </a:rPr>
              <a:t>{</a:t>
            </a:r>
          </a:p>
          <a:p>
            <a:pPr eaLnBrk="0" hangingPunct="0">
              <a:lnSpc>
                <a:spcPct val="70000"/>
              </a:lnSpc>
              <a:spcBef>
                <a:spcPct val="35000"/>
              </a:spcBef>
            </a:pPr>
            <a:r>
              <a:rPr lang="en-US" sz="2400" b="0" dirty="0">
                <a:solidFill>
                  <a:schemeClr val="tx1"/>
                </a:solidFill>
                <a:latin typeface="Arial Rounded MT Bold" pitchFamily="34" charset="0"/>
              </a:rPr>
              <a:t>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t=*x;</a:t>
            </a:r>
          </a:p>
          <a:p>
            <a:pPr eaLnBrk="0" hangingPunct="0">
              <a:lnSpc>
                <a:spcPct val="70000"/>
              </a:lnSpc>
              <a:spcBef>
                <a:spcPct val="35000"/>
              </a:spcBef>
            </a:pPr>
            <a:r>
              <a:rPr lang="en-US" sz="2400" b="0" dirty="0">
                <a:solidFill>
                  <a:schemeClr val="tx1"/>
                </a:solidFill>
                <a:latin typeface="Arial Rounded MT Bold" pitchFamily="34" charset="0"/>
              </a:rPr>
              <a:t>	*x=*y;</a:t>
            </a:r>
          </a:p>
          <a:p>
            <a:pPr eaLnBrk="0" hangingPunct="0">
              <a:lnSpc>
                <a:spcPct val="70000"/>
              </a:lnSpc>
              <a:spcBef>
                <a:spcPct val="35000"/>
              </a:spcBef>
            </a:pPr>
            <a:r>
              <a:rPr lang="en-US" sz="2400" b="0" dirty="0">
                <a:solidFill>
                  <a:schemeClr val="tx1"/>
                </a:solidFill>
                <a:latin typeface="Arial Rounded MT Bold" pitchFamily="34" charset="0"/>
              </a:rPr>
              <a:t>	*y=t;</a:t>
            </a:r>
          </a:p>
          <a:p>
            <a:pPr eaLnBrk="0" hangingPunct="0">
              <a:lnSpc>
                <a:spcPct val="70000"/>
              </a:lnSpc>
              <a:spcBef>
                <a:spcPct val="35000"/>
              </a:spcBef>
            </a:pPr>
            <a:r>
              <a:rPr lang="en-US" sz="2500" b="0" dirty="0">
                <a:solidFill>
                  <a:schemeClr val="tx1"/>
                </a:solidFill>
                <a:latin typeface="Arial Rounded MT Bold" pitchFamily="34" charset="0"/>
              </a:rPr>
              <a:t>}</a:t>
            </a:r>
          </a:p>
        </p:txBody>
      </p:sp>
      <p:sp>
        <p:nvSpPr>
          <p:cNvPr id="9" name="Text Box 4"/>
          <p:cNvSpPr txBox="1">
            <a:spLocks noChangeArrowheads="1"/>
          </p:cNvSpPr>
          <p:nvPr/>
        </p:nvSpPr>
        <p:spPr bwMode="auto">
          <a:xfrm>
            <a:off x="839416" y="3863975"/>
            <a:ext cx="7848600" cy="2804614"/>
          </a:xfrm>
          <a:prstGeom prst="rect">
            <a:avLst/>
          </a:prstGeom>
          <a:noFill/>
          <a:ln w="12700" cap="sq">
            <a:noFill/>
            <a:miter lim="800000"/>
            <a:headEnd type="none" w="sm" len="sm"/>
            <a:tailEnd type="none" w="sm" len="sm"/>
          </a:ln>
        </p:spPr>
        <p:txBody>
          <a:bodyPr wrap="square">
            <a:spAutoFit/>
          </a:bodyPr>
          <a:lstStyle/>
          <a:p>
            <a:pPr eaLnBrk="0" hangingPunct="0">
              <a:lnSpc>
                <a:spcPct val="75000"/>
              </a:lnSpc>
              <a:spcBef>
                <a:spcPct val="30000"/>
              </a:spcBef>
              <a:defRPr/>
            </a:pPr>
            <a:endParaRPr lang="en-US" sz="2500" b="0" dirty="0">
              <a:latin typeface="Arial Rounded MT Bold" pitchFamily="34" charset="0"/>
            </a:endParaRPr>
          </a:p>
          <a:p>
            <a:pPr eaLnBrk="0" hangingPunct="0">
              <a:lnSpc>
                <a:spcPct val="75000"/>
              </a:lnSpc>
              <a:spcBef>
                <a:spcPct val="30000"/>
              </a:spcBef>
              <a:defRPr/>
            </a:pPr>
            <a:r>
              <a:rPr lang="en-US" sz="2500" b="0" dirty="0" err="1">
                <a:latin typeface="+mn-lt"/>
              </a:rPr>
              <a:t>int</a:t>
            </a:r>
            <a:r>
              <a:rPr lang="en-US" sz="2500" b="0" dirty="0">
                <a:latin typeface="+mn-lt"/>
              </a:rPr>
              <a:t> main()</a:t>
            </a:r>
          </a:p>
          <a:p>
            <a:pPr eaLnBrk="0" hangingPunct="0">
              <a:lnSpc>
                <a:spcPct val="75000"/>
              </a:lnSpc>
              <a:spcBef>
                <a:spcPct val="30000"/>
              </a:spcBef>
              <a:defRPr/>
            </a:pPr>
            <a:r>
              <a:rPr lang="en-US" sz="2500" b="0" dirty="0">
                <a:latin typeface="+mn-lt"/>
              </a:rPr>
              <a:t>{</a:t>
            </a:r>
          </a:p>
          <a:p>
            <a:pPr eaLnBrk="0" hangingPunct="0">
              <a:lnSpc>
                <a:spcPct val="75000"/>
              </a:lnSpc>
              <a:spcBef>
                <a:spcPct val="30000"/>
              </a:spcBef>
              <a:defRPr/>
            </a:pPr>
            <a:r>
              <a:rPr lang="en-US" sz="2500" b="0" dirty="0">
                <a:latin typeface="+mn-lt"/>
              </a:rPr>
              <a:t> </a:t>
            </a:r>
            <a:r>
              <a:rPr lang="en-US" sz="2500" b="0" dirty="0" err="1">
                <a:latin typeface="+mn-lt"/>
              </a:rPr>
              <a:t>int</a:t>
            </a:r>
            <a:r>
              <a:rPr lang="en-US" sz="2500" b="0" dirty="0">
                <a:latin typeface="+mn-lt"/>
              </a:rPr>
              <a:t> a=5,b=7;</a:t>
            </a:r>
          </a:p>
          <a:p>
            <a:pPr eaLnBrk="0" hangingPunct="0">
              <a:lnSpc>
                <a:spcPct val="75000"/>
              </a:lnSpc>
              <a:spcBef>
                <a:spcPct val="30000"/>
              </a:spcBef>
              <a:defRPr/>
            </a:pPr>
            <a:r>
              <a:rPr lang="en-US" sz="2500" dirty="0">
                <a:solidFill>
                  <a:srgbClr val="C00000"/>
                </a:solidFill>
                <a:latin typeface="+mn-lt"/>
              </a:rPr>
              <a:t> swap(&amp;a, &amp;b);</a:t>
            </a:r>
          </a:p>
          <a:p>
            <a:pPr eaLnBrk="0" hangingPunct="0">
              <a:lnSpc>
                <a:spcPct val="75000"/>
              </a:lnSpc>
              <a:spcBef>
                <a:spcPct val="30000"/>
              </a:spcBef>
              <a:defRPr/>
            </a:pPr>
            <a:r>
              <a:rPr lang="en-US" sz="2500" b="0" dirty="0">
                <a:latin typeface="+mn-lt"/>
              </a:rPr>
              <a:t> </a:t>
            </a:r>
            <a:r>
              <a:rPr lang="en-US" sz="2500" b="0" dirty="0" err="1">
                <a:latin typeface="+mn-lt"/>
              </a:rPr>
              <a:t>printf</a:t>
            </a:r>
            <a:r>
              <a:rPr lang="en-US" sz="2500" b="0" dirty="0">
                <a:latin typeface="+mn-lt"/>
              </a:rPr>
              <a:t>(“After swap: a=%d and b= %d”,</a:t>
            </a:r>
            <a:r>
              <a:rPr lang="en-US" sz="2500" b="0" dirty="0" err="1">
                <a:latin typeface="+mn-lt"/>
              </a:rPr>
              <a:t>a,b</a:t>
            </a:r>
            <a:r>
              <a:rPr lang="en-US" sz="2500" b="0" dirty="0">
                <a:latin typeface="+mn-lt"/>
              </a:rPr>
              <a:t>);</a:t>
            </a:r>
          </a:p>
          <a:p>
            <a:pPr eaLnBrk="0" hangingPunct="0">
              <a:lnSpc>
                <a:spcPct val="75000"/>
              </a:lnSpc>
              <a:spcBef>
                <a:spcPct val="30000"/>
              </a:spcBef>
              <a:defRPr/>
            </a:pPr>
            <a:r>
              <a:rPr lang="en-US" sz="2500" b="0" dirty="0">
                <a:latin typeface="+mn-lt"/>
              </a:rPr>
              <a:t> return 0; }</a:t>
            </a:r>
          </a:p>
        </p:txBody>
      </p:sp>
      <p:sp>
        <p:nvSpPr>
          <p:cNvPr id="10" name="Text Box 3"/>
          <p:cNvSpPr txBox="1">
            <a:spLocks noChangeArrowheads="1"/>
          </p:cNvSpPr>
          <p:nvPr/>
        </p:nvSpPr>
        <p:spPr bwMode="auto">
          <a:xfrm>
            <a:off x="5562600" y="1878029"/>
            <a:ext cx="5105400" cy="609398"/>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Change is directly on the variable using the reference to the address.</a:t>
            </a:r>
          </a:p>
        </p:txBody>
      </p:sp>
      <p:sp>
        <p:nvSpPr>
          <p:cNvPr id="11" name="Text Box 3"/>
          <p:cNvSpPr txBox="1">
            <a:spLocks noChangeArrowheads="1"/>
          </p:cNvSpPr>
          <p:nvPr/>
        </p:nvSpPr>
        <p:spPr bwMode="auto">
          <a:xfrm>
            <a:off x="5562600" y="2757075"/>
            <a:ext cx="3852862"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latin typeface="Tempus Sans ITC" pitchFamily="82" charset="0"/>
              </a:rPr>
              <a:t>When function is called:</a:t>
            </a:r>
          </a:p>
          <a:p>
            <a:pPr algn="just" eaLnBrk="0" hangingPunct="0">
              <a:lnSpc>
                <a:spcPct val="70000"/>
              </a:lnSpc>
              <a:spcBef>
                <a:spcPct val="35000"/>
              </a:spcBef>
            </a:pPr>
            <a:r>
              <a:rPr lang="en-US" sz="2400" dirty="0">
                <a:latin typeface="Tempus Sans ITC" pitchFamily="82" charset="0"/>
              </a:rPr>
              <a:t> address of a </a:t>
            </a:r>
            <a:r>
              <a:rPr lang="en-US" sz="2400" dirty="0">
                <a:latin typeface="Tempus Sans ITC" pitchFamily="82" charset="0"/>
                <a:sym typeface="Wingdings" pitchFamily="2" charset="2"/>
              </a:rPr>
              <a:t> x</a:t>
            </a:r>
          </a:p>
          <a:p>
            <a:pPr algn="just" eaLnBrk="0" hangingPunct="0">
              <a:lnSpc>
                <a:spcPct val="70000"/>
              </a:lnSpc>
              <a:spcBef>
                <a:spcPct val="35000"/>
              </a:spcBef>
            </a:pPr>
            <a:r>
              <a:rPr lang="en-US" sz="2400" dirty="0">
                <a:latin typeface="Tempus Sans ITC" pitchFamily="82" charset="0"/>
                <a:sym typeface="Wingdings" pitchFamily="2" charset="2"/>
              </a:rPr>
              <a:t>address of  b  y</a:t>
            </a:r>
            <a:endParaRPr lang="en-US" sz="2400" dirty="0">
              <a:latin typeface="Tempus Sans ITC" pitchFamily="82" charset="0"/>
            </a:endParaRPr>
          </a:p>
        </p:txBody>
      </p:sp>
      <p:sp>
        <p:nvSpPr>
          <p:cNvPr id="12" name="Text Box 3"/>
          <p:cNvSpPr txBox="1">
            <a:spLocks noChangeArrowheads="1"/>
          </p:cNvSpPr>
          <p:nvPr/>
        </p:nvSpPr>
        <p:spPr bwMode="auto">
          <a:xfrm>
            <a:off x="5576888" y="4085267"/>
            <a:ext cx="4186949" cy="766364"/>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latin typeface="Tempus Sans ITC" pitchFamily="82" charset="0"/>
              </a:rPr>
              <a:t>Output:</a:t>
            </a:r>
          </a:p>
          <a:p>
            <a:pPr algn="just" eaLnBrk="0" hangingPunct="0">
              <a:lnSpc>
                <a:spcPct val="70000"/>
              </a:lnSpc>
              <a:spcBef>
                <a:spcPct val="35000"/>
              </a:spcBef>
            </a:pPr>
            <a:r>
              <a:rPr lang="en-US" sz="2400" dirty="0">
                <a:latin typeface="Tempus Sans ITC" pitchFamily="82" charset="0"/>
              </a:rPr>
              <a:t>    After swap: a = 7 and b =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rPr>
              <a:t>Pointers as function arguments:</a:t>
            </a:r>
          </a:p>
        </p:txBody>
      </p:sp>
      <p:sp>
        <p:nvSpPr>
          <p:cNvPr id="26626" name="Rectangle 3"/>
          <p:cNvSpPr>
            <a:spLocks noGrp="1" noChangeArrowheads="1"/>
          </p:cNvSpPr>
          <p:nvPr>
            <p:ph idx="1"/>
          </p:nvPr>
        </p:nvSpPr>
        <p:spPr/>
        <p:txBody>
          <a:bodyPr/>
          <a:lstStyle/>
          <a:p>
            <a:pPr marL="0" indent="0" algn="just">
              <a:buNone/>
            </a:pPr>
            <a:r>
              <a:rPr lang="en-US" sz="2400" dirty="0"/>
              <a:t>When we pass addresses to a function, the parameters receiving the addresses should be pointers.</a:t>
            </a:r>
          </a:p>
          <a:p>
            <a:pPr marL="0" indent="0" algn="just">
              <a:buNone/>
            </a:pPr>
            <a:r>
              <a:rPr lang="en-US" sz="2000" b="1" dirty="0"/>
              <a:t> </a:t>
            </a:r>
          </a:p>
        </p:txBody>
      </p:sp>
      <p:sp>
        <p:nvSpPr>
          <p:cNvPr id="26632" name="Footer Placeholder 12"/>
          <p:cNvSpPr>
            <a:spLocks noGrp="1"/>
          </p:cNvSpPr>
          <p:nvPr>
            <p:ph type="ftr" sz="quarter" idx="11"/>
          </p:nvPr>
        </p:nvSpPr>
        <p:spPr>
          <a:noFill/>
        </p:spPr>
        <p:txBody>
          <a:bodyPr/>
          <a:lstStyle/>
          <a:p>
            <a:r>
              <a:rPr lang="en-US"/>
              <a:t>CSE 1051                      Department of CSE</a:t>
            </a:r>
            <a:endParaRPr lang="en-US">
              <a:solidFill>
                <a:schemeClr val="bg1"/>
              </a:solidFill>
            </a:endParaRPr>
          </a:p>
        </p:txBody>
      </p:sp>
      <p:sp>
        <p:nvSpPr>
          <p:cNvPr id="26631" name="Slide Number Placeholder 11"/>
          <p:cNvSpPr>
            <a:spLocks noGrp="1"/>
          </p:cNvSpPr>
          <p:nvPr>
            <p:ph type="sldNum" sz="quarter" idx="12"/>
          </p:nvPr>
        </p:nvSpPr>
        <p:spPr>
          <a:noFill/>
        </p:spPr>
        <p:txBody>
          <a:bodyPr/>
          <a:lstStyle/>
          <a:p>
            <a:fld id="{112ECD39-65C1-4E0E-95B7-527767988C07}" type="slidenum">
              <a:rPr lang="en-US" smtClean="0"/>
              <a:pPr/>
              <a:t>9</a:t>
            </a:fld>
            <a:endParaRPr lang="en-US"/>
          </a:p>
        </p:txBody>
      </p:sp>
      <p:sp>
        <p:nvSpPr>
          <p:cNvPr id="9" name="Rectangle 8"/>
          <p:cNvSpPr/>
          <p:nvPr/>
        </p:nvSpPr>
        <p:spPr>
          <a:xfrm>
            <a:off x="4795242" y="2060849"/>
            <a:ext cx="5909270" cy="4385816"/>
          </a:xfrm>
          <a:prstGeom prst="rect">
            <a:avLst/>
          </a:prstGeom>
        </p:spPr>
        <p:txBody>
          <a:bodyPr wrap="square">
            <a:spAutoFit/>
          </a:bodyPr>
          <a:lstStyle/>
          <a:p>
            <a:pPr>
              <a:lnSpc>
                <a:spcPct val="150000"/>
              </a:lnSpc>
              <a:defRPr/>
            </a:pPr>
            <a:r>
              <a:rPr lang="en-IN" sz="2400" dirty="0">
                <a:latin typeface="+mn-lt"/>
              </a:rPr>
              <a:t>#include &lt;</a:t>
            </a:r>
            <a:r>
              <a:rPr lang="en-IN" sz="2400" dirty="0" err="1">
                <a:latin typeface="+mn-lt"/>
              </a:rPr>
              <a:t>stdio.h</a:t>
            </a:r>
            <a:r>
              <a:rPr lang="en-IN" sz="2400" dirty="0">
                <a:latin typeface="+mn-lt"/>
              </a:rPr>
              <a:t>&gt;</a:t>
            </a:r>
          </a:p>
          <a:p>
            <a:pPr>
              <a:lnSpc>
                <a:spcPct val="150000"/>
              </a:lnSpc>
              <a:defRPr/>
            </a:pPr>
            <a:r>
              <a:rPr lang="en-IN" sz="2400" dirty="0">
                <a:latin typeface="+mn-lt"/>
              </a:rPr>
              <a:t>int main() {</a:t>
            </a:r>
          </a:p>
          <a:p>
            <a:pPr>
              <a:lnSpc>
                <a:spcPct val="150000"/>
              </a:lnSpc>
              <a:defRPr/>
            </a:pPr>
            <a:r>
              <a:rPr lang="en-IN" sz="2400" dirty="0" err="1">
                <a:latin typeface="+mn-lt"/>
              </a:rPr>
              <a:t>int</a:t>
            </a:r>
            <a:r>
              <a:rPr lang="en-IN" sz="2400" dirty="0">
                <a:latin typeface="+mn-lt"/>
              </a:rPr>
              <a:t> x = 20;</a:t>
            </a:r>
          </a:p>
          <a:p>
            <a:pPr>
              <a:lnSpc>
                <a:spcPct val="150000"/>
              </a:lnSpc>
              <a:defRPr/>
            </a:pPr>
            <a:r>
              <a:rPr lang="en-IN" sz="2400" dirty="0">
                <a:latin typeface="+mn-lt"/>
              </a:rPr>
              <a:t>  </a:t>
            </a:r>
            <a:r>
              <a:rPr lang="en-IN" sz="2400" dirty="0">
                <a:solidFill>
                  <a:srgbClr val="C00000"/>
                </a:solidFill>
                <a:latin typeface="+mn-lt"/>
              </a:rPr>
              <a:t>change(&amp;x);</a:t>
            </a:r>
          </a:p>
          <a:p>
            <a:pPr>
              <a:lnSpc>
                <a:spcPct val="150000"/>
              </a:lnSpc>
              <a:defRPr/>
            </a:pPr>
            <a:r>
              <a:rPr lang="en-IN" sz="2400" dirty="0">
                <a:latin typeface="+mn-lt"/>
              </a:rPr>
              <a:t> </a:t>
            </a:r>
            <a:r>
              <a:rPr lang="en-IN" sz="2400" dirty="0" err="1">
                <a:latin typeface="+mn-lt"/>
              </a:rPr>
              <a:t>printf</a:t>
            </a:r>
            <a:r>
              <a:rPr lang="en-IN" sz="2400" dirty="0">
                <a:latin typeface="+mn-lt"/>
              </a:rPr>
              <a:t>(“x after change==%</a:t>
            </a:r>
            <a:r>
              <a:rPr lang="en-IN" sz="2400" dirty="0" err="1">
                <a:latin typeface="+mn-lt"/>
              </a:rPr>
              <a:t>d“,x</a:t>
            </a:r>
            <a:r>
              <a:rPr lang="en-IN" sz="2400" dirty="0">
                <a:latin typeface="+mn-lt"/>
              </a:rPr>
              <a:t>);</a:t>
            </a:r>
          </a:p>
          <a:p>
            <a:pPr>
              <a:lnSpc>
                <a:spcPct val="150000"/>
              </a:lnSpc>
              <a:defRPr/>
            </a:pPr>
            <a:r>
              <a:rPr lang="en-IN" sz="2400" dirty="0">
                <a:latin typeface="+mn-lt"/>
              </a:rPr>
              <a:t> return 0;</a:t>
            </a:r>
          </a:p>
          <a:p>
            <a:pPr>
              <a:lnSpc>
                <a:spcPct val="150000"/>
              </a:lnSpc>
              <a:defRPr/>
            </a:pPr>
            <a:r>
              <a:rPr lang="en-IN" sz="2400" dirty="0">
                <a:latin typeface="+mn-lt"/>
              </a:rPr>
              <a:t>}</a:t>
            </a:r>
          </a:p>
          <a:p>
            <a:pPr>
              <a:lnSpc>
                <a:spcPct val="150000"/>
              </a:lnSpc>
              <a:defRPr/>
            </a:pPr>
            <a:endParaRPr lang="en-US" sz="1800" dirty="0">
              <a:latin typeface="Tempus Sans ITC" pitchFamily="82" charset="0"/>
            </a:endParaRPr>
          </a:p>
        </p:txBody>
      </p:sp>
      <p:sp>
        <p:nvSpPr>
          <p:cNvPr id="26629" name="Rectangle 9"/>
          <p:cNvSpPr>
            <a:spLocks noChangeArrowheads="1"/>
          </p:cNvSpPr>
          <p:nvPr/>
        </p:nvSpPr>
        <p:spPr bwMode="auto">
          <a:xfrm>
            <a:off x="1055440" y="2060849"/>
            <a:ext cx="3464288" cy="2862322"/>
          </a:xfrm>
          <a:prstGeom prst="rect">
            <a:avLst/>
          </a:prstGeom>
          <a:noFill/>
          <a:ln w="9525">
            <a:noFill/>
            <a:miter lim="800000"/>
            <a:headEnd/>
            <a:tailEnd/>
          </a:ln>
        </p:spPr>
        <p:txBody>
          <a:bodyPr wrap="square">
            <a:spAutoFit/>
          </a:bodyPr>
          <a:lstStyle/>
          <a:p>
            <a:pPr>
              <a:lnSpc>
                <a:spcPct val="150000"/>
              </a:lnSpc>
            </a:pPr>
            <a:r>
              <a:rPr lang="en-IN" sz="2400" dirty="0" err="1">
                <a:latin typeface="+mn-lt"/>
              </a:rPr>
              <a:t>int</a:t>
            </a:r>
            <a:r>
              <a:rPr lang="en-IN" sz="2400" dirty="0">
                <a:latin typeface="+mn-lt"/>
              </a:rPr>
              <a:t> change (</a:t>
            </a:r>
            <a:r>
              <a:rPr lang="en-IN" sz="2400" dirty="0" err="1">
                <a:latin typeface="+mn-lt"/>
              </a:rPr>
              <a:t>int</a:t>
            </a:r>
            <a:r>
              <a:rPr lang="en-IN" sz="2400" dirty="0">
                <a:latin typeface="+mn-lt"/>
              </a:rPr>
              <a:t> *p)</a:t>
            </a:r>
          </a:p>
          <a:p>
            <a:pPr>
              <a:lnSpc>
                <a:spcPct val="150000"/>
              </a:lnSpc>
            </a:pPr>
            <a:r>
              <a:rPr lang="en-IN" sz="2400" dirty="0">
                <a:latin typeface="+mn-lt"/>
              </a:rPr>
              <a:t>{</a:t>
            </a:r>
          </a:p>
          <a:p>
            <a:pPr>
              <a:lnSpc>
                <a:spcPct val="150000"/>
              </a:lnSpc>
            </a:pPr>
            <a:r>
              <a:rPr lang="en-IN" sz="2400" dirty="0">
                <a:latin typeface="+mn-lt"/>
              </a:rPr>
              <a:t>  *p = *p + 10 ;</a:t>
            </a:r>
          </a:p>
          <a:p>
            <a:pPr>
              <a:lnSpc>
                <a:spcPct val="150000"/>
              </a:lnSpc>
            </a:pPr>
            <a:r>
              <a:rPr lang="en-IN" sz="2400" dirty="0">
                <a:latin typeface="+mn-lt"/>
              </a:rPr>
              <a:t>  return 0;</a:t>
            </a:r>
          </a:p>
          <a:p>
            <a:pPr>
              <a:lnSpc>
                <a:spcPct val="150000"/>
              </a:lnSpc>
            </a:pPr>
            <a:r>
              <a:rPr lang="en-IN" sz="2400" dirty="0">
                <a:latin typeface="Tempus Sans ITC" pitchFamily="82" charset="0"/>
              </a:rPr>
              <a:t>}</a:t>
            </a:r>
            <a:endParaRPr lang="en-US" sz="2400" dirty="0">
              <a:latin typeface="Tempus Sans ITC" pitchFamily="82" charset="0"/>
            </a:endParaRPr>
          </a:p>
        </p:txBody>
      </p:sp>
      <p:sp>
        <p:nvSpPr>
          <p:cNvPr id="3" name="Rectangle 2"/>
          <p:cNvSpPr/>
          <p:nvPr/>
        </p:nvSpPr>
        <p:spPr>
          <a:xfrm>
            <a:off x="8664256" y="2613626"/>
            <a:ext cx="2322193" cy="8879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Output :</a:t>
            </a:r>
          </a:p>
          <a:p>
            <a:r>
              <a:rPr lang="en-US" sz="2000" dirty="0">
                <a:solidFill>
                  <a:srgbClr val="003399"/>
                </a:solidFill>
              </a:rPr>
              <a:t>x after change=30</a:t>
            </a:r>
            <a:endParaRPr lang="en-IN" sz="200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9" grpId="0"/>
      <p:bldP spid="26629" grpId="0"/>
      <p:bldP spid="3" grpId="0" animBg="1"/>
    </p:bldLst>
  </p:timing>
</p:sld>
</file>

<file path=ppt/theme/theme1.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
  <TotalTime>3545</TotalTime>
  <Words>3978</Words>
  <Application>Microsoft Office PowerPoint</Application>
  <PresentationFormat>Widescreen</PresentationFormat>
  <Paragraphs>493</Paragraphs>
  <Slides>25</Slides>
  <Notes>13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Rounded MT Bold</vt:lpstr>
      <vt:lpstr>Baskerville Old Face</vt:lpstr>
      <vt:lpstr>Calibri</vt:lpstr>
      <vt:lpstr>Calibri Light</vt:lpstr>
      <vt:lpstr>Courier New</vt:lpstr>
      <vt:lpstr>Garamond</vt:lpstr>
      <vt:lpstr>Tempus Sans ITC</vt:lpstr>
      <vt:lpstr>Wingdings</vt:lpstr>
      <vt:lpstr>temp</vt:lpstr>
      <vt:lpstr>PowerPoint Presentation</vt:lpstr>
      <vt:lpstr>Objectives </vt:lpstr>
      <vt:lpstr>Session outcome</vt:lpstr>
      <vt:lpstr>Review of pointers …  </vt:lpstr>
      <vt:lpstr>PowerPoint Presentation</vt:lpstr>
      <vt:lpstr>Functions- Parameter Passing</vt:lpstr>
      <vt:lpstr>Pass by value:</vt:lpstr>
      <vt:lpstr>Pass by Reference – Using Pointers:</vt:lpstr>
      <vt:lpstr>Pointers as function arguments:</vt:lpstr>
      <vt:lpstr>Pointers as function arguments</vt:lpstr>
      <vt:lpstr>Function that return multiple values-Using pointers</vt:lpstr>
      <vt:lpstr>Nesting of functions:</vt:lpstr>
      <vt:lpstr>Nesting of Functions:</vt:lpstr>
      <vt:lpstr>Nesting of Functions:</vt:lpstr>
      <vt:lpstr>Passing 1D-Array to Function:</vt:lpstr>
      <vt:lpstr>Passing 1D-Array to Function</vt:lpstr>
      <vt:lpstr>Passing 2D-Array to Function:</vt:lpstr>
      <vt:lpstr>Passing 2D-Array to Function:</vt:lpstr>
      <vt:lpstr>Problems:</vt:lpstr>
      <vt:lpstr>Write a c program to add all the even elements of an array using a function Add() </vt:lpstr>
      <vt:lpstr>  Write a C program to replace all odd numbers of an array with the largest number in the array using a function Replace()  </vt:lpstr>
      <vt:lpstr>  Write a C program to replace all the zeros in the matrix with norm of the matrix using a function Norm()  </vt:lpstr>
      <vt:lpstr>  Write a C program using pass-by-pointer method to compute the simple interest and compound interest using a function SI_CI()   </vt:lpstr>
      <vt:lpstr>  Write a C program using pass-by-pointer method to compute the simple interest and compound interest using a function SI_CI()  </vt:lpstr>
      <vt:lpstr>Summary:</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RAJ</dc:creator>
  <cp:lastModifiedBy>Kishore B [MAHE-MIT]</cp:lastModifiedBy>
  <cp:revision>199</cp:revision>
  <dcterms:created xsi:type="dcterms:W3CDTF">2006-06-12T05:09:00Z</dcterms:created>
  <dcterms:modified xsi:type="dcterms:W3CDTF">2022-05-23T08:55:14Z</dcterms:modified>
</cp:coreProperties>
</file>