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10" r:id="rId1"/>
  </p:sldMasterIdLst>
  <p:notesMasterIdLst>
    <p:notesMasterId r:id="rId40"/>
  </p:notesMasterIdLst>
  <p:handoutMasterIdLst>
    <p:handoutMasterId r:id="rId41"/>
  </p:handoutMasterIdLst>
  <p:sldIdLst>
    <p:sldId id="361" r:id="rId2"/>
    <p:sldId id="363" r:id="rId3"/>
    <p:sldId id="377" r:id="rId4"/>
    <p:sldId id="365" r:id="rId5"/>
    <p:sldId id="382" r:id="rId6"/>
    <p:sldId id="370" r:id="rId7"/>
    <p:sldId id="373" r:id="rId8"/>
    <p:sldId id="329" r:id="rId9"/>
    <p:sldId id="380" r:id="rId10"/>
    <p:sldId id="320" r:id="rId11"/>
    <p:sldId id="274" r:id="rId12"/>
    <p:sldId id="332" r:id="rId13"/>
    <p:sldId id="327" r:id="rId14"/>
    <p:sldId id="322" r:id="rId15"/>
    <p:sldId id="374" r:id="rId16"/>
    <p:sldId id="326" r:id="rId17"/>
    <p:sldId id="393" r:id="rId18"/>
    <p:sldId id="395" r:id="rId19"/>
    <p:sldId id="381" r:id="rId20"/>
    <p:sldId id="325" r:id="rId21"/>
    <p:sldId id="328" r:id="rId22"/>
    <p:sldId id="375" r:id="rId23"/>
    <p:sldId id="379" r:id="rId24"/>
    <p:sldId id="330" r:id="rId25"/>
    <p:sldId id="366" r:id="rId26"/>
    <p:sldId id="378" r:id="rId27"/>
    <p:sldId id="324" r:id="rId28"/>
    <p:sldId id="394" r:id="rId29"/>
    <p:sldId id="383" r:id="rId30"/>
    <p:sldId id="385" r:id="rId31"/>
    <p:sldId id="384" r:id="rId32"/>
    <p:sldId id="388" r:id="rId33"/>
    <p:sldId id="389" r:id="rId34"/>
    <p:sldId id="390" r:id="rId35"/>
    <p:sldId id="391" r:id="rId36"/>
    <p:sldId id="386" r:id="rId37"/>
    <p:sldId id="387" r:id="rId38"/>
    <p:sldId id="362" r:id="rId39"/>
  </p:sldIdLst>
  <p:sldSz cx="12192000" cy="6858000"/>
  <p:notesSz cx="6858000" cy="9144000"/>
  <p:defaultTextStyle>
    <a:defPPr>
      <a:defRPr lang="en-US"/>
    </a:defPPr>
    <a:lvl1pPr algn="l" rtl="0" fontAlgn="base">
      <a:spcBef>
        <a:spcPct val="0"/>
      </a:spcBef>
      <a:spcAft>
        <a:spcPct val="0"/>
      </a:spcAft>
      <a:defRPr sz="2800" b="1" kern="1200">
        <a:solidFill>
          <a:schemeClr val="tx2"/>
        </a:solidFill>
        <a:latin typeface="Arial" charset="0"/>
        <a:ea typeface="+mn-ea"/>
        <a:cs typeface="+mn-cs"/>
      </a:defRPr>
    </a:lvl1pPr>
    <a:lvl2pPr marL="457200" algn="l" rtl="0" fontAlgn="base">
      <a:spcBef>
        <a:spcPct val="0"/>
      </a:spcBef>
      <a:spcAft>
        <a:spcPct val="0"/>
      </a:spcAft>
      <a:defRPr sz="2800" b="1" kern="1200">
        <a:solidFill>
          <a:schemeClr val="tx2"/>
        </a:solidFill>
        <a:latin typeface="Arial" charset="0"/>
        <a:ea typeface="+mn-ea"/>
        <a:cs typeface="+mn-cs"/>
      </a:defRPr>
    </a:lvl2pPr>
    <a:lvl3pPr marL="914400" algn="l" rtl="0" fontAlgn="base">
      <a:spcBef>
        <a:spcPct val="0"/>
      </a:spcBef>
      <a:spcAft>
        <a:spcPct val="0"/>
      </a:spcAft>
      <a:defRPr sz="2800" b="1" kern="1200">
        <a:solidFill>
          <a:schemeClr val="tx2"/>
        </a:solidFill>
        <a:latin typeface="Arial" charset="0"/>
        <a:ea typeface="+mn-ea"/>
        <a:cs typeface="+mn-cs"/>
      </a:defRPr>
    </a:lvl3pPr>
    <a:lvl4pPr marL="1371600" algn="l" rtl="0" fontAlgn="base">
      <a:spcBef>
        <a:spcPct val="0"/>
      </a:spcBef>
      <a:spcAft>
        <a:spcPct val="0"/>
      </a:spcAft>
      <a:defRPr sz="2800" b="1" kern="1200">
        <a:solidFill>
          <a:schemeClr val="tx2"/>
        </a:solidFill>
        <a:latin typeface="Arial" charset="0"/>
        <a:ea typeface="+mn-ea"/>
        <a:cs typeface="+mn-cs"/>
      </a:defRPr>
    </a:lvl4pPr>
    <a:lvl5pPr marL="1828800" algn="l" rtl="0" fontAlgn="base">
      <a:spcBef>
        <a:spcPct val="0"/>
      </a:spcBef>
      <a:spcAft>
        <a:spcPct val="0"/>
      </a:spcAft>
      <a:defRPr sz="2800" b="1" kern="1200">
        <a:solidFill>
          <a:schemeClr val="tx2"/>
        </a:solidFill>
        <a:latin typeface="Arial" charset="0"/>
        <a:ea typeface="+mn-ea"/>
        <a:cs typeface="+mn-cs"/>
      </a:defRPr>
    </a:lvl5pPr>
    <a:lvl6pPr marL="2286000" algn="l" defTabSz="914400" rtl="0" eaLnBrk="1" latinLnBrk="0" hangingPunct="1">
      <a:defRPr sz="2800" b="1" kern="1200">
        <a:solidFill>
          <a:schemeClr val="tx2"/>
        </a:solidFill>
        <a:latin typeface="Arial" charset="0"/>
        <a:ea typeface="+mn-ea"/>
        <a:cs typeface="+mn-cs"/>
      </a:defRPr>
    </a:lvl6pPr>
    <a:lvl7pPr marL="2743200" algn="l" defTabSz="914400" rtl="0" eaLnBrk="1" latinLnBrk="0" hangingPunct="1">
      <a:defRPr sz="2800" b="1" kern="1200">
        <a:solidFill>
          <a:schemeClr val="tx2"/>
        </a:solidFill>
        <a:latin typeface="Arial" charset="0"/>
        <a:ea typeface="+mn-ea"/>
        <a:cs typeface="+mn-cs"/>
      </a:defRPr>
    </a:lvl7pPr>
    <a:lvl8pPr marL="3200400" algn="l" defTabSz="914400" rtl="0" eaLnBrk="1" latinLnBrk="0" hangingPunct="1">
      <a:defRPr sz="2800" b="1" kern="1200">
        <a:solidFill>
          <a:schemeClr val="tx2"/>
        </a:solidFill>
        <a:latin typeface="Arial" charset="0"/>
        <a:ea typeface="+mn-ea"/>
        <a:cs typeface="+mn-cs"/>
      </a:defRPr>
    </a:lvl8pPr>
    <a:lvl9pPr marL="3657600" algn="l" defTabSz="914400" rtl="0" eaLnBrk="1" latinLnBrk="0" hangingPunct="1">
      <a:defRPr sz="2800" b="1"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0000"/>
    <a:srgbClr val="66FFFF"/>
    <a:srgbClr val="CCECFF"/>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69526" autoAdjust="0"/>
  </p:normalViewPr>
  <p:slideViewPr>
    <p:cSldViewPr>
      <p:cViewPr varScale="1">
        <p:scale>
          <a:sx n="48" d="100"/>
          <a:sy n="48" d="100"/>
        </p:scale>
        <p:origin x="1554" y="54"/>
      </p:cViewPr>
      <p:guideLst>
        <p:guide orient="horz" pos="2160"/>
        <p:guide pos="3840"/>
      </p:guideLst>
    </p:cSldViewPr>
  </p:slideViewPr>
  <p:outlineViewPr>
    <p:cViewPr>
      <p:scale>
        <a:sx n="33" d="100"/>
        <a:sy n="33" d="100"/>
      </p:scale>
      <p:origin x="0" y="2874"/>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64" y="327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E44B062-0BB9-417E-8B6D-B73CE0C27C08}" type="datetimeFigureOut">
              <a:rPr lang="en-US"/>
              <a:pPr>
                <a:defRPr/>
              </a:pPr>
              <a:t>5/23/2022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A9A3547-3954-4EDF-A015-58875CBDDE78}" type="slidenum">
              <a:rPr lang="en-US"/>
              <a:pPr>
                <a:defRPr/>
              </a:pPr>
              <a:t>‹#›</a:t>
            </a:fld>
            <a:endParaRPr lang="en-US"/>
          </a:p>
        </p:txBody>
      </p:sp>
    </p:spTree>
    <p:extLst>
      <p:ext uri="{BB962C8B-B14F-4D97-AF65-F5344CB8AC3E}">
        <p14:creationId xmlns:p14="http://schemas.microsoft.com/office/powerpoint/2010/main" val="12029040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chemeClr val="tx1"/>
                </a:solidFill>
              </a:defRPr>
            </a:lvl1pPr>
          </a:lstStyle>
          <a:p>
            <a:pPr>
              <a:defRPr/>
            </a:pPr>
            <a:endParaRPr lang="en-US"/>
          </a:p>
        </p:txBody>
      </p:sp>
      <p:sp>
        <p:nvSpPr>
          <p:cNvPr id="624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defRPr>
            </a:lvl1pPr>
          </a:lstStyle>
          <a:p>
            <a:pPr>
              <a:defRPr/>
            </a:pPr>
            <a:endParaRPr lang="en-US"/>
          </a:p>
        </p:txBody>
      </p:sp>
      <p:sp>
        <p:nvSpPr>
          <p:cNvPr id="2458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624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24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defRPr>
            </a:lvl1pPr>
          </a:lstStyle>
          <a:p>
            <a:pPr>
              <a:defRPr/>
            </a:pPr>
            <a:endParaRPr lang="en-US"/>
          </a:p>
        </p:txBody>
      </p:sp>
      <p:sp>
        <p:nvSpPr>
          <p:cNvPr id="624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defRPr>
            </a:lvl1pPr>
          </a:lstStyle>
          <a:p>
            <a:pPr>
              <a:defRPr/>
            </a:pPr>
            <a:fld id="{4964FB9E-E0FC-45BD-ABD2-3D44B2BC469C}" type="slidenum">
              <a:rPr lang="en-US"/>
              <a:pPr>
                <a:defRPr/>
              </a:pPr>
              <a:t>‹#›</a:t>
            </a:fld>
            <a:endParaRPr lang="en-US"/>
          </a:p>
        </p:txBody>
      </p:sp>
    </p:spTree>
    <p:extLst>
      <p:ext uri="{BB962C8B-B14F-4D97-AF65-F5344CB8AC3E}">
        <p14:creationId xmlns:p14="http://schemas.microsoft.com/office/powerpoint/2010/main" val="31442912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1</a:t>
            </a:fld>
            <a:endParaRPr lang="en-US"/>
          </a:p>
        </p:txBody>
      </p:sp>
    </p:spTree>
    <p:extLst>
      <p:ext uri="{BB962C8B-B14F-4D97-AF65-F5344CB8AC3E}">
        <p14:creationId xmlns:p14="http://schemas.microsoft.com/office/powerpoint/2010/main" val="2830307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200" kern="1200" baseline="0" dirty="0">
                <a:solidFill>
                  <a:schemeClr val="tx1"/>
                </a:solidFill>
                <a:latin typeface="Arial" charset="0"/>
                <a:ea typeface="+mn-ea"/>
                <a:cs typeface="+mn-cs"/>
              </a:rPr>
              <a:t>The recursive algorithm for computing fib(index) is given. When this recursive function is called with n = 4, the function returns 3.</a:t>
            </a:r>
          </a:p>
          <a:p>
            <a:r>
              <a:rPr lang="en-US" sz="1200" b="0" i="0" kern="1200" dirty="0">
                <a:solidFill>
                  <a:schemeClr val="tx1"/>
                </a:solidFill>
                <a:effectLst/>
                <a:latin typeface="Arial" charset="0"/>
                <a:ea typeface="+mn-ea"/>
                <a:cs typeface="+mn-cs"/>
              </a:rPr>
              <a:t>The Fibonacci Sequence is numbered </a:t>
            </a:r>
            <a:r>
              <a:rPr lang="en-US" sz="1200" b="1" i="0" kern="1200" dirty="0">
                <a:solidFill>
                  <a:schemeClr val="tx1"/>
                </a:solidFill>
                <a:effectLst/>
                <a:latin typeface="Arial" charset="0"/>
                <a:ea typeface="+mn-ea"/>
                <a:cs typeface="+mn-cs"/>
              </a:rPr>
              <a:t>from 0 onwards</a:t>
            </a:r>
            <a:r>
              <a:rPr lang="en-US" sz="1200" b="0" i="0" kern="1200" dirty="0">
                <a:solidFill>
                  <a:schemeClr val="tx1"/>
                </a:solidFill>
                <a:effectLst/>
                <a:latin typeface="Arial" charset="0"/>
                <a:ea typeface="+mn-ea"/>
                <a:cs typeface="+mn-cs"/>
              </a:rPr>
              <a:t> like this:</a:t>
            </a:r>
          </a:p>
          <a:p>
            <a:r>
              <a:rPr lang="en-US" sz="1200" b="0" i="1" kern="1200" dirty="0">
                <a:solidFill>
                  <a:schemeClr val="tx1"/>
                </a:solidFill>
                <a:effectLst/>
                <a:latin typeface="Arial" charset="0"/>
                <a:ea typeface="+mn-ea"/>
                <a:cs typeface="+mn-cs"/>
              </a:rPr>
              <a:t>n = 0 1 2 3 4 5 6  7    8  9 10  11  12   13   14...</a:t>
            </a:r>
          </a:p>
          <a:p>
            <a:r>
              <a:rPr lang="en-US" sz="1200" b="0" i="0" kern="1200" dirty="0" err="1">
                <a:solidFill>
                  <a:schemeClr val="tx1"/>
                </a:solidFill>
                <a:effectLst/>
                <a:latin typeface="Arial" charset="0"/>
                <a:ea typeface="+mn-ea"/>
                <a:cs typeface="+mn-cs"/>
              </a:rPr>
              <a:t>x</a:t>
            </a:r>
            <a:r>
              <a:rPr lang="en-US" sz="1200" b="0" i="0" kern="1200" baseline="-25000" dirty="0" err="1">
                <a:solidFill>
                  <a:schemeClr val="tx1"/>
                </a:solidFill>
                <a:effectLst/>
                <a:latin typeface="Arial" charset="0"/>
                <a:ea typeface="+mn-ea"/>
                <a:cs typeface="+mn-cs"/>
              </a:rPr>
              <a:t>n</a:t>
            </a:r>
            <a:r>
              <a:rPr lang="en-US" sz="1200" b="0" i="0" kern="1200" dirty="0">
                <a:solidFill>
                  <a:schemeClr val="tx1"/>
                </a:solidFill>
                <a:effectLst/>
                <a:latin typeface="Arial" charset="0"/>
                <a:ea typeface="+mn-ea"/>
                <a:cs typeface="+mn-cs"/>
              </a:rPr>
              <a:t> =0 1 1 2 3 5 8 13 21 34 55 89 144 233 377...</a:t>
            </a:r>
          </a:p>
          <a:p>
            <a:endParaRPr lang="en-IN" sz="1200" kern="1200" baseline="0" dirty="0">
              <a:solidFill>
                <a:schemeClr val="tx1"/>
              </a:solidFill>
              <a:latin typeface="Arial" charset="0"/>
              <a:ea typeface="+mn-ea"/>
              <a:cs typeface="+mn-cs"/>
            </a:endParaRPr>
          </a:p>
          <a:p>
            <a:r>
              <a:rPr lang="en-US" sz="1200" b="0" i="0" kern="1200" dirty="0">
                <a:solidFill>
                  <a:schemeClr val="tx1"/>
                </a:solidFill>
                <a:effectLst/>
                <a:latin typeface="Arial" charset="0"/>
                <a:ea typeface="+mn-ea"/>
                <a:cs typeface="+mn-cs"/>
              </a:rPr>
              <a:t>A </a:t>
            </a:r>
            <a:r>
              <a:rPr lang="en-US" sz="1200" b="1" i="0" kern="1200" dirty="0">
                <a:solidFill>
                  <a:schemeClr val="tx1"/>
                </a:solidFill>
                <a:effectLst/>
                <a:latin typeface="Arial" charset="0"/>
                <a:ea typeface="+mn-ea"/>
                <a:cs typeface="+mn-cs"/>
              </a:rPr>
              <a:t>Fibonacci spiral</a:t>
            </a:r>
            <a:r>
              <a:rPr lang="en-US" sz="1200" b="0" i="0" kern="1200" dirty="0">
                <a:solidFill>
                  <a:schemeClr val="tx1"/>
                </a:solidFill>
                <a:effectLst/>
                <a:latin typeface="Arial" charset="0"/>
                <a:ea typeface="+mn-ea"/>
                <a:cs typeface="+mn-cs"/>
              </a:rPr>
              <a:t> is a series of connected quarter-circles drawn inside an array of squares with </a:t>
            </a:r>
            <a:r>
              <a:rPr lang="en-US" sz="1200" b="1" i="0" kern="1200" dirty="0">
                <a:solidFill>
                  <a:schemeClr val="tx1"/>
                </a:solidFill>
                <a:effectLst/>
                <a:latin typeface="Arial" charset="0"/>
                <a:ea typeface="+mn-ea"/>
                <a:cs typeface="+mn-cs"/>
              </a:rPr>
              <a:t>Fibonacci</a:t>
            </a:r>
            <a:r>
              <a:rPr lang="en-US" sz="1200" b="0" i="0" kern="1200" dirty="0">
                <a:solidFill>
                  <a:schemeClr val="tx1"/>
                </a:solidFill>
                <a:effectLst/>
                <a:latin typeface="Arial" charset="0"/>
                <a:ea typeface="+mn-ea"/>
                <a:cs typeface="+mn-cs"/>
              </a:rPr>
              <a:t> numbers for dimensions. The squares fit perfectly together because of the nature of the </a:t>
            </a:r>
            <a:r>
              <a:rPr lang="en-US" sz="1200" b="1" i="0" kern="1200" dirty="0">
                <a:solidFill>
                  <a:schemeClr val="tx1"/>
                </a:solidFill>
                <a:effectLst/>
                <a:latin typeface="Arial" charset="0"/>
                <a:ea typeface="+mn-ea"/>
                <a:cs typeface="+mn-cs"/>
              </a:rPr>
              <a:t>sequence</a:t>
            </a:r>
            <a:r>
              <a:rPr lang="en-US" sz="1200" b="0" i="0" kern="1200" dirty="0">
                <a:solidFill>
                  <a:schemeClr val="tx1"/>
                </a:solidFill>
                <a:effectLst/>
                <a:latin typeface="Arial" charset="0"/>
                <a:ea typeface="+mn-ea"/>
                <a:cs typeface="+mn-cs"/>
              </a:rPr>
              <a:t>, where the next number is equal to the sum of the two before it.</a:t>
            </a:r>
            <a:endParaRPr lang="en-IN" sz="1200" kern="1200" baseline="0" dirty="0">
              <a:solidFill>
                <a:schemeClr val="tx1"/>
              </a:solidFill>
              <a:latin typeface="Arial" charset="0"/>
              <a:ea typeface="+mn-ea"/>
              <a:cs typeface="+mn-cs"/>
            </a:endParaRPr>
          </a:p>
          <a:p>
            <a:pPr algn="just"/>
            <a:endParaRPr lang="en-IN"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14</a:t>
            </a:fld>
            <a:endParaRPr lang="en-US"/>
          </a:p>
        </p:txBody>
      </p:sp>
    </p:spTree>
    <p:extLst>
      <p:ext uri="{BB962C8B-B14F-4D97-AF65-F5344CB8AC3E}">
        <p14:creationId xmlns:p14="http://schemas.microsoft.com/office/powerpoint/2010/main" val="96198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lgn="just"/>
            <a:r>
              <a:rPr lang="en-IN" sz="1200" kern="1200" baseline="0" dirty="0">
                <a:solidFill>
                  <a:schemeClr val="tx1"/>
                </a:solidFill>
                <a:latin typeface="Arial" charset="0"/>
                <a:ea typeface="+mn-ea"/>
                <a:cs typeface="+mn-cs"/>
              </a:rPr>
              <a:t>The program does not show the considerable amount of work done behind the scenes by the computer.  however,</a:t>
            </a:r>
          </a:p>
          <a:p>
            <a:pPr algn="just"/>
            <a:r>
              <a:rPr lang="en-IN" sz="1200" kern="1200" baseline="0" dirty="0">
                <a:solidFill>
                  <a:schemeClr val="tx1"/>
                </a:solidFill>
                <a:latin typeface="Arial" charset="0"/>
                <a:ea typeface="+mn-ea"/>
                <a:cs typeface="+mn-cs"/>
              </a:rPr>
              <a:t>shows successive recursive calls for evaluating fib(4). The original function, fib(4), makes two recursive calls, fib(3)</a:t>
            </a:r>
          </a:p>
          <a:p>
            <a:pPr algn="just"/>
            <a:r>
              <a:rPr lang="en-IN" sz="1200" kern="1200" baseline="0" dirty="0">
                <a:solidFill>
                  <a:schemeClr val="tx1"/>
                </a:solidFill>
                <a:latin typeface="Arial" charset="0"/>
                <a:ea typeface="+mn-ea"/>
                <a:cs typeface="+mn-cs"/>
              </a:rPr>
              <a:t>and fib(2), and then returns fib(3) + fib(2). But in what order are these functions called? Operands for the binary +</a:t>
            </a:r>
          </a:p>
          <a:p>
            <a:pPr algn="just"/>
            <a:r>
              <a:rPr lang="en-IN" sz="1200" kern="1200" baseline="0" dirty="0">
                <a:solidFill>
                  <a:schemeClr val="tx1"/>
                </a:solidFill>
                <a:latin typeface="Arial" charset="0"/>
                <a:ea typeface="+mn-ea"/>
                <a:cs typeface="+mn-cs"/>
              </a:rPr>
              <a:t>operator are evaluated from left to right. The labels in Figure show the order in which functions are called.</a:t>
            </a:r>
          </a:p>
          <a:p>
            <a:pPr algn="just"/>
            <a:endParaRPr lang="en-IN" sz="1200" kern="1200" baseline="0" dirty="0">
              <a:solidFill>
                <a:schemeClr val="tx1"/>
              </a:solidFill>
              <a:latin typeface="Arial" charset="0"/>
              <a:ea typeface="+mn-ea"/>
              <a:cs typeface="+mn-cs"/>
            </a:endParaRPr>
          </a:p>
          <a:p>
            <a:pPr algn="just"/>
            <a:r>
              <a:rPr lang="en-IN" sz="1200" kern="1200" baseline="0" dirty="0">
                <a:solidFill>
                  <a:schemeClr val="tx1"/>
                </a:solidFill>
                <a:latin typeface="Arial" charset="0"/>
                <a:ea typeface="+mn-ea"/>
                <a:cs typeface="+mn-cs"/>
              </a:rPr>
              <a:t>As shown in Figure, there are many duplicated recursive calls. For instance, fib(2) is called twice, fib(1) is called three times, and fib(0) is called twice. In general, computing fib(index) requires twice as many recursive calls as are needed for computing fib(index - 1). As you try larger index values, the number of calls substantially increases. Besides the large number of recursive calls, the computer requires more time and space to run recursive </a:t>
            </a:r>
            <a:r>
              <a:rPr lang="en-IN" sz="1200" kern="1200" baseline="0" dirty="0" err="1">
                <a:solidFill>
                  <a:schemeClr val="tx1"/>
                </a:solidFill>
                <a:latin typeface="Arial" charset="0"/>
                <a:ea typeface="+mn-ea"/>
                <a:cs typeface="+mn-cs"/>
              </a:rPr>
              <a:t>functsions</a:t>
            </a:r>
            <a:r>
              <a:rPr lang="en-IN" sz="1200" kern="1200" baseline="0" dirty="0">
                <a:solidFill>
                  <a:schemeClr val="tx1"/>
                </a:solidFill>
                <a:latin typeface="Arial" charset="0"/>
                <a:ea typeface="+mn-ea"/>
                <a:cs typeface="+mn-cs"/>
              </a:rPr>
              <a:t>.</a:t>
            </a:r>
            <a:endParaRPr lang="en-IN"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15</a:t>
            </a:fld>
            <a:endParaRPr lang="en-US"/>
          </a:p>
        </p:txBody>
      </p:sp>
    </p:spTree>
    <p:extLst>
      <p:ext uri="{BB962C8B-B14F-4D97-AF65-F5344CB8AC3E}">
        <p14:creationId xmlns:p14="http://schemas.microsoft.com/office/powerpoint/2010/main" val="2421862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dirty="0"/>
              <a:t>Program</a:t>
            </a:r>
            <a:r>
              <a:rPr lang="en-IN" baseline="0" dirty="0"/>
              <a:t> to generate </a:t>
            </a:r>
            <a:r>
              <a:rPr lang="en-IN" baseline="0" dirty="0" err="1"/>
              <a:t>fibonacci</a:t>
            </a:r>
            <a:r>
              <a:rPr lang="en-IN" baseline="0" dirty="0"/>
              <a:t> series </a:t>
            </a:r>
            <a:r>
              <a:rPr lang="en-IN" baseline="0" dirty="0" err="1"/>
              <a:t>upto</a:t>
            </a:r>
            <a:r>
              <a:rPr lang="en-IN" baseline="0" dirty="0"/>
              <a:t> n using recursive </a:t>
            </a:r>
            <a:r>
              <a:rPr lang="en-IN" baseline="0" dirty="0" err="1"/>
              <a:t>fibonacci</a:t>
            </a:r>
            <a:r>
              <a:rPr lang="en-IN" baseline="0" dirty="0"/>
              <a:t> function </a:t>
            </a:r>
            <a:r>
              <a:rPr lang="en-IN" baseline="0" dirty="0" err="1"/>
              <a:t>rfibo</a:t>
            </a:r>
            <a:r>
              <a:rPr lang="en-IN" baseline="0" dirty="0"/>
              <a:t>(</a:t>
            </a:r>
            <a:r>
              <a:rPr lang="en-IN" baseline="0" dirty="0" err="1"/>
              <a:t>int</a:t>
            </a:r>
            <a:r>
              <a:rPr lang="en-IN" baseline="0" dirty="0"/>
              <a:t>).</a:t>
            </a:r>
            <a:endParaRPr lang="en-IN"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16</a:t>
            </a:fld>
            <a:endParaRPr lang="en-US"/>
          </a:p>
        </p:txBody>
      </p:sp>
    </p:spTree>
    <p:extLst>
      <p:ext uri="{BB962C8B-B14F-4D97-AF65-F5344CB8AC3E}">
        <p14:creationId xmlns:p14="http://schemas.microsoft.com/office/powerpoint/2010/main" val="4155924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E2F4CAA2-9DAB-46D1-B37F-87DFB3CDBCBF}" type="slidenum">
              <a:rPr lang="en-US" smtClean="0"/>
              <a:pPr/>
              <a:t>17</a:t>
            </a:fld>
            <a:endParaRPr lang="en-US"/>
          </a:p>
        </p:txBody>
      </p:sp>
      <p:sp>
        <p:nvSpPr>
          <p:cNvPr id="26627" name="Rectangle 2"/>
          <p:cNvSpPr>
            <a:spLocks noGrp="1" noRot="1" noChangeAspect="1" noChangeArrowheads="1" noTextEdit="1"/>
          </p:cNvSpPr>
          <p:nvPr>
            <p:ph type="sldImg"/>
          </p:nvPr>
        </p:nvSpPr>
        <p:spPr>
          <a:xfrm>
            <a:off x="381000" y="685800"/>
            <a:ext cx="6096000" cy="3429000"/>
          </a:xfrm>
          <a:ln/>
        </p:spPr>
      </p:sp>
      <p:sp>
        <p:nvSpPr>
          <p:cNvPr id="26628" name="Rectangle 3"/>
          <p:cNvSpPr>
            <a:spLocks noGrp="1" noChangeArrowheads="1"/>
          </p:cNvSpPr>
          <p:nvPr>
            <p:ph type="body" idx="1"/>
          </p:nvPr>
        </p:nvSpPr>
        <p:spPr>
          <a:noFill/>
          <a:ln/>
        </p:spPr>
        <p:txBody>
          <a:bodyPr/>
          <a:lstStyle/>
          <a:p>
            <a:pPr algn="just"/>
            <a:r>
              <a:rPr lang="en-IN" sz="1200" b="0" kern="1200" baseline="0" dirty="0">
                <a:solidFill>
                  <a:schemeClr val="tx1"/>
                </a:solidFill>
                <a:latin typeface="+mn-lt"/>
                <a:ea typeface="+mn-ea"/>
                <a:cs typeface="+mn-cs"/>
              </a:rPr>
              <a:t>The recursive algorithm for computing factorial(n) can be</a:t>
            </a:r>
          </a:p>
          <a:p>
            <a:pPr algn="just"/>
            <a:r>
              <a:rPr lang="en-IN" sz="1200" b="0" kern="1200" baseline="0" dirty="0">
                <a:solidFill>
                  <a:schemeClr val="tx1"/>
                </a:solidFill>
                <a:latin typeface="+mn-lt"/>
                <a:ea typeface="+mn-ea"/>
                <a:cs typeface="+mn-cs"/>
              </a:rPr>
              <a:t>simply described as follows:</a:t>
            </a:r>
          </a:p>
          <a:p>
            <a:pPr algn="just"/>
            <a:r>
              <a:rPr lang="en-IN" sz="1200" b="0" kern="1200" baseline="0" dirty="0">
                <a:solidFill>
                  <a:schemeClr val="tx1"/>
                </a:solidFill>
                <a:latin typeface="+mn-lt"/>
                <a:ea typeface="+mn-ea"/>
                <a:cs typeface="+mn-cs"/>
              </a:rPr>
              <a:t>if (n == 0)</a:t>
            </a:r>
          </a:p>
          <a:p>
            <a:pPr algn="just"/>
            <a:r>
              <a:rPr lang="en-IN" sz="1200" b="0" kern="1200" baseline="0" dirty="0">
                <a:solidFill>
                  <a:schemeClr val="tx1"/>
                </a:solidFill>
                <a:latin typeface="+mn-lt"/>
                <a:ea typeface="+mn-ea"/>
                <a:cs typeface="+mn-cs"/>
              </a:rPr>
              <a:t>return 1;</a:t>
            </a:r>
          </a:p>
          <a:p>
            <a:pPr algn="just"/>
            <a:r>
              <a:rPr lang="en-IN" sz="1200" b="0" kern="1200" baseline="0" dirty="0">
                <a:solidFill>
                  <a:schemeClr val="tx1"/>
                </a:solidFill>
                <a:latin typeface="+mn-lt"/>
                <a:ea typeface="+mn-ea"/>
                <a:cs typeface="+mn-cs"/>
              </a:rPr>
              <a:t>else</a:t>
            </a:r>
          </a:p>
          <a:p>
            <a:pPr algn="just"/>
            <a:r>
              <a:rPr lang="en-IN" sz="1200" b="0" kern="1200" baseline="0" dirty="0">
                <a:solidFill>
                  <a:schemeClr val="tx1"/>
                </a:solidFill>
                <a:latin typeface="+mn-lt"/>
                <a:ea typeface="+mn-ea"/>
                <a:cs typeface="+mn-cs"/>
              </a:rPr>
              <a:t>return n * factorial(n - 1);</a:t>
            </a:r>
          </a:p>
          <a:p>
            <a:pPr algn="just"/>
            <a:r>
              <a:rPr lang="en-IN" sz="1200" b="0" kern="1200" baseline="0" dirty="0">
                <a:solidFill>
                  <a:schemeClr val="tx1"/>
                </a:solidFill>
                <a:latin typeface="+mn-lt"/>
                <a:ea typeface="+mn-ea"/>
                <a:cs typeface="+mn-cs"/>
              </a:rPr>
              <a:t>A recursive call can result in many more recursive calls because the function is dividing a </a:t>
            </a:r>
            <a:r>
              <a:rPr lang="en-IN" sz="1200" b="0" kern="1200" baseline="0" dirty="0" err="1">
                <a:solidFill>
                  <a:schemeClr val="tx1"/>
                </a:solidFill>
                <a:latin typeface="+mn-lt"/>
                <a:ea typeface="+mn-ea"/>
                <a:cs typeface="+mn-cs"/>
              </a:rPr>
              <a:t>subproblem</a:t>
            </a:r>
            <a:r>
              <a:rPr lang="en-IN" sz="1200" b="0" kern="1200" baseline="0" dirty="0">
                <a:solidFill>
                  <a:schemeClr val="tx1"/>
                </a:solidFill>
                <a:latin typeface="+mn-lt"/>
                <a:ea typeface="+mn-ea"/>
                <a:cs typeface="+mn-cs"/>
              </a:rPr>
              <a:t> into new </a:t>
            </a:r>
            <a:r>
              <a:rPr lang="en-IN" sz="1200" b="0" kern="1200" baseline="0" dirty="0" err="1">
                <a:solidFill>
                  <a:schemeClr val="tx1"/>
                </a:solidFill>
                <a:latin typeface="+mn-lt"/>
                <a:ea typeface="+mn-ea"/>
                <a:cs typeface="+mn-cs"/>
              </a:rPr>
              <a:t>subproblems</a:t>
            </a:r>
            <a:r>
              <a:rPr lang="en-IN" sz="1200" b="0" kern="1200" baseline="0" dirty="0">
                <a:solidFill>
                  <a:schemeClr val="tx1"/>
                </a:solidFill>
                <a:latin typeface="+mn-lt"/>
                <a:ea typeface="+mn-ea"/>
                <a:cs typeface="+mn-cs"/>
              </a:rPr>
              <a:t>. For a recursive function to terminate, the problem must eventually be reduced to a stopping case. When it reaches a stopping case, the function returns a result to its caller. The caller then performs a computation and returns the result to its own caller. This process continues until the result is passed back to the original caller. The original problem can now be solved by multiplying n with the result of factorial(n-1).</a:t>
            </a:r>
          </a:p>
          <a:p>
            <a:endParaRPr lang="en-IN" sz="1200" b="0" kern="1200" baseline="0" dirty="0">
              <a:solidFill>
                <a:schemeClr val="tx1"/>
              </a:solidFill>
              <a:latin typeface="Arial" charset="0"/>
              <a:ea typeface="+mn-ea"/>
              <a:cs typeface="+mn-cs"/>
            </a:endParaRPr>
          </a:p>
          <a:p>
            <a:pPr algn="just"/>
            <a:r>
              <a:rPr lang="en-IN" sz="1200" b="0" kern="1200" baseline="0" dirty="0">
                <a:solidFill>
                  <a:schemeClr val="tx1"/>
                </a:solidFill>
                <a:latin typeface="Arial" charset="0"/>
                <a:ea typeface="+mn-ea"/>
                <a:cs typeface="+mn-cs"/>
              </a:rPr>
              <a:t>The factorial function (lines 19–24) is essentially a direct translation of the recursive mathematical definition for the factorial into C++ code. The call to factorial is recursive because it calls itself. The parameter passed to factorial is decremented until it reaches the base case of 0.</a:t>
            </a:r>
            <a:endParaRPr lang="en-US" b="0" dirty="0">
              <a:latin typeface="+mn-lt"/>
            </a:endParaRPr>
          </a:p>
        </p:txBody>
      </p:sp>
    </p:spTree>
    <p:extLst>
      <p:ext uri="{BB962C8B-B14F-4D97-AF65-F5344CB8AC3E}">
        <p14:creationId xmlns:p14="http://schemas.microsoft.com/office/powerpoint/2010/main" val="4144919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200" kern="1200" baseline="0" dirty="0">
                <a:solidFill>
                  <a:schemeClr val="tx1"/>
                </a:solidFill>
                <a:latin typeface="Arial" charset="0"/>
                <a:ea typeface="+mn-ea"/>
                <a:cs typeface="+mn-cs"/>
              </a:rPr>
              <a:t>Figure illustrates the execution of the recursive calls, starting with n=5. </a:t>
            </a:r>
          </a:p>
          <a:p>
            <a:endParaRPr lang="en-IN" sz="1200" kern="1200" baseline="0" dirty="0">
              <a:solidFill>
                <a:schemeClr val="tx1"/>
              </a:solidFill>
              <a:latin typeface="Arial" charset="0"/>
              <a:ea typeface="+mn-ea"/>
              <a:cs typeface="+mn-cs"/>
            </a:endParaRPr>
          </a:p>
          <a:p>
            <a:pPr algn="just"/>
            <a:r>
              <a:rPr lang="en-IN" sz="1200" kern="1200" baseline="0" dirty="0">
                <a:solidFill>
                  <a:schemeClr val="tx1"/>
                </a:solidFill>
                <a:latin typeface="Arial" charset="0"/>
                <a:ea typeface="+mn-ea"/>
                <a:cs typeface="+mn-cs"/>
              </a:rPr>
              <a:t>Infinite recursion can occur if recursion does not reduce the problem in a manner that allows it to eventually converge into the base case. For example, if you mistakenly write the factorial function as follows:</a:t>
            </a:r>
          </a:p>
          <a:p>
            <a:pPr algn="just"/>
            <a:r>
              <a:rPr lang="en-IN" sz="1200" b="1" kern="1200" baseline="0" dirty="0" err="1">
                <a:solidFill>
                  <a:schemeClr val="tx1"/>
                </a:solidFill>
                <a:latin typeface="Arial" charset="0"/>
                <a:ea typeface="+mn-ea"/>
                <a:cs typeface="+mn-cs"/>
              </a:rPr>
              <a:t>int</a:t>
            </a:r>
            <a:r>
              <a:rPr lang="en-IN" sz="1200" b="1" kern="1200" baseline="0" dirty="0">
                <a:solidFill>
                  <a:schemeClr val="tx1"/>
                </a:solidFill>
                <a:latin typeface="Arial" charset="0"/>
                <a:ea typeface="+mn-ea"/>
                <a:cs typeface="+mn-cs"/>
              </a:rPr>
              <a:t> factorial(</a:t>
            </a:r>
            <a:r>
              <a:rPr lang="en-IN" sz="1200" b="1" kern="1200" baseline="0" dirty="0" err="1">
                <a:solidFill>
                  <a:schemeClr val="tx1"/>
                </a:solidFill>
                <a:latin typeface="Arial" charset="0"/>
                <a:ea typeface="+mn-ea"/>
                <a:cs typeface="+mn-cs"/>
              </a:rPr>
              <a:t>int</a:t>
            </a:r>
            <a:r>
              <a:rPr lang="en-IN" sz="1200" b="1" kern="1200" baseline="0" dirty="0">
                <a:solidFill>
                  <a:schemeClr val="tx1"/>
                </a:solidFill>
                <a:latin typeface="Arial" charset="0"/>
                <a:ea typeface="+mn-ea"/>
                <a:cs typeface="+mn-cs"/>
              </a:rPr>
              <a:t> n)</a:t>
            </a:r>
          </a:p>
          <a:p>
            <a:pPr algn="just"/>
            <a:r>
              <a:rPr lang="en-IN" sz="1200" kern="1200" baseline="0" dirty="0">
                <a:solidFill>
                  <a:schemeClr val="tx1"/>
                </a:solidFill>
                <a:latin typeface="Arial" charset="0"/>
                <a:ea typeface="+mn-ea"/>
                <a:cs typeface="+mn-cs"/>
              </a:rPr>
              <a:t>{</a:t>
            </a:r>
          </a:p>
          <a:p>
            <a:pPr algn="just"/>
            <a:r>
              <a:rPr lang="en-IN" sz="1200" b="1" kern="1200" baseline="0" dirty="0">
                <a:solidFill>
                  <a:schemeClr val="tx1"/>
                </a:solidFill>
                <a:latin typeface="Arial" charset="0"/>
                <a:ea typeface="+mn-ea"/>
                <a:cs typeface="+mn-cs"/>
              </a:rPr>
              <a:t>return n * factorial(n - 1);</a:t>
            </a:r>
          </a:p>
          <a:p>
            <a:pPr algn="just"/>
            <a:r>
              <a:rPr lang="en-IN" sz="1200" kern="1200" baseline="0" dirty="0">
                <a:solidFill>
                  <a:schemeClr val="tx1"/>
                </a:solidFill>
                <a:latin typeface="Arial" charset="0"/>
                <a:ea typeface="+mn-ea"/>
                <a:cs typeface="+mn-cs"/>
              </a:rPr>
              <a:t>}</a:t>
            </a:r>
          </a:p>
          <a:p>
            <a:pPr algn="just"/>
            <a:r>
              <a:rPr lang="en-IN" sz="1200" kern="1200" baseline="0" dirty="0">
                <a:solidFill>
                  <a:schemeClr val="tx1"/>
                </a:solidFill>
                <a:latin typeface="Arial" charset="0"/>
                <a:ea typeface="+mn-ea"/>
                <a:cs typeface="+mn-cs"/>
              </a:rPr>
              <a:t>The function runs infinitely and causes the stack overflow.</a:t>
            </a:r>
          </a:p>
          <a:p>
            <a:pPr algn="just"/>
            <a:endParaRPr lang="en-IN" sz="1200" b="1" i="1" kern="1200" baseline="0" dirty="0">
              <a:solidFill>
                <a:schemeClr val="tx1"/>
              </a:solidFill>
              <a:latin typeface="Arial" charset="0"/>
              <a:ea typeface="+mn-ea"/>
              <a:cs typeface="+mn-cs"/>
            </a:endParaRPr>
          </a:p>
          <a:p>
            <a:pPr algn="just"/>
            <a:r>
              <a:rPr lang="en-IN" sz="1200" b="1" kern="1200" baseline="0" dirty="0">
                <a:solidFill>
                  <a:schemeClr val="tx1"/>
                </a:solidFill>
                <a:latin typeface="Arial" charset="0"/>
                <a:ea typeface="+mn-ea"/>
                <a:cs typeface="+mn-cs"/>
              </a:rPr>
              <a:t>NOTE:</a:t>
            </a:r>
          </a:p>
          <a:p>
            <a:pPr algn="just"/>
            <a:r>
              <a:rPr lang="en-IN" sz="1200" kern="1200" baseline="0" dirty="0">
                <a:solidFill>
                  <a:schemeClr val="tx1"/>
                </a:solidFill>
                <a:latin typeface="Arial" charset="0"/>
                <a:ea typeface="+mn-ea"/>
                <a:cs typeface="+mn-cs"/>
              </a:rPr>
              <a:t>It is simpler and more efficient to implement the factorial function using a loop. However, the recursive factorial function is a good example to demonstrate the concept of recursion.</a:t>
            </a:r>
            <a:endParaRPr lang="en-IN"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18</a:t>
            </a:fld>
            <a:endParaRPr lang="en-US"/>
          </a:p>
        </p:txBody>
      </p:sp>
    </p:spTree>
    <p:extLst>
      <p:ext uri="{BB962C8B-B14F-4D97-AF65-F5344CB8AC3E}">
        <p14:creationId xmlns:p14="http://schemas.microsoft.com/office/powerpoint/2010/main" val="2403242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lgn="just" eaLnBrk="1" hangingPunct="1">
              <a:buFontTx/>
              <a:buNone/>
              <a:defRPr/>
            </a:pPr>
            <a:r>
              <a:rPr lang="en-US" sz="1200" dirty="0"/>
              <a:t>A storage class is an attribute that changes the behavior of a variable. It controls the </a:t>
            </a:r>
            <a:r>
              <a:rPr lang="en-US" sz="1200" b="1" dirty="0"/>
              <a:t>lifetime</a:t>
            </a:r>
            <a:r>
              <a:rPr lang="en-US" sz="1200" dirty="0"/>
              <a:t>, </a:t>
            </a:r>
            <a:r>
              <a:rPr lang="en-US" sz="1200" b="1" dirty="0"/>
              <a:t>scope</a:t>
            </a:r>
            <a:r>
              <a:rPr lang="en-US" sz="1200" dirty="0"/>
              <a:t> and </a:t>
            </a:r>
            <a:r>
              <a:rPr lang="en-US" sz="1200" b="1" dirty="0"/>
              <a:t>linkage</a:t>
            </a:r>
            <a:r>
              <a:rPr lang="en-US" sz="1200" dirty="0"/>
              <a:t>.</a:t>
            </a:r>
          </a:p>
          <a:p>
            <a:pPr algn="just" eaLnBrk="1" hangingPunct="1">
              <a:buFontTx/>
              <a:buNone/>
              <a:defRPr/>
            </a:pPr>
            <a:endParaRPr lang="en-US" sz="800" dirty="0">
              <a:solidFill>
                <a:schemeClr val="accent2"/>
              </a:solidFill>
            </a:endParaRPr>
          </a:p>
          <a:p>
            <a:pPr algn="just" eaLnBrk="1" hangingPunct="1">
              <a:buFont typeface="Wingdings" pitchFamily="2" charset="2"/>
              <a:buChar char="§"/>
              <a:defRPr/>
            </a:pPr>
            <a:r>
              <a:rPr lang="en-US" sz="1200" b="1" dirty="0">
                <a:solidFill>
                  <a:schemeClr val="accent2"/>
                </a:solidFill>
              </a:rPr>
              <a:t>Auto</a:t>
            </a:r>
            <a:r>
              <a:rPr lang="en-US" sz="1200" dirty="0"/>
              <a:t>(Automatic variable) default type, automatic variables are the ones we’ve have been using.</a:t>
            </a:r>
          </a:p>
          <a:p>
            <a:pPr algn="just" eaLnBrk="1" hangingPunct="1">
              <a:buFont typeface="Wingdings" pitchFamily="2" charset="2"/>
              <a:buChar char="§"/>
              <a:defRPr/>
            </a:pPr>
            <a:r>
              <a:rPr lang="en-US" sz="1200" b="1" dirty="0">
                <a:solidFill>
                  <a:schemeClr val="accent2"/>
                </a:solidFill>
              </a:rPr>
              <a:t>Extern</a:t>
            </a:r>
            <a:r>
              <a:rPr lang="en-US" sz="1200" dirty="0">
                <a:solidFill>
                  <a:schemeClr val="accent2"/>
                </a:solidFill>
              </a:rPr>
              <a:t> </a:t>
            </a:r>
            <a:r>
              <a:rPr lang="en-US" sz="1200" dirty="0"/>
              <a:t>(External variable) tells the computer that the variable is defined  elsewhere in the program.</a:t>
            </a:r>
          </a:p>
          <a:p>
            <a:pPr algn="just" eaLnBrk="1" hangingPunct="1">
              <a:buFont typeface="Wingdings" pitchFamily="2" charset="2"/>
              <a:buChar char="§"/>
              <a:defRPr/>
            </a:pPr>
            <a:r>
              <a:rPr lang="en-US" sz="1200" b="1" dirty="0">
                <a:solidFill>
                  <a:schemeClr val="accent2"/>
                </a:solidFill>
              </a:rPr>
              <a:t>Register</a:t>
            </a:r>
            <a:r>
              <a:rPr lang="en-US" sz="1200" dirty="0"/>
              <a:t>  tells the computer to use one of the CPU’s registers.</a:t>
            </a:r>
          </a:p>
          <a:p>
            <a:pPr algn="just" eaLnBrk="1" hangingPunct="1">
              <a:buFont typeface="Wingdings" pitchFamily="2" charset="2"/>
              <a:buChar char="§"/>
              <a:defRPr/>
            </a:pPr>
            <a:r>
              <a:rPr lang="en-US" sz="1200" b="1" dirty="0">
                <a:solidFill>
                  <a:schemeClr val="accent2"/>
                </a:solidFill>
              </a:rPr>
              <a:t>Static </a:t>
            </a:r>
            <a:r>
              <a:rPr lang="en-US" sz="1200" dirty="0"/>
              <a:t>persists (it’s value remains) even after leaving function.</a:t>
            </a:r>
          </a:p>
          <a:p>
            <a:endParaRPr lang="en-US"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19</a:t>
            </a:fld>
            <a:endParaRPr lang="en-US"/>
          </a:p>
        </p:txBody>
      </p:sp>
    </p:spTree>
    <p:extLst>
      <p:ext uri="{BB962C8B-B14F-4D97-AF65-F5344CB8AC3E}">
        <p14:creationId xmlns:p14="http://schemas.microsoft.com/office/powerpoint/2010/main" val="2195414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dirty="0"/>
              <a:t>A</a:t>
            </a:r>
            <a:r>
              <a:rPr lang="en-IN" baseline="0" dirty="0"/>
              <a:t> recursive function to reverse a given number is given. It makes use static variable n initialized to 0.  If the num&gt;0, n is set to n*10 + num%10; then again the same function is called with num = num/10. Between the recursive calls, the value of n persists. When num = 0, the function returns the value of n to main function.</a:t>
            </a:r>
          </a:p>
          <a:p>
            <a:r>
              <a:rPr lang="en-IN" baseline="0" dirty="0"/>
              <a:t>For </a:t>
            </a:r>
            <a:r>
              <a:rPr lang="en-IN" baseline="0" dirty="0" err="1"/>
              <a:t>eg</a:t>
            </a:r>
            <a:r>
              <a:rPr lang="en-IN" baseline="0" dirty="0"/>
              <a:t>, the function call rev(234)  results in:</a:t>
            </a:r>
          </a:p>
          <a:p>
            <a:endParaRPr lang="en-IN" baseline="0" dirty="0"/>
          </a:p>
          <a:p>
            <a:r>
              <a:rPr lang="en-IN" baseline="0" dirty="0"/>
              <a:t>  num	n		recursive call</a:t>
            </a:r>
          </a:p>
          <a:p>
            <a:r>
              <a:rPr lang="en-IN" baseline="0" dirty="0"/>
              <a:t>  234	0*10+234%10= 4       	rev(23)</a:t>
            </a:r>
          </a:p>
          <a:p>
            <a:r>
              <a:rPr lang="en-IN" baseline="0" dirty="0"/>
              <a:t>  23	4*10+23%10=43	rev(2)</a:t>
            </a:r>
          </a:p>
          <a:p>
            <a:r>
              <a:rPr lang="en-IN" baseline="0" dirty="0"/>
              <a:t>  2	43*10+2%10=432	rev(0)</a:t>
            </a:r>
          </a:p>
          <a:p>
            <a:r>
              <a:rPr lang="en-IN" baseline="0" dirty="0"/>
              <a:t>  0	return(432)</a:t>
            </a:r>
          </a:p>
          <a:p>
            <a:r>
              <a:rPr lang="en-IN" dirty="0"/>
              <a:t>This value is returned to the intermediate calls and finally returned to main. </a:t>
            </a:r>
            <a:endParaRPr lang="en-IN" baseline="0" dirty="0"/>
          </a:p>
          <a:p>
            <a:endParaRPr lang="en-IN" baseline="0" dirty="0"/>
          </a:p>
          <a:p>
            <a:endParaRPr lang="en-IN" baseline="0"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20</a:t>
            </a:fld>
            <a:endParaRPr lang="en-US"/>
          </a:p>
        </p:txBody>
      </p:sp>
    </p:spTree>
    <p:extLst>
      <p:ext uri="{BB962C8B-B14F-4D97-AF65-F5344CB8AC3E}">
        <p14:creationId xmlns:p14="http://schemas.microsoft.com/office/powerpoint/2010/main" val="17201115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dirty="0"/>
              <a:t>In this recursive sort function, if the length of the list =</a:t>
            </a:r>
            <a:r>
              <a:rPr lang="en-IN" baseline="0" dirty="0"/>
              <a:t> 1, we return(only one element, no sorting). Otherwise, we find the minimum element and place in 0</a:t>
            </a:r>
            <a:r>
              <a:rPr lang="en-IN" baseline="30000" dirty="0"/>
              <a:t>th</a:t>
            </a:r>
            <a:r>
              <a:rPr lang="en-IN" baseline="0" dirty="0"/>
              <a:t> position. Next, we call the same function as sort(&amp;list[1], length-1). Now, we sort the list </a:t>
            </a:r>
            <a:r>
              <a:rPr lang="en-IN" baseline="0" dirty="0" err="1"/>
              <a:t>list</a:t>
            </a:r>
            <a:r>
              <a:rPr lang="en-IN" baseline="0" dirty="0"/>
              <a:t>[1], list[2]...list[n-1]  by finding and placing the smallest element in list[1]. Again, the process is repeated with the new list until length  of list =1.</a:t>
            </a:r>
          </a:p>
          <a:p>
            <a:endParaRPr lang="en-IN" baseline="0"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21</a:t>
            </a:fld>
            <a:endParaRPr lang="en-US"/>
          </a:p>
        </p:txBody>
      </p:sp>
    </p:spTree>
    <p:extLst>
      <p:ext uri="{BB962C8B-B14F-4D97-AF65-F5344CB8AC3E}">
        <p14:creationId xmlns:p14="http://schemas.microsoft.com/office/powerpoint/2010/main" val="404478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200" kern="1200" dirty="0">
                <a:solidFill>
                  <a:schemeClr val="tx1"/>
                </a:solidFill>
                <a:latin typeface="Arial" charset="0"/>
                <a:ea typeface="+mn-ea"/>
                <a:cs typeface="+mn-cs"/>
              </a:rPr>
              <a:t>For </a:t>
            </a:r>
            <a:r>
              <a:rPr lang="en-IN" sz="1200" kern="1200" dirty="0" err="1">
                <a:solidFill>
                  <a:schemeClr val="tx1"/>
                </a:solidFill>
                <a:latin typeface="Arial" charset="0"/>
                <a:ea typeface="+mn-ea"/>
                <a:cs typeface="+mn-cs"/>
              </a:rPr>
              <a:t>eg</a:t>
            </a:r>
            <a:r>
              <a:rPr lang="en-IN" sz="1200" kern="1200" dirty="0">
                <a:solidFill>
                  <a:schemeClr val="tx1"/>
                </a:solidFill>
                <a:latin typeface="Arial" charset="0"/>
                <a:ea typeface="+mn-ea"/>
                <a:cs typeface="+mn-cs"/>
              </a:rPr>
              <a:t>: list [] = {33,-2,0,2,4}   n=5</a:t>
            </a:r>
          </a:p>
          <a:p>
            <a:r>
              <a:rPr lang="en-IN" sz="1200" kern="1200" dirty="0">
                <a:solidFill>
                  <a:schemeClr val="tx1"/>
                </a:solidFill>
                <a:latin typeface="Arial" charset="0"/>
                <a:ea typeface="+mn-ea"/>
                <a:cs typeface="+mn-cs"/>
              </a:rPr>
              <a:t>s</a:t>
            </a:r>
            <a:r>
              <a:rPr lang="en-IN" sz="1200" kern="1200">
                <a:solidFill>
                  <a:schemeClr val="tx1"/>
                </a:solidFill>
                <a:latin typeface="Arial" charset="0"/>
                <a:ea typeface="+mn-ea"/>
                <a:cs typeface="+mn-cs"/>
              </a:rPr>
              <a:t>ort(</a:t>
            </a:r>
            <a:r>
              <a:rPr lang="en-IN" sz="1200" kern="1200" dirty="0" err="1">
                <a:solidFill>
                  <a:schemeClr val="tx1"/>
                </a:solidFill>
                <a:latin typeface="Arial" charset="0"/>
                <a:ea typeface="+mn-ea"/>
                <a:cs typeface="+mn-cs"/>
              </a:rPr>
              <a:t>list,ln</a:t>
            </a:r>
            <a:r>
              <a:rPr lang="en-IN" sz="1200" kern="1200" dirty="0">
                <a:solidFill>
                  <a:schemeClr val="tx1"/>
                </a:solidFill>
                <a:latin typeface="Arial" charset="0"/>
                <a:ea typeface="+mn-ea"/>
                <a:cs typeface="+mn-cs"/>
              </a:rPr>
              <a:t>) will result in:</a:t>
            </a:r>
          </a:p>
          <a:p>
            <a:r>
              <a:rPr lang="en-IN" sz="1200" b="1" kern="1200" dirty="0">
                <a:solidFill>
                  <a:schemeClr val="tx1"/>
                </a:solidFill>
                <a:latin typeface="Arial" charset="0"/>
                <a:ea typeface="+mn-ea"/>
                <a:cs typeface="+mn-cs"/>
              </a:rPr>
              <a:t>List (beginning of fn)	List (end of fn)     n 	function call</a:t>
            </a:r>
          </a:p>
          <a:p>
            <a:r>
              <a:rPr lang="en-IN" sz="1200" kern="1200" dirty="0">
                <a:solidFill>
                  <a:schemeClr val="tx1"/>
                </a:solidFill>
                <a:latin typeface="Arial" charset="0"/>
                <a:ea typeface="+mn-ea"/>
                <a:cs typeface="+mn-cs"/>
              </a:rPr>
              <a:t>33 -2 0 2 4		-2 33 0 2 4 	       5           sort(&amp;list[1], 4)</a:t>
            </a:r>
          </a:p>
          <a:p>
            <a:r>
              <a:rPr lang="en-IN" sz="1200" kern="1200" dirty="0">
                <a:solidFill>
                  <a:schemeClr val="tx1"/>
                </a:solidFill>
                <a:latin typeface="Arial" charset="0"/>
                <a:ea typeface="+mn-ea"/>
                <a:cs typeface="+mn-cs"/>
              </a:rPr>
              <a:t>33 0 2 4		0 33 2 4	       4 	sort(&amp;list[1],3)</a:t>
            </a:r>
          </a:p>
          <a:p>
            <a:r>
              <a:rPr lang="en-IN" sz="1200" kern="1200" dirty="0">
                <a:solidFill>
                  <a:schemeClr val="tx1"/>
                </a:solidFill>
                <a:latin typeface="Arial" charset="0"/>
                <a:ea typeface="+mn-ea"/>
                <a:cs typeface="+mn-cs"/>
              </a:rPr>
              <a:t>33 2 4		2 33 4	       3	sort(&amp;list[1],2)</a:t>
            </a:r>
          </a:p>
          <a:p>
            <a:r>
              <a:rPr lang="en-IN" sz="1200" kern="1200" dirty="0">
                <a:solidFill>
                  <a:schemeClr val="tx1"/>
                </a:solidFill>
                <a:latin typeface="Arial" charset="0"/>
                <a:ea typeface="+mn-ea"/>
                <a:cs typeface="+mn-cs"/>
              </a:rPr>
              <a:t>33 4		4 33	       2	sort(&amp;list[1],1)</a:t>
            </a:r>
          </a:p>
          <a:p>
            <a:r>
              <a:rPr lang="en-IN" sz="1200" kern="1200" dirty="0">
                <a:solidFill>
                  <a:schemeClr val="tx1"/>
                </a:solidFill>
                <a:latin typeface="Arial" charset="0"/>
                <a:ea typeface="+mn-ea"/>
                <a:cs typeface="+mn-cs"/>
              </a:rPr>
              <a:t>33		33	       1	no recursive call as base case is reached, return.</a:t>
            </a:r>
          </a:p>
          <a:p>
            <a:r>
              <a:rPr lang="en-IN" sz="1200" kern="1200" dirty="0">
                <a:solidFill>
                  <a:schemeClr val="tx1"/>
                </a:solidFill>
                <a:latin typeface="Arial" charset="0"/>
                <a:ea typeface="+mn-ea"/>
                <a:cs typeface="+mn-cs"/>
              </a:rPr>
              <a:t>From here, after a series of returns, control is transferred to main and the array is now sorted.</a:t>
            </a:r>
          </a:p>
          <a:p>
            <a:r>
              <a:rPr lang="en-IN" sz="1200" kern="1200" dirty="0">
                <a:solidFill>
                  <a:schemeClr val="tx1"/>
                </a:solidFill>
                <a:latin typeface="Arial" charset="0"/>
                <a:ea typeface="+mn-ea"/>
                <a:cs typeface="+mn-cs"/>
              </a:rPr>
              <a:t>	  </a:t>
            </a:r>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22</a:t>
            </a:fld>
            <a:endParaRPr lang="en-US"/>
          </a:p>
        </p:txBody>
      </p:sp>
    </p:spTree>
    <p:extLst>
      <p:ext uri="{BB962C8B-B14F-4D97-AF65-F5344CB8AC3E}">
        <p14:creationId xmlns:p14="http://schemas.microsoft.com/office/powerpoint/2010/main" val="1809947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23</a:t>
            </a:fld>
            <a:endParaRPr lang="en-US"/>
          </a:p>
        </p:txBody>
      </p:sp>
    </p:spTree>
    <p:extLst>
      <p:ext uri="{BB962C8B-B14F-4D97-AF65-F5344CB8AC3E}">
        <p14:creationId xmlns:p14="http://schemas.microsoft.com/office/powerpoint/2010/main" val="1214112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2</a:t>
            </a:fld>
            <a:endParaRPr lang="en-US"/>
          </a:p>
        </p:txBody>
      </p:sp>
    </p:spTree>
    <p:extLst>
      <p:ext uri="{BB962C8B-B14F-4D97-AF65-F5344CB8AC3E}">
        <p14:creationId xmlns:p14="http://schemas.microsoft.com/office/powerpoint/2010/main" val="5337054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200" b="1" i="1" kern="1200" baseline="0" dirty="0">
                <a:solidFill>
                  <a:schemeClr val="tx1"/>
                </a:solidFill>
                <a:latin typeface="Arial" charset="0"/>
                <a:ea typeface="+mn-ea"/>
                <a:cs typeface="+mn-cs"/>
              </a:rPr>
              <a:t>Performance concern</a:t>
            </a:r>
          </a:p>
          <a:p>
            <a:pPr algn="just"/>
            <a:r>
              <a:rPr lang="en-IN" sz="1200" kern="1200" baseline="0" dirty="0">
                <a:solidFill>
                  <a:schemeClr val="tx1"/>
                </a:solidFill>
                <a:latin typeface="Arial" charset="0"/>
                <a:ea typeface="+mn-ea"/>
                <a:cs typeface="+mn-cs"/>
              </a:rPr>
              <a:t>If you are concerned about your program’s performance, avoid using recursion, because it takes more time and consumes more memory than iteration.</a:t>
            </a:r>
          </a:p>
          <a:p>
            <a:pPr algn="just"/>
            <a:endParaRPr lang="en-IN" sz="1200" kern="1200" baseline="0" dirty="0">
              <a:solidFill>
                <a:schemeClr val="tx1"/>
              </a:solidFill>
              <a:latin typeface="Arial" charset="0"/>
              <a:ea typeface="+mn-ea"/>
              <a:cs typeface="+mn-cs"/>
            </a:endParaRPr>
          </a:p>
          <a:p>
            <a:pPr algn="just"/>
            <a:r>
              <a:rPr lang="en-IN" sz="1200" kern="1200" baseline="0" dirty="0">
                <a:solidFill>
                  <a:schemeClr val="tx1"/>
                </a:solidFill>
                <a:latin typeface="Arial" charset="0"/>
                <a:ea typeface="+mn-ea"/>
                <a:cs typeface="+mn-cs"/>
              </a:rPr>
              <a:t>The decision whether to use recursion or iteration should be based on the nature of the problem you are trying to solve and your understanding of the problem. The rule of thumb is to use whichever of the two approaches can best develop an intuitive solution that naturally mirrors the problem. If an iterative solution is obvious, use it. It will generally be more efficient than the recursive option.</a:t>
            </a:r>
            <a:endParaRPr lang="en-IN"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24</a:t>
            </a:fld>
            <a:endParaRPr lang="en-US"/>
          </a:p>
        </p:txBody>
      </p:sp>
    </p:spTree>
    <p:extLst>
      <p:ext uri="{BB962C8B-B14F-4D97-AF65-F5344CB8AC3E}">
        <p14:creationId xmlns:p14="http://schemas.microsoft.com/office/powerpoint/2010/main" val="1511133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40000" lnSpcReduction="20000"/>
          </a:bodyPr>
          <a:lstStyle/>
          <a:p>
            <a:pPr algn="just"/>
            <a:r>
              <a:rPr lang="en-IN" sz="1200" kern="1200" baseline="0" dirty="0">
                <a:solidFill>
                  <a:schemeClr val="tx1"/>
                </a:solidFill>
                <a:latin typeface="+mn-lt"/>
                <a:ea typeface="+mn-ea"/>
                <a:cs typeface="+mn-cs"/>
              </a:rPr>
              <a:t>Recursion is an alternative form of program control. It is essentially repetition without a loop control. When you use</a:t>
            </a:r>
          </a:p>
          <a:p>
            <a:pPr algn="just"/>
            <a:r>
              <a:rPr lang="en-IN" sz="1200" kern="1200" baseline="0" dirty="0">
                <a:solidFill>
                  <a:schemeClr val="tx1"/>
                </a:solidFill>
                <a:latin typeface="+mn-lt"/>
                <a:ea typeface="+mn-ea"/>
                <a:cs typeface="+mn-cs"/>
              </a:rPr>
              <a:t>loops, you specify a loop body. The repetition of the loop body is controlled by the loop-control structure. In recursion, the function itself is called repeatedly. A selection statement must be used to control whether to call the function recursively or not.</a:t>
            </a:r>
          </a:p>
          <a:p>
            <a:pPr algn="just"/>
            <a:r>
              <a:rPr lang="en-IN" sz="1200" kern="1200" baseline="0" dirty="0">
                <a:solidFill>
                  <a:schemeClr val="tx1"/>
                </a:solidFill>
                <a:latin typeface="+mn-lt"/>
                <a:ea typeface="+mn-ea"/>
                <a:cs typeface="+mn-cs"/>
              </a:rPr>
              <a:t>Recursion bears substantial overhead. Each time the program calls a function, the system must assign space for all of the function’s local variables and parameters. This can consume considerable memory and requires extra time to</a:t>
            </a:r>
          </a:p>
          <a:p>
            <a:pPr algn="just"/>
            <a:r>
              <a:rPr lang="en-IN" sz="1200" kern="1200" baseline="0" dirty="0">
                <a:solidFill>
                  <a:schemeClr val="tx1"/>
                </a:solidFill>
                <a:latin typeface="+mn-lt"/>
                <a:ea typeface="+mn-ea"/>
                <a:cs typeface="+mn-cs"/>
              </a:rPr>
              <a:t>manage the additional space.</a:t>
            </a:r>
          </a:p>
          <a:p>
            <a:pPr algn="just"/>
            <a:r>
              <a:rPr lang="en-IN" sz="1200" kern="1200" baseline="0" dirty="0">
                <a:solidFill>
                  <a:schemeClr val="tx1"/>
                </a:solidFill>
                <a:latin typeface="+mn-lt"/>
                <a:ea typeface="+mn-ea"/>
                <a:cs typeface="+mn-cs"/>
              </a:rPr>
              <a:t>Any problem that can be solved recursively can be solved </a:t>
            </a:r>
            <a:r>
              <a:rPr lang="en-IN" sz="1200" kern="1200" baseline="0" dirty="0" err="1">
                <a:solidFill>
                  <a:schemeClr val="tx1"/>
                </a:solidFill>
                <a:latin typeface="+mn-lt"/>
                <a:ea typeface="+mn-ea"/>
                <a:cs typeface="+mn-cs"/>
              </a:rPr>
              <a:t>nonrecursively</a:t>
            </a:r>
            <a:r>
              <a:rPr lang="en-IN" sz="1200" kern="1200" baseline="0" dirty="0">
                <a:solidFill>
                  <a:schemeClr val="tx1"/>
                </a:solidFill>
                <a:latin typeface="+mn-lt"/>
                <a:ea typeface="+mn-ea"/>
                <a:cs typeface="+mn-cs"/>
              </a:rPr>
              <a:t> with iterations. Recursion has many negative aspects: it uses up too much time and too much memory. Why, then, should you use it? In some cases, using recursion enables you to specify a clear, simple solution that would otherwise be difficult to obtain. The decision whether to use recursion or iteration should be based on the nature of the problem you are trying to solve</a:t>
            </a:r>
          </a:p>
          <a:p>
            <a:pPr algn="just"/>
            <a:r>
              <a:rPr lang="en-IN" sz="1200" kern="1200" baseline="0" dirty="0">
                <a:solidFill>
                  <a:schemeClr val="tx1"/>
                </a:solidFill>
                <a:latin typeface="+mn-lt"/>
                <a:ea typeface="+mn-ea"/>
                <a:cs typeface="+mn-cs"/>
              </a:rPr>
              <a:t>and your understanding of the problem. The rule of thumb is to use whichever of the two approaches can best develop an intuitive solution that naturally mirrors the problem. If an iterative solution is obvious, use it. It will generally be more efficient than the recursive option.</a:t>
            </a:r>
          </a:p>
          <a:p>
            <a:pPr algn="just"/>
            <a:endParaRPr lang="en-IN" u="sng" dirty="0">
              <a:latin typeface="+mn-lt"/>
            </a:endParaRPr>
          </a:p>
          <a:p>
            <a:pPr algn="just"/>
            <a:r>
              <a:rPr lang="en-IN" u="sng" dirty="0">
                <a:latin typeface="+mn-lt"/>
              </a:rPr>
              <a:t>Recursion Vs Iteration</a:t>
            </a:r>
          </a:p>
          <a:p>
            <a:pPr algn="just"/>
            <a:endParaRPr lang="en-IN" sz="1200" kern="1200" baseline="0" dirty="0">
              <a:solidFill>
                <a:schemeClr val="tx1"/>
              </a:solidFill>
              <a:latin typeface="+mn-lt"/>
              <a:ea typeface="+mn-ea"/>
              <a:cs typeface="+mn-cs"/>
            </a:endParaRPr>
          </a:p>
          <a:p>
            <a:pPr algn="just"/>
            <a:r>
              <a:rPr lang="en-IN" sz="1200" kern="1200" baseline="0" dirty="0">
                <a:solidFill>
                  <a:schemeClr val="tx1"/>
                </a:solidFill>
                <a:latin typeface="+mn-lt"/>
                <a:ea typeface="+mn-ea"/>
                <a:cs typeface="+mn-cs"/>
              </a:rPr>
              <a:t>A recursive version of a method typically executes less efficiently than the corresponding iterative version. This is because the computer must keep track of the recursive calls and the suspended computations. However, it can be much easier to write a recursive method than it is to write a corresponding iterative method.</a:t>
            </a:r>
          </a:p>
          <a:p>
            <a:pPr algn="just"/>
            <a:endParaRPr lang="en-IN" dirty="0">
              <a:latin typeface="+mn-lt"/>
            </a:endParaRPr>
          </a:p>
          <a:p>
            <a:pPr algn="just"/>
            <a:r>
              <a:rPr lang="en-IN" sz="1200" kern="1200" baseline="0" dirty="0">
                <a:solidFill>
                  <a:schemeClr val="tx1"/>
                </a:solidFill>
                <a:latin typeface="+mn-lt"/>
                <a:ea typeface="+mn-ea"/>
                <a:cs typeface="+mn-cs"/>
              </a:rPr>
              <a:t>A recursive version of a method typically executes less efficiently than the corresponding iterative version. This is because the computer must keep track of the recursive calls and the suspended computations. However, it can be much easier to write a recursive method(for recursive problems) than it is to write a corresponding iterative method.</a:t>
            </a:r>
          </a:p>
          <a:p>
            <a:pPr marL="320040" indent="-320040" fontAlgn="auto">
              <a:spcAft>
                <a:spcPts val="0"/>
              </a:spcAft>
              <a:buFont typeface="Wingdings"/>
              <a:buNone/>
              <a:defRPr/>
            </a:pPr>
            <a:endParaRPr lang="en-IN" sz="1200" kern="1200" baseline="0" dirty="0">
              <a:solidFill>
                <a:schemeClr val="tx1"/>
              </a:solidFill>
              <a:latin typeface="+mn-lt"/>
              <a:ea typeface="+mn-ea"/>
              <a:cs typeface="+mn-cs"/>
            </a:endParaRPr>
          </a:p>
          <a:p>
            <a:pPr marL="320040" indent="-320040" fontAlgn="auto">
              <a:spcAft>
                <a:spcPts val="0"/>
              </a:spcAft>
              <a:buFont typeface="Wingdings"/>
              <a:buNone/>
              <a:defRPr/>
            </a:pPr>
            <a:r>
              <a:rPr lang="en-US" u="sng" dirty="0"/>
              <a:t>Similarities between recursion and iteration</a:t>
            </a:r>
          </a:p>
          <a:p>
            <a:pPr marL="320040" indent="-320040" fontAlgn="auto">
              <a:spcAft>
                <a:spcPts val="0"/>
              </a:spcAft>
              <a:buFont typeface="Wingdings"/>
              <a:buChar char=""/>
              <a:defRPr/>
            </a:pPr>
            <a:r>
              <a:rPr lang="en-US" dirty="0"/>
              <a:t>Iteration</a:t>
            </a:r>
          </a:p>
          <a:p>
            <a:pPr marL="640715" lvl="1" indent="-320040" fontAlgn="auto">
              <a:spcAft>
                <a:spcPts val="0"/>
              </a:spcAft>
              <a:buFont typeface="Wingdings"/>
              <a:buChar char=""/>
              <a:defRPr/>
            </a:pPr>
            <a:r>
              <a:rPr lang="en-US" dirty="0"/>
              <a:t>Loop repetition condition determines whether to repeat the loop body or exit from the loop</a:t>
            </a:r>
          </a:p>
          <a:p>
            <a:pPr marL="320040" indent="-320040" fontAlgn="auto">
              <a:spcAft>
                <a:spcPts val="0"/>
              </a:spcAft>
              <a:buFont typeface="Wingdings"/>
              <a:buChar char=""/>
              <a:defRPr/>
            </a:pPr>
            <a:r>
              <a:rPr lang="en-US" dirty="0"/>
              <a:t>Recursion </a:t>
            </a:r>
          </a:p>
          <a:p>
            <a:pPr marL="640715" lvl="1" indent="-320040" fontAlgn="auto">
              <a:spcAft>
                <a:spcPts val="0"/>
              </a:spcAft>
              <a:buFont typeface="Wingdings"/>
              <a:buChar char=""/>
              <a:defRPr/>
            </a:pPr>
            <a:r>
              <a:rPr lang="en-US" dirty="0"/>
              <a:t>The condition usually tests for a base case </a:t>
            </a:r>
          </a:p>
          <a:p>
            <a:pPr marL="320040" indent="-320040" fontAlgn="auto">
              <a:spcAft>
                <a:spcPts val="0"/>
              </a:spcAft>
              <a:buFont typeface="Wingdings"/>
              <a:buChar char=""/>
              <a:defRPr/>
            </a:pPr>
            <a:r>
              <a:rPr lang="en-US" dirty="0"/>
              <a:t>You can always write an iterative solution to a recursion</a:t>
            </a:r>
          </a:p>
          <a:p>
            <a:pPr marL="320040" indent="-320040" fontAlgn="auto">
              <a:spcAft>
                <a:spcPts val="0"/>
              </a:spcAft>
              <a:buFont typeface="Wingdings"/>
              <a:buChar char=""/>
              <a:defRPr/>
            </a:pPr>
            <a:r>
              <a:rPr lang="en-US" dirty="0"/>
              <a:t>But can you always write a recursion for an iteration problem?</a:t>
            </a:r>
          </a:p>
          <a:p>
            <a:pPr marL="320040" indent="-320040" fontAlgn="auto">
              <a:spcAft>
                <a:spcPts val="0"/>
              </a:spcAft>
              <a:buFont typeface="Wingdings"/>
              <a:buChar char=""/>
              <a:defRPr/>
            </a:pPr>
            <a:r>
              <a:rPr lang="en-US" dirty="0"/>
              <a:t>Which one is best? </a:t>
            </a:r>
          </a:p>
          <a:p>
            <a:endParaRPr lang="en-US" dirty="0"/>
          </a:p>
          <a:p>
            <a:r>
              <a:rPr lang="en-US" u="sng" dirty="0"/>
              <a:t>Difference between iteration and recursion is:</a:t>
            </a:r>
          </a:p>
          <a:p>
            <a:r>
              <a:rPr lang="en-US" b="0" dirty="0"/>
              <a:t>With iteration, each step clearly leads onto the next, like stepping stones across a river.</a:t>
            </a:r>
          </a:p>
          <a:p>
            <a:endParaRPr lang="en-US" b="0" dirty="0"/>
          </a:p>
          <a:p>
            <a:r>
              <a:rPr lang="en-US" b="0" dirty="0"/>
              <a:t>In recursion, each step replicates itself at a smaller scale, so that all of them combined together eventually solve the problem. </a:t>
            </a:r>
          </a:p>
          <a:p>
            <a:pPr algn="just"/>
            <a:endParaRPr lang="en-IN" b="0" dirty="0">
              <a:latin typeface="+mn-lt"/>
            </a:endParaRPr>
          </a:p>
          <a:p>
            <a:pPr algn="just"/>
            <a:endParaRPr lang="en-IN" b="0" dirty="0">
              <a:latin typeface="+mn-lt"/>
            </a:endParaRPr>
          </a:p>
          <a:p>
            <a:r>
              <a:rPr lang="en-IN" sz="1200" b="1" kern="1200" baseline="0" dirty="0">
                <a:solidFill>
                  <a:schemeClr val="tx1"/>
                </a:solidFill>
                <a:latin typeface="Arial" charset="0"/>
                <a:ea typeface="+mn-ea"/>
                <a:cs typeface="+mn-cs"/>
              </a:rPr>
              <a:t>Recursion vs. Iteration</a:t>
            </a:r>
          </a:p>
          <a:p>
            <a:r>
              <a:rPr lang="en-IN" sz="1200" kern="1200" baseline="0" dirty="0">
                <a:solidFill>
                  <a:schemeClr val="tx1"/>
                </a:solidFill>
                <a:latin typeface="Arial" charset="0"/>
                <a:ea typeface="+mn-ea"/>
                <a:cs typeface="+mn-cs"/>
              </a:rPr>
              <a:t>Both iteration and recursion are based on a control structure</a:t>
            </a:r>
          </a:p>
          <a:p>
            <a:r>
              <a:rPr lang="en-IN" sz="1200" kern="1200" baseline="0" dirty="0">
                <a:solidFill>
                  <a:schemeClr val="tx1"/>
                </a:solidFill>
                <a:latin typeface="Arial" charset="0"/>
                <a:ea typeface="+mn-ea"/>
                <a:cs typeface="+mn-cs"/>
              </a:rPr>
              <a:t> Iteration uses a repetition structure; recursion uses a selection structure</a:t>
            </a:r>
          </a:p>
          <a:p>
            <a:r>
              <a:rPr lang="en-IN" sz="1200" kern="1200" baseline="0" dirty="0">
                <a:solidFill>
                  <a:schemeClr val="tx1"/>
                </a:solidFill>
                <a:latin typeface="Arial" charset="0"/>
                <a:ea typeface="+mn-ea"/>
                <a:cs typeface="+mn-cs"/>
              </a:rPr>
              <a:t> Both recursion and iteration involve repetition: iteration explicitly uses a repetition structure; recursion</a:t>
            </a:r>
          </a:p>
          <a:p>
            <a:r>
              <a:rPr lang="en-IN" sz="1200" kern="1200" baseline="0" dirty="0">
                <a:solidFill>
                  <a:schemeClr val="tx1"/>
                </a:solidFill>
                <a:latin typeface="Arial" charset="0"/>
                <a:ea typeface="+mn-ea"/>
                <a:cs typeface="+mn-cs"/>
              </a:rPr>
              <a:t>achieve repetition trough repeated function calls</a:t>
            </a:r>
          </a:p>
          <a:p>
            <a:r>
              <a:rPr lang="en-IN" sz="1200" kern="1200" baseline="0" dirty="0">
                <a:solidFill>
                  <a:schemeClr val="tx1"/>
                </a:solidFill>
                <a:latin typeface="Arial" charset="0"/>
                <a:ea typeface="+mn-ea"/>
                <a:cs typeface="+mn-cs"/>
              </a:rPr>
              <a:t> Iteration and recursion each involve a termination test: iteration terminates when the loop condition fails;</a:t>
            </a:r>
          </a:p>
          <a:p>
            <a:r>
              <a:rPr lang="en-IN" sz="1200" kern="1200" baseline="0" dirty="0">
                <a:solidFill>
                  <a:schemeClr val="tx1"/>
                </a:solidFill>
                <a:latin typeface="Arial" charset="0"/>
                <a:ea typeface="+mn-ea"/>
                <a:cs typeface="+mn-cs"/>
              </a:rPr>
              <a:t>recursion terminates when a base case is recognized.</a:t>
            </a:r>
          </a:p>
          <a:p>
            <a:r>
              <a:rPr lang="en-IN" sz="1200" b="1" kern="1200" baseline="0" dirty="0">
                <a:solidFill>
                  <a:schemeClr val="tx1"/>
                </a:solidFill>
                <a:latin typeface="Arial" charset="0"/>
                <a:ea typeface="+mn-ea"/>
                <a:cs typeface="+mn-cs"/>
              </a:rPr>
              <a:t>Why choose recursion?</a:t>
            </a:r>
          </a:p>
          <a:p>
            <a:r>
              <a:rPr lang="en-IN" sz="1200" kern="1200" baseline="0" dirty="0">
                <a:solidFill>
                  <a:schemeClr val="tx1"/>
                </a:solidFill>
                <a:latin typeface="Arial" charset="0"/>
                <a:ea typeface="+mn-ea"/>
                <a:cs typeface="+mn-cs"/>
              </a:rPr>
              <a:t>Any problem, that can be solved recursively can also be solved iteratively (</a:t>
            </a:r>
            <a:r>
              <a:rPr lang="en-IN" sz="1200" kern="1200" baseline="0" dirty="0" err="1">
                <a:solidFill>
                  <a:schemeClr val="tx1"/>
                </a:solidFill>
                <a:latin typeface="Arial" charset="0"/>
                <a:ea typeface="+mn-ea"/>
                <a:cs typeface="+mn-cs"/>
              </a:rPr>
              <a:t>nonrecursively</a:t>
            </a:r>
            <a:r>
              <a:rPr lang="en-IN" sz="1200" kern="1200" baseline="0" dirty="0">
                <a:solidFill>
                  <a:schemeClr val="tx1"/>
                </a:solidFill>
                <a:latin typeface="Arial" charset="0"/>
                <a:ea typeface="+mn-ea"/>
                <a:cs typeface="+mn-cs"/>
              </a:rPr>
              <a:t>). Recursive calls</a:t>
            </a:r>
          </a:p>
          <a:p>
            <a:r>
              <a:rPr lang="en-IN" sz="1200" kern="1200" baseline="0" dirty="0">
                <a:solidFill>
                  <a:schemeClr val="tx1"/>
                </a:solidFill>
                <a:latin typeface="Arial" charset="0"/>
                <a:ea typeface="+mn-ea"/>
                <a:cs typeface="+mn-cs"/>
              </a:rPr>
              <a:t>take time and consume additional memory.</a:t>
            </a:r>
          </a:p>
          <a:p>
            <a:r>
              <a:rPr lang="en-IN" sz="1200" kern="1200" baseline="0" dirty="0">
                <a:solidFill>
                  <a:schemeClr val="tx1"/>
                </a:solidFill>
                <a:latin typeface="Arial" charset="0"/>
                <a:ea typeface="+mn-ea"/>
                <a:cs typeface="+mn-cs"/>
              </a:rPr>
              <a:t>So why choose recursion ?</a:t>
            </a:r>
          </a:p>
          <a:p>
            <a:r>
              <a:rPr lang="en-IN" sz="1200" kern="1200" baseline="0" dirty="0">
                <a:solidFill>
                  <a:schemeClr val="tx1"/>
                </a:solidFill>
                <a:latin typeface="Arial" charset="0"/>
                <a:ea typeface="+mn-ea"/>
                <a:cs typeface="+mn-cs"/>
              </a:rPr>
              <a:t> When the recursive approach more naturally mirrors the problem and results in program that is easier to</a:t>
            </a:r>
          </a:p>
          <a:p>
            <a:r>
              <a:rPr lang="en-IN" sz="1200" kern="1200" baseline="0" dirty="0">
                <a:solidFill>
                  <a:schemeClr val="tx1"/>
                </a:solidFill>
                <a:latin typeface="Arial" charset="0"/>
                <a:ea typeface="+mn-ea"/>
                <a:cs typeface="+mn-cs"/>
              </a:rPr>
              <a:t>understand and debug.</a:t>
            </a:r>
          </a:p>
          <a:p>
            <a:r>
              <a:rPr lang="en-IN" sz="1200" kern="1200" baseline="0" dirty="0">
                <a:solidFill>
                  <a:schemeClr val="tx1"/>
                </a:solidFill>
                <a:latin typeface="Arial" charset="0"/>
                <a:ea typeface="+mn-ea"/>
                <a:cs typeface="+mn-cs"/>
              </a:rPr>
              <a:t> An iterative solution may not be apparent.</a:t>
            </a:r>
            <a:endParaRPr lang="en-IN" b="0" dirty="0">
              <a:latin typeface="+mn-lt"/>
            </a:endParaRPr>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25</a:t>
            </a:fld>
            <a:endParaRPr lang="en-US"/>
          </a:p>
        </p:txBody>
      </p:sp>
    </p:spTree>
    <p:extLst>
      <p:ext uri="{BB962C8B-B14F-4D97-AF65-F5344CB8AC3E}">
        <p14:creationId xmlns:p14="http://schemas.microsoft.com/office/powerpoint/2010/main" val="2466333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1200" b="0" i="0" kern="1200" dirty="0">
                <a:solidFill>
                  <a:schemeClr val="tx1"/>
                </a:solidFill>
                <a:effectLst/>
                <a:latin typeface="Arial" charset="0"/>
                <a:ea typeface="+mn-ea"/>
                <a:cs typeface="+mn-cs"/>
              </a:rPr>
              <a:t>The Euclidean algorithm is based on the principle that the greatest common divisor of two numbers does not change if the larger number is replaced by its difference with the smaller number. For example, 21 is the GCD of 252 and 105 (252 = 21 × 12 and 105 = 21 × 5), and the same number 21 is also the GCD of 105 and 147 = 252 − 105. Since this replacement reduces the larger of the two numbers, repeating this process gives successively smaller pairs of numbers until one of the two numbers reaches zero. When that occurs, the other number (the one that is not zero) is the GCD of the original two numbers.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221E1F"/>
              </a:solidFill>
              <a:effectLst/>
              <a:latin typeface="Calibri" pitchFamily="34"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221E1F"/>
                </a:solidFill>
                <a:effectLst/>
                <a:latin typeface="Calibri" pitchFamily="34" charset="0"/>
                <a:cs typeface="Calibri" pitchFamily="34" charset="0"/>
              </a:rPr>
              <a:t>The </a:t>
            </a:r>
            <a:r>
              <a:rPr kumimoji="0" lang="en-US" sz="1200" b="0" i="1" u="none" strike="noStrike" cap="none" normalizeH="0" baseline="0" dirty="0">
                <a:ln>
                  <a:noFill/>
                </a:ln>
                <a:solidFill>
                  <a:srgbClr val="221E1F"/>
                </a:solidFill>
                <a:effectLst/>
                <a:latin typeface="Calibri" pitchFamily="34" charset="0"/>
                <a:cs typeface="Calibri" pitchFamily="34" charset="0"/>
              </a:rPr>
              <a:t>greatest common divisor</a:t>
            </a:r>
            <a:r>
              <a:rPr kumimoji="0" lang="en-US" sz="1200" b="0" i="0" u="none" strike="noStrike" cap="none" normalizeH="0" baseline="0" dirty="0">
                <a:ln>
                  <a:noFill/>
                </a:ln>
                <a:solidFill>
                  <a:srgbClr val="221E1F"/>
                </a:solidFill>
                <a:effectLst/>
                <a:latin typeface="Calibri" pitchFamily="34" charset="0"/>
                <a:cs typeface="Calibri" pitchFamily="34" charset="0"/>
              </a:rPr>
              <a:t> (</a:t>
            </a:r>
            <a:r>
              <a:rPr kumimoji="0" lang="en-US" sz="1400" i="0" u="none" strike="noStrike" cap="none" normalizeH="0" baseline="0" dirty="0" err="1">
                <a:ln>
                  <a:noFill/>
                </a:ln>
                <a:solidFill>
                  <a:srgbClr val="221E1F"/>
                </a:solidFill>
                <a:effectLst/>
                <a:latin typeface="Tempus Sans ITC" pitchFamily="82" charset="0"/>
                <a:cs typeface="Calibri" pitchFamily="34" charset="0"/>
              </a:rPr>
              <a:t>gcd</a:t>
            </a:r>
            <a:r>
              <a:rPr kumimoji="0" lang="en-US" sz="1200" b="0" i="0" u="none" strike="noStrike" cap="none" normalizeH="0" baseline="0" dirty="0">
                <a:ln>
                  <a:noFill/>
                </a:ln>
                <a:solidFill>
                  <a:srgbClr val="221E1F"/>
                </a:solidFill>
                <a:effectLst/>
                <a:latin typeface="Calibri" pitchFamily="34" charset="0"/>
                <a:cs typeface="Calibri" pitchFamily="34" charset="0"/>
              </a:rPr>
              <a:t>) of two positive integers is the largest integer that divides evenly into both of them. For example, the greatest common divisor of 24 and 9 is 3 since both 24 and 9 are multiples of 3, but no integer larger than 3 divides evenly into 24 and 9. </a:t>
            </a:r>
            <a:endParaRPr kumimoji="0" lang="en-US" sz="1200" b="0" i="0" u="none" strike="noStrike" cap="none" normalizeH="0" baseline="0" dirty="0">
              <a:ln>
                <a:noFill/>
              </a:ln>
              <a:solidFill>
                <a:schemeClr val="tx1"/>
              </a:solidFill>
              <a:effectLst/>
              <a:latin typeface="Calibri" pitchFamily="34" charset="0"/>
              <a:cs typeface="Calibri" pitchFamily="34" charset="0"/>
            </a:endParaRPr>
          </a:p>
          <a:p>
            <a:pPr lvl="0" algn="just" eaLnBrk="0" hangingPunct="0"/>
            <a:r>
              <a:rPr kumimoji="0" lang="en-US" sz="1200" b="0" i="0" u="none" strike="noStrike" cap="none" normalizeH="0" baseline="0" dirty="0">
                <a:ln>
                  <a:noFill/>
                </a:ln>
                <a:solidFill>
                  <a:srgbClr val="221E1F"/>
                </a:solidFill>
                <a:effectLst/>
                <a:latin typeface="Calibri" pitchFamily="34" charset="0"/>
                <a:cs typeface="Calibri" pitchFamily="34" charset="0"/>
              </a:rPr>
              <a:t>We can efficiently compute the </a:t>
            </a:r>
            <a:r>
              <a:rPr lang="en-US" sz="1200" dirty="0" err="1">
                <a:solidFill>
                  <a:srgbClr val="221E1F"/>
                </a:solidFill>
                <a:latin typeface="Tempus Sans ITC" pitchFamily="82" charset="0"/>
                <a:cs typeface="Calibri" pitchFamily="34" charset="0"/>
              </a:rPr>
              <a:t>gcd</a:t>
            </a:r>
            <a:r>
              <a:rPr kumimoji="0" lang="en-US" sz="1200" b="0" i="0" u="none" strike="noStrike" cap="none" normalizeH="0" baseline="0" dirty="0">
                <a:ln>
                  <a:noFill/>
                </a:ln>
                <a:solidFill>
                  <a:srgbClr val="221E1F"/>
                </a:solidFill>
                <a:effectLst/>
                <a:latin typeface="Calibri" pitchFamily="34" charset="0"/>
                <a:cs typeface="Calibri" pitchFamily="34" charset="0"/>
              </a:rPr>
              <a:t> using the following property, which holds for positive integers </a:t>
            </a:r>
            <a:r>
              <a:rPr kumimoji="0" lang="en-US" sz="1200" b="0" i="1" u="none" strike="noStrike" cap="none" normalizeH="0" baseline="0" dirty="0">
                <a:ln>
                  <a:noFill/>
                </a:ln>
                <a:solidFill>
                  <a:srgbClr val="221E1F"/>
                </a:solidFill>
                <a:effectLst/>
                <a:latin typeface="Calibri" pitchFamily="34" charset="0"/>
                <a:cs typeface="Calibri" pitchFamily="34" charset="0"/>
              </a:rPr>
              <a:t>p</a:t>
            </a:r>
            <a:r>
              <a:rPr kumimoji="0" lang="en-US" sz="1200" b="0" i="0" u="none" strike="noStrike" cap="none" normalizeH="0" baseline="0" dirty="0">
                <a:ln>
                  <a:noFill/>
                </a:ln>
                <a:solidFill>
                  <a:srgbClr val="221E1F"/>
                </a:solidFill>
                <a:effectLst/>
                <a:latin typeface="Calibri" pitchFamily="34" charset="0"/>
                <a:cs typeface="Calibri" pitchFamily="34" charset="0"/>
              </a:rPr>
              <a:t> and </a:t>
            </a:r>
            <a:r>
              <a:rPr kumimoji="0" lang="en-US" sz="1200" b="0" i="1" u="none" strike="noStrike" cap="none" normalizeH="0" baseline="0" dirty="0">
                <a:ln>
                  <a:noFill/>
                </a:ln>
                <a:solidFill>
                  <a:srgbClr val="221E1F"/>
                </a:solidFill>
                <a:effectLst/>
                <a:latin typeface="Calibri" pitchFamily="34" charset="0"/>
                <a:cs typeface="Calibri" pitchFamily="34" charset="0"/>
              </a:rPr>
              <a:t>q</a:t>
            </a:r>
            <a:r>
              <a:rPr kumimoji="0" lang="en-US" sz="1200" b="0" i="0" u="none" strike="noStrike" cap="none" normalizeH="0" baseline="0" dirty="0">
                <a:ln>
                  <a:noFill/>
                </a:ln>
                <a:solidFill>
                  <a:srgbClr val="221E1F"/>
                </a:solidFill>
                <a:effectLst/>
                <a:latin typeface="Calibri" pitchFamily="34" charset="0"/>
                <a:cs typeface="Calibri" pitchFamily="34" charset="0"/>
              </a:rPr>
              <a:t>:</a:t>
            </a:r>
            <a:endParaRPr kumimoji="0" lang="en-US" sz="1200" b="0" i="0" u="none" strike="noStrike" cap="none" normalizeH="0" baseline="0" dirty="0">
              <a:ln>
                <a:noFill/>
              </a:ln>
              <a:solidFill>
                <a:schemeClr val="tx1"/>
              </a:solidFill>
              <a:effectLst/>
              <a:latin typeface="Calibri" pitchFamily="34"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Baskerville Old Face" pitchFamily="18" charset="0"/>
                <a:cs typeface="Calibri" pitchFamily="34" charset="0"/>
              </a:rPr>
              <a:t>	If </a:t>
            </a:r>
            <a:r>
              <a:rPr kumimoji="0" lang="en-US" sz="1400" b="0" i="1" u="none" strike="noStrike" cap="none" normalizeH="0" baseline="0" dirty="0">
                <a:ln>
                  <a:noFill/>
                </a:ln>
                <a:solidFill>
                  <a:schemeClr val="tx1"/>
                </a:solidFill>
                <a:effectLst/>
                <a:latin typeface="Baskerville Old Face" pitchFamily="18" charset="0"/>
                <a:cs typeface="Calibri" pitchFamily="34" charset="0"/>
              </a:rPr>
              <a:t>p</a:t>
            </a:r>
            <a:r>
              <a:rPr kumimoji="0" lang="en-US" sz="1400" b="0" i="0" u="none" strike="noStrike" cap="none" normalizeH="0" baseline="0" dirty="0">
                <a:ln>
                  <a:noFill/>
                </a:ln>
                <a:solidFill>
                  <a:schemeClr val="tx1"/>
                </a:solidFill>
                <a:effectLst/>
                <a:latin typeface="Baskerville Old Face" pitchFamily="18" charset="0"/>
                <a:cs typeface="Calibri" pitchFamily="34" charset="0"/>
              </a:rPr>
              <a:t> &gt; </a:t>
            </a:r>
            <a:r>
              <a:rPr kumimoji="0" lang="en-US" sz="1400" b="0" i="1" u="none" strike="noStrike" cap="none" normalizeH="0" baseline="0" dirty="0">
                <a:ln>
                  <a:noFill/>
                </a:ln>
                <a:solidFill>
                  <a:schemeClr val="tx1"/>
                </a:solidFill>
                <a:effectLst/>
                <a:latin typeface="Baskerville Old Face" pitchFamily="18" charset="0"/>
                <a:cs typeface="Calibri" pitchFamily="34" charset="0"/>
              </a:rPr>
              <a:t>q</a:t>
            </a:r>
            <a:r>
              <a:rPr kumimoji="0" lang="en-US" sz="1400" b="0" i="0" u="none" strike="noStrike" cap="none" normalizeH="0" baseline="0" dirty="0">
                <a:ln>
                  <a:noFill/>
                </a:ln>
                <a:solidFill>
                  <a:schemeClr val="tx1"/>
                </a:solidFill>
                <a:effectLst/>
                <a:latin typeface="Baskerville Old Face" pitchFamily="18" charset="0"/>
                <a:cs typeface="Calibri"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Baskerville Old Face" pitchFamily="18" charset="0"/>
                <a:cs typeface="Calibri" pitchFamily="34" charset="0"/>
              </a:rPr>
              <a:t>	the </a:t>
            </a:r>
            <a:r>
              <a:rPr kumimoji="0" lang="en-US" sz="1400" b="0" i="0" u="none" strike="noStrike" cap="none" normalizeH="0" baseline="0" dirty="0" err="1">
                <a:ln>
                  <a:noFill/>
                </a:ln>
                <a:solidFill>
                  <a:schemeClr val="tx1"/>
                </a:solidFill>
                <a:effectLst/>
                <a:latin typeface="Baskerville Old Face" pitchFamily="18" charset="0"/>
                <a:cs typeface="Calibri" pitchFamily="34" charset="0"/>
              </a:rPr>
              <a:t>gcd</a:t>
            </a:r>
            <a:r>
              <a:rPr kumimoji="0" lang="en-US" sz="1400" b="0" i="0" u="none" strike="noStrike" cap="none" normalizeH="0" baseline="0" dirty="0">
                <a:ln>
                  <a:noFill/>
                </a:ln>
                <a:solidFill>
                  <a:schemeClr val="tx1"/>
                </a:solidFill>
                <a:effectLst/>
                <a:latin typeface="Baskerville Old Face" pitchFamily="18" charset="0"/>
                <a:cs typeface="Calibri" pitchFamily="34" charset="0"/>
              </a:rPr>
              <a:t> of </a:t>
            </a:r>
            <a:r>
              <a:rPr kumimoji="0" lang="en-US" sz="1400" b="0" i="1" u="none" strike="noStrike" cap="none" normalizeH="0" baseline="0" dirty="0">
                <a:ln>
                  <a:noFill/>
                </a:ln>
                <a:solidFill>
                  <a:schemeClr val="tx1"/>
                </a:solidFill>
                <a:effectLst/>
                <a:latin typeface="Baskerville Old Face" pitchFamily="18" charset="0"/>
                <a:cs typeface="Calibri" pitchFamily="34" charset="0"/>
              </a:rPr>
              <a:t>p</a:t>
            </a:r>
            <a:r>
              <a:rPr kumimoji="0" lang="en-US" sz="1400" b="0" i="0" u="none" strike="noStrike" cap="none" normalizeH="0" baseline="0" dirty="0">
                <a:ln>
                  <a:noFill/>
                </a:ln>
                <a:solidFill>
                  <a:schemeClr val="tx1"/>
                </a:solidFill>
                <a:effectLst/>
                <a:latin typeface="Baskerville Old Face" pitchFamily="18" charset="0"/>
                <a:cs typeface="Calibri" pitchFamily="34" charset="0"/>
              </a:rPr>
              <a:t> and </a:t>
            </a:r>
            <a:r>
              <a:rPr kumimoji="0" lang="en-US" sz="1400" b="0" i="1" u="none" strike="noStrike" cap="none" normalizeH="0" baseline="0" dirty="0">
                <a:ln>
                  <a:noFill/>
                </a:ln>
                <a:solidFill>
                  <a:schemeClr val="tx1"/>
                </a:solidFill>
                <a:effectLst/>
                <a:latin typeface="Baskerville Old Face" pitchFamily="18" charset="0"/>
                <a:cs typeface="Calibri" pitchFamily="34" charset="0"/>
              </a:rPr>
              <a:t>q</a:t>
            </a:r>
            <a:r>
              <a:rPr kumimoji="0" lang="en-US" sz="1400" b="0" i="0" u="none" strike="noStrike" cap="none" normalizeH="0" baseline="0" dirty="0">
                <a:ln>
                  <a:noFill/>
                </a:ln>
                <a:solidFill>
                  <a:schemeClr val="tx1"/>
                </a:solidFill>
                <a:effectLst/>
                <a:latin typeface="Baskerville Old Face" pitchFamily="18" charset="0"/>
                <a:cs typeface="Calibri" pitchFamily="34" charset="0"/>
              </a:rPr>
              <a:t> is the same as </a:t>
            </a:r>
          </a:p>
          <a:p>
            <a:pPr marL="0" marR="0" lvl="0" indent="0" algn="just" defTabSz="914400" rtl="0" eaLnBrk="0" fontAlgn="base" latinLnBrk="0" hangingPunct="0">
              <a:lnSpc>
                <a:spcPct val="100000"/>
              </a:lnSpc>
              <a:spcBef>
                <a:spcPct val="0"/>
              </a:spcBef>
              <a:spcAft>
                <a:spcPct val="0"/>
              </a:spcAft>
              <a:buClrTx/>
              <a:buSzTx/>
              <a:buFontTx/>
              <a:buNone/>
              <a:tabLst/>
            </a:pPr>
            <a:r>
              <a:rPr lang="en-US" sz="1400" b="0" dirty="0">
                <a:solidFill>
                  <a:schemeClr val="tx1"/>
                </a:solidFill>
                <a:latin typeface="Baskerville Old Face" pitchFamily="18" charset="0"/>
                <a:cs typeface="Calibri" pitchFamily="34" charset="0"/>
              </a:rPr>
              <a:t>	</a:t>
            </a:r>
            <a:r>
              <a:rPr kumimoji="0" lang="en-US" sz="1400" b="0" i="0" u="none" strike="noStrike" cap="none" normalizeH="0" baseline="0" dirty="0">
                <a:ln>
                  <a:noFill/>
                </a:ln>
                <a:solidFill>
                  <a:schemeClr val="tx1"/>
                </a:solidFill>
                <a:effectLst/>
                <a:latin typeface="Baskerville Old Face" pitchFamily="18" charset="0"/>
                <a:cs typeface="Calibri" pitchFamily="34" charset="0"/>
              </a:rPr>
              <a:t>the </a:t>
            </a:r>
            <a:r>
              <a:rPr kumimoji="0" lang="en-US" sz="1400" b="0" i="0" u="none" strike="noStrike" cap="none" normalizeH="0" baseline="0" dirty="0" err="1">
                <a:ln>
                  <a:noFill/>
                </a:ln>
                <a:solidFill>
                  <a:schemeClr val="tx1"/>
                </a:solidFill>
                <a:effectLst/>
                <a:latin typeface="Baskerville Old Face" pitchFamily="18" charset="0"/>
                <a:cs typeface="Calibri" pitchFamily="34" charset="0"/>
              </a:rPr>
              <a:t>gcd</a:t>
            </a:r>
            <a:r>
              <a:rPr kumimoji="0" lang="en-US" sz="1400" b="0" i="0" u="none" strike="noStrike" cap="none" normalizeH="0" baseline="0" dirty="0">
                <a:ln>
                  <a:noFill/>
                </a:ln>
                <a:solidFill>
                  <a:schemeClr val="tx1"/>
                </a:solidFill>
                <a:effectLst/>
                <a:latin typeface="Baskerville Old Face" pitchFamily="18" charset="0"/>
                <a:cs typeface="Calibri" pitchFamily="34" charset="0"/>
              </a:rPr>
              <a:t> of </a:t>
            </a:r>
            <a:r>
              <a:rPr kumimoji="0" lang="en-US" sz="1400" u="none" strike="noStrike" cap="none" normalizeH="0" baseline="0" dirty="0">
                <a:ln>
                  <a:noFill/>
                </a:ln>
                <a:solidFill>
                  <a:schemeClr val="tx1"/>
                </a:solidFill>
                <a:effectLst/>
                <a:latin typeface="Baskerville Old Face" pitchFamily="18" charset="0"/>
                <a:cs typeface="Calibri" pitchFamily="34" charset="0"/>
              </a:rPr>
              <a:t>q </a:t>
            </a:r>
            <a:r>
              <a:rPr kumimoji="0" lang="en-US" sz="1400" b="0" u="none" strike="noStrike" cap="none" normalizeH="0" baseline="0" dirty="0">
                <a:ln>
                  <a:noFill/>
                </a:ln>
                <a:solidFill>
                  <a:schemeClr val="accent2"/>
                </a:solidFill>
                <a:effectLst/>
                <a:latin typeface="Baskerville Old Face" pitchFamily="18" charset="0"/>
                <a:cs typeface="Calibri" pitchFamily="34" charset="0"/>
              </a:rPr>
              <a:t>and</a:t>
            </a:r>
            <a:r>
              <a:rPr kumimoji="0" lang="en-US" sz="1400" u="none" strike="noStrike" cap="none" normalizeH="0" baseline="0" dirty="0">
                <a:ln>
                  <a:noFill/>
                </a:ln>
                <a:solidFill>
                  <a:schemeClr val="tx1"/>
                </a:solidFill>
                <a:effectLst/>
                <a:latin typeface="Baskerville Old Face" pitchFamily="18" charset="0"/>
                <a:cs typeface="Calibri" pitchFamily="34" charset="0"/>
              </a:rPr>
              <a:t> p % q</a:t>
            </a:r>
          </a:p>
          <a:p>
            <a:r>
              <a:rPr lang="en-IN" dirty="0"/>
              <a:t>Using this we can write the recursive definition of GCD</a:t>
            </a:r>
            <a:r>
              <a:rPr lang="en-IN" baseline="0" dirty="0"/>
              <a:t> as:</a:t>
            </a:r>
          </a:p>
          <a:p>
            <a:r>
              <a:rPr lang="en-IN" baseline="0" dirty="0"/>
              <a:t>    </a:t>
            </a:r>
          </a:p>
          <a:p>
            <a:r>
              <a:rPr lang="en-IN" baseline="0" dirty="0" err="1"/>
              <a:t>gcd</a:t>
            </a:r>
            <a:r>
              <a:rPr lang="en-IN" baseline="0" dirty="0"/>
              <a:t>(</a:t>
            </a:r>
            <a:r>
              <a:rPr lang="en-IN" baseline="0" dirty="0" err="1"/>
              <a:t>x,y</a:t>
            </a:r>
            <a:r>
              <a:rPr lang="en-IN" baseline="0" dirty="0"/>
              <a:t>) =    	x    	if y =0</a:t>
            </a:r>
          </a:p>
          <a:p>
            <a:r>
              <a:rPr lang="en-IN" baseline="0" dirty="0"/>
              <a:t>                   	y                  	if x=0</a:t>
            </a:r>
          </a:p>
          <a:p>
            <a:r>
              <a:rPr lang="en-IN" baseline="0" dirty="0"/>
              <a:t>	</a:t>
            </a:r>
            <a:r>
              <a:rPr lang="en-IN" baseline="0" dirty="0" err="1"/>
              <a:t>gcd</a:t>
            </a:r>
            <a:r>
              <a:rPr lang="en-IN" baseline="0" dirty="0"/>
              <a:t>(</a:t>
            </a:r>
            <a:r>
              <a:rPr lang="en-IN" baseline="0" dirty="0" err="1"/>
              <a:t>y,x%y</a:t>
            </a:r>
            <a:r>
              <a:rPr lang="en-IN" baseline="0" dirty="0"/>
              <a:t>)   	otherwise</a:t>
            </a:r>
          </a:p>
          <a:p>
            <a:endParaRPr lang="en-IN" baseline="0" dirty="0"/>
          </a:p>
          <a:p>
            <a:endParaRPr lang="en-IN" dirty="0"/>
          </a:p>
          <a:p>
            <a:endParaRPr lang="en-IN"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27</a:t>
            </a:fld>
            <a:endParaRPr lang="en-US"/>
          </a:p>
        </p:txBody>
      </p:sp>
    </p:spTree>
    <p:extLst>
      <p:ext uri="{BB962C8B-B14F-4D97-AF65-F5344CB8AC3E}">
        <p14:creationId xmlns:p14="http://schemas.microsoft.com/office/powerpoint/2010/main" val="1038264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1200" b="0" i="0" kern="1200" dirty="0">
                <a:solidFill>
                  <a:schemeClr val="tx1"/>
                </a:solidFill>
                <a:effectLst/>
                <a:latin typeface="Arial" charset="0"/>
                <a:ea typeface="+mn-ea"/>
                <a:cs typeface="+mn-cs"/>
              </a:rPr>
              <a:t>The Euclidean algorithm is based on the principle that the greatest common divisor of two numbers does not change if the larger number is replaced by its difference with the smaller number. For example, 21 is the GCD of 252 and 105 (252 = 21 × 12 and 105 = 21 × 5), and the same number 21 is also the GCD of 105 and 147 = 252 − 105. Since this replacement reduces the larger of the two numbers, repeating this process gives successively smaller pairs of numbers until one of the two numbers reaches zero. When that occurs, the other number (the one that is not zero) is the GCD of the original two numbers.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221E1F"/>
              </a:solidFill>
              <a:effectLst/>
              <a:latin typeface="Calibri" pitchFamily="34"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221E1F"/>
                </a:solidFill>
                <a:effectLst/>
                <a:latin typeface="Calibri" pitchFamily="34" charset="0"/>
                <a:cs typeface="Calibri" pitchFamily="34" charset="0"/>
              </a:rPr>
              <a:t>The </a:t>
            </a:r>
            <a:r>
              <a:rPr kumimoji="0" lang="en-US" sz="1200" b="0" i="1" u="none" strike="noStrike" cap="none" normalizeH="0" baseline="0" dirty="0">
                <a:ln>
                  <a:noFill/>
                </a:ln>
                <a:solidFill>
                  <a:srgbClr val="221E1F"/>
                </a:solidFill>
                <a:effectLst/>
                <a:latin typeface="Calibri" pitchFamily="34" charset="0"/>
                <a:cs typeface="Calibri" pitchFamily="34" charset="0"/>
              </a:rPr>
              <a:t>greatest common divisor</a:t>
            </a:r>
            <a:r>
              <a:rPr kumimoji="0" lang="en-US" sz="1200" b="0" i="0" u="none" strike="noStrike" cap="none" normalizeH="0" baseline="0" dirty="0">
                <a:ln>
                  <a:noFill/>
                </a:ln>
                <a:solidFill>
                  <a:srgbClr val="221E1F"/>
                </a:solidFill>
                <a:effectLst/>
                <a:latin typeface="Calibri" pitchFamily="34" charset="0"/>
                <a:cs typeface="Calibri" pitchFamily="34" charset="0"/>
              </a:rPr>
              <a:t> (</a:t>
            </a:r>
            <a:r>
              <a:rPr kumimoji="0" lang="en-US" sz="1400" i="0" u="none" strike="noStrike" cap="none" normalizeH="0" baseline="0" dirty="0" err="1">
                <a:ln>
                  <a:noFill/>
                </a:ln>
                <a:solidFill>
                  <a:srgbClr val="221E1F"/>
                </a:solidFill>
                <a:effectLst/>
                <a:latin typeface="Tempus Sans ITC" pitchFamily="82" charset="0"/>
                <a:cs typeface="Calibri" pitchFamily="34" charset="0"/>
              </a:rPr>
              <a:t>gcd</a:t>
            </a:r>
            <a:r>
              <a:rPr kumimoji="0" lang="en-US" sz="1200" b="0" i="0" u="none" strike="noStrike" cap="none" normalizeH="0" baseline="0" dirty="0">
                <a:ln>
                  <a:noFill/>
                </a:ln>
                <a:solidFill>
                  <a:srgbClr val="221E1F"/>
                </a:solidFill>
                <a:effectLst/>
                <a:latin typeface="Calibri" pitchFamily="34" charset="0"/>
                <a:cs typeface="Calibri" pitchFamily="34" charset="0"/>
              </a:rPr>
              <a:t>) of two positive integers is the largest integer that divides evenly into both of them. For example, the greatest common divisor of 24 and 9 is 3 since both 24 and 9 are multiples of 3, but no integer larger than 3 divides evenly into 24 and 9. </a:t>
            </a:r>
            <a:endParaRPr kumimoji="0" lang="en-US" sz="1200" b="0" i="0" u="none" strike="noStrike" cap="none" normalizeH="0" baseline="0" dirty="0">
              <a:ln>
                <a:noFill/>
              </a:ln>
              <a:solidFill>
                <a:schemeClr val="tx1"/>
              </a:solidFill>
              <a:effectLst/>
              <a:latin typeface="Calibri" pitchFamily="34" charset="0"/>
              <a:cs typeface="Calibri" pitchFamily="34" charset="0"/>
            </a:endParaRPr>
          </a:p>
          <a:p>
            <a:pPr lvl="0" algn="just" eaLnBrk="0" hangingPunct="0"/>
            <a:r>
              <a:rPr kumimoji="0" lang="en-US" sz="1200" b="0" i="0" u="none" strike="noStrike" cap="none" normalizeH="0" baseline="0" dirty="0">
                <a:ln>
                  <a:noFill/>
                </a:ln>
                <a:solidFill>
                  <a:srgbClr val="221E1F"/>
                </a:solidFill>
                <a:effectLst/>
                <a:latin typeface="Calibri" pitchFamily="34" charset="0"/>
                <a:cs typeface="Calibri" pitchFamily="34" charset="0"/>
              </a:rPr>
              <a:t>We can efficiently compute the </a:t>
            </a:r>
            <a:r>
              <a:rPr lang="en-US" sz="1200" dirty="0" err="1">
                <a:solidFill>
                  <a:srgbClr val="221E1F"/>
                </a:solidFill>
                <a:latin typeface="Tempus Sans ITC" pitchFamily="82" charset="0"/>
                <a:cs typeface="Calibri" pitchFamily="34" charset="0"/>
              </a:rPr>
              <a:t>gcd</a:t>
            </a:r>
            <a:r>
              <a:rPr kumimoji="0" lang="en-US" sz="1200" b="0" i="0" u="none" strike="noStrike" cap="none" normalizeH="0" baseline="0" dirty="0">
                <a:ln>
                  <a:noFill/>
                </a:ln>
                <a:solidFill>
                  <a:srgbClr val="221E1F"/>
                </a:solidFill>
                <a:effectLst/>
                <a:latin typeface="Calibri" pitchFamily="34" charset="0"/>
                <a:cs typeface="Calibri" pitchFamily="34" charset="0"/>
              </a:rPr>
              <a:t> using the following property, which holds for positive integers </a:t>
            </a:r>
            <a:r>
              <a:rPr kumimoji="0" lang="en-US" sz="1200" b="0" i="1" u="none" strike="noStrike" cap="none" normalizeH="0" baseline="0" dirty="0">
                <a:ln>
                  <a:noFill/>
                </a:ln>
                <a:solidFill>
                  <a:srgbClr val="221E1F"/>
                </a:solidFill>
                <a:effectLst/>
                <a:latin typeface="Calibri" pitchFamily="34" charset="0"/>
                <a:cs typeface="Calibri" pitchFamily="34" charset="0"/>
              </a:rPr>
              <a:t>p</a:t>
            </a:r>
            <a:r>
              <a:rPr kumimoji="0" lang="en-US" sz="1200" b="0" i="0" u="none" strike="noStrike" cap="none" normalizeH="0" baseline="0" dirty="0">
                <a:ln>
                  <a:noFill/>
                </a:ln>
                <a:solidFill>
                  <a:srgbClr val="221E1F"/>
                </a:solidFill>
                <a:effectLst/>
                <a:latin typeface="Calibri" pitchFamily="34" charset="0"/>
                <a:cs typeface="Calibri" pitchFamily="34" charset="0"/>
              </a:rPr>
              <a:t> and </a:t>
            </a:r>
            <a:r>
              <a:rPr kumimoji="0" lang="en-US" sz="1200" b="0" i="1" u="none" strike="noStrike" cap="none" normalizeH="0" baseline="0" dirty="0">
                <a:ln>
                  <a:noFill/>
                </a:ln>
                <a:solidFill>
                  <a:srgbClr val="221E1F"/>
                </a:solidFill>
                <a:effectLst/>
                <a:latin typeface="Calibri" pitchFamily="34" charset="0"/>
                <a:cs typeface="Calibri" pitchFamily="34" charset="0"/>
              </a:rPr>
              <a:t>q</a:t>
            </a:r>
            <a:r>
              <a:rPr kumimoji="0" lang="en-US" sz="1200" b="0" i="0" u="none" strike="noStrike" cap="none" normalizeH="0" baseline="0" dirty="0">
                <a:ln>
                  <a:noFill/>
                </a:ln>
                <a:solidFill>
                  <a:srgbClr val="221E1F"/>
                </a:solidFill>
                <a:effectLst/>
                <a:latin typeface="Calibri" pitchFamily="34" charset="0"/>
                <a:cs typeface="Calibri" pitchFamily="34" charset="0"/>
              </a:rPr>
              <a:t>:</a:t>
            </a:r>
            <a:endParaRPr kumimoji="0" lang="en-US" sz="1200" b="0" i="0" u="none" strike="noStrike" cap="none" normalizeH="0" baseline="0" dirty="0">
              <a:ln>
                <a:noFill/>
              </a:ln>
              <a:solidFill>
                <a:schemeClr val="tx1"/>
              </a:solidFill>
              <a:effectLst/>
              <a:latin typeface="Calibri" pitchFamily="34"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Baskerville Old Face" pitchFamily="18" charset="0"/>
                <a:cs typeface="Calibri" pitchFamily="34" charset="0"/>
              </a:rPr>
              <a:t>	If </a:t>
            </a:r>
            <a:r>
              <a:rPr kumimoji="0" lang="en-US" sz="1400" b="0" i="1" u="none" strike="noStrike" cap="none" normalizeH="0" baseline="0" dirty="0">
                <a:ln>
                  <a:noFill/>
                </a:ln>
                <a:solidFill>
                  <a:schemeClr val="tx1"/>
                </a:solidFill>
                <a:effectLst/>
                <a:latin typeface="Baskerville Old Face" pitchFamily="18" charset="0"/>
                <a:cs typeface="Calibri" pitchFamily="34" charset="0"/>
              </a:rPr>
              <a:t>p</a:t>
            </a:r>
            <a:r>
              <a:rPr kumimoji="0" lang="en-US" sz="1400" b="0" i="0" u="none" strike="noStrike" cap="none" normalizeH="0" baseline="0" dirty="0">
                <a:ln>
                  <a:noFill/>
                </a:ln>
                <a:solidFill>
                  <a:schemeClr val="tx1"/>
                </a:solidFill>
                <a:effectLst/>
                <a:latin typeface="Baskerville Old Face" pitchFamily="18" charset="0"/>
                <a:cs typeface="Calibri" pitchFamily="34" charset="0"/>
              </a:rPr>
              <a:t> &gt; </a:t>
            </a:r>
            <a:r>
              <a:rPr kumimoji="0" lang="en-US" sz="1400" b="0" i="1" u="none" strike="noStrike" cap="none" normalizeH="0" baseline="0" dirty="0">
                <a:ln>
                  <a:noFill/>
                </a:ln>
                <a:solidFill>
                  <a:schemeClr val="tx1"/>
                </a:solidFill>
                <a:effectLst/>
                <a:latin typeface="Baskerville Old Face" pitchFamily="18" charset="0"/>
                <a:cs typeface="Calibri" pitchFamily="34" charset="0"/>
              </a:rPr>
              <a:t>q</a:t>
            </a:r>
            <a:r>
              <a:rPr kumimoji="0" lang="en-US" sz="1400" b="0" i="0" u="none" strike="noStrike" cap="none" normalizeH="0" baseline="0" dirty="0">
                <a:ln>
                  <a:noFill/>
                </a:ln>
                <a:solidFill>
                  <a:schemeClr val="tx1"/>
                </a:solidFill>
                <a:effectLst/>
                <a:latin typeface="Baskerville Old Face" pitchFamily="18" charset="0"/>
                <a:cs typeface="Calibri"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Baskerville Old Face" pitchFamily="18" charset="0"/>
                <a:cs typeface="Calibri" pitchFamily="34" charset="0"/>
              </a:rPr>
              <a:t>	the </a:t>
            </a:r>
            <a:r>
              <a:rPr kumimoji="0" lang="en-US" sz="1400" b="0" i="0" u="none" strike="noStrike" cap="none" normalizeH="0" baseline="0" dirty="0" err="1">
                <a:ln>
                  <a:noFill/>
                </a:ln>
                <a:solidFill>
                  <a:schemeClr val="tx1"/>
                </a:solidFill>
                <a:effectLst/>
                <a:latin typeface="Baskerville Old Face" pitchFamily="18" charset="0"/>
                <a:cs typeface="Calibri" pitchFamily="34" charset="0"/>
              </a:rPr>
              <a:t>gcd</a:t>
            </a:r>
            <a:r>
              <a:rPr kumimoji="0" lang="en-US" sz="1400" b="0" i="0" u="none" strike="noStrike" cap="none" normalizeH="0" baseline="0" dirty="0">
                <a:ln>
                  <a:noFill/>
                </a:ln>
                <a:solidFill>
                  <a:schemeClr val="tx1"/>
                </a:solidFill>
                <a:effectLst/>
                <a:latin typeface="Baskerville Old Face" pitchFamily="18" charset="0"/>
                <a:cs typeface="Calibri" pitchFamily="34" charset="0"/>
              </a:rPr>
              <a:t> of </a:t>
            </a:r>
            <a:r>
              <a:rPr kumimoji="0" lang="en-US" sz="1400" b="0" i="1" u="none" strike="noStrike" cap="none" normalizeH="0" baseline="0" dirty="0">
                <a:ln>
                  <a:noFill/>
                </a:ln>
                <a:solidFill>
                  <a:schemeClr val="tx1"/>
                </a:solidFill>
                <a:effectLst/>
                <a:latin typeface="Baskerville Old Face" pitchFamily="18" charset="0"/>
                <a:cs typeface="Calibri" pitchFamily="34" charset="0"/>
              </a:rPr>
              <a:t>p</a:t>
            </a:r>
            <a:r>
              <a:rPr kumimoji="0" lang="en-US" sz="1400" b="0" i="0" u="none" strike="noStrike" cap="none" normalizeH="0" baseline="0" dirty="0">
                <a:ln>
                  <a:noFill/>
                </a:ln>
                <a:solidFill>
                  <a:schemeClr val="tx1"/>
                </a:solidFill>
                <a:effectLst/>
                <a:latin typeface="Baskerville Old Face" pitchFamily="18" charset="0"/>
                <a:cs typeface="Calibri" pitchFamily="34" charset="0"/>
              </a:rPr>
              <a:t> and </a:t>
            </a:r>
            <a:r>
              <a:rPr kumimoji="0" lang="en-US" sz="1400" b="0" i="1" u="none" strike="noStrike" cap="none" normalizeH="0" baseline="0" dirty="0">
                <a:ln>
                  <a:noFill/>
                </a:ln>
                <a:solidFill>
                  <a:schemeClr val="tx1"/>
                </a:solidFill>
                <a:effectLst/>
                <a:latin typeface="Baskerville Old Face" pitchFamily="18" charset="0"/>
                <a:cs typeface="Calibri" pitchFamily="34" charset="0"/>
              </a:rPr>
              <a:t>q</a:t>
            </a:r>
            <a:r>
              <a:rPr kumimoji="0" lang="en-US" sz="1400" b="0" i="0" u="none" strike="noStrike" cap="none" normalizeH="0" baseline="0" dirty="0">
                <a:ln>
                  <a:noFill/>
                </a:ln>
                <a:solidFill>
                  <a:schemeClr val="tx1"/>
                </a:solidFill>
                <a:effectLst/>
                <a:latin typeface="Baskerville Old Face" pitchFamily="18" charset="0"/>
                <a:cs typeface="Calibri" pitchFamily="34" charset="0"/>
              </a:rPr>
              <a:t> is the same as </a:t>
            </a:r>
          </a:p>
          <a:p>
            <a:pPr marL="0" marR="0" lvl="0" indent="0" algn="just" defTabSz="914400" rtl="0" eaLnBrk="0" fontAlgn="base" latinLnBrk="0" hangingPunct="0">
              <a:lnSpc>
                <a:spcPct val="100000"/>
              </a:lnSpc>
              <a:spcBef>
                <a:spcPct val="0"/>
              </a:spcBef>
              <a:spcAft>
                <a:spcPct val="0"/>
              </a:spcAft>
              <a:buClrTx/>
              <a:buSzTx/>
              <a:buFontTx/>
              <a:buNone/>
              <a:tabLst/>
            </a:pPr>
            <a:r>
              <a:rPr lang="en-US" sz="1400" b="0" dirty="0">
                <a:solidFill>
                  <a:schemeClr val="tx1"/>
                </a:solidFill>
                <a:latin typeface="Baskerville Old Face" pitchFamily="18" charset="0"/>
                <a:cs typeface="Calibri" pitchFamily="34" charset="0"/>
              </a:rPr>
              <a:t>	</a:t>
            </a:r>
            <a:r>
              <a:rPr kumimoji="0" lang="en-US" sz="1400" b="0" i="0" u="none" strike="noStrike" cap="none" normalizeH="0" baseline="0" dirty="0">
                <a:ln>
                  <a:noFill/>
                </a:ln>
                <a:solidFill>
                  <a:schemeClr val="tx1"/>
                </a:solidFill>
                <a:effectLst/>
                <a:latin typeface="Baskerville Old Face" pitchFamily="18" charset="0"/>
                <a:cs typeface="Calibri" pitchFamily="34" charset="0"/>
              </a:rPr>
              <a:t>the </a:t>
            </a:r>
            <a:r>
              <a:rPr kumimoji="0" lang="en-US" sz="1400" b="0" i="0" u="none" strike="noStrike" cap="none" normalizeH="0" baseline="0" dirty="0" err="1">
                <a:ln>
                  <a:noFill/>
                </a:ln>
                <a:solidFill>
                  <a:schemeClr val="tx1"/>
                </a:solidFill>
                <a:effectLst/>
                <a:latin typeface="Baskerville Old Face" pitchFamily="18" charset="0"/>
                <a:cs typeface="Calibri" pitchFamily="34" charset="0"/>
              </a:rPr>
              <a:t>gcd</a:t>
            </a:r>
            <a:r>
              <a:rPr kumimoji="0" lang="en-US" sz="1400" b="0" i="0" u="none" strike="noStrike" cap="none" normalizeH="0" baseline="0" dirty="0">
                <a:ln>
                  <a:noFill/>
                </a:ln>
                <a:solidFill>
                  <a:schemeClr val="tx1"/>
                </a:solidFill>
                <a:effectLst/>
                <a:latin typeface="Baskerville Old Face" pitchFamily="18" charset="0"/>
                <a:cs typeface="Calibri" pitchFamily="34" charset="0"/>
              </a:rPr>
              <a:t> of </a:t>
            </a:r>
            <a:r>
              <a:rPr kumimoji="0" lang="en-US" sz="1400" u="none" strike="noStrike" cap="none" normalizeH="0" baseline="0" dirty="0">
                <a:ln>
                  <a:noFill/>
                </a:ln>
                <a:solidFill>
                  <a:schemeClr val="tx1"/>
                </a:solidFill>
                <a:effectLst/>
                <a:latin typeface="Baskerville Old Face" pitchFamily="18" charset="0"/>
                <a:cs typeface="Calibri" pitchFamily="34" charset="0"/>
              </a:rPr>
              <a:t>q </a:t>
            </a:r>
            <a:r>
              <a:rPr kumimoji="0" lang="en-US" sz="1400" b="0" u="none" strike="noStrike" cap="none" normalizeH="0" baseline="0" dirty="0">
                <a:ln>
                  <a:noFill/>
                </a:ln>
                <a:solidFill>
                  <a:schemeClr val="accent2"/>
                </a:solidFill>
                <a:effectLst/>
                <a:latin typeface="Baskerville Old Face" pitchFamily="18" charset="0"/>
                <a:cs typeface="Calibri" pitchFamily="34" charset="0"/>
              </a:rPr>
              <a:t>and</a:t>
            </a:r>
            <a:r>
              <a:rPr kumimoji="0" lang="en-US" sz="1400" u="none" strike="noStrike" cap="none" normalizeH="0" baseline="0" dirty="0">
                <a:ln>
                  <a:noFill/>
                </a:ln>
                <a:solidFill>
                  <a:schemeClr val="tx1"/>
                </a:solidFill>
                <a:effectLst/>
                <a:latin typeface="Baskerville Old Face" pitchFamily="18" charset="0"/>
                <a:cs typeface="Calibri" pitchFamily="34" charset="0"/>
              </a:rPr>
              <a:t> p % q</a:t>
            </a:r>
          </a:p>
          <a:p>
            <a:r>
              <a:rPr lang="en-IN" dirty="0"/>
              <a:t>Using this we can write the recursive definition of GCD</a:t>
            </a:r>
            <a:r>
              <a:rPr lang="en-IN" baseline="0" dirty="0"/>
              <a:t> as:</a:t>
            </a:r>
          </a:p>
          <a:p>
            <a:r>
              <a:rPr lang="en-IN" baseline="0" dirty="0"/>
              <a:t>    </a:t>
            </a:r>
          </a:p>
          <a:p>
            <a:r>
              <a:rPr lang="en-IN" baseline="0" dirty="0" err="1"/>
              <a:t>gcd</a:t>
            </a:r>
            <a:r>
              <a:rPr lang="en-IN" baseline="0" dirty="0"/>
              <a:t>(</a:t>
            </a:r>
            <a:r>
              <a:rPr lang="en-IN" baseline="0" dirty="0" err="1"/>
              <a:t>x,y</a:t>
            </a:r>
            <a:r>
              <a:rPr lang="en-IN" baseline="0" dirty="0"/>
              <a:t>) =    	x    	if y =0</a:t>
            </a:r>
          </a:p>
          <a:p>
            <a:r>
              <a:rPr lang="en-IN" baseline="0" dirty="0"/>
              <a:t>                   	y                  	if x=0</a:t>
            </a:r>
          </a:p>
          <a:p>
            <a:r>
              <a:rPr lang="en-IN" baseline="0" dirty="0"/>
              <a:t>	</a:t>
            </a:r>
            <a:r>
              <a:rPr lang="en-IN" baseline="0" dirty="0" err="1"/>
              <a:t>gcd</a:t>
            </a:r>
            <a:r>
              <a:rPr lang="en-IN" baseline="0" dirty="0"/>
              <a:t>(</a:t>
            </a:r>
            <a:r>
              <a:rPr lang="en-IN" baseline="0" dirty="0" err="1"/>
              <a:t>y,x%y</a:t>
            </a:r>
            <a:r>
              <a:rPr lang="en-IN" baseline="0" dirty="0"/>
              <a:t>)   	otherwise</a:t>
            </a:r>
          </a:p>
          <a:p>
            <a:endParaRPr lang="en-IN" baseline="0" dirty="0"/>
          </a:p>
          <a:p>
            <a:endParaRPr lang="en-IN" dirty="0"/>
          </a:p>
          <a:p>
            <a:endParaRPr lang="en-IN"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28</a:t>
            </a:fld>
            <a:endParaRPr lang="en-US"/>
          </a:p>
        </p:txBody>
      </p:sp>
    </p:spTree>
    <p:extLst>
      <p:ext uri="{BB962C8B-B14F-4D97-AF65-F5344CB8AC3E}">
        <p14:creationId xmlns:p14="http://schemas.microsoft.com/office/powerpoint/2010/main" val="8384275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baseline="0"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29</a:t>
            </a:fld>
            <a:endParaRPr lang="en-US"/>
          </a:p>
        </p:txBody>
      </p:sp>
    </p:spTree>
    <p:extLst>
      <p:ext uri="{BB962C8B-B14F-4D97-AF65-F5344CB8AC3E}">
        <p14:creationId xmlns:p14="http://schemas.microsoft.com/office/powerpoint/2010/main" val="4184413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baseline="0"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30</a:t>
            </a:fld>
            <a:endParaRPr lang="en-US"/>
          </a:p>
        </p:txBody>
      </p:sp>
    </p:spTree>
    <p:extLst>
      <p:ext uri="{BB962C8B-B14F-4D97-AF65-F5344CB8AC3E}">
        <p14:creationId xmlns:p14="http://schemas.microsoft.com/office/powerpoint/2010/main" val="39336601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baseline="0"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31</a:t>
            </a:fld>
            <a:endParaRPr lang="en-US"/>
          </a:p>
        </p:txBody>
      </p:sp>
    </p:spTree>
    <p:extLst>
      <p:ext uri="{BB962C8B-B14F-4D97-AF65-F5344CB8AC3E}">
        <p14:creationId xmlns:p14="http://schemas.microsoft.com/office/powerpoint/2010/main" val="17046600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baseline="0"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32</a:t>
            </a:fld>
            <a:endParaRPr lang="en-US"/>
          </a:p>
        </p:txBody>
      </p:sp>
    </p:spTree>
    <p:extLst>
      <p:ext uri="{BB962C8B-B14F-4D97-AF65-F5344CB8AC3E}">
        <p14:creationId xmlns:p14="http://schemas.microsoft.com/office/powerpoint/2010/main" val="6850410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baseline="0"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33</a:t>
            </a:fld>
            <a:endParaRPr lang="en-US"/>
          </a:p>
        </p:txBody>
      </p:sp>
    </p:spTree>
    <p:extLst>
      <p:ext uri="{BB962C8B-B14F-4D97-AF65-F5344CB8AC3E}">
        <p14:creationId xmlns:p14="http://schemas.microsoft.com/office/powerpoint/2010/main" val="32863807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baseline="0"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34</a:t>
            </a:fld>
            <a:endParaRPr lang="en-US"/>
          </a:p>
        </p:txBody>
      </p:sp>
    </p:spTree>
    <p:extLst>
      <p:ext uri="{BB962C8B-B14F-4D97-AF65-F5344CB8AC3E}">
        <p14:creationId xmlns:p14="http://schemas.microsoft.com/office/powerpoint/2010/main" val="3573521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200" dirty="0"/>
              <a:t>A </a:t>
            </a:r>
            <a:r>
              <a:rPr lang="en-IN" sz="1200" i="1" dirty="0"/>
              <a:t>recursive function is a function that invokes itself </a:t>
            </a:r>
            <a:r>
              <a:rPr lang="en-IN" sz="1200" dirty="0"/>
              <a:t>directly or indirectly. </a:t>
            </a:r>
          </a:p>
          <a:p>
            <a:r>
              <a:rPr lang="en-IN" sz="1200" dirty="0"/>
              <a:t>Recursion is a useful programming technique. </a:t>
            </a:r>
          </a:p>
          <a:p>
            <a:r>
              <a:rPr lang="en-IN" sz="1200" dirty="0"/>
              <a:t>In some cases, using recursion enables you to develop a natural, straightforward, simple solution to a problem that would otherwise be difficult to solve.</a:t>
            </a:r>
          </a:p>
          <a:p>
            <a:endParaRPr lang="en-IN" dirty="0"/>
          </a:p>
          <a:p>
            <a:pPr algn="just"/>
            <a:r>
              <a:rPr lang="en-IN" sz="1200" b="0" kern="1200" baseline="0" dirty="0">
                <a:solidFill>
                  <a:schemeClr val="tx1"/>
                </a:solidFill>
                <a:latin typeface="Arial" charset="0"/>
                <a:ea typeface="+mn-ea"/>
                <a:cs typeface="+mn-cs"/>
              </a:rPr>
              <a:t>What is recursion? Recursion is a programming method in which a function calls itself. Recursion is a powerful concept for programmers. Some programming languages, such as LISP and </a:t>
            </a:r>
            <a:r>
              <a:rPr lang="en-IN" sz="1200" b="0" kern="1200" baseline="0" dirty="0" err="1">
                <a:solidFill>
                  <a:schemeClr val="tx1"/>
                </a:solidFill>
                <a:latin typeface="Arial" charset="0"/>
                <a:ea typeface="+mn-ea"/>
                <a:cs typeface="+mn-cs"/>
              </a:rPr>
              <a:t>Prolog</a:t>
            </a:r>
            <a:r>
              <a:rPr lang="en-IN" sz="1200" b="0" kern="1200" baseline="0" dirty="0">
                <a:solidFill>
                  <a:schemeClr val="tx1"/>
                </a:solidFill>
                <a:latin typeface="Arial" charset="0"/>
                <a:ea typeface="+mn-ea"/>
                <a:cs typeface="+mn-cs"/>
              </a:rPr>
              <a:t>, are </a:t>
            </a:r>
            <a:r>
              <a:rPr lang="en-IN" sz="1200" b="0" kern="1200" baseline="0" dirty="0" err="1">
                <a:solidFill>
                  <a:schemeClr val="tx1"/>
                </a:solidFill>
                <a:latin typeface="Arial" charset="0"/>
                <a:ea typeface="+mn-ea"/>
                <a:cs typeface="+mn-cs"/>
              </a:rPr>
              <a:t>specificallydesigned</a:t>
            </a:r>
            <a:r>
              <a:rPr lang="en-IN" sz="1200" b="0" kern="1200" baseline="0" dirty="0">
                <a:solidFill>
                  <a:schemeClr val="tx1"/>
                </a:solidFill>
                <a:latin typeface="Arial" charset="0"/>
                <a:ea typeface="+mn-ea"/>
                <a:cs typeface="+mn-cs"/>
              </a:rPr>
              <a:t> to use recursive methods.</a:t>
            </a:r>
          </a:p>
          <a:p>
            <a:pPr algn="just"/>
            <a:endParaRPr lang="en-IN" sz="1200" b="0" kern="1200" baseline="0" dirty="0">
              <a:solidFill>
                <a:schemeClr val="tx1"/>
              </a:solidFill>
              <a:latin typeface="Arial" charset="0"/>
              <a:ea typeface="+mn-ea"/>
              <a:cs typeface="+mn-cs"/>
            </a:endParaRPr>
          </a:p>
          <a:p>
            <a:pPr algn="just"/>
            <a:r>
              <a:rPr lang="en-IN" sz="1200" b="0" kern="1200" baseline="0" dirty="0">
                <a:solidFill>
                  <a:schemeClr val="tx1"/>
                </a:solidFill>
                <a:latin typeface="Arial" charset="0"/>
                <a:ea typeface="+mn-ea"/>
                <a:cs typeface="+mn-cs"/>
              </a:rPr>
              <a:t>recursion </a:t>
            </a:r>
            <a:r>
              <a:rPr lang="en-IN" sz="1200" b="0" i="1" kern="1200" baseline="0" dirty="0">
                <a:solidFill>
                  <a:schemeClr val="tx1"/>
                </a:solidFill>
                <a:latin typeface="Arial" charset="0"/>
                <a:ea typeface="+mn-ea"/>
                <a:cs typeface="+mn-cs"/>
              </a:rPr>
              <a:t>n. 1 the act of returning. 2 (Math) the repeated application of a mathematical procedure to a</a:t>
            </a:r>
          </a:p>
          <a:p>
            <a:pPr algn="just"/>
            <a:r>
              <a:rPr lang="en-IN" sz="1200" b="0" kern="1200" baseline="0" dirty="0">
                <a:solidFill>
                  <a:schemeClr val="tx1"/>
                </a:solidFill>
                <a:latin typeface="Arial" charset="0"/>
                <a:ea typeface="+mn-ea"/>
                <a:cs typeface="+mn-cs"/>
              </a:rPr>
              <a:t>preceding result to generate a sequence of values.</a:t>
            </a:r>
            <a:endParaRPr lang="en-IN" b="0"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4</a:t>
            </a:fld>
            <a:endParaRPr lang="en-US"/>
          </a:p>
        </p:txBody>
      </p:sp>
    </p:spTree>
    <p:extLst>
      <p:ext uri="{BB962C8B-B14F-4D97-AF65-F5344CB8AC3E}">
        <p14:creationId xmlns:p14="http://schemas.microsoft.com/office/powerpoint/2010/main" val="1747592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baseline="0"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35</a:t>
            </a:fld>
            <a:endParaRPr lang="en-US"/>
          </a:p>
        </p:txBody>
      </p:sp>
    </p:spTree>
    <p:extLst>
      <p:ext uri="{BB962C8B-B14F-4D97-AF65-F5344CB8AC3E}">
        <p14:creationId xmlns:p14="http://schemas.microsoft.com/office/powerpoint/2010/main" val="39170573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baseline="0"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36</a:t>
            </a:fld>
            <a:endParaRPr lang="en-US"/>
          </a:p>
        </p:txBody>
      </p:sp>
    </p:spTree>
    <p:extLst>
      <p:ext uri="{BB962C8B-B14F-4D97-AF65-F5344CB8AC3E}">
        <p14:creationId xmlns:p14="http://schemas.microsoft.com/office/powerpoint/2010/main" val="33865792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baseline="0"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37</a:t>
            </a:fld>
            <a:endParaRPr lang="en-US"/>
          </a:p>
        </p:txBody>
      </p:sp>
    </p:spTree>
    <p:extLst>
      <p:ext uri="{BB962C8B-B14F-4D97-AF65-F5344CB8AC3E}">
        <p14:creationId xmlns:p14="http://schemas.microsoft.com/office/powerpoint/2010/main" val="1729197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lgn="just"/>
            <a:r>
              <a:rPr lang="en-IN" sz="1200" kern="1200" baseline="0" dirty="0">
                <a:solidFill>
                  <a:schemeClr val="tx1"/>
                </a:solidFill>
                <a:latin typeface="+mn-lt"/>
                <a:ea typeface="+mn-ea"/>
                <a:cs typeface="+mn-cs"/>
              </a:rPr>
              <a:t>A recursive function is a function that invokes itself directly or indirectly. </a:t>
            </a:r>
          </a:p>
          <a:p>
            <a:pPr algn="just"/>
            <a:r>
              <a:rPr lang="en-IN" sz="1200" kern="1200" baseline="0" dirty="0">
                <a:solidFill>
                  <a:schemeClr val="tx1"/>
                </a:solidFill>
                <a:latin typeface="+mn-lt"/>
                <a:ea typeface="+mn-ea"/>
                <a:cs typeface="+mn-cs"/>
              </a:rPr>
              <a:t>For a recursive function to terminate, there must be one or more base cases.</a:t>
            </a:r>
          </a:p>
          <a:p>
            <a:pPr algn="just"/>
            <a:r>
              <a:rPr lang="en-IN" sz="1200" kern="1200" baseline="0" dirty="0">
                <a:solidFill>
                  <a:schemeClr val="tx1"/>
                </a:solidFill>
                <a:latin typeface="+mn-lt"/>
                <a:ea typeface="+mn-ea"/>
                <a:cs typeface="+mn-cs"/>
              </a:rPr>
              <a:t>• Recursion is an alternative form of program control. It is essentially repetition without a loop control. </a:t>
            </a:r>
          </a:p>
          <a:p>
            <a:pPr algn="just"/>
            <a:r>
              <a:rPr lang="en-IN" sz="1200" kern="1200" baseline="0" dirty="0">
                <a:solidFill>
                  <a:schemeClr val="tx1"/>
                </a:solidFill>
                <a:latin typeface="+mn-lt"/>
                <a:ea typeface="+mn-ea"/>
                <a:cs typeface="+mn-cs"/>
              </a:rPr>
              <a:t>It can be used to specify simple, clear solutions for inherently recursive problems that would otherwise be</a:t>
            </a:r>
          </a:p>
          <a:p>
            <a:pPr algn="just"/>
            <a:r>
              <a:rPr lang="en-IN" sz="1200" kern="1200" baseline="0" dirty="0">
                <a:solidFill>
                  <a:schemeClr val="tx1"/>
                </a:solidFill>
                <a:latin typeface="+mn-lt"/>
                <a:ea typeface="+mn-ea"/>
                <a:cs typeface="+mn-cs"/>
              </a:rPr>
              <a:t>difficult to solve.</a:t>
            </a:r>
          </a:p>
          <a:p>
            <a:pPr algn="just"/>
            <a:r>
              <a:rPr lang="en-IN" sz="1200" kern="1200" baseline="0" dirty="0">
                <a:solidFill>
                  <a:schemeClr val="tx1"/>
                </a:solidFill>
                <a:latin typeface="+mn-lt"/>
                <a:ea typeface="+mn-ea"/>
                <a:cs typeface="+mn-cs"/>
              </a:rPr>
              <a:t>• Sometimes the original function needs to be modified to receive additional parameters in order to be invoked</a:t>
            </a:r>
          </a:p>
          <a:p>
            <a:pPr algn="just"/>
            <a:r>
              <a:rPr lang="en-IN" sz="1200" kern="1200" baseline="0" dirty="0">
                <a:solidFill>
                  <a:schemeClr val="tx1"/>
                </a:solidFill>
                <a:latin typeface="+mn-lt"/>
                <a:ea typeface="+mn-ea"/>
                <a:cs typeface="+mn-cs"/>
              </a:rPr>
              <a:t>recursively. A recursive helper function can be declared for this purpose.</a:t>
            </a:r>
          </a:p>
          <a:p>
            <a:pPr algn="just"/>
            <a:r>
              <a:rPr lang="en-IN" sz="1200" kern="1200" baseline="0" dirty="0">
                <a:solidFill>
                  <a:schemeClr val="tx1"/>
                </a:solidFill>
                <a:latin typeface="+mn-lt"/>
                <a:ea typeface="+mn-ea"/>
                <a:cs typeface="+mn-cs"/>
              </a:rPr>
              <a:t>• Recursion bears substantial overhead. Each time the program calls a function, the system must assign space</a:t>
            </a:r>
          </a:p>
          <a:p>
            <a:pPr algn="just"/>
            <a:r>
              <a:rPr lang="en-IN" sz="1200" kern="1200" baseline="0" dirty="0">
                <a:solidFill>
                  <a:schemeClr val="tx1"/>
                </a:solidFill>
                <a:latin typeface="+mn-lt"/>
                <a:ea typeface="+mn-ea"/>
                <a:cs typeface="+mn-cs"/>
              </a:rPr>
              <a:t>for all of the function’s local variables and parameters. This can consume considerable memory and </a:t>
            </a:r>
            <a:r>
              <a:rPr lang="en-IN" sz="1200" kern="1200" baseline="0" dirty="0">
                <a:solidFill>
                  <a:schemeClr val="tx1"/>
                </a:solidFill>
                <a:latin typeface="Arial" charset="0"/>
                <a:ea typeface="+mn-ea"/>
                <a:cs typeface="+mn-cs"/>
              </a:rPr>
              <a:t>requires extra time to manage the additional space.</a:t>
            </a:r>
            <a:endParaRPr lang="en-IN" dirty="0">
              <a:latin typeface="+mn-lt"/>
            </a:endParaRPr>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38</a:t>
            </a:fld>
            <a:endParaRPr lang="en-US"/>
          </a:p>
        </p:txBody>
      </p:sp>
    </p:spTree>
    <p:extLst>
      <p:ext uri="{BB962C8B-B14F-4D97-AF65-F5344CB8AC3E}">
        <p14:creationId xmlns:p14="http://schemas.microsoft.com/office/powerpoint/2010/main" val="697614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200" dirty="0"/>
              <a:t>A </a:t>
            </a:r>
            <a:r>
              <a:rPr lang="en-IN" sz="1200" i="1" dirty="0"/>
              <a:t>recursive function is a function that invokes itself </a:t>
            </a:r>
            <a:r>
              <a:rPr lang="en-IN" sz="1200" dirty="0"/>
              <a:t>directly or indirectly. </a:t>
            </a:r>
          </a:p>
          <a:p>
            <a:r>
              <a:rPr lang="en-IN" sz="1200" dirty="0"/>
              <a:t>Recursion is a useful programming technique. </a:t>
            </a:r>
          </a:p>
          <a:p>
            <a:r>
              <a:rPr lang="en-IN" sz="1200" dirty="0"/>
              <a:t>In some cases, using recursion enables you to develop a natural, straightforward, simple solution to a problem that would otherwise be difficult to solve.</a:t>
            </a:r>
          </a:p>
          <a:p>
            <a:endParaRPr lang="en-IN" dirty="0"/>
          </a:p>
          <a:p>
            <a:pPr algn="just"/>
            <a:r>
              <a:rPr lang="en-IN" sz="1200" b="0" kern="1200" baseline="0" dirty="0">
                <a:solidFill>
                  <a:schemeClr val="tx1"/>
                </a:solidFill>
                <a:latin typeface="Arial" charset="0"/>
                <a:ea typeface="+mn-ea"/>
                <a:cs typeface="+mn-cs"/>
              </a:rPr>
              <a:t>What is recursion? Recursion is a programming method in which a function calls itself. Recursion is a powerful concept for programmers. Some programming languages, such as LISP and </a:t>
            </a:r>
            <a:r>
              <a:rPr lang="en-IN" sz="1200" b="0" kern="1200" baseline="0" dirty="0" err="1">
                <a:solidFill>
                  <a:schemeClr val="tx1"/>
                </a:solidFill>
                <a:latin typeface="Arial" charset="0"/>
                <a:ea typeface="+mn-ea"/>
                <a:cs typeface="+mn-cs"/>
              </a:rPr>
              <a:t>Prolog</a:t>
            </a:r>
            <a:r>
              <a:rPr lang="en-IN" sz="1200" b="0" kern="1200" baseline="0" dirty="0">
                <a:solidFill>
                  <a:schemeClr val="tx1"/>
                </a:solidFill>
                <a:latin typeface="Arial" charset="0"/>
                <a:ea typeface="+mn-ea"/>
                <a:cs typeface="+mn-cs"/>
              </a:rPr>
              <a:t>, are </a:t>
            </a:r>
            <a:r>
              <a:rPr lang="en-IN" sz="1200" b="0" kern="1200" baseline="0" dirty="0" err="1">
                <a:solidFill>
                  <a:schemeClr val="tx1"/>
                </a:solidFill>
                <a:latin typeface="Arial" charset="0"/>
                <a:ea typeface="+mn-ea"/>
                <a:cs typeface="+mn-cs"/>
              </a:rPr>
              <a:t>specificallydesigned</a:t>
            </a:r>
            <a:r>
              <a:rPr lang="en-IN" sz="1200" b="0" kern="1200" baseline="0" dirty="0">
                <a:solidFill>
                  <a:schemeClr val="tx1"/>
                </a:solidFill>
                <a:latin typeface="Arial" charset="0"/>
                <a:ea typeface="+mn-ea"/>
                <a:cs typeface="+mn-cs"/>
              </a:rPr>
              <a:t> to use recursive methods.</a:t>
            </a:r>
          </a:p>
          <a:p>
            <a:pPr algn="just"/>
            <a:endParaRPr lang="en-IN" sz="1200" b="0" kern="1200" baseline="0" dirty="0">
              <a:solidFill>
                <a:schemeClr val="tx1"/>
              </a:solidFill>
              <a:latin typeface="Arial" charset="0"/>
              <a:ea typeface="+mn-ea"/>
              <a:cs typeface="+mn-cs"/>
            </a:endParaRPr>
          </a:p>
          <a:p>
            <a:pPr algn="just"/>
            <a:r>
              <a:rPr lang="en-IN" sz="1200" b="0" kern="1200" baseline="0" dirty="0">
                <a:solidFill>
                  <a:schemeClr val="tx1"/>
                </a:solidFill>
                <a:latin typeface="Arial" charset="0"/>
                <a:ea typeface="+mn-ea"/>
                <a:cs typeface="+mn-cs"/>
              </a:rPr>
              <a:t>recursion </a:t>
            </a:r>
            <a:r>
              <a:rPr lang="en-IN" sz="1200" b="0" i="1" kern="1200" baseline="0" dirty="0">
                <a:solidFill>
                  <a:schemeClr val="tx1"/>
                </a:solidFill>
                <a:latin typeface="Arial" charset="0"/>
                <a:ea typeface="+mn-ea"/>
                <a:cs typeface="+mn-cs"/>
              </a:rPr>
              <a:t>n. 1 the act of returning. 2 (Math) the repeated application of a mathematical procedure to a</a:t>
            </a:r>
          </a:p>
          <a:p>
            <a:pPr algn="just"/>
            <a:r>
              <a:rPr lang="en-IN" sz="1200" b="0" kern="1200" baseline="0" dirty="0">
                <a:solidFill>
                  <a:schemeClr val="tx1"/>
                </a:solidFill>
                <a:latin typeface="Arial" charset="0"/>
                <a:ea typeface="+mn-ea"/>
                <a:cs typeface="+mn-cs"/>
              </a:rPr>
              <a:t>preceding result to generate a sequence of values.</a:t>
            </a:r>
            <a:endParaRPr lang="en-IN" b="0"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5</a:t>
            </a:fld>
            <a:endParaRPr lang="en-US"/>
          </a:p>
        </p:txBody>
      </p:sp>
    </p:spTree>
    <p:extLst>
      <p:ext uri="{BB962C8B-B14F-4D97-AF65-F5344CB8AC3E}">
        <p14:creationId xmlns:p14="http://schemas.microsoft.com/office/powerpoint/2010/main" val="3568337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6</a:t>
            </a:fld>
            <a:endParaRPr lang="en-US"/>
          </a:p>
        </p:txBody>
      </p:sp>
    </p:spTree>
    <p:extLst>
      <p:ext uri="{BB962C8B-B14F-4D97-AF65-F5344CB8AC3E}">
        <p14:creationId xmlns:p14="http://schemas.microsoft.com/office/powerpoint/2010/main" val="1108545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lgn="just"/>
            <a:r>
              <a:rPr lang="en-IN" sz="1200" kern="1200" baseline="0" dirty="0">
                <a:solidFill>
                  <a:schemeClr val="tx1"/>
                </a:solidFill>
                <a:latin typeface="Arial" charset="0"/>
                <a:ea typeface="+mn-ea"/>
                <a:cs typeface="+mn-cs"/>
              </a:rPr>
              <a:t>Many mathematical functions are defined using recursion. The factorial of a number n can be recursively defined as</a:t>
            </a:r>
          </a:p>
          <a:p>
            <a:pPr algn="just"/>
            <a:r>
              <a:rPr lang="en-IN" sz="1200" kern="1200" baseline="0" dirty="0">
                <a:solidFill>
                  <a:schemeClr val="tx1"/>
                </a:solidFill>
                <a:latin typeface="Arial" charset="0"/>
                <a:ea typeface="+mn-ea"/>
                <a:cs typeface="+mn-cs"/>
              </a:rPr>
              <a:t>follows:</a:t>
            </a:r>
          </a:p>
          <a:p>
            <a:pPr algn="just"/>
            <a:r>
              <a:rPr lang="en-IN" sz="1200" kern="1200" baseline="0" dirty="0">
                <a:solidFill>
                  <a:schemeClr val="tx1"/>
                </a:solidFill>
                <a:latin typeface="Arial" charset="0"/>
                <a:ea typeface="+mn-ea"/>
                <a:cs typeface="+mn-cs"/>
              </a:rPr>
              <a:t>	0! = 1;</a:t>
            </a:r>
          </a:p>
          <a:p>
            <a:pPr algn="just"/>
            <a:r>
              <a:rPr lang="pt-BR" sz="1200" kern="1200" baseline="0" dirty="0">
                <a:solidFill>
                  <a:schemeClr val="tx1"/>
                </a:solidFill>
                <a:latin typeface="Arial" charset="0"/>
                <a:ea typeface="+mn-ea"/>
                <a:cs typeface="+mn-cs"/>
              </a:rPr>
              <a:t>	n! = n × (n - 1)!; n &gt; 0</a:t>
            </a:r>
          </a:p>
          <a:p>
            <a:pPr algn="just"/>
            <a:r>
              <a:rPr lang="en-IN" sz="1200" kern="1200" baseline="0" dirty="0">
                <a:solidFill>
                  <a:schemeClr val="tx1"/>
                </a:solidFill>
                <a:latin typeface="Arial" charset="0"/>
                <a:ea typeface="+mn-ea"/>
                <a:cs typeface="+mn-cs"/>
              </a:rPr>
              <a:t>How do you find n! for a given n? It is easy to find 1! because you know 0! and 1! is 1 × 0!. Assuming that you know (n-1)!, n! can be obtained immediately using n × (n-1)!. Thus, the problem of computing n! is reduced to computing (n-1)!. When computing (n-1)!, you can apply the same idea recursively until n is reduced to 0.</a:t>
            </a:r>
          </a:p>
          <a:p>
            <a:pPr algn="just"/>
            <a:endParaRPr lang="en-IN" sz="1200" kern="1200" baseline="0" dirty="0">
              <a:solidFill>
                <a:schemeClr val="tx1"/>
              </a:solidFill>
              <a:latin typeface="Arial" charset="0"/>
              <a:ea typeface="+mn-ea"/>
              <a:cs typeface="+mn-cs"/>
            </a:endParaRPr>
          </a:p>
          <a:p>
            <a:pPr algn="just"/>
            <a:r>
              <a:rPr lang="en-IN" sz="1200" kern="1200" baseline="0" dirty="0">
                <a:solidFill>
                  <a:schemeClr val="tx1"/>
                </a:solidFill>
                <a:latin typeface="Arial" charset="0"/>
                <a:ea typeface="+mn-ea"/>
                <a:cs typeface="+mn-cs"/>
              </a:rPr>
              <a:t>Let factorial(n) be the function for computing n!. If you call the function with n = 0, it immediately returns the result. The function knows how to solve the simplest case, which is referred to as the </a:t>
            </a:r>
            <a:r>
              <a:rPr lang="en-IN" sz="1200" i="1" kern="1200" baseline="0" dirty="0">
                <a:solidFill>
                  <a:schemeClr val="tx1"/>
                </a:solidFill>
                <a:latin typeface="Arial" charset="0"/>
                <a:ea typeface="+mn-ea"/>
                <a:cs typeface="+mn-cs"/>
              </a:rPr>
              <a:t>base case or the stopping condition. If you call the function with n &gt; 0, it reduces </a:t>
            </a:r>
            <a:r>
              <a:rPr lang="en-IN" sz="1200" kern="1200" baseline="0" dirty="0">
                <a:solidFill>
                  <a:schemeClr val="tx1"/>
                </a:solidFill>
                <a:latin typeface="Arial" charset="0"/>
                <a:ea typeface="+mn-ea"/>
                <a:cs typeface="+mn-cs"/>
              </a:rPr>
              <a:t>the problem into a </a:t>
            </a:r>
            <a:r>
              <a:rPr lang="en-IN" sz="1200" kern="1200" baseline="0" dirty="0" err="1">
                <a:solidFill>
                  <a:schemeClr val="tx1"/>
                </a:solidFill>
                <a:latin typeface="Arial" charset="0"/>
                <a:ea typeface="+mn-ea"/>
                <a:cs typeface="+mn-cs"/>
              </a:rPr>
              <a:t>subproblem</a:t>
            </a:r>
            <a:r>
              <a:rPr lang="en-IN" sz="1200" kern="1200" baseline="0" dirty="0">
                <a:solidFill>
                  <a:schemeClr val="tx1"/>
                </a:solidFill>
                <a:latin typeface="Arial" charset="0"/>
                <a:ea typeface="+mn-ea"/>
                <a:cs typeface="+mn-cs"/>
              </a:rPr>
              <a:t> for computing the factorial of n - 1. The </a:t>
            </a:r>
            <a:r>
              <a:rPr lang="en-IN" sz="1200" kern="1200" baseline="0" dirty="0" err="1">
                <a:solidFill>
                  <a:schemeClr val="tx1"/>
                </a:solidFill>
                <a:latin typeface="Arial" charset="0"/>
                <a:ea typeface="+mn-ea"/>
                <a:cs typeface="+mn-cs"/>
              </a:rPr>
              <a:t>subproblem</a:t>
            </a:r>
            <a:r>
              <a:rPr lang="en-IN" sz="1200" kern="1200" baseline="0" dirty="0">
                <a:solidFill>
                  <a:schemeClr val="tx1"/>
                </a:solidFill>
                <a:latin typeface="Arial" charset="0"/>
                <a:ea typeface="+mn-ea"/>
                <a:cs typeface="+mn-cs"/>
              </a:rPr>
              <a:t> is essentially the same as the original problem, but is simpler or smaller than the original. Because the </a:t>
            </a:r>
            <a:r>
              <a:rPr lang="en-IN" sz="1200" kern="1200" baseline="0" dirty="0" err="1">
                <a:solidFill>
                  <a:schemeClr val="tx1"/>
                </a:solidFill>
                <a:latin typeface="Arial" charset="0"/>
                <a:ea typeface="+mn-ea"/>
                <a:cs typeface="+mn-cs"/>
              </a:rPr>
              <a:t>subproblem</a:t>
            </a:r>
            <a:r>
              <a:rPr lang="en-IN" sz="1200" kern="1200" baseline="0" dirty="0">
                <a:solidFill>
                  <a:schemeClr val="tx1"/>
                </a:solidFill>
                <a:latin typeface="Arial" charset="0"/>
                <a:ea typeface="+mn-ea"/>
                <a:cs typeface="+mn-cs"/>
              </a:rPr>
              <a:t> has the same property as the original, you can call the function with a different argument, which is referred to as a </a:t>
            </a:r>
            <a:r>
              <a:rPr lang="en-IN" sz="1200" i="1" kern="1200" baseline="0" dirty="0">
                <a:solidFill>
                  <a:schemeClr val="tx1"/>
                </a:solidFill>
                <a:latin typeface="Arial" charset="0"/>
                <a:ea typeface="+mn-ea"/>
                <a:cs typeface="+mn-cs"/>
              </a:rPr>
              <a:t>recursive call.</a:t>
            </a:r>
            <a:endParaRPr lang="en-IN"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10</a:t>
            </a:fld>
            <a:endParaRPr lang="en-US"/>
          </a:p>
        </p:txBody>
      </p:sp>
    </p:spTree>
    <p:extLst>
      <p:ext uri="{BB962C8B-B14F-4D97-AF65-F5344CB8AC3E}">
        <p14:creationId xmlns:p14="http://schemas.microsoft.com/office/powerpoint/2010/main" val="1822159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E2F4CAA2-9DAB-46D1-B37F-87DFB3CDBCBF}" type="slidenum">
              <a:rPr lang="en-US" smtClean="0"/>
              <a:pPr/>
              <a:t>11</a:t>
            </a:fld>
            <a:endParaRPr lang="en-US"/>
          </a:p>
        </p:txBody>
      </p:sp>
      <p:sp>
        <p:nvSpPr>
          <p:cNvPr id="26627" name="Rectangle 2"/>
          <p:cNvSpPr>
            <a:spLocks noGrp="1" noRot="1" noChangeAspect="1" noChangeArrowheads="1" noTextEdit="1"/>
          </p:cNvSpPr>
          <p:nvPr>
            <p:ph type="sldImg"/>
          </p:nvPr>
        </p:nvSpPr>
        <p:spPr>
          <a:xfrm>
            <a:off x="381000" y="685800"/>
            <a:ext cx="6096000" cy="3429000"/>
          </a:xfrm>
          <a:ln/>
        </p:spPr>
      </p:sp>
      <p:sp>
        <p:nvSpPr>
          <p:cNvPr id="26628" name="Rectangle 3"/>
          <p:cNvSpPr>
            <a:spLocks noGrp="1" noChangeArrowheads="1"/>
          </p:cNvSpPr>
          <p:nvPr>
            <p:ph type="body" idx="1"/>
          </p:nvPr>
        </p:nvSpPr>
        <p:spPr>
          <a:noFill/>
          <a:ln/>
        </p:spPr>
        <p:txBody>
          <a:bodyPr/>
          <a:lstStyle/>
          <a:p>
            <a:pPr algn="just"/>
            <a:r>
              <a:rPr lang="en-IN" sz="1200" b="0" kern="1200" baseline="0" dirty="0">
                <a:solidFill>
                  <a:schemeClr val="tx1"/>
                </a:solidFill>
                <a:latin typeface="+mn-lt"/>
                <a:ea typeface="+mn-ea"/>
                <a:cs typeface="+mn-cs"/>
              </a:rPr>
              <a:t>The recursive algorithm for computing factorial(n) can be</a:t>
            </a:r>
          </a:p>
          <a:p>
            <a:pPr algn="just"/>
            <a:r>
              <a:rPr lang="en-IN" sz="1200" b="0" kern="1200" baseline="0" dirty="0">
                <a:solidFill>
                  <a:schemeClr val="tx1"/>
                </a:solidFill>
                <a:latin typeface="+mn-lt"/>
                <a:ea typeface="+mn-ea"/>
                <a:cs typeface="+mn-cs"/>
              </a:rPr>
              <a:t>simply described as follows:</a:t>
            </a:r>
          </a:p>
          <a:p>
            <a:pPr algn="just"/>
            <a:r>
              <a:rPr lang="en-IN" sz="1200" b="0" kern="1200" baseline="0" dirty="0">
                <a:solidFill>
                  <a:schemeClr val="tx1"/>
                </a:solidFill>
                <a:latin typeface="+mn-lt"/>
                <a:ea typeface="+mn-ea"/>
                <a:cs typeface="+mn-cs"/>
              </a:rPr>
              <a:t>if (n == 0)</a:t>
            </a:r>
          </a:p>
          <a:p>
            <a:pPr algn="just"/>
            <a:r>
              <a:rPr lang="en-IN" sz="1200" b="0" kern="1200" baseline="0" dirty="0">
                <a:solidFill>
                  <a:schemeClr val="tx1"/>
                </a:solidFill>
                <a:latin typeface="+mn-lt"/>
                <a:ea typeface="+mn-ea"/>
                <a:cs typeface="+mn-cs"/>
              </a:rPr>
              <a:t>return 1;</a:t>
            </a:r>
          </a:p>
          <a:p>
            <a:pPr algn="just"/>
            <a:r>
              <a:rPr lang="en-IN" sz="1200" b="0" kern="1200" baseline="0" dirty="0">
                <a:solidFill>
                  <a:schemeClr val="tx1"/>
                </a:solidFill>
                <a:latin typeface="+mn-lt"/>
                <a:ea typeface="+mn-ea"/>
                <a:cs typeface="+mn-cs"/>
              </a:rPr>
              <a:t>else</a:t>
            </a:r>
          </a:p>
          <a:p>
            <a:pPr algn="just"/>
            <a:r>
              <a:rPr lang="en-IN" sz="1200" b="0" kern="1200" baseline="0" dirty="0">
                <a:solidFill>
                  <a:schemeClr val="tx1"/>
                </a:solidFill>
                <a:latin typeface="+mn-lt"/>
                <a:ea typeface="+mn-ea"/>
                <a:cs typeface="+mn-cs"/>
              </a:rPr>
              <a:t>return n * factorial(n - 1);</a:t>
            </a:r>
          </a:p>
          <a:p>
            <a:pPr algn="just"/>
            <a:r>
              <a:rPr lang="en-IN" sz="1200" b="0" kern="1200" baseline="0" dirty="0">
                <a:solidFill>
                  <a:schemeClr val="tx1"/>
                </a:solidFill>
                <a:latin typeface="+mn-lt"/>
                <a:ea typeface="+mn-ea"/>
                <a:cs typeface="+mn-cs"/>
              </a:rPr>
              <a:t>A recursive call can result in many more recursive calls because the function is dividing a </a:t>
            </a:r>
            <a:r>
              <a:rPr lang="en-IN" sz="1200" b="0" kern="1200" baseline="0" dirty="0" err="1">
                <a:solidFill>
                  <a:schemeClr val="tx1"/>
                </a:solidFill>
                <a:latin typeface="+mn-lt"/>
                <a:ea typeface="+mn-ea"/>
                <a:cs typeface="+mn-cs"/>
              </a:rPr>
              <a:t>subproblem</a:t>
            </a:r>
            <a:r>
              <a:rPr lang="en-IN" sz="1200" b="0" kern="1200" baseline="0" dirty="0">
                <a:solidFill>
                  <a:schemeClr val="tx1"/>
                </a:solidFill>
                <a:latin typeface="+mn-lt"/>
                <a:ea typeface="+mn-ea"/>
                <a:cs typeface="+mn-cs"/>
              </a:rPr>
              <a:t> into new </a:t>
            </a:r>
            <a:r>
              <a:rPr lang="en-IN" sz="1200" b="0" kern="1200" baseline="0" dirty="0" err="1">
                <a:solidFill>
                  <a:schemeClr val="tx1"/>
                </a:solidFill>
                <a:latin typeface="+mn-lt"/>
                <a:ea typeface="+mn-ea"/>
                <a:cs typeface="+mn-cs"/>
              </a:rPr>
              <a:t>subproblems</a:t>
            </a:r>
            <a:r>
              <a:rPr lang="en-IN" sz="1200" b="0" kern="1200" baseline="0" dirty="0">
                <a:solidFill>
                  <a:schemeClr val="tx1"/>
                </a:solidFill>
                <a:latin typeface="+mn-lt"/>
                <a:ea typeface="+mn-ea"/>
                <a:cs typeface="+mn-cs"/>
              </a:rPr>
              <a:t>. For a recursive function to terminate, the problem must eventually be reduced to a stopping case. When it reaches a stopping case, the function returns a result to its caller. The caller then performs a computation and returns the result to its own caller. This process continues until the result is passed back to the original caller. The original problem can now be solved by multiplying n with the result of factorial(n-1).</a:t>
            </a:r>
          </a:p>
          <a:p>
            <a:endParaRPr lang="en-IN" sz="1200" b="0" kern="1200" baseline="0" dirty="0">
              <a:solidFill>
                <a:schemeClr val="tx1"/>
              </a:solidFill>
              <a:latin typeface="Arial" charset="0"/>
              <a:ea typeface="+mn-ea"/>
              <a:cs typeface="+mn-cs"/>
            </a:endParaRPr>
          </a:p>
          <a:p>
            <a:pPr algn="just"/>
            <a:r>
              <a:rPr lang="en-IN" sz="1200" b="0" kern="1200" baseline="0" dirty="0">
                <a:solidFill>
                  <a:schemeClr val="tx1"/>
                </a:solidFill>
                <a:latin typeface="Arial" charset="0"/>
                <a:ea typeface="+mn-ea"/>
                <a:cs typeface="+mn-cs"/>
              </a:rPr>
              <a:t>The factorial function (lines 19–24) is essentially a direct translation of the recursive mathematical definition for the factorial into C++ code. The call to factorial is recursive because it calls itself. The parameter passed to factorial is decremented until it reaches the base case of 0.</a:t>
            </a:r>
            <a:endParaRPr lang="en-US" b="0" dirty="0">
              <a:latin typeface="+mn-lt"/>
            </a:endParaRPr>
          </a:p>
        </p:txBody>
      </p:sp>
    </p:spTree>
    <p:extLst>
      <p:ext uri="{BB962C8B-B14F-4D97-AF65-F5344CB8AC3E}">
        <p14:creationId xmlns:p14="http://schemas.microsoft.com/office/powerpoint/2010/main" val="1142622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200" kern="1200" baseline="0" dirty="0">
                <a:solidFill>
                  <a:schemeClr val="tx1"/>
                </a:solidFill>
                <a:latin typeface="Arial" charset="0"/>
                <a:ea typeface="+mn-ea"/>
                <a:cs typeface="+mn-cs"/>
              </a:rPr>
              <a:t>Figure illustrates the execution of the recursive calls, starting with n=5. </a:t>
            </a:r>
          </a:p>
          <a:p>
            <a:endParaRPr lang="en-IN" sz="1200" kern="1200" baseline="0" dirty="0">
              <a:solidFill>
                <a:schemeClr val="tx1"/>
              </a:solidFill>
              <a:latin typeface="Arial" charset="0"/>
              <a:ea typeface="+mn-ea"/>
              <a:cs typeface="+mn-cs"/>
            </a:endParaRPr>
          </a:p>
          <a:p>
            <a:pPr algn="just"/>
            <a:r>
              <a:rPr lang="en-IN" sz="1200" kern="1200" baseline="0" dirty="0">
                <a:solidFill>
                  <a:schemeClr val="tx1"/>
                </a:solidFill>
                <a:latin typeface="Arial" charset="0"/>
                <a:ea typeface="+mn-ea"/>
                <a:cs typeface="+mn-cs"/>
              </a:rPr>
              <a:t>Infinite recursion can occur if recursion does not reduce the problem in a manner that allows it to eventually converge into the base case. For example, if you mistakenly write the factorial function as follows:</a:t>
            </a:r>
          </a:p>
          <a:p>
            <a:pPr algn="just"/>
            <a:r>
              <a:rPr lang="en-IN" sz="1200" b="1" kern="1200" baseline="0" dirty="0" err="1">
                <a:solidFill>
                  <a:schemeClr val="tx1"/>
                </a:solidFill>
                <a:latin typeface="Arial" charset="0"/>
                <a:ea typeface="+mn-ea"/>
                <a:cs typeface="+mn-cs"/>
              </a:rPr>
              <a:t>int</a:t>
            </a:r>
            <a:r>
              <a:rPr lang="en-IN" sz="1200" b="1" kern="1200" baseline="0" dirty="0">
                <a:solidFill>
                  <a:schemeClr val="tx1"/>
                </a:solidFill>
                <a:latin typeface="Arial" charset="0"/>
                <a:ea typeface="+mn-ea"/>
                <a:cs typeface="+mn-cs"/>
              </a:rPr>
              <a:t> factorial(</a:t>
            </a:r>
            <a:r>
              <a:rPr lang="en-IN" sz="1200" b="1" kern="1200" baseline="0" dirty="0" err="1">
                <a:solidFill>
                  <a:schemeClr val="tx1"/>
                </a:solidFill>
                <a:latin typeface="Arial" charset="0"/>
                <a:ea typeface="+mn-ea"/>
                <a:cs typeface="+mn-cs"/>
              </a:rPr>
              <a:t>int</a:t>
            </a:r>
            <a:r>
              <a:rPr lang="en-IN" sz="1200" b="1" kern="1200" baseline="0" dirty="0">
                <a:solidFill>
                  <a:schemeClr val="tx1"/>
                </a:solidFill>
                <a:latin typeface="Arial" charset="0"/>
                <a:ea typeface="+mn-ea"/>
                <a:cs typeface="+mn-cs"/>
              </a:rPr>
              <a:t> n)</a:t>
            </a:r>
          </a:p>
          <a:p>
            <a:pPr algn="just"/>
            <a:r>
              <a:rPr lang="en-IN" sz="1200" kern="1200" baseline="0" dirty="0">
                <a:solidFill>
                  <a:schemeClr val="tx1"/>
                </a:solidFill>
                <a:latin typeface="Arial" charset="0"/>
                <a:ea typeface="+mn-ea"/>
                <a:cs typeface="+mn-cs"/>
              </a:rPr>
              <a:t>{</a:t>
            </a:r>
          </a:p>
          <a:p>
            <a:pPr algn="just"/>
            <a:r>
              <a:rPr lang="en-IN" sz="1200" b="1" kern="1200" baseline="0" dirty="0">
                <a:solidFill>
                  <a:schemeClr val="tx1"/>
                </a:solidFill>
                <a:latin typeface="Arial" charset="0"/>
                <a:ea typeface="+mn-ea"/>
                <a:cs typeface="+mn-cs"/>
              </a:rPr>
              <a:t>return n * factorial(n - 1);</a:t>
            </a:r>
          </a:p>
          <a:p>
            <a:pPr algn="just"/>
            <a:r>
              <a:rPr lang="en-IN" sz="1200" kern="1200" baseline="0" dirty="0">
                <a:solidFill>
                  <a:schemeClr val="tx1"/>
                </a:solidFill>
                <a:latin typeface="Arial" charset="0"/>
                <a:ea typeface="+mn-ea"/>
                <a:cs typeface="+mn-cs"/>
              </a:rPr>
              <a:t>}</a:t>
            </a:r>
          </a:p>
          <a:p>
            <a:pPr algn="just"/>
            <a:r>
              <a:rPr lang="en-IN" sz="1200" kern="1200" baseline="0" dirty="0">
                <a:solidFill>
                  <a:schemeClr val="tx1"/>
                </a:solidFill>
                <a:latin typeface="Arial" charset="0"/>
                <a:ea typeface="+mn-ea"/>
                <a:cs typeface="+mn-cs"/>
              </a:rPr>
              <a:t>The function runs infinitely and causes the stack overflow.</a:t>
            </a:r>
          </a:p>
          <a:p>
            <a:pPr algn="just"/>
            <a:endParaRPr lang="en-IN" sz="1200" b="1" i="1" kern="1200" baseline="0" dirty="0">
              <a:solidFill>
                <a:schemeClr val="tx1"/>
              </a:solidFill>
              <a:latin typeface="Arial" charset="0"/>
              <a:ea typeface="+mn-ea"/>
              <a:cs typeface="+mn-cs"/>
            </a:endParaRPr>
          </a:p>
          <a:p>
            <a:pPr algn="just"/>
            <a:r>
              <a:rPr lang="en-IN" sz="1200" b="1" kern="1200" baseline="0" dirty="0">
                <a:solidFill>
                  <a:schemeClr val="tx1"/>
                </a:solidFill>
                <a:latin typeface="Arial" charset="0"/>
                <a:ea typeface="+mn-ea"/>
                <a:cs typeface="+mn-cs"/>
              </a:rPr>
              <a:t>NOTE:</a:t>
            </a:r>
          </a:p>
          <a:p>
            <a:pPr algn="just"/>
            <a:r>
              <a:rPr lang="en-IN" sz="1200" kern="1200" baseline="0" dirty="0">
                <a:solidFill>
                  <a:schemeClr val="tx1"/>
                </a:solidFill>
                <a:latin typeface="Arial" charset="0"/>
                <a:ea typeface="+mn-ea"/>
                <a:cs typeface="+mn-cs"/>
              </a:rPr>
              <a:t>It is simpler and more efficient to implement the factorial function using a loop. However, the recursive factorial function is a good example to demonstrate the concept of recursion.</a:t>
            </a:r>
            <a:endParaRPr lang="en-IN"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12</a:t>
            </a:fld>
            <a:endParaRPr lang="en-US"/>
          </a:p>
        </p:txBody>
      </p:sp>
    </p:spTree>
    <p:extLst>
      <p:ext uri="{BB962C8B-B14F-4D97-AF65-F5344CB8AC3E}">
        <p14:creationId xmlns:p14="http://schemas.microsoft.com/office/powerpoint/2010/main" val="603899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20000"/>
          </a:bodyPr>
          <a:lstStyle/>
          <a:p>
            <a:pPr algn="just"/>
            <a:r>
              <a:rPr lang="en-IN" sz="1200" kern="1200" baseline="0" dirty="0">
                <a:solidFill>
                  <a:schemeClr val="tx1"/>
                </a:solidFill>
                <a:latin typeface="+mn-lt"/>
                <a:ea typeface="+mn-ea"/>
                <a:cs typeface="+mn-cs"/>
              </a:rPr>
              <a:t>The factorial function in the preceding section could easily be rewritten without using recursion. In some cases, however, using recursion enables you to give a natural, straightforward, simple solution to a program that would otherwise be difficult to solve. Consider the well-known Fibonacci series problem, as follows:</a:t>
            </a:r>
          </a:p>
          <a:p>
            <a:pPr algn="just"/>
            <a:r>
              <a:rPr lang="en-IN" sz="1200" kern="1200" baseline="0" dirty="0">
                <a:solidFill>
                  <a:schemeClr val="tx1"/>
                </a:solidFill>
                <a:latin typeface="+mn-lt"/>
                <a:ea typeface="+mn-ea"/>
                <a:cs typeface="+mn-cs"/>
              </a:rPr>
              <a:t> The series: 0 1 1 2 3 5 8 13 21 34 55 89 . . .</a:t>
            </a:r>
          </a:p>
          <a:p>
            <a:pPr algn="just"/>
            <a:r>
              <a:rPr lang="en-IN" sz="1200" kern="1200" baseline="0" dirty="0">
                <a:solidFill>
                  <a:schemeClr val="tx1"/>
                </a:solidFill>
                <a:latin typeface="+mn-lt"/>
                <a:ea typeface="+mn-ea"/>
                <a:cs typeface="+mn-cs"/>
              </a:rPr>
              <a:t>  indices(n): 0 1 2 3 4 5 6 7 8 9 10 11</a:t>
            </a:r>
          </a:p>
          <a:p>
            <a:pPr algn="just"/>
            <a:endParaRPr lang="en-IN" sz="1200" kern="1200" baseline="0" dirty="0">
              <a:solidFill>
                <a:schemeClr val="tx1"/>
              </a:solidFill>
              <a:latin typeface="+mn-lt"/>
              <a:ea typeface="+mn-ea"/>
              <a:cs typeface="+mn-cs"/>
            </a:endParaRPr>
          </a:p>
          <a:p>
            <a:pPr algn="just"/>
            <a:r>
              <a:rPr lang="en-IN" sz="1200" kern="1200" baseline="0" dirty="0">
                <a:solidFill>
                  <a:schemeClr val="tx1"/>
                </a:solidFill>
                <a:latin typeface="+mn-lt"/>
                <a:ea typeface="+mn-ea"/>
                <a:cs typeface="+mn-cs"/>
              </a:rPr>
              <a:t>The Fibonacci series begins with 0 and 1, and each subsequent number is the sum of the preceding two numbers in the series. The series can be recursively defined as follows:</a:t>
            </a:r>
          </a:p>
          <a:p>
            <a:pPr algn="just"/>
            <a:r>
              <a:rPr lang="en-IN" sz="1200" kern="1200" baseline="0" dirty="0">
                <a:solidFill>
                  <a:schemeClr val="tx1"/>
                </a:solidFill>
                <a:latin typeface="+mn-lt"/>
                <a:ea typeface="+mn-ea"/>
                <a:cs typeface="+mn-cs"/>
              </a:rPr>
              <a:t>fib(0) = 0;</a:t>
            </a:r>
          </a:p>
          <a:p>
            <a:pPr algn="just"/>
            <a:r>
              <a:rPr lang="en-IN" sz="1200" kern="1200" baseline="0" dirty="0">
                <a:solidFill>
                  <a:schemeClr val="tx1"/>
                </a:solidFill>
                <a:latin typeface="+mn-lt"/>
                <a:ea typeface="+mn-ea"/>
                <a:cs typeface="+mn-cs"/>
              </a:rPr>
              <a:t>fib(1) = 1;</a:t>
            </a:r>
          </a:p>
          <a:p>
            <a:pPr algn="just"/>
            <a:r>
              <a:rPr lang="en-IN" sz="1200" kern="1200" baseline="0" dirty="0">
                <a:solidFill>
                  <a:schemeClr val="tx1"/>
                </a:solidFill>
                <a:latin typeface="+mn-lt"/>
                <a:ea typeface="+mn-ea"/>
                <a:cs typeface="+mn-cs"/>
              </a:rPr>
              <a:t>fib(index) = fib(index - 2) + fib(index - 1); index &gt;= 2</a:t>
            </a:r>
          </a:p>
          <a:p>
            <a:pPr algn="just"/>
            <a:endParaRPr lang="en-IN" sz="1200" kern="1200" baseline="0" dirty="0">
              <a:solidFill>
                <a:schemeClr val="tx1"/>
              </a:solidFill>
              <a:latin typeface="+mn-lt"/>
              <a:ea typeface="+mn-ea"/>
              <a:cs typeface="+mn-cs"/>
            </a:endParaRPr>
          </a:p>
          <a:p>
            <a:pPr algn="just"/>
            <a:r>
              <a:rPr lang="en-IN" sz="1200" kern="1200" baseline="0" dirty="0">
                <a:solidFill>
                  <a:schemeClr val="tx1"/>
                </a:solidFill>
                <a:latin typeface="+mn-lt"/>
                <a:ea typeface="+mn-ea"/>
                <a:cs typeface="+mn-cs"/>
              </a:rPr>
              <a:t>The Fibonacci series was named for Leonardo Fibonacci, a medieval mathematician, who originated it to model the growth of the rabbit population. It can be applied in numeric optimization and in various other areas.</a:t>
            </a:r>
          </a:p>
          <a:p>
            <a:pPr algn="just"/>
            <a:endParaRPr lang="en-IN" sz="1200" kern="1200" baseline="0" dirty="0">
              <a:solidFill>
                <a:schemeClr val="tx1"/>
              </a:solidFill>
              <a:latin typeface="+mn-lt"/>
              <a:ea typeface="+mn-ea"/>
              <a:cs typeface="+mn-cs"/>
            </a:endParaRPr>
          </a:p>
          <a:p>
            <a:pPr algn="just"/>
            <a:r>
              <a:rPr lang="en-IN" sz="1200" kern="1200" baseline="0" dirty="0">
                <a:solidFill>
                  <a:schemeClr val="tx1"/>
                </a:solidFill>
                <a:latin typeface="+mn-lt"/>
                <a:ea typeface="+mn-ea"/>
                <a:cs typeface="+mn-cs"/>
              </a:rPr>
              <a:t>How do you find fib(index) for a given index? It is easy to find fib(2) because you know fib(0) and fib(1). Assuming</a:t>
            </a:r>
          </a:p>
          <a:p>
            <a:pPr algn="just"/>
            <a:r>
              <a:rPr lang="en-IN" sz="1200" kern="1200" baseline="0" dirty="0">
                <a:solidFill>
                  <a:schemeClr val="tx1"/>
                </a:solidFill>
                <a:latin typeface="+mn-lt"/>
                <a:ea typeface="+mn-ea"/>
                <a:cs typeface="+mn-cs"/>
              </a:rPr>
              <a:t>that you know fib(index-2) and fib(index-1), fib(index) can be obtained immediately. Thus, the problem of computing fib(index) is reduced to computing fib(index-2) and fib(index-1). When computing fib(index-2) and fib(index-1), you apply the idea recursively until index is reduced to 0 or 1.</a:t>
            </a:r>
          </a:p>
          <a:p>
            <a:pPr algn="just"/>
            <a:endParaRPr lang="en-IN" sz="1200" kern="1200" baseline="0" dirty="0">
              <a:solidFill>
                <a:schemeClr val="tx1"/>
              </a:solidFill>
              <a:latin typeface="+mn-lt"/>
              <a:ea typeface="+mn-ea"/>
              <a:cs typeface="+mn-cs"/>
            </a:endParaRPr>
          </a:p>
          <a:p>
            <a:pPr algn="just"/>
            <a:r>
              <a:rPr lang="en-IN" sz="1200" kern="1200" baseline="0" dirty="0">
                <a:solidFill>
                  <a:schemeClr val="tx1"/>
                </a:solidFill>
                <a:latin typeface="+mn-lt"/>
                <a:ea typeface="+mn-ea"/>
                <a:cs typeface="+mn-cs"/>
              </a:rPr>
              <a:t>The base case is index=0 or index=1. If you call the function with index=0 or index=1, it immediately returns the result. If you call the function with index&gt;=2, it divides the problem into two </a:t>
            </a:r>
            <a:r>
              <a:rPr lang="en-IN" sz="1200" kern="1200" baseline="0" dirty="0" err="1">
                <a:solidFill>
                  <a:schemeClr val="tx1"/>
                </a:solidFill>
                <a:latin typeface="+mn-lt"/>
                <a:ea typeface="+mn-ea"/>
                <a:cs typeface="+mn-cs"/>
              </a:rPr>
              <a:t>subproblems</a:t>
            </a:r>
            <a:r>
              <a:rPr lang="en-IN" sz="1200" kern="1200" baseline="0" dirty="0">
                <a:solidFill>
                  <a:schemeClr val="tx1"/>
                </a:solidFill>
                <a:latin typeface="+mn-lt"/>
                <a:ea typeface="+mn-ea"/>
                <a:cs typeface="+mn-cs"/>
              </a:rPr>
              <a:t> for computing fib(index-1) and fib(index-2) using recursive calls.</a:t>
            </a:r>
            <a:endParaRPr lang="en-IN" dirty="0">
              <a:latin typeface="+mn-lt"/>
            </a:endParaRPr>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13</a:t>
            </a:fld>
            <a:endParaRPr lang="en-US"/>
          </a:p>
        </p:txBody>
      </p:sp>
    </p:spTree>
    <p:extLst>
      <p:ext uri="{BB962C8B-B14F-4D97-AF65-F5344CB8AC3E}">
        <p14:creationId xmlns:p14="http://schemas.microsoft.com/office/powerpoint/2010/main" val="2194224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4745-080E-4B88-8B8B-2992D21A2570}"/>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0E94FCC-663F-4763-BD22-ED6902EECAA9}"/>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BA37EB-2F3B-4811-9996-207993AAD2DE}"/>
              </a:ext>
            </a:extLst>
          </p:cNvPr>
          <p:cNvSpPr>
            <a:spLocks noGrp="1"/>
          </p:cNvSpPr>
          <p:nvPr>
            <p:ph type="dt" sz="half" idx="10"/>
          </p:nvPr>
        </p:nvSpPr>
        <p:spPr/>
        <p:txBody>
          <a:bodyPr/>
          <a:lstStyle/>
          <a:p>
            <a:fld id="{3E5DAFE5-167F-4EF6-8FBA-D3F410C72944}" type="datetime1">
              <a:rPr lang="en-IN" smtClean="0"/>
              <a:t>23-05-2022</a:t>
            </a:fld>
            <a:endParaRPr lang="en-IN"/>
          </a:p>
        </p:txBody>
      </p:sp>
      <p:sp>
        <p:nvSpPr>
          <p:cNvPr id="5" name="Footer Placeholder 4">
            <a:extLst>
              <a:ext uri="{FF2B5EF4-FFF2-40B4-BE49-F238E27FC236}">
                <a16:creationId xmlns:a16="http://schemas.microsoft.com/office/drawing/2014/main" id="{36A36A9E-BCDE-41C3-9CC5-60E542941285}"/>
              </a:ext>
            </a:extLst>
          </p:cNvPr>
          <p:cNvSpPr>
            <a:spLocks noGrp="1"/>
          </p:cNvSpPr>
          <p:nvPr>
            <p:ph type="ftr" sz="quarter" idx="11"/>
          </p:nvPr>
        </p:nvSpPr>
        <p:spPr/>
        <p:txBody>
          <a:bodyPr/>
          <a:lstStyle/>
          <a:p>
            <a:r>
              <a:rPr lang="en-IN"/>
              <a:t>CSE 1001 Problem Solving using Computers (PSUC) - 2018</a:t>
            </a:r>
          </a:p>
        </p:txBody>
      </p:sp>
      <p:sp>
        <p:nvSpPr>
          <p:cNvPr id="6" name="Slide Number Placeholder 5">
            <a:extLst>
              <a:ext uri="{FF2B5EF4-FFF2-40B4-BE49-F238E27FC236}">
                <a16:creationId xmlns:a16="http://schemas.microsoft.com/office/drawing/2014/main" id="{AEC7BD90-BB00-4963-8C24-3F10ACCD66D5}"/>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1014918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4F1F-5027-4E1F-89BF-075A57C93B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8E24CC-301E-4D8A-BFC7-3ED1E685B2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969E63-03AB-4658-B659-F96379FA458F}"/>
              </a:ext>
            </a:extLst>
          </p:cNvPr>
          <p:cNvSpPr>
            <a:spLocks noGrp="1"/>
          </p:cNvSpPr>
          <p:nvPr>
            <p:ph type="dt" sz="half" idx="10"/>
          </p:nvPr>
        </p:nvSpPr>
        <p:spPr/>
        <p:txBody>
          <a:bodyPr/>
          <a:lstStyle/>
          <a:p>
            <a:pPr>
              <a:defRPr/>
            </a:pPr>
            <a:fld id="{E7F07DD4-B4DF-434B-A31C-2CE9EF8B49D4}" type="datetime1">
              <a:rPr lang="en-US" smtClean="0"/>
              <a:t>5/23/2022</a:t>
            </a:fld>
            <a:endParaRPr lang="en-US"/>
          </a:p>
        </p:txBody>
      </p:sp>
      <p:sp>
        <p:nvSpPr>
          <p:cNvPr id="5" name="Footer Placeholder 4">
            <a:extLst>
              <a:ext uri="{FF2B5EF4-FFF2-40B4-BE49-F238E27FC236}">
                <a16:creationId xmlns:a16="http://schemas.microsoft.com/office/drawing/2014/main" id="{97427C7C-EA7C-43D7-9C98-4953DDD98630}"/>
              </a:ext>
            </a:extLst>
          </p:cNvPr>
          <p:cNvSpPr>
            <a:spLocks noGrp="1"/>
          </p:cNvSpPr>
          <p:nvPr>
            <p:ph type="ftr" sz="quarter" idx="11"/>
          </p:nvPr>
        </p:nvSpPr>
        <p:spPr/>
        <p:txBody>
          <a:bodyPr/>
          <a:lstStyle/>
          <a:p>
            <a:pPr>
              <a:defRPr/>
            </a:pPr>
            <a:r>
              <a:rPr lang="en-IN"/>
              <a:t>CSE 1001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1C2FE119-F33A-43B2-ACCD-2210AE6CAA3B}"/>
              </a:ext>
            </a:extLst>
          </p:cNvPr>
          <p:cNvSpPr>
            <a:spLocks noGrp="1"/>
          </p:cNvSpPr>
          <p:nvPr>
            <p:ph type="sldNum" sz="quarter" idx="12"/>
          </p:nvPr>
        </p:nvSpPr>
        <p:spPr/>
        <p:txBody>
          <a:bodyPr/>
          <a:lstStyle/>
          <a:p>
            <a:pPr>
              <a:defRPr/>
            </a:pPr>
            <a:fld id="{CE8BC6A8-3B97-4686-8C5F-AE25D47F33C2}" type="slidenum">
              <a:rPr lang="en-US" smtClean="0"/>
              <a:pPr>
                <a:defRPr/>
              </a:pPr>
              <a:t>‹#›</a:t>
            </a:fld>
            <a:endParaRPr lang="en-US"/>
          </a:p>
        </p:txBody>
      </p:sp>
    </p:spTree>
    <p:extLst>
      <p:ext uri="{BB962C8B-B14F-4D97-AF65-F5344CB8AC3E}">
        <p14:creationId xmlns:p14="http://schemas.microsoft.com/office/powerpoint/2010/main" val="4141228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BDDC8D-D96B-4CF8-B742-313A77CEEA52}"/>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82A008-CAC5-4BD4-B085-79537F13EA32}"/>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EAE035-5983-430E-9A6F-966CA34E86D8}"/>
              </a:ext>
            </a:extLst>
          </p:cNvPr>
          <p:cNvSpPr>
            <a:spLocks noGrp="1"/>
          </p:cNvSpPr>
          <p:nvPr>
            <p:ph type="dt" sz="half" idx="10"/>
          </p:nvPr>
        </p:nvSpPr>
        <p:spPr/>
        <p:txBody>
          <a:bodyPr/>
          <a:lstStyle/>
          <a:p>
            <a:pPr>
              <a:defRPr/>
            </a:pPr>
            <a:fld id="{91E034B9-050D-4500-96DD-AF4234EF8FF1}" type="datetime1">
              <a:rPr lang="en-US" smtClean="0"/>
              <a:t>5/23/2022</a:t>
            </a:fld>
            <a:endParaRPr lang="en-US"/>
          </a:p>
        </p:txBody>
      </p:sp>
      <p:sp>
        <p:nvSpPr>
          <p:cNvPr id="5" name="Footer Placeholder 4">
            <a:extLst>
              <a:ext uri="{FF2B5EF4-FFF2-40B4-BE49-F238E27FC236}">
                <a16:creationId xmlns:a16="http://schemas.microsoft.com/office/drawing/2014/main" id="{EA0E1584-0A77-4AB0-ABA1-EF7A9661F127}"/>
              </a:ext>
            </a:extLst>
          </p:cNvPr>
          <p:cNvSpPr>
            <a:spLocks noGrp="1"/>
          </p:cNvSpPr>
          <p:nvPr>
            <p:ph type="ftr" sz="quarter" idx="11"/>
          </p:nvPr>
        </p:nvSpPr>
        <p:spPr/>
        <p:txBody>
          <a:bodyPr/>
          <a:lstStyle/>
          <a:p>
            <a:pPr>
              <a:defRPr/>
            </a:pPr>
            <a:r>
              <a:rPr lang="en-IN"/>
              <a:t>CSE 1001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D0883395-9EB0-45A5-9312-7EF200F5F2AA}"/>
              </a:ext>
            </a:extLst>
          </p:cNvPr>
          <p:cNvSpPr>
            <a:spLocks noGrp="1"/>
          </p:cNvSpPr>
          <p:nvPr>
            <p:ph type="sldNum" sz="quarter" idx="12"/>
          </p:nvPr>
        </p:nvSpPr>
        <p:spPr/>
        <p:txBody>
          <a:bodyPr/>
          <a:lstStyle/>
          <a:p>
            <a:pPr>
              <a:defRPr/>
            </a:pPr>
            <a:fld id="{BEAE7326-9DC1-4CFB-9188-3F3691671D3F}" type="slidenum">
              <a:rPr lang="en-US" smtClean="0"/>
              <a:pPr>
                <a:defRPr/>
              </a:pPr>
              <a:t>‹#›</a:t>
            </a:fld>
            <a:endParaRPr lang="en-US"/>
          </a:p>
        </p:txBody>
      </p:sp>
    </p:spTree>
    <p:extLst>
      <p:ext uri="{BB962C8B-B14F-4D97-AF65-F5344CB8AC3E}">
        <p14:creationId xmlns:p14="http://schemas.microsoft.com/office/powerpoint/2010/main" val="1336148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5458-8B79-452D-921E-0ECB61C2AA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733611-6A6B-4C43-BC3F-2D55523D3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1D29E3-AC0D-450F-9A49-5C61C4E3A32A}"/>
              </a:ext>
            </a:extLst>
          </p:cNvPr>
          <p:cNvSpPr>
            <a:spLocks noGrp="1"/>
          </p:cNvSpPr>
          <p:nvPr>
            <p:ph type="dt" sz="half" idx="10"/>
          </p:nvPr>
        </p:nvSpPr>
        <p:spPr/>
        <p:txBody>
          <a:bodyPr/>
          <a:lstStyle/>
          <a:p>
            <a:pPr>
              <a:defRPr/>
            </a:pPr>
            <a:fld id="{2E04DF98-6D8E-44D0-81B1-C671EA46D698}" type="datetime1">
              <a:rPr lang="en-US" smtClean="0"/>
              <a:t>5/23/2022</a:t>
            </a:fld>
            <a:endParaRPr lang="en-US"/>
          </a:p>
        </p:txBody>
      </p:sp>
      <p:sp>
        <p:nvSpPr>
          <p:cNvPr id="5" name="Footer Placeholder 4">
            <a:extLst>
              <a:ext uri="{FF2B5EF4-FFF2-40B4-BE49-F238E27FC236}">
                <a16:creationId xmlns:a16="http://schemas.microsoft.com/office/drawing/2014/main" id="{705D0025-6DC4-4532-92BB-0035F529DDB9}"/>
              </a:ext>
            </a:extLst>
          </p:cNvPr>
          <p:cNvSpPr>
            <a:spLocks noGrp="1"/>
          </p:cNvSpPr>
          <p:nvPr>
            <p:ph type="ftr" sz="quarter" idx="11"/>
          </p:nvPr>
        </p:nvSpPr>
        <p:spPr/>
        <p:txBody>
          <a:bodyPr/>
          <a:lstStyle/>
          <a:p>
            <a:pPr>
              <a:defRPr/>
            </a:pPr>
            <a:r>
              <a:rPr lang="en-IN"/>
              <a:t>CSE 1001                             Department of CSE</a:t>
            </a:r>
            <a:endParaRPr lang="en-US" dirty="0">
              <a:solidFill>
                <a:schemeClr val="bg1"/>
              </a:solidFill>
            </a:endParaRPr>
          </a:p>
        </p:txBody>
      </p:sp>
      <p:sp>
        <p:nvSpPr>
          <p:cNvPr id="6" name="Slide Number Placeholder 5">
            <a:extLst>
              <a:ext uri="{FF2B5EF4-FFF2-40B4-BE49-F238E27FC236}">
                <a16:creationId xmlns:a16="http://schemas.microsoft.com/office/drawing/2014/main" id="{262B8A83-CA99-4D72-B625-29725E2665B4}"/>
              </a:ext>
            </a:extLst>
          </p:cNvPr>
          <p:cNvSpPr>
            <a:spLocks noGrp="1"/>
          </p:cNvSpPr>
          <p:nvPr>
            <p:ph type="sldNum" sz="quarter" idx="12"/>
          </p:nvPr>
        </p:nvSpPr>
        <p:spPr/>
        <p:txBody>
          <a:bodyPr/>
          <a:lstStyle/>
          <a:p>
            <a:pPr>
              <a:defRPr/>
            </a:pPr>
            <a:fld id="{734E517F-EEB4-4889-9A6A-9CA8A08D6087}" type="slidenum">
              <a:rPr lang="en-US" smtClean="0"/>
              <a:pPr>
                <a:defRPr/>
              </a:pPr>
              <a:t>‹#›</a:t>
            </a:fld>
            <a:endParaRPr lang="en-US"/>
          </a:p>
        </p:txBody>
      </p:sp>
    </p:spTree>
    <p:extLst>
      <p:ext uri="{BB962C8B-B14F-4D97-AF65-F5344CB8AC3E}">
        <p14:creationId xmlns:p14="http://schemas.microsoft.com/office/powerpoint/2010/main" val="3694759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A839-A5B7-418C-BCAD-FF5ECF04DA40}"/>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2CF598-AD66-4E78-BD33-F2CAFCE8F190}"/>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1A7E6-34A8-42D9-8468-C791AC861770}"/>
              </a:ext>
            </a:extLst>
          </p:cNvPr>
          <p:cNvSpPr>
            <a:spLocks noGrp="1"/>
          </p:cNvSpPr>
          <p:nvPr>
            <p:ph type="dt" sz="half" idx="10"/>
          </p:nvPr>
        </p:nvSpPr>
        <p:spPr/>
        <p:txBody>
          <a:bodyPr/>
          <a:lstStyle/>
          <a:p>
            <a:pPr>
              <a:defRPr/>
            </a:pPr>
            <a:fld id="{A1937306-6BF7-4FB9-86E3-8AA8FE71BEE1}" type="datetime1">
              <a:rPr lang="en-US" smtClean="0"/>
              <a:t>5/23/2022</a:t>
            </a:fld>
            <a:endParaRPr lang="en-US"/>
          </a:p>
        </p:txBody>
      </p:sp>
      <p:sp>
        <p:nvSpPr>
          <p:cNvPr id="5" name="Footer Placeholder 4">
            <a:extLst>
              <a:ext uri="{FF2B5EF4-FFF2-40B4-BE49-F238E27FC236}">
                <a16:creationId xmlns:a16="http://schemas.microsoft.com/office/drawing/2014/main" id="{4305F426-0C69-4147-90A0-49BD07184112}"/>
              </a:ext>
            </a:extLst>
          </p:cNvPr>
          <p:cNvSpPr>
            <a:spLocks noGrp="1"/>
          </p:cNvSpPr>
          <p:nvPr>
            <p:ph type="ftr" sz="quarter" idx="11"/>
          </p:nvPr>
        </p:nvSpPr>
        <p:spPr/>
        <p:txBody>
          <a:bodyPr/>
          <a:lstStyle/>
          <a:p>
            <a:pPr>
              <a:defRPr/>
            </a:pPr>
            <a:r>
              <a:rPr lang="en-IN"/>
              <a:t>CSE 1001                             Department of CSE</a:t>
            </a:r>
            <a:endParaRPr lang="en-US" dirty="0">
              <a:solidFill>
                <a:schemeClr val="bg1"/>
              </a:solidFill>
            </a:endParaRPr>
          </a:p>
        </p:txBody>
      </p:sp>
      <p:sp>
        <p:nvSpPr>
          <p:cNvPr id="6" name="Slide Number Placeholder 5">
            <a:extLst>
              <a:ext uri="{FF2B5EF4-FFF2-40B4-BE49-F238E27FC236}">
                <a16:creationId xmlns:a16="http://schemas.microsoft.com/office/drawing/2014/main" id="{70126A7B-B42C-4261-9E1C-BAE9C1802C08}"/>
              </a:ext>
            </a:extLst>
          </p:cNvPr>
          <p:cNvSpPr>
            <a:spLocks noGrp="1"/>
          </p:cNvSpPr>
          <p:nvPr>
            <p:ph type="sldNum" sz="quarter" idx="12"/>
          </p:nvPr>
        </p:nvSpPr>
        <p:spPr/>
        <p:txBody>
          <a:bodyPr/>
          <a:lstStyle/>
          <a:p>
            <a:pPr>
              <a:defRPr/>
            </a:pPr>
            <a:fld id="{9C31DC0B-1891-4F26-8209-D741E670C64D}" type="slidenum">
              <a:rPr lang="en-US" smtClean="0"/>
              <a:pPr>
                <a:defRPr/>
              </a:pPr>
              <a:t>‹#›</a:t>
            </a:fld>
            <a:endParaRPr lang="en-US"/>
          </a:p>
        </p:txBody>
      </p:sp>
    </p:spTree>
    <p:extLst>
      <p:ext uri="{BB962C8B-B14F-4D97-AF65-F5344CB8AC3E}">
        <p14:creationId xmlns:p14="http://schemas.microsoft.com/office/powerpoint/2010/main" val="290215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4AE-95E6-4734-B0CA-6B3F1786F4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2F3265-9837-449F-B9B5-10EF38B971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8C79CB-7734-4551-8220-E3D4D91374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8A4707-78EE-4BB5-92F6-BB536223EF48}"/>
              </a:ext>
            </a:extLst>
          </p:cNvPr>
          <p:cNvSpPr>
            <a:spLocks noGrp="1"/>
          </p:cNvSpPr>
          <p:nvPr>
            <p:ph type="dt" sz="half" idx="10"/>
          </p:nvPr>
        </p:nvSpPr>
        <p:spPr/>
        <p:txBody>
          <a:bodyPr/>
          <a:lstStyle/>
          <a:p>
            <a:pPr>
              <a:defRPr/>
            </a:pPr>
            <a:fld id="{7B55FC16-6ED1-4578-AF87-5FE50D206C16}" type="datetime1">
              <a:rPr lang="en-US" smtClean="0"/>
              <a:t>5/23/2022</a:t>
            </a:fld>
            <a:endParaRPr lang="en-US"/>
          </a:p>
        </p:txBody>
      </p:sp>
      <p:sp>
        <p:nvSpPr>
          <p:cNvPr id="6" name="Footer Placeholder 5">
            <a:extLst>
              <a:ext uri="{FF2B5EF4-FFF2-40B4-BE49-F238E27FC236}">
                <a16:creationId xmlns:a16="http://schemas.microsoft.com/office/drawing/2014/main" id="{21288337-0745-4DB8-BCBB-B2C3787A7C0A}"/>
              </a:ext>
            </a:extLst>
          </p:cNvPr>
          <p:cNvSpPr>
            <a:spLocks noGrp="1"/>
          </p:cNvSpPr>
          <p:nvPr>
            <p:ph type="ftr" sz="quarter" idx="11"/>
          </p:nvPr>
        </p:nvSpPr>
        <p:spPr/>
        <p:txBody>
          <a:bodyPr/>
          <a:lstStyle/>
          <a:p>
            <a:pPr>
              <a:defRPr/>
            </a:pPr>
            <a:r>
              <a:rPr lang="en-IN"/>
              <a:t>CSE 1001                             Department of CSE</a:t>
            </a:r>
            <a:endParaRPr lang="en-US" dirty="0">
              <a:solidFill>
                <a:schemeClr val="bg1"/>
              </a:solidFill>
            </a:endParaRPr>
          </a:p>
        </p:txBody>
      </p:sp>
      <p:sp>
        <p:nvSpPr>
          <p:cNvPr id="7" name="Slide Number Placeholder 6">
            <a:extLst>
              <a:ext uri="{FF2B5EF4-FFF2-40B4-BE49-F238E27FC236}">
                <a16:creationId xmlns:a16="http://schemas.microsoft.com/office/drawing/2014/main" id="{73C57A4B-F2B7-413C-B502-1F67C91059BC}"/>
              </a:ext>
            </a:extLst>
          </p:cNvPr>
          <p:cNvSpPr>
            <a:spLocks noGrp="1"/>
          </p:cNvSpPr>
          <p:nvPr>
            <p:ph type="sldNum" sz="quarter" idx="12"/>
          </p:nvPr>
        </p:nvSpPr>
        <p:spPr/>
        <p:txBody>
          <a:bodyPr/>
          <a:lstStyle/>
          <a:p>
            <a:pPr>
              <a:defRPr/>
            </a:pPr>
            <a:fld id="{9C31DC0B-1891-4F26-8209-D741E670C64D}" type="slidenum">
              <a:rPr lang="en-US" smtClean="0"/>
              <a:pPr>
                <a:defRPr/>
              </a:pPr>
              <a:t>‹#›</a:t>
            </a:fld>
            <a:endParaRPr lang="en-US"/>
          </a:p>
        </p:txBody>
      </p:sp>
    </p:spTree>
    <p:extLst>
      <p:ext uri="{BB962C8B-B14F-4D97-AF65-F5344CB8AC3E}">
        <p14:creationId xmlns:p14="http://schemas.microsoft.com/office/powerpoint/2010/main" val="4193217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5BA4-0615-4F7C-873A-1CE0AB72021B}"/>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E65B24-BF8C-46F6-860A-5854376578CA}"/>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9755C70-C911-4814-925A-E28281B68086}"/>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B632A8-B556-4ADA-B8D9-24C84CAD7BFC}"/>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6E47CDF-2C21-477A-9E4F-D478C9090BEF}"/>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70FE3E-BEF0-4D27-86EA-E7C127572570}"/>
              </a:ext>
            </a:extLst>
          </p:cNvPr>
          <p:cNvSpPr>
            <a:spLocks noGrp="1"/>
          </p:cNvSpPr>
          <p:nvPr>
            <p:ph type="dt" sz="half" idx="10"/>
          </p:nvPr>
        </p:nvSpPr>
        <p:spPr/>
        <p:txBody>
          <a:bodyPr/>
          <a:lstStyle/>
          <a:p>
            <a:pPr>
              <a:defRPr/>
            </a:pPr>
            <a:fld id="{5EA7B330-E02D-4814-A958-036F1648A7C9}" type="datetime1">
              <a:rPr lang="en-US" smtClean="0"/>
              <a:t>5/23/2022</a:t>
            </a:fld>
            <a:endParaRPr lang="en-US"/>
          </a:p>
        </p:txBody>
      </p:sp>
      <p:sp>
        <p:nvSpPr>
          <p:cNvPr id="8" name="Footer Placeholder 7">
            <a:extLst>
              <a:ext uri="{FF2B5EF4-FFF2-40B4-BE49-F238E27FC236}">
                <a16:creationId xmlns:a16="http://schemas.microsoft.com/office/drawing/2014/main" id="{238335C4-93B3-4934-8FAB-308E4C473A30}"/>
              </a:ext>
            </a:extLst>
          </p:cNvPr>
          <p:cNvSpPr>
            <a:spLocks noGrp="1"/>
          </p:cNvSpPr>
          <p:nvPr>
            <p:ph type="ftr" sz="quarter" idx="11"/>
          </p:nvPr>
        </p:nvSpPr>
        <p:spPr/>
        <p:txBody>
          <a:bodyPr/>
          <a:lstStyle/>
          <a:p>
            <a:pPr>
              <a:defRPr/>
            </a:pPr>
            <a:r>
              <a:rPr lang="en-IN"/>
              <a:t>CSE 1001                             Department of CSE</a:t>
            </a:r>
            <a:endParaRPr lang="en-US" dirty="0">
              <a:solidFill>
                <a:schemeClr val="bg1"/>
              </a:solidFill>
            </a:endParaRPr>
          </a:p>
        </p:txBody>
      </p:sp>
      <p:sp>
        <p:nvSpPr>
          <p:cNvPr id="9" name="Slide Number Placeholder 8">
            <a:extLst>
              <a:ext uri="{FF2B5EF4-FFF2-40B4-BE49-F238E27FC236}">
                <a16:creationId xmlns:a16="http://schemas.microsoft.com/office/drawing/2014/main" id="{6CA261A2-2E89-45BF-9912-25CADFD24661}"/>
              </a:ext>
            </a:extLst>
          </p:cNvPr>
          <p:cNvSpPr>
            <a:spLocks noGrp="1"/>
          </p:cNvSpPr>
          <p:nvPr>
            <p:ph type="sldNum" sz="quarter" idx="12"/>
          </p:nvPr>
        </p:nvSpPr>
        <p:spPr/>
        <p:txBody>
          <a:bodyPr/>
          <a:lstStyle/>
          <a:p>
            <a:pPr>
              <a:defRPr/>
            </a:pPr>
            <a:fld id="{9C31DC0B-1891-4F26-8209-D741E670C64D}" type="slidenum">
              <a:rPr lang="en-US" smtClean="0"/>
              <a:pPr>
                <a:defRPr/>
              </a:pPr>
              <a:t>‹#›</a:t>
            </a:fld>
            <a:endParaRPr lang="en-US"/>
          </a:p>
        </p:txBody>
      </p:sp>
    </p:spTree>
    <p:extLst>
      <p:ext uri="{BB962C8B-B14F-4D97-AF65-F5344CB8AC3E}">
        <p14:creationId xmlns:p14="http://schemas.microsoft.com/office/powerpoint/2010/main" val="2095909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D8C8-DCFC-42DE-B589-797097CE73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8FAD1B-25A8-401B-A470-BB8F690D2F79}"/>
              </a:ext>
            </a:extLst>
          </p:cNvPr>
          <p:cNvSpPr>
            <a:spLocks noGrp="1"/>
          </p:cNvSpPr>
          <p:nvPr>
            <p:ph type="dt" sz="half" idx="10"/>
          </p:nvPr>
        </p:nvSpPr>
        <p:spPr/>
        <p:txBody>
          <a:bodyPr/>
          <a:lstStyle/>
          <a:p>
            <a:pPr>
              <a:defRPr/>
            </a:pPr>
            <a:fld id="{5C8C896D-324C-4F53-AE0E-D73DE9046D7A}" type="datetime1">
              <a:rPr lang="en-US" smtClean="0"/>
              <a:t>5/23/2022</a:t>
            </a:fld>
            <a:endParaRPr lang="en-US"/>
          </a:p>
        </p:txBody>
      </p:sp>
      <p:sp>
        <p:nvSpPr>
          <p:cNvPr id="4" name="Footer Placeholder 3">
            <a:extLst>
              <a:ext uri="{FF2B5EF4-FFF2-40B4-BE49-F238E27FC236}">
                <a16:creationId xmlns:a16="http://schemas.microsoft.com/office/drawing/2014/main" id="{B308D88C-4868-4C00-B069-222F73C23D52}"/>
              </a:ext>
            </a:extLst>
          </p:cNvPr>
          <p:cNvSpPr>
            <a:spLocks noGrp="1"/>
          </p:cNvSpPr>
          <p:nvPr>
            <p:ph type="ftr" sz="quarter" idx="11"/>
          </p:nvPr>
        </p:nvSpPr>
        <p:spPr/>
        <p:txBody>
          <a:bodyPr/>
          <a:lstStyle/>
          <a:p>
            <a:pPr>
              <a:defRPr/>
            </a:pPr>
            <a:r>
              <a:rPr lang="en-IN"/>
              <a:t>CSE 1001                             Department of CSE</a:t>
            </a:r>
            <a:endParaRPr lang="en-US" dirty="0">
              <a:solidFill>
                <a:schemeClr val="bg1"/>
              </a:solidFill>
            </a:endParaRPr>
          </a:p>
        </p:txBody>
      </p:sp>
      <p:sp>
        <p:nvSpPr>
          <p:cNvPr id="5" name="Slide Number Placeholder 4">
            <a:extLst>
              <a:ext uri="{FF2B5EF4-FFF2-40B4-BE49-F238E27FC236}">
                <a16:creationId xmlns:a16="http://schemas.microsoft.com/office/drawing/2014/main" id="{3EEB5A61-237C-4FD4-82DC-2C14D4AF239C}"/>
              </a:ext>
            </a:extLst>
          </p:cNvPr>
          <p:cNvSpPr>
            <a:spLocks noGrp="1"/>
          </p:cNvSpPr>
          <p:nvPr>
            <p:ph type="sldNum" sz="quarter" idx="12"/>
          </p:nvPr>
        </p:nvSpPr>
        <p:spPr/>
        <p:txBody>
          <a:bodyPr/>
          <a:lstStyle/>
          <a:p>
            <a:pPr>
              <a:defRPr/>
            </a:pPr>
            <a:fld id="{9C31DC0B-1891-4F26-8209-D741E670C64D}" type="slidenum">
              <a:rPr lang="en-US" smtClean="0"/>
              <a:pPr>
                <a:defRPr/>
              </a:pPr>
              <a:t>‹#›</a:t>
            </a:fld>
            <a:endParaRPr lang="en-US"/>
          </a:p>
        </p:txBody>
      </p:sp>
    </p:spTree>
    <p:extLst>
      <p:ext uri="{BB962C8B-B14F-4D97-AF65-F5344CB8AC3E}">
        <p14:creationId xmlns:p14="http://schemas.microsoft.com/office/powerpoint/2010/main" val="142830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B215D0-8CE4-4634-A3FA-8B102DFCB01C}"/>
              </a:ext>
            </a:extLst>
          </p:cNvPr>
          <p:cNvSpPr>
            <a:spLocks noGrp="1"/>
          </p:cNvSpPr>
          <p:nvPr>
            <p:ph type="dt" sz="half" idx="10"/>
          </p:nvPr>
        </p:nvSpPr>
        <p:spPr/>
        <p:txBody>
          <a:bodyPr/>
          <a:lstStyle/>
          <a:p>
            <a:pPr>
              <a:defRPr/>
            </a:pPr>
            <a:fld id="{3AFAC2E7-2109-416B-9406-8D432F0CA2C4}" type="datetime1">
              <a:rPr lang="en-US" smtClean="0"/>
              <a:t>5/23/2022</a:t>
            </a:fld>
            <a:endParaRPr lang="en-US"/>
          </a:p>
        </p:txBody>
      </p:sp>
      <p:sp>
        <p:nvSpPr>
          <p:cNvPr id="3" name="Footer Placeholder 2">
            <a:extLst>
              <a:ext uri="{FF2B5EF4-FFF2-40B4-BE49-F238E27FC236}">
                <a16:creationId xmlns:a16="http://schemas.microsoft.com/office/drawing/2014/main" id="{9ECC80B2-EC71-4848-8516-94910D35E309}"/>
              </a:ext>
            </a:extLst>
          </p:cNvPr>
          <p:cNvSpPr>
            <a:spLocks noGrp="1"/>
          </p:cNvSpPr>
          <p:nvPr>
            <p:ph type="ftr" sz="quarter" idx="11"/>
          </p:nvPr>
        </p:nvSpPr>
        <p:spPr/>
        <p:txBody>
          <a:bodyPr/>
          <a:lstStyle/>
          <a:p>
            <a:pPr>
              <a:defRPr/>
            </a:pPr>
            <a:r>
              <a:rPr lang="en-IN"/>
              <a:t>CSE 1001                             Department of CSE</a:t>
            </a:r>
            <a:endParaRPr lang="en-US" dirty="0">
              <a:solidFill>
                <a:schemeClr val="bg1"/>
              </a:solidFill>
            </a:endParaRPr>
          </a:p>
        </p:txBody>
      </p:sp>
      <p:sp>
        <p:nvSpPr>
          <p:cNvPr id="4" name="Slide Number Placeholder 3">
            <a:extLst>
              <a:ext uri="{FF2B5EF4-FFF2-40B4-BE49-F238E27FC236}">
                <a16:creationId xmlns:a16="http://schemas.microsoft.com/office/drawing/2014/main" id="{0194BB75-7581-4616-954C-12FD6B12F3B0}"/>
              </a:ext>
            </a:extLst>
          </p:cNvPr>
          <p:cNvSpPr>
            <a:spLocks noGrp="1"/>
          </p:cNvSpPr>
          <p:nvPr>
            <p:ph type="sldNum" sz="quarter" idx="12"/>
          </p:nvPr>
        </p:nvSpPr>
        <p:spPr/>
        <p:txBody>
          <a:bodyPr/>
          <a:lstStyle/>
          <a:p>
            <a:pPr>
              <a:defRPr/>
            </a:pPr>
            <a:fld id="{9C31DC0B-1891-4F26-8209-D741E670C64D}" type="slidenum">
              <a:rPr lang="en-US" smtClean="0"/>
              <a:pPr>
                <a:defRPr/>
              </a:pPr>
              <a:t>‹#›</a:t>
            </a:fld>
            <a:endParaRPr lang="en-US"/>
          </a:p>
        </p:txBody>
      </p:sp>
    </p:spTree>
    <p:extLst>
      <p:ext uri="{BB962C8B-B14F-4D97-AF65-F5344CB8AC3E}">
        <p14:creationId xmlns:p14="http://schemas.microsoft.com/office/powerpoint/2010/main" val="3105963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ADD6-0EDC-410D-B6A9-C0379C90A7DF}"/>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699FBF-7F3F-496B-8533-E5759A0FFD31}"/>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CF0088-0DCF-454C-BCA0-E08A6B5CE660}"/>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31AFB6B-25DA-4495-8891-E5462B4A1E16}"/>
              </a:ext>
            </a:extLst>
          </p:cNvPr>
          <p:cNvSpPr>
            <a:spLocks noGrp="1"/>
          </p:cNvSpPr>
          <p:nvPr>
            <p:ph type="dt" sz="half" idx="10"/>
          </p:nvPr>
        </p:nvSpPr>
        <p:spPr/>
        <p:txBody>
          <a:bodyPr/>
          <a:lstStyle/>
          <a:p>
            <a:pPr>
              <a:defRPr/>
            </a:pPr>
            <a:fld id="{6ACCB1DD-430D-4366-8919-B1CB5388BBCE}" type="datetime1">
              <a:rPr lang="en-US" smtClean="0"/>
              <a:t>5/23/2022</a:t>
            </a:fld>
            <a:endParaRPr lang="en-US"/>
          </a:p>
        </p:txBody>
      </p:sp>
      <p:sp>
        <p:nvSpPr>
          <p:cNvPr id="6" name="Footer Placeholder 5">
            <a:extLst>
              <a:ext uri="{FF2B5EF4-FFF2-40B4-BE49-F238E27FC236}">
                <a16:creationId xmlns:a16="http://schemas.microsoft.com/office/drawing/2014/main" id="{0FB4F900-E8EB-4577-9FD7-128CBF6F5941}"/>
              </a:ext>
            </a:extLst>
          </p:cNvPr>
          <p:cNvSpPr>
            <a:spLocks noGrp="1"/>
          </p:cNvSpPr>
          <p:nvPr>
            <p:ph type="ftr" sz="quarter" idx="11"/>
          </p:nvPr>
        </p:nvSpPr>
        <p:spPr/>
        <p:txBody>
          <a:bodyPr/>
          <a:lstStyle/>
          <a:p>
            <a:pPr>
              <a:defRPr/>
            </a:pPr>
            <a:r>
              <a:rPr lang="en-IN"/>
              <a:t>CSE 1001                             Department of CSE</a:t>
            </a:r>
            <a:endParaRPr lang="en-US" dirty="0">
              <a:solidFill>
                <a:schemeClr val="bg1"/>
              </a:solidFill>
            </a:endParaRPr>
          </a:p>
        </p:txBody>
      </p:sp>
      <p:sp>
        <p:nvSpPr>
          <p:cNvPr id="7" name="Slide Number Placeholder 6">
            <a:extLst>
              <a:ext uri="{FF2B5EF4-FFF2-40B4-BE49-F238E27FC236}">
                <a16:creationId xmlns:a16="http://schemas.microsoft.com/office/drawing/2014/main" id="{C17CEBB4-9CD1-4A50-A6DB-D2C7080B3057}"/>
              </a:ext>
            </a:extLst>
          </p:cNvPr>
          <p:cNvSpPr>
            <a:spLocks noGrp="1"/>
          </p:cNvSpPr>
          <p:nvPr>
            <p:ph type="sldNum" sz="quarter" idx="12"/>
          </p:nvPr>
        </p:nvSpPr>
        <p:spPr/>
        <p:txBody>
          <a:bodyPr/>
          <a:lstStyle/>
          <a:p>
            <a:pPr>
              <a:defRPr/>
            </a:pPr>
            <a:fld id="{9C31DC0B-1891-4F26-8209-D741E670C64D}" type="slidenum">
              <a:rPr lang="en-US" smtClean="0"/>
              <a:pPr>
                <a:defRPr/>
              </a:pPr>
              <a:t>‹#›</a:t>
            </a:fld>
            <a:endParaRPr lang="en-US"/>
          </a:p>
        </p:txBody>
      </p:sp>
    </p:spTree>
    <p:extLst>
      <p:ext uri="{BB962C8B-B14F-4D97-AF65-F5344CB8AC3E}">
        <p14:creationId xmlns:p14="http://schemas.microsoft.com/office/powerpoint/2010/main" val="383437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0DBF-BFAB-445E-ACC4-A51766A08222}"/>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32BF54-ABF7-4365-A8C2-EEA4EEFAD68B}"/>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N"/>
          </a:p>
        </p:txBody>
      </p:sp>
      <p:sp>
        <p:nvSpPr>
          <p:cNvPr id="4" name="Text Placeholder 3">
            <a:extLst>
              <a:ext uri="{FF2B5EF4-FFF2-40B4-BE49-F238E27FC236}">
                <a16:creationId xmlns:a16="http://schemas.microsoft.com/office/drawing/2014/main" id="{6E26C747-C8FB-4EF1-8EDF-C5EE17A2F14A}"/>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5A1E11C-023F-4B6F-B57A-7042D7302F28}"/>
              </a:ext>
            </a:extLst>
          </p:cNvPr>
          <p:cNvSpPr>
            <a:spLocks noGrp="1"/>
          </p:cNvSpPr>
          <p:nvPr>
            <p:ph type="dt" sz="half" idx="10"/>
          </p:nvPr>
        </p:nvSpPr>
        <p:spPr/>
        <p:txBody>
          <a:bodyPr/>
          <a:lstStyle/>
          <a:p>
            <a:pPr>
              <a:defRPr/>
            </a:pPr>
            <a:fld id="{62B42DE3-1183-4CF1-8AE7-109525B0C2DF}" type="datetime1">
              <a:rPr lang="en-US" smtClean="0"/>
              <a:t>5/23/2022</a:t>
            </a:fld>
            <a:endParaRPr lang="en-US"/>
          </a:p>
        </p:txBody>
      </p:sp>
      <p:sp>
        <p:nvSpPr>
          <p:cNvPr id="6" name="Footer Placeholder 5">
            <a:extLst>
              <a:ext uri="{FF2B5EF4-FFF2-40B4-BE49-F238E27FC236}">
                <a16:creationId xmlns:a16="http://schemas.microsoft.com/office/drawing/2014/main" id="{EE397CEB-9DD0-4B74-BE5C-FB70FBC2DBD6}"/>
              </a:ext>
            </a:extLst>
          </p:cNvPr>
          <p:cNvSpPr>
            <a:spLocks noGrp="1"/>
          </p:cNvSpPr>
          <p:nvPr>
            <p:ph type="ftr" sz="quarter" idx="11"/>
          </p:nvPr>
        </p:nvSpPr>
        <p:spPr/>
        <p:txBody>
          <a:bodyPr/>
          <a:lstStyle/>
          <a:p>
            <a:pPr>
              <a:defRPr/>
            </a:pPr>
            <a:r>
              <a:rPr lang="en-IN"/>
              <a:t>CSE 1001                             Department of CSE</a:t>
            </a:r>
            <a:endParaRPr lang="en-US" dirty="0">
              <a:solidFill>
                <a:schemeClr val="bg1"/>
              </a:solidFill>
            </a:endParaRPr>
          </a:p>
        </p:txBody>
      </p:sp>
      <p:sp>
        <p:nvSpPr>
          <p:cNvPr id="7" name="Slide Number Placeholder 6">
            <a:extLst>
              <a:ext uri="{FF2B5EF4-FFF2-40B4-BE49-F238E27FC236}">
                <a16:creationId xmlns:a16="http://schemas.microsoft.com/office/drawing/2014/main" id="{8B47B171-7A1B-4CAC-8C40-29BB69356AEF}"/>
              </a:ext>
            </a:extLst>
          </p:cNvPr>
          <p:cNvSpPr>
            <a:spLocks noGrp="1"/>
          </p:cNvSpPr>
          <p:nvPr>
            <p:ph type="sldNum" sz="quarter" idx="12"/>
          </p:nvPr>
        </p:nvSpPr>
        <p:spPr/>
        <p:txBody>
          <a:bodyPr/>
          <a:lstStyle/>
          <a:p>
            <a:pPr>
              <a:defRPr/>
            </a:pPr>
            <a:fld id="{9C31DC0B-1891-4F26-8209-D741E670C64D}" type="slidenum">
              <a:rPr lang="en-US" smtClean="0"/>
              <a:pPr>
                <a:defRPr/>
              </a:pPr>
              <a:t>‹#›</a:t>
            </a:fld>
            <a:endParaRPr lang="en-US"/>
          </a:p>
        </p:txBody>
      </p:sp>
    </p:spTree>
    <p:extLst>
      <p:ext uri="{BB962C8B-B14F-4D97-AF65-F5344CB8AC3E}">
        <p14:creationId xmlns:p14="http://schemas.microsoft.com/office/powerpoint/2010/main" val="1976363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FE960E-A823-46A1-B92C-C835BEC3D453}"/>
              </a:ext>
            </a:extLst>
          </p:cNvPr>
          <p:cNvSpPr>
            <a:spLocks noGrp="1"/>
          </p:cNvSpPr>
          <p:nvPr>
            <p:ph type="title"/>
          </p:nvPr>
        </p:nvSpPr>
        <p:spPr>
          <a:xfrm>
            <a:off x="838201" y="515254"/>
            <a:ext cx="10994409" cy="62831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65BB4212-C96E-427C-881B-D2A4076563BE}"/>
              </a:ext>
            </a:extLst>
          </p:cNvPr>
          <p:cNvSpPr>
            <a:spLocks noGrp="1"/>
          </p:cNvSpPr>
          <p:nvPr>
            <p:ph type="body" idx="1"/>
          </p:nvPr>
        </p:nvSpPr>
        <p:spPr>
          <a:xfrm>
            <a:off x="838200" y="1269243"/>
            <a:ext cx="10994408" cy="490772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070C667-5E2D-43CB-81C1-2C89384C16E8}"/>
              </a:ext>
            </a:extLst>
          </p:cNvPr>
          <p:cNvSpPr>
            <a:spLocks noGrp="1"/>
          </p:cNvSpPr>
          <p:nvPr>
            <p:ph type="dt" sz="half" idx="2"/>
          </p:nvPr>
        </p:nvSpPr>
        <p:spPr>
          <a:xfrm>
            <a:off x="838200" y="6356352"/>
            <a:ext cx="1154373" cy="365125"/>
          </a:xfrm>
          <a:prstGeom prst="rect">
            <a:avLst/>
          </a:prstGeom>
        </p:spPr>
        <p:txBody>
          <a:bodyPr vert="horz" lIns="91440" tIns="45720" rIns="91440" bIns="45720" rtlCol="0" anchor="ctr"/>
          <a:lstStyle>
            <a:lvl1pPr algn="l">
              <a:defRPr sz="900" b="1">
                <a:solidFill>
                  <a:schemeClr val="tx1">
                    <a:tint val="75000"/>
                  </a:schemeClr>
                </a:solidFill>
              </a:defRPr>
            </a:lvl1pPr>
          </a:lstStyle>
          <a:p>
            <a:fld id="{80FF1D0E-3482-4660-BED0-07B30CBB73C7}" type="datetime1">
              <a:rPr lang="en-IN" smtClean="0"/>
              <a:t>23-05-2022</a:t>
            </a:fld>
            <a:endParaRPr lang="en-IN"/>
          </a:p>
        </p:txBody>
      </p:sp>
      <p:sp>
        <p:nvSpPr>
          <p:cNvPr id="5" name="Footer Placeholder 4">
            <a:extLst>
              <a:ext uri="{FF2B5EF4-FFF2-40B4-BE49-F238E27FC236}">
                <a16:creationId xmlns:a16="http://schemas.microsoft.com/office/drawing/2014/main" id="{8430E833-EA5E-4A50-A759-535E45CBDD5B}"/>
              </a:ext>
            </a:extLst>
          </p:cNvPr>
          <p:cNvSpPr>
            <a:spLocks noGrp="1"/>
          </p:cNvSpPr>
          <p:nvPr>
            <p:ph type="ftr" sz="quarter" idx="3"/>
          </p:nvPr>
        </p:nvSpPr>
        <p:spPr>
          <a:xfrm>
            <a:off x="2210938" y="6356352"/>
            <a:ext cx="8775511" cy="365125"/>
          </a:xfrm>
          <a:prstGeom prst="rect">
            <a:avLst/>
          </a:prstGeom>
        </p:spPr>
        <p:txBody>
          <a:bodyPr vert="horz" lIns="91440" tIns="45720" rIns="91440" bIns="45720" rtlCol="0" anchor="ctr"/>
          <a:lstStyle>
            <a:lvl1pPr algn="ctr">
              <a:defRPr sz="900" b="1">
                <a:solidFill>
                  <a:schemeClr val="tx1">
                    <a:tint val="75000"/>
                  </a:schemeClr>
                </a:solidFill>
              </a:defRPr>
            </a:lvl1pPr>
          </a:lstStyle>
          <a:p>
            <a:r>
              <a:rPr lang="en-US" dirty="0"/>
              <a:t>CSE 1001 Problem Solving using Computers (PSUC) - 2018</a:t>
            </a:r>
            <a:endParaRPr lang="en-IN" dirty="0"/>
          </a:p>
        </p:txBody>
      </p:sp>
      <p:sp>
        <p:nvSpPr>
          <p:cNvPr id="6" name="Slide Number Placeholder 5">
            <a:extLst>
              <a:ext uri="{FF2B5EF4-FFF2-40B4-BE49-F238E27FC236}">
                <a16:creationId xmlns:a16="http://schemas.microsoft.com/office/drawing/2014/main" id="{DFD06493-223E-484B-B535-A556B9BBAF46}"/>
              </a:ext>
            </a:extLst>
          </p:cNvPr>
          <p:cNvSpPr>
            <a:spLocks noGrp="1"/>
          </p:cNvSpPr>
          <p:nvPr>
            <p:ph type="sldNum" sz="quarter" idx="4"/>
          </p:nvPr>
        </p:nvSpPr>
        <p:spPr>
          <a:xfrm>
            <a:off x="11353800" y="6356352"/>
            <a:ext cx="478808" cy="365125"/>
          </a:xfrm>
          <a:prstGeom prst="rect">
            <a:avLst/>
          </a:prstGeom>
        </p:spPr>
        <p:txBody>
          <a:bodyPr vert="horz" lIns="91440" tIns="45720" rIns="91440" bIns="45720" rtlCol="0" anchor="ctr"/>
          <a:lstStyle>
            <a:lvl1pPr algn="r">
              <a:defRPr sz="900" b="1">
                <a:solidFill>
                  <a:schemeClr val="tx1">
                    <a:tint val="75000"/>
                  </a:schemeClr>
                </a:solidFill>
              </a:defRPr>
            </a:lvl1pPr>
          </a:lstStyle>
          <a:p>
            <a:fld id="{24BEA51C-495D-44A2-B925-9AAC4BD9F0A2}" type="slidenum">
              <a:rPr lang="en-IN" smtClean="0"/>
              <a:pPr/>
              <a:t>‹#›</a:t>
            </a:fld>
            <a:endParaRPr lang="en-IN"/>
          </a:p>
        </p:txBody>
      </p:sp>
      <p:pic>
        <p:nvPicPr>
          <p:cNvPr id="8" name="Picture 7" descr="A screenshot of a cell phone&#10;&#10;Description generated with high confidence">
            <a:extLst>
              <a:ext uri="{FF2B5EF4-FFF2-40B4-BE49-F238E27FC236}">
                <a16:creationId xmlns:a16="http://schemas.microsoft.com/office/drawing/2014/main" id="{18E97DF4-2C3E-4424-8C33-C417831B462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424381" y="40946"/>
            <a:ext cx="4726675" cy="628309"/>
          </a:xfrm>
          <a:prstGeom prst="rect">
            <a:avLst/>
          </a:prstGeom>
        </p:spPr>
      </p:pic>
    </p:spTree>
    <p:extLst>
      <p:ext uri="{BB962C8B-B14F-4D97-AF65-F5344CB8AC3E}">
        <p14:creationId xmlns:p14="http://schemas.microsoft.com/office/powerpoint/2010/main" val="992019860"/>
      </p:ext>
    </p:extLst>
  </p:cSld>
  <p:clrMap bg1="lt1" tx1="dk1" bg2="lt2" tx2="dk2" accent1="accent1" accent2="accent2" accent3="accent3" accent4="accent4" accent5="accent5" accent6="accent6" hlink="hlink" folHlink="folHlink"/>
  <p:sldLayoutIdLst>
    <p:sldLayoutId id="2147484211" r:id="rId1"/>
    <p:sldLayoutId id="2147484212" r:id="rId2"/>
    <p:sldLayoutId id="2147484213" r:id="rId3"/>
    <p:sldLayoutId id="2147484214" r:id="rId4"/>
    <p:sldLayoutId id="2147484215" r:id="rId5"/>
    <p:sldLayoutId id="2147484216" r:id="rId6"/>
    <p:sldLayoutId id="2147484217" r:id="rId7"/>
    <p:sldLayoutId id="2147484218" r:id="rId8"/>
    <p:sldLayoutId id="2147484219" r:id="rId9"/>
    <p:sldLayoutId id="2147484220" r:id="rId10"/>
    <p:sldLayoutId id="2147484221" r:id="rId11"/>
  </p:sldLayoutIdLst>
  <p:hf hdr="0"/>
  <p:txStyles>
    <p:titleStyle>
      <a:lvl1pPr algn="l" defTabSz="6858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199456" y="1217340"/>
            <a:ext cx="9793088" cy="4271640"/>
            <a:chOff x="1199456" y="1217340"/>
            <a:chExt cx="9793088" cy="4271640"/>
          </a:xfrm>
        </p:grpSpPr>
        <p:pic>
          <p:nvPicPr>
            <p:cNvPr id="4" name="Picture 3"/>
            <p:cNvPicPr>
              <a:picLocks noChangeAspect="1"/>
            </p:cNvPicPr>
            <p:nvPr/>
          </p:nvPicPr>
          <p:blipFill>
            <a:blip r:embed="rId4"/>
            <a:stretch>
              <a:fillRect/>
            </a:stretch>
          </p:blipFill>
          <p:spPr>
            <a:xfrm>
              <a:off x="1199456" y="1217340"/>
              <a:ext cx="9793088" cy="4271640"/>
            </a:xfrm>
            <a:prstGeom prst="rect">
              <a:avLst/>
            </a:prstGeom>
            <a:ln>
              <a:noFill/>
            </a:ln>
            <a:effectLst>
              <a:softEdge rad="112500"/>
            </a:effectLst>
          </p:spPr>
        </p:pic>
        <p:graphicFrame>
          <p:nvGraphicFramePr>
            <p:cNvPr id="5" name="Object 4"/>
            <p:cNvGraphicFramePr>
              <a:graphicFrameLocks noChangeAspect="1"/>
            </p:cNvGraphicFramePr>
            <p:nvPr>
              <p:extLst>
                <p:ext uri="{D42A27DB-BD31-4B8C-83A1-F6EECF244321}">
                  <p14:modId xmlns:p14="http://schemas.microsoft.com/office/powerpoint/2010/main" val="4265419309"/>
                </p:ext>
              </p:extLst>
            </p:nvPr>
          </p:nvGraphicFramePr>
          <p:xfrm>
            <a:off x="1836777" y="1664255"/>
            <a:ext cx="3568472" cy="2391860"/>
          </p:xfrm>
          <a:graphic>
            <a:graphicData uri="http://schemas.openxmlformats.org/presentationml/2006/ole">
              <mc:AlternateContent xmlns:mc="http://schemas.openxmlformats.org/markup-compatibility/2006">
                <mc:Choice xmlns:v="urn:schemas-microsoft-com:vml" Requires="v">
                  <p:oleObj spid="_x0000_s1030" name="Bitmap Image" r:id="rId5" imgW="2467080" imgH="2133720" progId="Paint.Picture">
                    <p:embed/>
                  </p:oleObj>
                </mc:Choice>
                <mc:Fallback>
                  <p:oleObj name="Bitmap Image" r:id="rId5" imgW="2467080" imgH="2133720" progId="Paint.Picture">
                    <p:embed/>
                    <p:pic>
                      <p:nvPicPr>
                        <p:cNvPr id="5" name="Object 4"/>
                        <p:cNvPicPr/>
                        <p:nvPr/>
                      </p:nvPicPr>
                      <p:blipFill>
                        <a:blip r:embed="rId6"/>
                        <a:stretch>
                          <a:fillRect/>
                        </a:stretch>
                      </p:blipFill>
                      <p:spPr>
                        <a:xfrm>
                          <a:off x="1836777" y="1664255"/>
                          <a:ext cx="3568472" cy="2391860"/>
                        </a:xfrm>
                        <a:prstGeom prst="rect">
                          <a:avLst/>
                        </a:prstGeom>
                      </p:spPr>
                    </p:pic>
                  </p:oleObj>
                </mc:Fallback>
              </mc:AlternateContent>
            </a:graphicData>
          </a:graphic>
        </p:graphicFrame>
      </p:grpSp>
      <p:sp>
        <p:nvSpPr>
          <p:cNvPr id="8" name="Subtitle 7"/>
          <p:cNvSpPr>
            <a:spLocks noGrp="1"/>
          </p:cNvSpPr>
          <p:nvPr>
            <p:ph type="subTitle" idx="1"/>
          </p:nvPr>
        </p:nvSpPr>
        <p:spPr>
          <a:xfrm>
            <a:off x="5231904" y="4482442"/>
            <a:ext cx="6552728" cy="985950"/>
          </a:xfrm>
        </p:spPr>
        <p:txBody>
          <a:bodyPr>
            <a:normAutofit/>
          </a:bodyPr>
          <a:lstStyle/>
          <a:p>
            <a:pPr marL="457200" indent="-457200"/>
            <a:r>
              <a:rPr lang="en-US" sz="5400" b="1" dirty="0">
                <a:solidFill>
                  <a:schemeClr val="bg1"/>
                </a:solidFill>
                <a:effectLst>
                  <a:outerShdw blurRad="38100" dist="38100" dir="2700000" algn="tl">
                    <a:srgbClr val="000000">
                      <a:alpha val="43137"/>
                    </a:srgbClr>
                  </a:outerShdw>
                </a:effectLst>
              </a:rPr>
              <a:t>RECURSION</a:t>
            </a:r>
          </a:p>
        </p:txBody>
      </p:sp>
    </p:spTree>
    <p:extLst>
      <p:ext uri="{BB962C8B-B14F-4D97-AF65-F5344CB8AC3E}">
        <p14:creationId xmlns:p14="http://schemas.microsoft.com/office/powerpoint/2010/main" val="2822470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838199" y="684014"/>
            <a:ext cx="10179845" cy="1411560"/>
          </a:xfrm>
        </p:spPr>
        <p:txBody>
          <a:bodyPr>
            <a:noAutofit/>
          </a:bodyPr>
          <a:lstStyle/>
          <a:p>
            <a:pPr algn="l" eaLnBrk="1" hangingPunct="1"/>
            <a:r>
              <a:rPr lang="en-US" sz="4000" dirty="0">
                <a:solidFill>
                  <a:schemeClr val="accent1"/>
                </a:solidFill>
              </a:rPr>
              <a:t>Factorial of a natural number– </a:t>
            </a:r>
            <a:br>
              <a:rPr lang="en-US" sz="4000" dirty="0"/>
            </a:br>
            <a:r>
              <a:rPr lang="en-US" sz="4000" dirty="0"/>
              <a:t>		</a:t>
            </a:r>
            <a:r>
              <a:rPr lang="en-US" sz="3200" dirty="0"/>
              <a:t>a </a:t>
            </a:r>
            <a:r>
              <a:rPr lang="en-US" sz="3200" dirty="0">
                <a:latin typeface="Tempus Sans ITC" pitchFamily="82" charset="0"/>
              </a:rPr>
              <a:t>classical recursive example</a:t>
            </a:r>
            <a:endParaRPr lang="en-US" sz="4000" dirty="0">
              <a:latin typeface="Tempus Sans ITC" pitchFamily="82" charset="0"/>
            </a:endParaRPr>
          </a:p>
        </p:txBody>
      </p:sp>
      <p:sp>
        <p:nvSpPr>
          <p:cNvPr id="7172" name="Rectangle 3"/>
          <p:cNvSpPr>
            <a:spLocks noGrp="1" noChangeArrowheads="1"/>
          </p:cNvSpPr>
          <p:nvPr>
            <p:ph idx="1"/>
          </p:nvPr>
        </p:nvSpPr>
        <p:spPr>
          <a:xfrm>
            <a:off x="2351584" y="3224434"/>
            <a:ext cx="7848600" cy="3300910"/>
          </a:xfrm>
        </p:spPr>
        <p:txBody>
          <a:bodyPr>
            <a:normAutofit lnSpcReduction="10000"/>
          </a:bodyPr>
          <a:lstStyle/>
          <a:p>
            <a:pPr eaLnBrk="1" hangingPunct="1">
              <a:buFontTx/>
              <a:buNone/>
            </a:pPr>
            <a:r>
              <a:rPr lang="en-US" sz="2800" b="1" dirty="0">
                <a:latin typeface="Tempus Sans ITC" pitchFamily="82" charset="0"/>
              </a:rPr>
              <a:t>So </a:t>
            </a:r>
            <a:r>
              <a:rPr lang="en-US" sz="2800" b="1" dirty="0">
                <a:solidFill>
                  <a:srgbClr val="003399"/>
                </a:solidFill>
                <a:latin typeface="Tempus Sans ITC" pitchFamily="82" charset="0"/>
              </a:rPr>
              <a:t>factorial(5)</a:t>
            </a:r>
          </a:p>
          <a:p>
            <a:pPr eaLnBrk="1" hangingPunct="1">
              <a:buFontTx/>
              <a:buNone/>
            </a:pPr>
            <a:r>
              <a:rPr lang="en-US" sz="2800" b="1" dirty="0">
                <a:latin typeface="Tempus Sans ITC" pitchFamily="82" charset="0"/>
              </a:rPr>
              <a:t>	= 5* factorial(4)   </a:t>
            </a:r>
          </a:p>
          <a:p>
            <a:pPr eaLnBrk="1" hangingPunct="1">
              <a:buFontTx/>
              <a:buNone/>
            </a:pPr>
            <a:r>
              <a:rPr lang="en-US" sz="2800" b="1" dirty="0">
                <a:latin typeface="Tempus Sans ITC" pitchFamily="82" charset="0"/>
              </a:rPr>
              <a:t>             = 4* factorial(3)</a:t>
            </a:r>
          </a:p>
          <a:p>
            <a:pPr eaLnBrk="1" hangingPunct="1">
              <a:buFontTx/>
              <a:buNone/>
            </a:pPr>
            <a:r>
              <a:rPr lang="en-US" sz="2800" b="1" dirty="0">
                <a:latin typeface="Tempus Sans ITC" pitchFamily="82" charset="0"/>
              </a:rPr>
              <a:t>                       = 3*factorial(2)</a:t>
            </a:r>
          </a:p>
          <a:p>
            <a:pPr eaLnBrk="1" hangingPunct="1">
              <a:buFontTx/>
              <a:buNone/>
            </a:pPr>
            <a:r>
              <a:rPr lang="en-US" sz="2800" b="1" dirty="0">
                <a:latin typeface="Tempus Sans ITC" pitchFamily="82" charset="0"/>
              </a:rPr>
              <a:t>                                = 2* factorial(1)</a:t>
            </a:r>
          </a:p>
          <a:p>
            <a:pPr eaLnBrk="1" hangingPunct="1">
              <a:buFontTx/>
              <a:buNone/>
            </a:pPr>
            <a:r>
              <a:rPr lang="en-US" sz="2800" b="1" dirty="0">
                <a:latin typeface="Tempus Sans ITC" pitchFamily="82" charset="0"/>
              </a:rPr>
              <a:t>                                            = 1*factorial(0) </a:t>
            </a:r>
          </a:p>
          <a:p>
            <a:pPr eaLnBrk="1" hangingPunct="1">
              <a:buFontTx/>
              <a:buNone/>
            </a:pPr>
            <a:r>
              <a:rPr lang="en-US" sz="2800" b="1" dirty="0">
                <a:latin typeface="Tempus Sans ITC" pitchFamily="82" charset="0"/>
              </a:rPr>
              <a:t>                                                      = 1</a:t>
            </a:r>
          </a:p>
        </p:txBody>
      </p:sp>
      <p:sp>
        <p:nvSpPr>
          <p:cNvPr id="2" name="Date Placeholder 1"/>
          <p:cNvSpPr>
            <a:spLocks noGrp="1"/>
          </p:cNvSpPr>
          <p:nvPr>
            <p:ph type="dt" sz="half" idx="10"/>
          </p:nvPr>
        </p:nvSpPr>
        <p:spPr/>
        <p:txBody>
          <a:bodyPr/>
          <a:lstStyle/>
          <a:p>
            <a:pPr>
              <a:defRPr/>
            </a:pPr>
            <a:fld id="{A29047F8-1A6B-461F-B1D7-00A27CFD84BB}" type="datetime1">
              <a:rPr lang="en-US" smtClean="0"/>
              <a:t>5/23/2022</a:t>
            </a:fld>
            <a:endParaRPr lang="en-US"/>
          </a:p>
        </p:txBody>
      </p:sp>
      <p:sp>
        <p:nvSpPr>
          <p:cNvPr id="7170" name="Footer Placeholder 3"/>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7173" name="Slide Number Placeholder 4"/>
          <p:cNvSpPr>
            <a:spLocks noGrp="1"/>
          </p:cNvSpPr>
          <p:nvPr>
            <p:ph type="sldNum" sz="quarter" idx="12"/>
          </p:nvPr>
        </p:nvSpPr>
        <p:spPr>
          <a:noFill/>
        </p:spPr>
        <p:txBody>
          <a:bodyPr/>
          <a:lstStyle/>
          <a:p>
            <a:fld id="{4B02E6E1-2FDE-4EB8-B2D3-86764174242D}" type="slidenum">
              <a:rPr lang="en-US" smtClean="0"/>
              <a:pPr/>
              <a:t>10</a:t>
            </a:fld>
            <a:endParaRPr lang="en-US"/>
          </a:p>
        </p:txBody>
      </p:sp>
      <p:pic>
        <p:nvPicPr>
          <p:cNvPr id="7174" name="Picture 7" descr=" \operatorname{fact}(n) =&#10; \begin{cases}&#10; 1 &amp; \mbox{if } n = 0 \\&#10; n \cdot \operatorname{fact}(n-1) &amp; \mbox{if } n &gt; 0 \\&#10; \end{cases}&#10;"/>
          <p:cNvPicPr>
            <a:picLocks noChangeAspect="1" noChangeArrowheads="1"/>
          </p:cNvPicPr>
          <p:nvPr/>
        </p:nvPicPr>
        <p:blipFill>
          <a:blip r:embed="rId3" cstate="print">
            <a:lum bright="-20000"/>
          </a:blip>
          <a:srcRect/>
          <a:stretch>
            <a:fillRect/>
          </a:stretch>
        </p:blipFill>
        <p:spPr bwMode="auto">
          <a:xfrm>
            <a:off x="2364343" y="2060848"/>
            <a:ext cx="5019675" cy="990600"/>
          </a:xfrm>
          <a:prstGeom prst="rect">
            <a:avLst/>
          </a:prstGeom>
          <a:noFill/>
          <a:ln w="9525">
            <a:noFill/>
            <a:miter lim="800000"/>
            <a:headEnd/>
            <a:tailEnd/>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38200" y="576182"/>
            <a:ext cx="9829801" cy="628310"/>
          </a:xfrm>
        </p:spPr>
        <p:txBody>
          <a:bodyPr>
            <a:noAutofit/>
          </a:bodyPr>
          <a:lstStyle/>
          <a:p>
            <a:pPr algn="l" eaLnBrk="1" hangingPunct="1"/>
            <a:r>
              <a:rPr lang="en-US" sz="4000" dirty="0">
                <a:solidFill>
                  <a:schemeClr val="accent1"/>
                </a:solidFill>
              </a:rPr>
              <a:t>Factorial-</a:t>
            </a:r>
            <a:r>
              <a:rPr lang="en-US" sz="4000" dirty="0">
                <a:solidFill>
                  <a:schemeClr val="accent2"/>
                </a:solidFill>
              </a:rPr>
              <a:t> </a:t>
            </a:r>
            <a:r>
              <a:rPr lang="en-US" sz="3600" dirty="0">
                <a:solidFill>
                  <a:srgbClr val="C00000"/>
                </a:solidFill>
                <a:latin typeface="Tempus Sans ITC" pitchFamily="82" charset="0"/>
              </a:rPr>
              <a:t>recursive procedure </a:t>
            </a:r>
            <a:endParaRPr lang="en-US" sz="4000" dirty="0">
              <a:solidFill>
                <a:srgbClr val="C00000"/>
              </a:solidFill>
              <a:latin typeface="Tempus Sans ITC" pitchFamily="82" charset="0"/>
            </a:endParaRPr>
          </a:p>
        </p:txBody>
      </p:sp>
      <p:sp>
        <p:nvSpPr>
          <p:cNvPr id="2" name="Date Placeholder 1"/>
          <p:cNvSpPr>
            <a:spLocks noGrp="1"/>
          </p:cNvSpPr>
          <p:nvPr>
            <p:ph type="dt" sz="half" idx="10"/>
          </p:nvPr>
        </p:nvSpPr>
        <p:spPr/>
        <p:txBody>
          <a:bodyPr/>
          <a:lstStyle/>
          <a:p>
            <a:pPr>
              <a:defRPr/>
            </a:pPr>
            <a:fld id="{FAA69C22-3C77-44C5-A904-65877CBA4A98}" type="datetime1">
              <a:rPr lang="en-US" smtClean="0"/>
              <a:t>5/23/2022</a:t>
            </a:fld>
            <a:endParaRPr lang="en-US"/>
          </a:p>
        </p:txBody>
      </p:sp>
      <p:sp>
        <p:nvSpPr>
          <p:cNvPr id="8196" name="Footer Placeholder 3"/>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8197" name="Slide Number Placeholder 4"/>
          <p:cNvSpPr>
            <a:spLocks noGrp="1"/>
          </p:cNvSpPr>
          <p:nvPr>
            <p:ph type="sldNum" sz="quarter" idx="12"/>
          </p:nvPr>
        </p:nvSpPr>
        <p:spPr>
          <a:noFill/>
        </p:spPr>
        <p:txBody>
          <a:bodyPr/>
          <a:lstStyle/>
          <a:p>
            <a:fld id="{53648592-92B6-4DA1-8B9B-3524A63D2A87}" type="slidenum">
              <a:rPr lang="en-US" smtClean="0"/>
              <a:pPr/>
              <a:t>11</a:t>
            </a:fld>
            <a:endParaRPr lang="en-US"/>
          </a:p>
        </p:txBody>
      </p:sp>
      <p:sp>
        <p:nvSpPr>
          <p:cNvPr id="8198" name="Rectangle 5"/>
          <p:cNvSpPr>
            <a:spLocks noChangeArrowheads="1"/>
          </p:cNvSpPr>
          <p:nvPr/>
        </p:nvSpPr>
        <p:spPr bwMode="auto">
          <a:xfrm>
            <a:off x="838200" y="1143000"/>
            <a:ext cx="9829800" cy="4819781"/>
          </a:xfrm>
          <a:prstGeom prst="rect">
            <a:avLst/>
          </a:prstGeom>
          <a:noFill/>
          <a:ln w="9525">
            <a:noFill/>
            <a:miter lim="800000"/>
            <a:headEnd/>
            <a:tailEnd/>
          </a:ln>
        </p:spPr>
        <p:txBody>
          <a:bodyPr wrap="square">
            <a:spAutoFit/>
          </a:bodyPr>
          <a:lstStyle/>
          <a:p>
            <a:pPr>
              <a:lnSpc>
                <a:spcPct val="80000"/>
              </a:lnSpc>
            </a:pPr>
            <a:r>
              <a:rPr lang="en-US" sz="2400" b="0" dirty="0">
                <a:solidFill>
                  <a:schemeClr val="tx1"/>
                </a:solidFill>
                <a:latin typeface="+mn-lt"/>
              </a:rPr>
              <a:t>#include &lt;</a:t>
            </a:r>
            <a:r>
              <a:rPr lang="en-US" sz="2400" b="0" dirty="0" err="1">
                <a:solidFill>
                  <a:schemeClr val="tx1"/>
                </a:solidFill>
                <a:latin typeface="+mn-lt"/>
              </a:rPr>
              <a:t>stdio.h</a:t>
            </a:r>
            <a:r>
              <a:rPr lang="en-US" sz="2400" b="0" dirty="0">
                <a:solidFill>
                  <a:schemeClr val="tx1"/>
                </a:solidFill>
                <a:latin typeface="+mn-lt"/>
              </a:rPr>
              <a:t>&gt;</a:t>
            </a:r>
          </a:p>
          <a:p>
            <a:pPr>
              <a:lnSpc>
                <a:spcPct val="80000"/>
              </a:lnSpc>
            </a:pPr>
            <a:endParaRPr lang="en-US" sz="2400" b="0" dirty="0">
              <a:solidFill>
                <a:schemeClr val="tx1"/>
              </a:solidFill>
              <a:latin typeface="+mn-lt"/>
            </a:endParaRPr>
          </a:p>
          <a:p>
            <a:pPr eaLnBrk="1" hangingPunct="1">
              <a:lnSpc>
                <a:spcPct val="80000"/>
              </a:lnSpc>
              <a:buFontTx/>
              <a:buNone/>
            </a:pPr>
            <a:r>
              <a:rPr lang="en-US" sz="2400" dirty="0">
                <a:solidFill>
                  <a:srgbClr val="003399"/>
                </a:solidFill>
                <a:latin typeface="Courier New" panose="02070309020205020404" pitchFamily="49" charset="0"/>
                <a:cs typeface="Courier New" panose="02070309020205020404" pitchFamily="49" charset="0"/>
              </a:rPr>
              <a:t>long factorial (long a) { </a:t>
            </a:r>
          </a:p>
          <a:p>
            <a:pPr eaLnBrk="1" hangingPunct="1">
              <a:lnSpc>
                <a:spcPct val="80000"/>
              </a:lnSpc>
              <a:buFontTx/>
              <a:buNone/>
            </a:pPr>
            <a:r>
              <a:rPr lang="en-US" sz="2400" dirty="0">
                <a:solidFill>
                  <a:srgbClr val="003399"/>
                </a:solidFill>
                <a:latin typeface="Courier New" panose="02070309020205020404" pitchFamily="49" charset="0"/>
                <a:cs typeface="Courier New" panose="02070309020205020404" pitchFamily="49" charset="0"/>
              </a:rPr>
              <a:t>	if (a ==0) //base case</a:t>
            </a:r>
          </a:p>
          <a:p>
            <a:pPr eaLnBrk="1" hangingPunct="1">
              <a:lnSpc>
                <a:spcPct val="80000"/>
              </a:lnSpc>
              <a:buFontTx/>
              <a:buNone/>
            </a:pPr>
            <a:r>
              <a:rPr lang="en-US" sz="2400" dirty="0">
                <a:solidFill>
                  <a:srgbClr val="003399"/>
                </a:solidFill>
                <a:latin typeface="Courier New" panose="02070309020205020404" pitchFamily="49" charset="0"/>
                <a:cs typeface="Courier New" panose="02070309020205020404" pitchFamily="49" charset="0"/>
              </a:rPr>
              <a:t>	   return (1); </a:t>
            </a:r>
          </a:p>
          <a:p>
            <a:pPr eaLnBrk="1" hangingPunct="1">
              <a:lnSpc>
                <a:spcPct val="80000"/>
              </a:lnSpc>
              <a:buFontTx/>
              <a:buNone/>
            </a:pPr>
            <a:r>
              <a:rPr lang="en-US" sz="2400" dirty="0">
                <a:solidFill>
                  <a:srgbClr val="003399"/>
                </a:solidFill>
                <a:latin typeface="Courier New" panose="02070309020205020404" pitchFamily="49" charset="0"/>
                <a:cs typeface="Courier New" panose="02070309020205020404" pitchFamily="49" charset="0"/>
              </a:rPr>
              <a:t>     return (a * factorial (a-1));</a:t>
            </a:r>
          </a:p>
          <a:p>
            <a:pPr eaLnBrk="1" hangingPunct="1">
              <a:lnSpc>
                <a:spcPct val="80000"/>
              </a:lnSpc>
              <a:buFontTx/>
              <a:buNone/>
            </a:pPr>
            <a:r>
              <a:rPr lang="en-US" sz="2400" dirty="0">
                <a:solidFill>
                  <a:srgbClr val="003399"/>
                </a:solidFill>
                <a:latin typeface="Courier New" panose="02070309020205020404" pitchFamily="49" charset="0"/>
                <a:cs typeface="Courier New" panose="02070309020205020404" pitchFamily="49" charset="0"/>
              </a:rPr>
              <a:t> }</a:t>
            </a:r>
          </a:p>
          <a:p>
            <a:pPr>
              <a:lnSpc>
                <a:spcPct val="80000"/>
              </a:lnSpc>
            </a:pPr>
            <a:endParaRPr lang="en-US" sz="2400" b="0" dirty="0">
              <a:solidFill>
                <a:schemeClr val="tx1"/>
              </a:solidFill>
              <a:latin typeface="+mn-lt"/>
            </a:endParaRPr>
          </a:p>
          <a:p>
            <a:pPr lvl="3">
              <a:lnSpc>
                <a:spcPct val="80000"/>
              </a:lnSpc>
            </a:pPr>
            <a:r>
              <a:rPr lang="en-US" sz="2400" b="0" dirty="0" err="1">
                <a:solidFill>
                  <a:schemeClr val="tx1"/>
                </a:solidFill>
                <a:latin typeface="+mn-lt"/>
              </a:rPr>
              <a:t>int</a:t>
            </a:r>
            <a:r>
              <a:rPr lang="en-US" sz="2400" b="0" dirty="0">
                <a:solidFill>
                  <a:schemeClr val="tx1"/>
                </a:solidFill>
                <a:latin typeface="+mn-lt"/>
              </a:rPr>
              <a:t> main () { </a:t>
            </a:r>
          </a:p>
          <a:p>
            <a:pPr lvl="3">
              <a:lnSpc>
                <a:spcPct val="80000"/>
              </a:lnSpc>
            </a:pPr>
            <a:endParaRPr lang="en-US" sz="2400" b="0" dirty="0">
              <a:solidFill>
                <a:schemeClr val="tx1"/>
              </a:solidFill>
              <a:latin typeface="+mn-lt"/>
            </a:endParaRPr>
          </a:p>
          <a:p>
            <a:pPr lvl="4">
              <a:lnSpc>
                <a:spcPct val="80000"/>
              </a:lnSpc>
            </a:pPr>
            <a:r>
              <a:rPr lang="en-US" sz="2400" b="0" dirty="0">
                <a:solidFill>
                  <a:schemeClr val="tx1"/>
                </a:solidFill>
                <a:latin typeface="+mn-lt"/>
              </a:rPr>
              <a:t> long number;</a:t>
            </a:r>
          </a:p>
          <a:p>
            <a:pPr lvl="4">
              <a:lnSpc>
                <a:spcPct val="80000"/>
              </a:lnSpc>
            </a:pPr>
            <a:r>
              <a:rPr lang="en-US" sz="2400" b="0" dirty="0">
                <a:solidFill>
                  <a:schemeClr val="tx1"/>
                </a:solidFill>
                <a:latin typeface="+mn-lt"/>
              </a:rPr>
              <a:t> </a:t>
            </a:r>
            <a:r>
              <a:rPr lang="en-US" sz="2400" b="0" dirty="0" err="1">
                <a:solidFill>
                  <a:schemeClr val="tx1"/>
                </a:solidFill>
                <a:latin typeface="+mn-lt"/>
              </a:rPr>
              <a:t>printf</a:t>
            </a:r>
            <a:r>
              <a:rPr lang="en-US" sz="2400" b="0" dirty="0">
                <a:solidFill>
                  <a:schemeClr val="tx1"/>
                </a:solidFill>
                <a:latin typeface="+mn-lt"/>
              </a:rPr>
              <a:t>("Please enter the number: “); </a:t>
            </a:r>
          </a:p>
          <a:p>
            <a:pPr lvl="4">
              <a:lnSpc>
                <a:spcPct val="80000"/>
              </a:lnSpc>
            </a:pPr>
            <a:r>
              <a:rPr lang="en-US" sz="2400" b="0" dirty="0">
                <a:solidFill>
                  <a:schemeClr val="tx1"/>
                </a:solidFill>
                <a:latin typeface="+mn-lt"/>
              </a:rPr>
              <a:t> </a:t>
            </a:r>
            <a:r>
              <a:rPr lang="en-US" sz="2400" b="0" dirty="0" err="1">
                <a:solidFill>
                  <a:schemeClr val="tx1"/>
                </a:solidFill>
                <a:latin typeface="+mn-lt"/>
              </a:rPr>
              <a:t>scanf</a:t>
            </a:r>
            <a:r>
              <a:rPr lang="en-US" sz="2400" b="0" dirty="0">
                <a:solidFill>
                  <a:schemeClr val="tx1"/>
                </a:solidFill>
                <a:latin typeface="+mn-lt"/>
              </a:rPr>
              <a:t>(“%d”, &amp;number); </a:t>
            </a:r>
          </a:p>
          <a:p>
            <a:pPr lvl="4">
              <a:lnSpc>
                <a:spcPct val="80000"/>
              </a:lnSpc>
            </a:pPr>
            <a:r>
              <a:rPr lang="en-US" sz="2400" b="0" dirty="0">
                <a:solidFill>
                  <a:schemeClr val="tx1"/>
                </a:solidFill>
                <a:latin typeface="+mn-lt"/>
              </a:rPr>
              <a:t> </a:t>
            </a:r>
            <a:r>
              <a:rPr lang="en-US" sz="2400" b="0" dirty="0" err="1">
                <a:solidFill>
                  <a:schemeClr val="tx1"/>
                </a:solidFill>
                <a:latin typeface="+mn-lt"/>
              </a:rPr>
              <a:t>printf</a:t>
            </a:r>
            <a:r>
              <a:rPr lang="en-US" sz="2400" b="0" dirty="0">
                <a:solidFill>
                  <a:schemeClr val="tx1"/>
                </a:solidFill>
                <a:latin typeface="+mn-lt"/>
              </a:rPr>
              <a:t>(“%</a:t>
            </a:r>
            <a:r>
              <a:rPr lang="en-US" sz="2400" b="0" dirty="0" err="1">
                <a:solidFill>
                  <a:schemeClr val="tx1"/>
                </a:solidFill>
                <a:latin typeface="+mn-lt"/>
              </a:rPr>
              <a:t>ld</a:t>
            </a:r>
            <a:r>
              <a:rPr lang="en-US" sz="2400" b="0" dirty="0">
                <a:solidFill>
                  <a:schemeClr val="tx1"/>
                </a:solidFill>
                <a:latin typeface="+mn-lt"/>
              </a:rPr>
              <a:t>! = %</a:t>
            </a:r>
            <a:r>
              <a:rPr lang="en-US" sz="2400" b="0" dirty="0" err="1">
                <a:solidFill>
                  <a:schemeClr val="tx1"/>
                </a:solidFill>
                <a:latin typeface="+mn-lt"/>
              </a:rPr>
              <a:t>ld</a:t>
            </a:r>
            <a:r>
              <a:rPr lang="en-US" sz="2400" b="0" dirty="0">
                <a:solidFill>
                  <a:schemeClr val="tx1"/>
                </a:solidFill>
                <a:latin typeface="+mn-lt"/>
              </a:rPr>
              <a:t>”, number, </a:t>
            </a:r>
            <a:r>
              <a:rPr lang="en-US" sz="2400" dirty="0">
                <a:solidFill>
                  <a:srgbClr val="003399"/>
                </a:solidFill>
                <a:latin typeface="Courier New" panose="02070309020205020404" pitchFamily="49" charset="0"/>
                <a:cs typeface="Courier New" panose="02070309020205020404" pitchFamily="49" charset="0"/>
              </a:rPr>
              <a:t>factorial (number)</a:t>
            </a:r>
            <a:r>
              <a:rPr lang="en-US" sz="2400" b="0" dirty="0">
                <a:solidFill>
                  <a:schemeClr val="tx1"/>
                </a:solidFill>
                <a:latin typeface="+mn-lt"/>
              </a:rPr>
              <a:t>);</a:t>
            </a:r>
          </a:p>
          <a:p>
            <a:pPr lvl="4">
              <a:lnSpc>
                <a:spcPct val="80000"/>
              </a:lnSpc>
            </a:pPr>
            <a:r>
              <a:rPr lang="en-US" sz="2400" b="0" dirty="0">
                <a:solidFill>
                  <a:schemeClr val="tx1"/>
                </a:solidFill>
                <a:latin typeface="+mn-lt"/>
              </a:rPr>
              <a:t> return 0;</a:t>
            </a:r>
          </a:p>
          <a:p>
            <a:pPr lvl="3">
              <a:lnSpc>
                <a:spcPct val="80000"/>
              </a:lnSpc>
            </a:pPr>
            <a:r>
              <a:rPr lang="en-US" sz="2400" b="0" dirty="0">
                <a:solidFill>
                  <a:schemeClr val="tx1"/>
                </a:solidFill>
                <a:latin typeface="+mn-lt"/>
              </a:rPr>
              <a:t>} </a:t>
            </a:r>
          </a:p>
        </p:txBody>
      </p:sp>
      <p:sp>
        <p:nvSpPr>
          <p:cNvPr id="7" name="Text Box 3"/>
          <p:cNvSpPr txBox="1">
            <a:spLocks noChangeArrowheads="1"/>
          </p:cNvSpPr>
          <p:nvPr/>
        </p:nvSpPr>
        <p:spPr bwMode="auto">
          <a:xfrm>
            <a:off x="8778185" y="2654546"/>
            <a:ext cx="3048000" cy="1154162"/>
          </a:xfrm>
          <a:prstGeom prst="rect">
            <a:avLst/>
          </a:prstGeom>
          <a:noFill/>
          <a:ln w="28575" cap="sq">
            <a:solidFill>
              <a:srgbClr val="FF0000"/>
            </a:solidFill>
            <a:miter lim="800000"/>
            <a:headEnd type="none" w="sm" len="sm"/>
            <a:tailEnd type="none" w="sm" len="sm"/>
          </a:ln>
        </p:spPr>
        <p:txBody>
          <a:bodyPr>
            <a:spAutoFit/>
          </a:bodyPr>
          <a:lstStyle/>
          <a:p>
            <a:pPr algn="just" eaLnBrk="0" hangingPunct="0">
              <a:lnSpc>
                <a:spcPct val="70000"/>
              </a:lnSpc>
              <a:spcBef>
                <a:spcPct val="35000"/>
              </a:spcBef>
            </a:pPr>
            <a:r>
              <a:rPr lang="en-US" sz="2400" dirty="0">
                <a:solidFill>
                  <a:srgbClr val="C00000"/>
                </a:solidFill>
                <a:latin typeface="Tempus Sans ITC" pitchFamily="82" charset="0"/>
              </a:rPr>
              <a:t>Output:</a:t>
            </a:r>
          </a:p>
          <a:p>
            <a:pPr algn="just" eaLnBrk="0" hangingPunct="0">
              <a:lnSpc>
                <a:spcPct val="70000"/>
              </a:lnSpc>
              <a:spcBef>
                <a:spcPct val="35000"/>
              </a:spcBef>
            </a:pPr>
            <a:r>
              <a:rPr lang="en-US" sz="2400" dirty="0">
                <a:solidFill>
                  <a:srgbClr val="C00000"/>
                </a:solidFill>
                <a:latin typeface="Tempus Sans ITC" pitchFamily="82" charset="0"/>
              </a:rPr>
              <a:t>     	</a:t>
            </a:r>
            <a:r>
              <a:rPr lang="en-US" sz="2400" dirty="0">
                <a:solidFill>
                  <a:schemeClr val="tx1"/>
                </a:solidFill>
                <a:latin typeface="Tempus Sans ITC" pitchFamily="82" charset="0"/>
              </a:rPr>
              <a:t>n = 5</a:t>
            </a:r>
          </a:p>
          <a:p>
            <a:pPr algn="just" eaLnBrk="0" hangingPunct="0">
              <a:lnSpc>
                <a:spcPct val="70000"/>
              </a:lnSpc>
              <a:spcBef>
                <a:spcPct val="35000"/>
              </a:spcBef>
            </a:pPr>
            <a:r>
              <a:rPr lang="en-US" sz="2400" dirty="0">
                <a:solidFill>
                  <a:schemeClr val="tx1"/>
                </a:solidFill>
                <a:latin typeface="Tempus Sans ITC" pitchFamily="82" charset="0"/>
              </a:rPr>
              <a:t>	5! = 120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solidFill>
                  <a:schemeClr val="accent1"/>
                </a:solidFill>
              </a:rPr>
              <a:t>Recursion - How is it doing!</a:t>
            </a:r>
          </a:p>
        </p:txBody>
      </p:sp>
      <p:sp>
        <p:nvSpPr>
          <p:cNvPr id="2" name="Date Placeholder 1"/>
          <p:cNvSpPr>
            <a:spLocks noGrp="1"/>
          </p:cNvSpPr>
          <p:nvPr>
            <p:ph type="dt" sz="half" idx="10"/>
          </p:nvPr>
        </p:nvSpPr>
        <p:spPr>
          <a:xfrm>
            <a:off x="8343900" y="6147323"/>
            <a:ext cx="1600200" cy="365125"/>
          </a:xfrm>
        </p:spPr>
        <p:txBody>
          <a:bodyPr/>
          <a:lstStyle/>
          <a:p>
            <a:pPr>
              <a:defRPr/>
            </a:pPr>
            <a:fld id="{5B008964-01C5-4BC5-8839-DDA7AD4B928D}" type="datetime1">
              <a:rPr lang="en-US" b="0" smtClean="0">
                <a:latin typeface="+mj-lt"/>
              </a:rPr>
              <a:t>5/23/2022</a:t>
            </a:fld>
            <a:endParaRPr lang="en-US" b="0">
              <a:latin typeface="+mj-lt"/>
            </a:endParaRPr>
          </a:p>
        </p:txBody>
      </p:sp>
      <p:sp>
        <p:nvSpPr>
          <p:cNvPr id="9218" name="Footer Placeholder 3"/>
          <p:cNvSpPr>
            <a:spLocks noGrp="1"/>
          </p:cNvSpPr>
          <p:nvPr>
            <p:ph type="ftr" sz="quarter" idx="11"/>
          </p:nvPr>
        </p:nvSpPr>
        <p:spPr>
          <a:xfrm>
            <a:off x="3238500" y="6140451"/>
            <a:ext cx="4419600" cy="365125"/>
          </a:xfrm>
          <a:noFill/>
        </p:spPr>
        <p:txBody>
          <a:bodyPr/>
          <a:lstStyle/>
          <a:p>
            <a:r>
              <a:rPr lang="en-IN" b="0">
                <a:latin typeface="+mj-lt"/>
              </a:rPr>
              <a:t>CSE 1001                             Department of CSE</a:t>
            </a:r>
            <a:endParaRPr lang="en-US" b="0">
              <a:solidFill>
                <a:schemeClr val="bg1"/>
              </a:solidFill>
              <a:latin typeface="+mj-lt"/>
            </a:endParaRPr>
          </a:p>
        </p:txBody>
      </p:sp>
      <p:sp>
        <p:nvSpPr>
          <p:cNvPr id="9219" name="Slide Number Placeholder 4"/>
          <p:cNvSpPr>
            <a:spLocks noGrp="1"/>
          </p:cNvSpPr>
          <p:nvPr>
            <p:ph type="sldNum" sz="quarter" idx="12"/>
          </p:nvPr>
        </p:nvSpPr>
        <p:spPr>
          <a:xfrm>
            <a:off x="9944100" y="6140451"/>
            <a:ext cx="685800" cy="365125"/>
          </a:xfrm>
          <a:noFill/>
        </p:spPr>
        <p:txBody>
          <a:bodyPr/>
          <a:lstStyle/>
          <a:p>
            <a:fld id="{93948E26-8288-4808-B3C3-E3DAE69A3E67}" type="slidenum">
              <a:rPr lang="en-US" b="0" smtClean="0">
                <a:latin typeface="+mj-lt"/>
              </a:rPr>
              <a:pPr/>
              <a:t>12</a:t>
            </a:fld>
            <a:endParaRPr lang="en-US" b="0">
              <a:latin typeface="+mj-lt"/>
            </a:endParaRPr>
          </a:p>
        </p:txBody>
      </p:sp>
      <p:sp>
        <p:nvSpPr>
          <p:cNvPr id="7" name="Rectangle 3"/>
          <p:cNvSpPr txBox="1">
            <a:spLocks noChangeArrowheads="1"/>
          </p:cNvSpPr>
          <p:nvPr/>
        </p:nvSpPr>
        <p:spPr bwMode="auto">
          <a:xfrm>
            <a:off x="838201" y="4048126"/>
            <a:ext cx="6267450" cy="1905000"/>
          </a:xfrm>
          <a:prstGeom prst="rect">
            <a:avLst/>
          </a:prstGeom>
          <a:noFill/>
          <a:ln w="9525">
            <a:solidFill>
              <a:schemeClr val="accent2"/>
            </a:solidFill>
            <a:miter lim="800000"/>
            <a:headEnd/>
            <a:tailEnd/>
          </a:ln>
        </p:spPr>
        <p:txBody>
          <a:bodyPr/>
          <a:lstStyle/>
          <a:p>
            <a:pPr>
              <a:defRPr/>
            </a:pPr>
            <a:r>
              <a:rPr lang="pt-BR" sz="1800" dirty="0">
                <a:solidFill>
                  <a:schemeClr val="tx1"/>
                </a:solidFill>
                <a:latin typeface="Courier New" panose="02070309020205020404" pitchFamily="49" charset="0"/>
                <a:cs typeface="Courier New" panose="02070309020205020404" pitchFamily="49" charset="0"/>
              </a:rPr>
              <a:t>factorial(0) = 1 </a:t>
            </a:r>
          </a:p>
          <a:p>
            <a:pPr>
              <a:defRPr/>
            </a:pPr>
            <a:r>
              <a:rPr lang="pt-BR" sz="1800" dirty="0">
                <a:solidFill>
                  <a:schemeClr val="tx1"/>
                </a:solidFill>
                <a:latin typeface="Courier New" panose="02070309020205020404" pitchFamily="49" charset="0"/>
                <a:cs typeface="Courier New" panose="02070309020205020404" pitchFamily="49" charset="0"/>
              </a:rPr>
              <a:t>factorial(n) = n * factorial(n-1) [for n&gt;0]</a:t>
            </a:r>
            <a:endParaRPr lang="en-US" sz="1800" kern="0" dirty="0">
              <a:solidFill>
                <a:schemeClr val="tx1"/>
              </a:solidFill>
              <a:latin typeface="Courier New" panose="02070309020205020404" pitchFamily="49" charset="0"/>
              <a:cs typeface="Courier New" panose="02070309020205020404" pitchFamily="49" charset="0"/>
            </a:endParaRPr>
          </a:p>
          <a:p>
            <a:pPr>
              <a:lnSpc>
                <a:spcPct val="80000"/>
              </a:lnSpc>
              <a:defRPr/>
            </a:pPr>
            <a:endParaRPr lang="en-US" sz="1800" dirty="0">
              <a:solidFill>
                <a:srgbClr val="002060"/>
              </a:solidFill>
              <a:latin typeface="Courier New" panose="02070309020205020404" pitchFamily="49" charset="0"/>
              <a:cs typeface="Courier New" panose="02070309020205020404" pitchFamily="49" charset="0"/>
            </a:endParaRPr>
          </a:p>
          <a:p>
            <a:pPr>
              <a:lnSpc>
                <a:spcPct val="80000"/>
              </a:lnSpc>
              <a:defRPr/>
            </a:pPr>
            <a:r>
              <a:rPr lang="en-US" sz="2000" dirty="0">
                <a:solidFill>
                  <a:srgbClr val="002060"/>
                </a:solidFill>
                <a:latin typeface="Courier New" panose="02070309020205020404" pitchFamily="49" charset="0"/>
                <a:cs typeface="Courier New" panose="02070309020205020404" pitchFamily="49" charset="0"/>
              </a:rPr>
              <a:t>long </a:t>
            </a:r>
            <a:r>
              <a:rPr lang="en-US" sz="2000" dirty="0" err="1">
                <a:solidFill>
                  <a:srgbClr val="002060"/>
                </a:solidFill>
                <a:latin typeface="Courier New" panose="02070309020205020404" pitchFamily="49" charset="0"/>
                <a:cs typeface="Courier New" panose="02070309020205020404" pitchFamily="49" charset="0"/>
              </a:rPr>
              <a:t>rFact</a:t>
            </a:r>
            <a:r>
              <a:rPr lang="en-US" sz="2000" dirty="0">
                <a:solidFill>
                  <a:srgbClr val="002060"/>
                </a:solidFill>
                <a:latin typeface="Courier New" panose="02070309020205020404" pitchFamily="49" charset="0"/>
                <a:cs typeface="Courier New" panose="02070309020205020404" pitchFamily="49" charset="0"/>
              </a:rPr>
              <a:t> (long a) { </a:t>
            </a:r>
          </a:p>
          <a:p>
            <a:pPr>
              <a:lnSpc>
                <a:spcPct val="80000"/>
              </a:lnSpc>
              <a:defRPr/>
            </a:pPr>
            <a:r>
              <a:rPr lang="en-US" sz="2000" dirty="0">
                <a:solidFill>
                  <a:srgbClr val="002060"/>
                </a:solidFill>
                <a:latin typeface="Courier New" panose="02070309020205020404" pitchFamily="49" charset="0"/>
                <a:cs typeface="Courier New" panose="02070309020205020404" pitchFamily="49" charset="0"/>
              </a:rPr>
              <a:t>	if (a ==0) </a:t>
            </a:r>
          </a:p>
          <a:p>
            <a:pPr>
              <a:lnSpc>
                <a:spcPct val="80000"/>
              </a:lnSpc>
              <a:defRPr/>
            </a:pPr>
            <a:r>
              <a:rPr lang="en-US" sz="2000" dirty="0">
                <a:solidFill>
                  <a:srgbClr val="002060"/>
                </a:solidFill>
                <a:latin typeface="Courier New" panose="02070309020205020404" pitchFamily="49" charset="0"/>
                <a:cs typeface="Courier New" panose="02070309020205020404" pitchFamily="49" charset="0"/>
              </a:rPr>
              <a:t>	   return (1); </a:t>
            </a:r>
          </a:p>
          <a:p>
            <a:pPr>
              <a:lnSpc>
                <a:spcPct val="80000"/>
              </a:lnSpc>
              <a:defRPr/>
            </a:pPr>
            <a:r>
              <a:rPr lang="en-US" sz="2000" dirty="0">
                <a:solidFill>
                  <a:srgbClr val="002060"/>
                </a:solidFill>
                <a:latin typeface="Courier New" panose="02070309020205020404" pitchFamily="49" charset="0"/>
                <a:cs typeface="Courier New" panose="02070309020205020404" pitchFamily="49" charset="0"/>
              </a:rPr>
              <a:t>     return (a * </a:t>
            </a:r>
            <a:r>
              <a:rPr lang="en-US" sz="2000" dirty="0" err="1">
                <a:solidFill>
                  <a:srgbClr val="002060"/>
                </a:solidFill>
                <a:latin typeface="Courier New" panose="02070309020205020404" pitchFamily="49" charset="0"/>
                <a:cs typeface="Courier New" panose="02070309020205020404" pitchFamily="49" charset="0"/>
              </a:rPr>
              <a:t>rFact</a:t>
            </a:r>
            <a:r>
              <a:rPr lang="en-US" sz="2000" dirty="0">
                <a:solidFill>
                  <a:srgbClr val="002060"/>
                </a:solidFill>
                <a:latin typeface="Courier New" panose="02070309020205020404" pitchFamily="49" charset="0"/>
                <a:cs typeface="Courier New" panose="02070309020205020404" pitchFamily="49" charset="0"/>
              </a:rPr>
              <a:t> (a-1));</a:t>
            </a:r>
          </a:p>
          <a:p>
            <a:pPr>
              <a:lnSpc>
                <a:spcPct val="80000"/>
              </a:lnSpc>
              <a:defRPr/>
            </a:pPr>
            <a:r>
              <a:rPr lang="en-US" sz="2000" dirty="0">
                <a:solidFill>
                  <a:srgbClr val="002060"/>
                </a:solidFill>
                <a:latin typeface="Courier New" panose="02070309020205020404" pitchFamily="49" charset="0"/>
                <a:cs typeface="Courier New" panose="02070309020205020404" pitchFamily="49" charset="0"/>
              </a:rPr>
              <a:t> }</a:t>
            </a:r>
          </a:p>
          <a:p>
            <a:pPr>
              <a:defRPr/>
            </a:pPr>
            <a:endParaRPr lang="en-US" sz="1400" dirty="0">
              <a:latin typeface="Courier New" panose="02070309020205020404" pitchFamily="49" charset="0"/>
              <a:cs typeface="Courier New" panose="02070309020205020404" pitchFamily="49" charset="0"/>
            </a:endParaRPr>
          </a:p>
        </p:txBody>
      </p:sp>
      <p:sp>
        <p:nvSpPr>
          <p:cNvPr id="8" name="Text Box 4"/>
          <p:cNvSpPr txBox="1">
            <a:spLocks noChangeArrowheads="1"/>
          </p:cNvSpPr>
          <p:nvPr/>
        </p:nvSpPr>
        <p:spPr bwMode="auto">
          <a:xfrm>
            <a:off x="3162300" y="1066801"/>
            <a:ext cx="1485900" cy="307777"/>
          </a:xfrm>
          <a:prstGeom prst="rect">
            <a:avLst/>
          </a:prstGeom>
          <a:noFill/>
          <a:ln w="6350">
            <a:solidFill>
              <a:schemeClr val="tx1"/>
            </a:solidFill>
            <a:miter lim="800000"/>
            <a:headEnd/>
            <a:tailEnd/>
          </a:ln>
        </p:spPr>
        <p:txBody>
          <a:bodyPr>
            <a:spAutoFit/>
          </a:bodyPr>
          <a:lstStyle/>
          <a:p>
            <a:pPr>
              <a:spcBef>
                <a:spcPct val="50000"/>
              </a:spcBef>
            </a:pPr>
            <a:r>
              <a:rPr lang="en-US" sz="1400" dirty="0" err="1">
                <a:latin typeface="+mj-lt"/>
              </a:rPr>
              <a:t>rFact</a:t>
            </a:r>
            <a:r>
              <a:rPr lang="en-US" sz="1400" dirty="0">
                <a:latin typeface="+mj-lt"/>
              </a:rPr>
              <a:t>(5) </a:t>
            </a:r>
          </a:p>
        </p:txBody>
      </p:sp>
      <p:sp>
        <p:nvSpPr>
          <p:cNvPr id="9" name="Text Box 5"/>
          <p:cNvSpPr txBox="1">
            <a:spLocks noChangeArrowheads="1"/>
          </p:cNvSpPr>
          <p:nvPr/>
        </p:nvSpPr>
        <p:spPr bwMode="auto">
          <a:xfrm>
            <a:off x="4953000" y="1714501"/>
            <a:ext cx="1333500" cy="307777"/>
          </a:xfrm>
          <a:prstGeom prst="rect">
            <a:avLst/>
          </a:prstGeom>
          <a:noFill/>
          <a:ln w="6350">
            <a:solidFill>
              <a:schemeClr val="tx1"/>
            </a:solidFill>
            <a:miter lim="800000"/>
            <a:headEnd/>
            <a:tailEnd/>
          </a:ln>
        </p:spPr>
        <p:txBody>
          <a:bodyPr>
            <a:spAutoFit/>
          </a:bodyPr>
          <a:lstStyle/>
          <a:p>
            <a:pPr>
              <a:spcBef>
                <a:spcPct val="50000"/>
              </a:spcBef>
            </a:pPr>
            <a:r>
              <a:rPr lang="en-US" sz="1400" dirty="0" err="1">
                <a:latin typeface="+mj-lt"/>
              </a:rPr>
              <a:t>rFact</a:t>
            </a:r>
            <a:r>
              <a:rPr lang="en-US" sz="1400" dirty="0">
                <a:latin typeface="+mj-lt"/>
              </a:rPr>
              <a:t>(4)    </a:t>
            </a:r>
          </a:p>
        </p:txBody>
      </p:sp>
      <p:cxnSp>
        <p:nvCxnSpPr>
          <p:cNvPr id="17" name="AutoShape 16"/>
          <p:cNvCxnSpPr>
            <a:cxnSpLocks noChangeShapeType="1"/>
            <a:stCxn id="8" idx="2"/>
            <a:endCxn id="9" idx="0"/>
          </p:cNvCxnSpPr>
          <p:nvPr/>
        </p:nvCxnSpPr>
        <p:spPr bwMode="auto">
          <a:xfrm rot="16200000" flipH="1">
            <a:off x="4592540" y="687288"/>
            <a:ext cx="339923" cy="1714500"/>
          </a:xfrm>
          <a:prstGeom prst="curvedConnector3">
            <a:avLst>
              <a:gd name="adj1" fmla="val 50000"/>
            </a:avLst>
          </a:prstGeom>
          <a:noFill/>
          <a:ln w="9525">
            <a:solidFill>
              <a:schemeClr val="tx1"/>
            </a:solidFill>
            <a:round/>
            <a:headEnd/>
            <a:tailEnd type="triangle" w="med" len="med"/>
          </a:ln>
        </p:spPr>
      </p:cxnSp>
      <p:sp>
        <p:nvSpPr>
          <p:cNvPr id="26" name="Text Box 25"/>
          <p:cNvSpPr txBox="1">
            <a:spLocks noChangeArrowheads="1"/>
          </p:cNvSpPr>
          <p:nvPr/>
        </p:nvSpPr>
        <p:spPr bwMode="auto">
          <a:xfrm>
            <a:off x="4559300" y="1612901"/>
            <a:ext cx="355600" cy="307777"/>
          </a:xfrm>
          <a:prstGeom prst="rect">
            <a:avLst/>
          </a:prstGeom>
          <a:noFill/>
          <a:ln w="9525">
            <a:noFill/>
            <a:miter lim="800000"/>
            <a:headEnd/>
            <a:tailEnd/>
          </a:ln>
        </p:spPr>
        <p:txBody>
          <a:bodyPr>
            <a:spAutoFit/>
          </a:bodyPr>
          <a:lstStyle/>
          <a:p>
            <a:pPr>
              <a:spcBef>
                <a:spcPct val="50000"/>
              </a:spcBef>
            </a:pPr>
            <a:r>
              <a:rPr lang="en-US" sz="1400">
                <a:latin typeface="+mj-lt"/>
              </a:rPr>
              <a:t>x</a:t>
            </a:r>
          </a:p>
        </p:txBody>
      </p:sp>
      <p:cxnSp>
        <p:nvCxnSpPr>
          <p:cNvPr id="39" name="AutoShape 41"/>
          <p:cNvCxnSpPr>
            <a:cxnSpLocks noChangeShapeType="1"/>
            <a:stCxn id="101" idx="0"/>
          </p:cNvCxnSpPr>
          <p:nvPr/>
        </p:nvCxnSpPr>
        <p:spPr bwMode="auto">
          <a:xfrm rot="16200000" flipV="1">
            <a:off x="9733659" y="4809431"/>
            <a:ext cx="808235" cy="387350"/>
          </a:xfrm>
          <a:prstGeom prst="curvedConnector3">
            <a:avLst>
              <a:gd name="adj1" fmla="val 101230"/>
            </a:avLst>
          </a:prstGeom>
          <a:noFill/>
          <a:ln w="9525">
            <a:solidFill>
              <a:schemeClr val="accent2"/>
            </a:solidFill>
            <a:round/>
            <a:headEnd/>
            <a:tailEnd type="triangle" w="med" len="med"/>
          </a:ln>
        </p:spPr>
      </p:cxnSp>
      <p:sp>
        <p:nvSpPr>
          <p:cNvPr id="42" name="Text Box 60"/>
          <p:cNvSpPr txBox="1">
            <a:spLocks noChangeArrowheads="1"/>
          </p:cNvSpPr>
          <p:nvPr/>
        </p:nvSpPr>
        <p:spPr bwMode="auto">
          <a:xfrm>
            <a:off x="838202" y="2106540"/>
            <a:ext cx="3528738" cy="1338828"/>
          </a:xfrm>
          <a:prstGeom prst="rect">
            <a:avLst/>
          </a:prstGeom>
          <a:noFill/>
          <a:ln w="9525">
            <a:noFill/>
            <a:miter lim="800000"/>
            <a:headEnd/>
            <a:tailEnd/>
          </a:ln>
        </p:spPr>
        <p:txBody>
          <a:bodyPr wrap="square">
            <a:spAutoFit/>
          </a:bodyPr>
          <a:lstStyle/>
          <a:p>
            <a:pPr algn="just">
              <a:spcBef>
                <a:spcPct val="50000"/>
              </a:spcBef>
            </a:pPr>
            <a:r>
              <a:rPr lang="en-US" sz="1800" dirty="0">
                <a:solidFill>
                  <a:schemeClr val="tx1"/>
                </a:solidFill>
                <a:latin typeface="+mj-lt"/>
              </a:rPr>
              <a:t>Notice that the recursion isn’t finished at the bottom --</a:t>
            </a:r>
          </a:p>
          <a:p>
            <a:pPr algn="just">
              <a:spcBef>
                <a:spcPct val="50000"/>
              </a:spcBef>
            </a:pPr>
            <a:r>
              <a:rPr lang="en-US" sz="1800" dirty="0">
                <a:solidFill>
                  <a:schemeClr val="tx1"/>
                </a:solidFill>
                <a:latin typeface="+mj-lt"/>
              </a:rPr>
              <a:t>It must unwind all the way back to the top in order to be done.</a:t>
            </a:r>
          </a:p>
        </p:txBody>
      </p:sp>
      <p:sp>
        <p:nvSpPr>
          <p:cNvPr id="55" name="Text Box 13"/>
          <p:cNvSpPr txBox="1">
            <a:spLocks noChangeArrowheads="1"/>
          </p:cNvSpPr>
          <p:nvPr/>
        </p:nvSpPr>
        <p:spPr bwMode="auto">
          <a:xfrm>
            <a:off x="4152901" y="1720851"/>
            <a:ext cx="365125" cy="307777"/>
          </a:xfrm>
          <a:prstGeom prst="rect">
            <a:avLst/>
          </a:prstGeom>
          <a:noFill/>
          <a:ln w="6350">
            <a:solidFill>
              <a:schemeClr val="accent2"/>
            </a:solidFill>
            <a:miter lim="800000"/>
            <a:headEnd/>
            <a:tailEnd/>
          </a:ln>
        </p:spPr>
        <p:txBody>
          <a:bodyPr>
            <a:spAutoFit/>
          </a:bodyPr>
          <a:lstStyle/>
          <a:p>
            <a:pPr algn="ctr">
              <a:spcBef>
                <a:spcPct val="50000"/>
              </a:spcBef>
            </a:pPr>
            <a:r>
              <a:rPr lang="en-US" sz="1400">
                <a:latin typeface="+mj-lt"/>
              </a:rPr>
              <a:t>5</a:t>
            </a:r>
            <a:endParaRPr lang="en-US" sz="1400">
              <a:solidFill>
                <a:srgbClr val="212187"/>
              </a:solidFill>
              <a:latin typeface="+mj-lt"/>
            </a:endParaRPr>
          </a:p>
        </p:txBody>
      </p:sp>
      <p:sp>
        <p:nvSpPr>
          <p:cNvPr id="56" name="Text Box 5"/>
          <p:cNvSpPr txBox="1">
            <a:spLocks noChangeArrowheads="1"/>
          </p:cNvSpPr>
          <p:nvPr/>
        </p:nvSpPr>
        <p:spPr bwMode="auto">
          <a:xfrm>
            <a:off x="5943600" y="2628901"/>
            <a:ext cx="1333500" cy="307777"/>
          </a:xfrm>
          <a:prstGeom prst="rect">
            <a:avLst/>
          </a:prstGeom>
          <a:noFill/>
          <a:ln w="6350">
            <a:solidFill>
              <a:schemeClr val="tx1"/>
            </a:solidFill>
            <a:miter lim="800000"/>
            <a:headEnd/>
            <a:tailEnd/>
          </a:ln>
        </p:spPr>
        <p:txBody>
          <a:bodyPr>
            <a:spAutoFit/>
          </a:bodyPr>
          <a:lstStyle/>
          <a:p>
            <a:pPr>
              <a:spcBef>
                <a:spcPct val="50000"/>
              </a:spcBef>
            </a:pPr>
            <a:r>
              <a:rPr lang="en-US" sz="1400" dirty="0" err="1">
                <a:latin typeface="+mj-lt"/>
              </a:rPr>
              <a:t>rFact</a:t>
            </a:r>
            <a:r>
              <a:rPr lang="en-US" sz="1400" dirty="0">
                <a:latin typeface="+mj-lt"/>
              </a:rPr>
              <a:t>(3)    </a:t>
            </a:r>
          </a:p>
        </p:txBody>
      </p:sp>
      <p:sp>
        <p:nvSpPr>
          <p:cNvPr id="62" name="Text Box 25"/>
          <p:cNvSpPr txBox="1">
            <a:spLocks noChangeArrowheads="1"/>
          </p:cNvSpPr>
          <p:nvPr/>
        </p:nvSpPr>
        <p:spPr bwMode="auto">
          <a:xfrm>
            <a:off x="5549900" y="2527301"/>
            <a:ext cx="355600" cy="307777"/>
          </a:xfrm>
          <a:prstGeom prst="rect">
            <a:avLst/>
          </a:prstGeom>
          <a:noFill/>
          <a:ln w="9525">
            <a:noFill/>
            <a:miter lim="800000"/>
            <a:headEnd/>
            <a:tailEnd/>
          </a:ln>
        </p:spPr>
        <p:txBody>
          <a:bodyPr>
            <a:spAutoFit/>
          </a:bodyPr>
          <a:lstStyle/>
          <a:p>
            <a:pPr>
              <a:spcBef>
                <a:spcPct val="50000"/>
              </a:spcBef>
            </a:pPr>
            <a:r>
              <a:rPr lang="en-US" sz="1400">
                <a:latin typeface="+mj-lt"/>
              </a:rPr>
              <a:t>x</a:t>
            </a:r>
          </a:p>
        </p:txBody>
      </p:sp>
      <p:sp>
        <p:nvSpPr>
          <p:cNvPr id="63" name="Text Box 13"/>
          <p:cNvSpPr txBox="1">
            <a:spLocks noChangeArrowheads="1"/>
          </p:cNvSpPr>
          <p:nvPr/>
        </p:nvSpPr>
        <p:spPr bwMode="auto">
          <a:xfrm>
            <a:off x="5143501" y="2649539"/>
            <a:ext cx="365125" cy="307777"/>
          </a:xfrm>
          <a:prstGeom prst="rect">
            <a:avLst/>
          </a:prstGeom>
          <a:noFill/>
          <a:ln w="6350">
            <a:solidFill>
              <a:schemeClr val="accent2"/>
            </a:solidFill>
            <a:miter lim="800000"/>
            <a:headEnd/>
            <a:tailEnd/>
          </a:ln>
        </p:spPr>
        <p:txBody>
          <a:bodyPr>
            <a:spAutoFit/>
          </a:bodyPr>
          <a:lstStyle/>
          <a:p>
            <a:pPr algn="ctr">
              <a:spcBef>
                <a:spcPct val="50000"/>
              </a:spcBef>
            </a:pPr>
            <a:r>
              <a:rPr lang="en-US" sz="1400">
                <a:latin typeface="+mj-lt"/>
              </a:rPr>
              <a:t>4</a:t>
            </a:r>
            <a:endParaRPr lang="en-US" sz="1400">
              <a:solidFill>
                <a:srgbClr val="212187"/>
              </a:solidFill>
              <a:latin typeface="+mj-lt"/>
            </a:endParaRPr>
          </a:p>
        </p:txBody>
      </p:sp>
      <p:cxnSp>
        <p:nvCxnSpPr>
          <p:cNvPr id="64" name="AutoShape 16"/>
          <p:cNvCxnSpPr>
            <a:cxnSpLocks noChangeShapeType="1"/>
            <a:stCxn id="9" idx="2"/>
            <a:endCxn id="56" idx="0"/>
          </p:cNvCxnSpPr>
          <p:nvPr/>
        </p:nvCxnSpPr>
        <p:spPr bwMode="auto">
          <a:xfrm rot="16200000" flipH="1">
            <a:off x="5811740" y="1830288"/>
            <a:ext cx="606623" cy="990600"/>
          </a:xfrm>
          <a:prstGeom prst="curvedConnector3">
            <a:avLst>
              <a:gd name="adj1" fmla="val 50000"/>
            </a:avLst>
          </a:prstGeom>
          <a:noFill/>
          <a:ln w="9525">
            <a:solidFill>
              <a:schemeClr val="tx1"/>
            </a:solidFill>
            <a:round/>
            <a:headEnd/>
            <a:tailEnd type="triangle" w="med" len="med"/>
          </a:ln>
        </p:spPr>
      </p:cxnSp>
      <p:sp>
        <p:nvSpPr>
          <p:cNvPr id="81" name="Text Box 5"/>
          <p:cNvSpPr txBox="1">
            <a:spLocks noChangeArrowheads="1"/>
          </p:cNvSpPr>
          <p:nvPr/>
        </p:nvSpPr>
        <p:spPr bwMode="auto">
          <a:xfrm>
            <a:off x="6934200" y="3529014"/>
            <a:ext cx="1333500" cy="307777"/>
          </a:xfrm>
          <a:prstGeom prst="rect">
            <a:avLst/>
          </a:prstGeom>
          <a:noFill/>
          <a:ln w="6350">
            <a:solidFill>
              <a:schemeClr val="tx1"/>
            </a:solidFill>
            <a:miter lim="800000"/>
            <a:headEnd/>
            <a:tailEnd/>
          </a:ln>
        </p:spPr>
        <p:txBody>
          <a:bodyPr>
            <a:spAutoFit/>
          </a:bodyPr>
          <a:lstStyle/>
          <a:p>
            <a:pPr>
              <a:spcBef>
                <a:spcPct val="50000"/>
              </a:spcBef>
            </a:pPr>
            <a:r>
              <a:rPr lang="en-US" sz="1400" dirty="0" err="1">
                <a:latin typeface="+mj-lt"/>
              </a:rPr>
              <a:t>rFact</a:t>
            </a:r>
            <a:r>
              <a:rPr lang="en-US" sz="1400" dirty="0">
                <a:latin typeface="+mj-lt"/>
              </a:rPr>
              <a:t>(2)    </a:t>
            </a:r>
          </a:p>
        </p:txBody>
      </p:sp>
      <p:sp>
        <p:nvSpPr>
          <p:cNvPr id="82" name="Text Box 25"/>
          <p:cNvSpPr txBox="1">
            <a:spLocks noChangeArrowheads="1"/>
          </p:cNvSpPr>
          <p:nvPr/>
        </p:nvSpPr>
        <p:spPr bwMode="auto">
          <a:xfrm>
            <a:off x="6540500" y="3427414"/>
            <a:ext cx="355600" cy="307777"/>
          </a:xfrm>
          <a:prstGeom prst="rect">
            <a:avLst/>
          </a:prstGeom>
          <a:noFill/>
          <a:ln w="9525">
            <a:noFill/>
            <a:miter lim="800000"/>
            <a:headEnd/>
            <a:tailEnd/>
          </a:ln>
        </p:spPr>
        <p:txBody>
          <a:bodyPr>
            <a:spAutoFit/>
          </a:bodyPr>
          <a:lstStyle/>
          <a:p>
            <a:pPr>
              <a:spcBef>
                <a:spcPct val="50000"/>
              </a:spcBef>
            </a:pPr>
            <a:r>
              <a:rPr lang="en-US" sz="1400">
                <a:latin typeface="+mj-lt"/>
              </a:rPr>
              <a:t>x</a:t>
            </a:r>
          </a:p>
        </p:txBody>
      </p:sp>
      <p:sp>
        <p:nvSpPr>
          <p:cNvPr id="83" name="Text Box 13"/>
          <p:cNvSpPr txBox="1">
            <a:spLocks noChangeArrowheads="1"/>
          </p:cNvSpPr>
          <p:nvPr/>
        </p:nvSpPr>
        <p:spPr bwMode="auto">
          <a:xfrm>
            <a:off x="6134101" y="3551239"/>
            <a:ext cx="365125" cy="307777"/>
          </a:xfrm>
          <a:prstGeom prst="rect">
            <a:avLst/>
          </a:prstGeom>
          <a:noFill/>
          <a:ln w="6350">
            <a:solidFill>
              <a:schemeClr val="accent2"/>
            </a:solidFill>
            <a:miter lim="800000"/>
            <a:headEnd/>
            <a:tailEnd/>
          </a:ln>
        </p:spPr>
        <p:txBody>
          <a:bodyPr>
            <a:spAutoFit/>
          </a:bodyPr>
          <a:lstStyle/>
          <a:p>
            <a:pPr algn="ctr">
              <a:spcBef>
                <a:spcPct val="50000"/>
              </a:spcBef>
            </a:pPr>
            <a:r>
              <a:rPr lang="en-US" sz="1400">
                <a:latin typeface="+mj-lt"/>
              </a:rPr>
              <a:t>3</a:t>
            </a:r>
            <a:endParaRPr lang="en-US" sz="1400">
              <a:solidFill>
                <a:srgbClr val="212187"/>
              </a:solidFill>
              <a:latin typeface="+mj-lt"/>
            </a:endParaRPr>
          </a:p>
        </p:txBody>
      </p:sp>
      <p:cxnSp>
        <p:nvCxnSpPr>
          <p:cNvPr id="84" name="AutoShape 16"/>
          <p:cNvCxnSpPr>
            <a:cxnSpLocks noChangeShapeType="1"/>
            <a:stCxn id="56" idx="2"/>
            <a:endCxn id="81" idx="0"/>
          </p:cNvCxnSpPr>
          <p:nvPr/>
        </p:nvCxnSpPr>
        <p:spPr bwMode="auto">
          <a:xfrm rot="16200000" flipH="1">
            <a:off x="6809482" y="2737545"/>
            <a:ext cx="592336" cy="990600"/>
          </a:xfrm>
          <a:prstGeom prst="curvedConnector3">
            <a:avLst>
              <a:gd name="adj1" fmla="val 50000"/>
            </a:avLst>
          </a:prstGeom>
          <a:noFill/>
          <a:ln w="9525">
            <a:solidFill>
              <a:schemeClr val="tx1"/>
            </a:solidFill>
            <a:round/>
            <a:headEnd/>
            <a:tailEnd type="triangle" w="med" len="med"/>
          </a:ln>
        </p:spPr>
      </p:cxnSp>
      <p:sp>
        <p:nvSpPr>
          <p:cNvPr id="85" name="Text Box 5"/>
          <p:cNvSpPr txBox="1">
            <a:spLocks noChangeArrowheads="1"/>
          </p:cNvSpPr>
          <p:nvPr/>
        </p:nvSpPr>
        <p:spPr bwMode="auto">
          <a:xfrm>
            <a:off x="8001000" y="4443414"/>
            <a:ext cx="1333500" cy="307777"/>
          </a:xfrm>
          <a:prstGeom prst="rect">
            <a:avLst/>
          </a:prstGeom>
          <a:noFill/>
          <a:ln w="6350">
            <a:solidFill>
              <a:schemeClr val="tx1"/>
            </a:solidFill>
            <a:miter lim="800000"/>
            <a:headEnd/>
            <a:tailEnd/>
          </a:ln>
        </p:spPr>
        <p:txBody>
          <a:bodyPr>
            <a:spAutoFit/>
          </a:bodyPr>
          <a:lstStyle/>
          <a:p>
            <a:pPr>
              <a:spcBef>
                <a:spcPct val="50000"/>
              </a:spcBef>
            </a:pPr>
            <a:r>
              <a:rPr lang="en-US" sz="1400" dirty="0" err="1">
                <a:latin typeface="+mj-lt"/>
              </a:rPr>
              <a:t>rFact</a:t>
            </a:r>
            <a:r>
              <a:rPr lang="en-US" sz="1400" dirty="0">
                <a:latin typeface="+mj-lt"/>
              </a:rPr>
              <a:t>(1)   </a:t>
            </a:r>
          </a:p>
        </p:txBody>
      </p:sp>
      <p:sp>
        <p:nvSpPr>
          <p:cNvPr id="86" name="Text Box 25"/>
          <p:cNvSpPr txBox="1">
            <a:spLocks noChangeArrowheads="1"/>
          </p:cNvSpPr>
          <p:nvPr/>
        </p:nvSpPr>
        <p:spPr bwMode="auto">
          <a:xfrm>
            <a:off x="7607300" y="4341814"/>
            <a:ext cx="355600" cy="307777"/>
          </a:xfrm>
          <a:prstGeom prst="rect">
            <a:avLst/>
          </a:prstGeom>
          <a:noFill/>
          <a:ln w="9525">
            <a:noFill/>
            <a:miter lim="800000"/>
            <a:headEnd/>
            <a:tailEnd/>
          </a:ln>
        </p:spPr>
        <p:txBody>
          <a:bodyPr>
            <a:spAutoFit/>
          </a:bodyPr>
          <a:lstStyle/>
          <a:p>
            <a:pPr>
              <a:spcBef>
                <a:spcPct val="50000"/>
              </a:spcBef>
            </a:pPr>
            <a:r>
              <a:rPr lang="en-US" sz="1400">
                <a:latin typeface="+mj-lt"/>
              </a:rPr>
              <a:t>x</a:t>
            </a:r>
          </a:p>
        </p:txBody>
      </p:sp>
      <p:sp>
        <p:nvSpPr>
          <p:cNvPr id="87" name="Text Box 13"/>
          <p:cNvSpPr txBox="1">
            <a:spLocks noChangeArrowheads="1"/>
          </p:cNvSpPr>
          <p:nvPr/>
        </p:nvSpPr>
        <p:spPr bwMode="auto">
          <a:xfrm>
            <a:off x="7200901" y="4465639"/>
            <a:ext cx="365125" cy="307777"/>
          </a:xfrm>
          <a:prstGeom prst="rect">
            <a:avLst/>
          </a:prstGeom>
          <a:noFill/>
          <a:ln w="6350">
            <a:solidFill>
              <a:schemeClr val="accent2"/>
            </a:solidFill>
            <a:miter lim="800000"/>
            <a:headEnd/>
            <a:tailEnd/>
          </a:ln>
        </p:spPr>
        <p:txBody>
          <a:bodyPr>
            <a:spAutoFit/>
          </a:bodyPr>
          <a:lstStyle/>
          <a:p>
            <a:pPr algn="ctr">
              <a:spcBef>
                <a:spcPct val="50000"/>
              </a:spcBef>
            </a:pPr>
            <a:r>
              <a:rPr lang="en-US" sz="1400">
                <a:latin typeface="+mj-lt"/>
              </a:rPr>
              <a:t>2</a:t>
            </a:r>
            <a:endParaRPr lang="en-US" sz="1400">
              <a:solidFill>
                <a:srgbClr val="212187"/>
              </a:solidFill>
              <a:latin typeface="+mj-lt"/>
            </a:endParaRPr>
          </a:p>
        </p:txBody>
      </p:sp>
      <p:cxnSp>
        <p:nvCxnSpPr>
          <p:cNvPr id="88" name="AutoShape 16"/>
          <p:cNvCxnSpPr>
            <a:cxnSpLocks noChangeShapeType="1"/>
            <a:stCxn id="81" idx="2"/>
            <a:endCxn id="85" idx="0"/>
          </p:cNvCxnSpPr>
          <p:nvPr/>
        </p:nvCxnSpPr>
        <p:spPr bwMode="auto">
          <a:xfrm rot="16200000" flipH="1">
            <a:off x="7831040" y="3606701"/>
            <a:ext cx="606623" cy="1066800"/>
          </a:xfrm>
          <a:prstGeom prst="curvedConnector3">
            <a:avLst>
              <a:gd name="adj1" fmla="val 50000"/>
            </a:avLst>
          </a:prstGeom>
          <a:noFill/>
          <a:ln w="9525">
            <a:solidFill>
              <a:schemeClr val="tx1"/>
            </a:solidFill>
            <a:round/>
            <a:headEnd/>
            <a:tailEnd type="triangle" w="med" len="med"/>
          </a:ln>
        </p:spPr>
      </p:cxnSp>
      <p:sp>
        <p:nvSpPr>
          <p:cNvPr id="90" name="Text Box 5"/>
          <p:cNvSpPr txBox="1">
            <a:spLocks noChangeArrowheads="1"/>
          </p:cNvSpPr>
          <p:nvPr/>
        </p:nvSpPr>
        <p:spPr bwMode="auto">
          <a:xfrm>
            <a:off x="8610600" y="5397501"/>
            <a:ext cx="1333500" cy="307777"/>
          </a:xfrm>
          <a:prstGeom prst="rect">
            <a:avLst/>
          </a:prstGeom>
          <a:noFill/>
          <a:ln w="6350">
            <a:solidFill>
              <a:schemeClr val="tx1"/>
            </a:solidFill>
            <a:miter lim="800000"/>
            <a:headEnd/>
            <a:tailEnd/>
          </a:ln>
        </p:spPr>
        <p:txBody>
          <a:bodyPr>
            <a:spAutoFit/>
          </a:bodyPr>
          <a:lstStyle/>
          <a:p>
            <a:pPr>
              <a:spcBef>
                <a:spcPct val="50000"/>
              </a:spcBef>
            </a:pPr>
            <a:r>
              <a:rPr lang="en-US" sz="1400" dirty="0" err="1">
                <a:latin typeface="+mj-lt"/>
              </a:rPr>
              <a:t>rFact</a:t>
            </a:r>
            <a:r>
              <a:rPr lang="en-US" sz="1400" dirty="0">
                <a:latin typeface="+mj-lt"/>
              </a:rPr>
              <a:t>(0) </a:t>
            </a:r>
          </a:p>
        </p:txBody>
      </p:sp>
      <p:sp>
        <p:nvSpPr>
          <p:cNvPr id="91" name="Text Box 25"/>
          <p:cNvSpPr txBox="1">
            <a:spLocks noChangeArrowheads="1"/>
          </p:cNvSpPr>
          <p:nvPr/>
        </p:nvSpPr>
        <p:spPr bwMode="auto">
          <a:xfrm>
            <a:off x="8216900" y="5295901"/>
            <a:ext cx="355600" cy="307777"/>
          </a:xfrm>
          <a:prstGeom prst="rect">
            <a:avLst/>
          </a:prstGeom>
          <a:noFill/>
          <a:ln w="9525">
            <a:noFill/>
            <a:miter lim="800000"/>
            <a:headEnd/>
            <a:tailEnd/>
          </a:ln>
        </p:spPr>
        <p:txBody>
          <a:bodyPr>
            <a:spAutoFit/>
          </a:bodyPr>
          <a:lstStyle/>
          <a:p>
            <a:pPr>
              <a:spcBef>
                <a:spcPct val="50000"/>
              </a:spcBef>
            </a:pPr>
            <a:r>
              <a:rPr lang="en-US" sz="1400">
                <a:latin typeface="+mj-lt"/>
              </a:rPr>
              <a:t>x</a:t>
            </a:r>
          </a:p>
        </p:txBody>
      </p:sp>
      <p:sp>
        <p:nvSpPr>
          <p:cNvPr id="92" name="Text Box 13"/>
          <p:cNvSpPr txBox="1">
            <a:spLocks noChangeArrowheads="1"/>
          </p:cNvSpPr>
          <p:nvPr/>
        </p:nvSpPr>
        <p:spPr bwMode="auto">
          <a:xfrm>
            <a:off x="7810501" y="5418139"/>
            <a:ext cx="365125" cy="307777"/>
          </a:xfrm>
          <a:prstGeom prst="rect">
            <a:avLst/>
          </a:prstGeom>
          <a:noFill/>
          <a:ln w="6350">
            <a:solidFill>
              <a:schemeClr val="accent2"/>
            </a:solidFill>
            <a:miter lim="800000"/>
            <a:headEnd/>
            <a:tailEnd/>
          </a:ln>
        </p:spPr>
        <p:txBody>
          <a:bodyPr>
            <a:spAutoFit/>
          </a:bodyPr>
          <a:lstStyle/>
          <a:p>
            <a:pPr algn="ctr">
              <a:spcBef>
                <a:spcPct val="50000"/>
              </a:spcBef>
            </a:pPr>
            <a:r>
              <a:rPr lang="en-US" sz="1400">
                <a:latin typeface="+mj-lt"/>
              </a:rPr>
              <a:t>1</a:t>
            </a:r>
            <a:endParaRPr lang="en-US" sz="1400">
              <a:solidFill>
                <a:srgbClr val="212187"/>
              </a:solidFill>
              <a:latin typeface="+mj-lt"/>
            </a:endParaRPr>
          </a:p>
        </p:txBody>
      </p:sp>
      <p:cxnSp>
        <p:nvCxnSpPr>
          <p:cNvPr id="93" name="AutoShape 16"/>
          <p:cNvCxnSpPr>
            <a:cxnSpLocks noChangeShapeType="1"/>
            <a:stCxn id="85" idx="2"/>
            <a:endCxn id="90" idx="0"/>
          </p:cNvCxnSpPr>
          <p:nvPr/>
        </p:nvCxnSpPr>
        <p:spPr bwMode="auto">
          <a:xfrm rot="16200000" flipH="1">
            <a:off x="8649395" y="4769545"/>
            <a:ext cx="646310" cy="609600"/>
          </a:xfrm>
          <a:prstGeom prst="curvedConnector3">
            <a:avLst>
              <a:gd name="adj1" fmla="val 50000"/>
            </a:avLst>
          </a:prstGeom>
          <a:noFill/>
          <a:ln w="9525">
            <a:solidFill>
              <a:schemeClr val="tx1"/>
            </a:solidFill>
            <a:round/>
            <a:headEnd/>
            <a:tailEnd type="triangle" w="med" len="med"/>
          </a:ln>
        </p:spPr>
      </p:cxnSp>
      <p:sp>
        <p:nvSpPr>
          <p:cNvPr id="94" name="Text Box 13"/>
          <p:cNvSpPr txBox="1">
            <a:spLocks noChangeArrowheads="1"/>
          </p:cNvSpPr>
          <p:nvPr/>
        </p:nvSpPr>
        <p:spPr bwMode="auto">
          <a:xfrm>
            <a:off x="9578976" y="5403758"/>
            <a:ext cx="365125" cy="307777"/>
          </a:xfrm>
          <a:prstGeom prst="rect">
            <a:avLst/>
          </a:prstGeom>
          <a:noFill/>
          <a:ln w="6350">
            <a:noFill/>
            <a:miter lim="800000"/>
            <a:headEnd/>
            <a:tailEnd/>
          </a:ln>
        </p:spPr>
        <p:txBody>
          <a:bodyPr>
            <a:spAutoFit/>
          </a:bodyPr>
          <a:lstStyle/>
          <a:p>
            <a:pPr algn="ctr">
              <a:spcBef>
                <a:spcPct val="50000"/>
              </a:spcBef>
            </a:pPr>
            <a:r>
              <a:rPr lang="en-US" sz="1400" dirty="0">
                <a:solidFill>
                  <a:srgbClr val="003399"/>
                </a:solidFill>
                <a:latin typeface="+mj-lt"/>
              </a:rPr>
              <a:t>=1</a:t>
            </a:r>
          </a:p>
        </p:txBody>
      </p:sp>
      <p:sp>
        <p:nvSpPr>
          <p:cNvPr id="95" name="Text Box 13"/>
          <p:cNvSpPr txBox="1">
            <a:spLocks noChangeArrowheads="1"/>
          </p:cNvSpPr>
          <p:nvPr/>
        </p:nvSpPr>
        <p:spPr bwMode="auto">
          <a:xfrm>
            <a:off x="8953501" y="4444161"/>
            <a:ext cx="365125" cy="307777"/>
          </a:xfrm>
          <a:prstGeom prst="rect">
            <a:avLst/>
          </a:prstGeom>
          <a:noFill/>
          <a:ln w="6350">
            <a:noFill/>
            <a:miter lim="800000"/>
            <a:headEnd/>
            <a:tailEnd/>
          </a:ln>
        </p:spPr>
        <p:txBody>
          <a:bodyPr>
            <a:spAutoFit/>
          </a:bodyPr>
          <a:lstStyle/>
          <a:p>
            <a:pPr algn="ctr">
              <a:spcBef>
                <a:spcPct val="50000"/>
              </a:spcBef>
            </a:pPr>
            <a:r>
              <a:rPr lang="en-US" sz="1400" dirty="0">
                <a:solidFill>
                  <a:srgbClr val="003399"/>
                </a:solidFill>
                <a:latin typeface="+mj-lt"/>
              </a:rPr>
              <a:t>=1</a:t>
            </a:r>
          </a:p>
        </p:txBody>
      </p:sp>
      <p:sp>
        <p:nvSpPr>
          <p:cNvPr id="96" name="Text Box 13"/>
          <p:cNvSpPr txBox="1">
            <a:spLocks noChangeArrowheads="1"/>
          </p:cNvSpPr>
          <p:nvPr/>
        </p:nvSpPr>
        <p:spPr bwMode="auto">
          <a:xfrm>
            <a:off x="7886701" y="3545542"/>
            <a:ext cx="365125" cy="307777"/>
          </a:xfrm>
          <a:prstGeom prst="rect">
            <a:avLst/>
          </a:prstGeom>
          <a:noFill/>
          <a:ln w="6350">
            <a:noFill/>
            <a:miter lim="800000"/>
            <a:headEnd/>
            <a:tailEnd/>
          </a:ln>
        </p:spPr>
        <p:txBody>
          <a:bodyPr>
            <a:spAutoFit/>
          </a:bodyPr>
          <a:lstStyle/>
          <a:p>
            <a:pPr algn="ctr">
              <a:spcBef>
                <a:spcPct val="50000"/>
              </a:spcBef>
            </a:pPr>
            <a:r>
              <a:rPr lang="en-US" sz="1400" dirty="0">
                <a:solidFill>
                  <a:srgbClr val="003399"/>
                </a:solidFill>
                <a:latin typeface="+mj-lt"/>
              </a:rPr>
              <a:t>=2</a:t>
            </a:r>
          </a:p>
        </p:txBody>
      </p:sp>
      <p:sp>
        <p:nvSpPr>
          <p:cNvPr id="97" name="Text Box 13"/>
          <p:cNvSpPr txBox="1">
            <a:spLocks noChangeArrowheads="1"/>
          </p:cNvSpPr>
          <p:nvPr/>
        </p:nvSpPr>
        <p:spPr bwMode="auto">
          <a:xfrm>
            <a:off x="6911976" y="2628808"/>
            <a:ext cx="365125" cy="307777"/>
          </a:xfrm>
          <a:prstGeom prst="rect">
            <a:avLst/>
          </a:prstGeom>
          <a:noFill/>
          <a:ln w="6350">
            <a:noFill/>
            <a:miter lim="800000"/>
            <a:headEnd/>
            <a:tailEnd/>
          </a:ln>
        </p:spPr>
        <p:txBody>
          <a:bodyPr>
            <a:spAutoFit/>
          </a:bodyPr>
          <a:lstStyle/>
          <a:p>
            <a:pPr algn="ctr">
              <a:spcBef>
                <a:spcPct val="50000"/>
              </a:spcBef>
            </a:pPr>
            <a:r>
              <a:rPr lang="en-US" sz="1400" dirty="0">
                <a:solidFill>
                  <a:srgbClr val="003399"/>
                </a:solidFill>
                <a:latin typeface="+mj-lt"/>
              </a:rPr>
              <a:t>=6</a:t>
            </a:r>
          </a:p>
        </p:txBody>
      </p:sp>
      <p:sp>
        <p:nvSpPr>
          <p:cNvPr id="98" name="Text Box 13"/>
          <p:cNvSpPr txBox="1">
            <a:spLocks noChangeArrowheads="1"/>
          </p:cNvSpPr>
          <p:nvPr/>
        </p:nvSpPr>
        <p:spPr bwMode="auto">
          <a:xfrm>
            <a:off x="5905501" y="1700961"/>
            <a:ext cx="457200" cy="307777"/>
          </a:xfrm>
          <a:prstGeom prst="rect">
            <a:avLst/>
          </a:prstGeom>
          <a:noFill/>
          <a:ln w="6350">
            <a:noFill/>
            <a:miter lim="800000"/>
            <a:headEnd/>
            <a:tailEnd/>
          </a:ln>
        </p:spPr>
        <p:txBody>
          <a:bodyPr wrap="square">
            <a:spAutoFit/>
          </a:bodyPr>
          <a:lstStyle/>
          <a:p>
            <a:pPr algn="ctr">
              <a:spcBef>
                <a:spcPct val="50000"/>
              </a:spcBef>
            </a:pPr>
            <a:r>
              <a:rPr lang="en-US" sz="1400" dirty="0">
                <a:solidFill>
                  <a:srgbClr val="003399"/>
                </a:solidFill>
                <a:latin typeface="+mj-lt"/>
              </a:rPr>
              <a:t>=24</a:t>
            </a:r>
          </a:p>
        </p:txBody>
      </p:sp>
      <p:sp>
        <p:nvSpPr>
          <p:cNvPr id="99" name="Text Box 13"/>
          <p:cNvSpPr txBox="1">
            <a:spLocks noChangeArrowheads="1"/>
          </p:cNvSpPr>
          <p:nvPr/>
        </p:nvSpPr>
        <p:spPr bwMode="auto">
          <a:xfrm>
            <a:off x="4152900" y="1066801"/>
            <a:ext cx="533400" cy="307777"/>
          </a:xfrm>
          <a:prstGeom prst="rect">
            <a:avLst/>
          </a:prstGeom>
          <a:noFill/>
          <a:ln w="6350">
            <a:noFill/>
            <a:miter lim="800000"/>
            <a:headEnd/>
            <a:tailEnd/>
          </a:ln>
        </p:spPr>
        <p:txBody>
          <a:bodyPr>
            <a:spAutoFit/>
          </a:bodyPr>
          <a:lstStyle/>
          <a:p>
            <a:pPr algn="ctr">
              <a:spcBef>
                <a:spcPct val="50000"/>
              </a:spcBef>
            </a:pPr>
            <a:r>
              <a:rPr lang="en-US" sz="1400">
                <a:solidFill>
                  <a:srgbClr val="003399"/>
                </a:solidFill>
                <a:latin typeface="+mj-lt"/>
              </a:rPr>
              <a:t>120</a:t>
            </a:r>
          </a:p>
        </p:txBody>
      </p:sp>
      <p:sp>
        <p:nvSpPr>
          <p:cNvPr id="100" name="Text Box 24"/>
          <p:cNvSpPr txBox="1">
            <a:spLocks noChangeArrowheads="1"/>
          </p:cNvSpPr>
          <p:nvPr/>
        </p:nvSpPr>
        <p:spPr bwMode="auto">
          <a:xfrm>
            <a:off x="9990138" y="5407224"/>
            <a:ext cx="355600" cy="307777"/>
          </a:xfrm>
          <a:prstGeom prst="rect">
            <a:avLst/>
          </a:prstGeom>
          <a:noFill/>
          <a:ln w="9525">
            <a:noFill/>
            <a:miter lim="800000"/>
            <a:headEnd/>
            <a:tailEnd/>
          </a:ln>
        </p:spPr>
        <p:txBody>
          <a:bodyPr>
            <a:spAutoFit/>
          </a:bodyPr>
          <a:lstStyle/>
          <a:p>
            <a:pPr>
              <a:spcBef>
                <a:spcPct val="50000"/>
              </a:spcBef>
            </a:pPr>
            <a:r>
              <a:rPr lang="en-US" sz="1400" b="0">
                <a:latin typeface="+mj-lt"/>
              </a:rPr>
              <a:t>=</a:t>
            </a:r>
          </a:p>
        </p:txBody>
      </p:sp>
      <p:sp>
        <p:nvSpPr>
          <p:cNvPr id="101" name="Text Box 35"/>
          <p:cNvSpPr txBox="1">
            <a:spLocks noChangeArrowheads="1"/>
          </p:cNvSpPr>
          <p:nvPr/>
        </p:nvSpPr>
        <p:spPr bwMode="auto">
          <a:xfrm>
            <a:off x="10134600" y="5407224"/>
            <a:ext cx="393700" cy="307777"/>
          </a:xfrm>
          <a:prstGeom prst="rect">
            <a:avLst/>
          </a:prstGeom>
          <a:noFill/>
          <a:ln w="9525">
            <a:noFill/>
            <a:miter lim="800000"/>
            <a:headEnd/>
            <a:tailEnd/>
          </a:ln>
        </p:spPr>
        <p:txBody>
          <a:bodyPr>
            <a:spAutoFit/>
          </a:bodyPr>
          <a:lstStyle/>
          <a:p>
            <a:pPr>
              <a:spcBef>
                <a:spcPct val="50000"/>
              </a:spcBef>
            </a:pPr>
            <a:r>
              <a:rPr lang="en-US" sz="1400" dirty="0">
                <a:solidFill>
                  <a:schemeClr val="accent2"/>
                </a:solidFill>
                <a:latin typeface="+mj-lt"/>
              </a:rPr>
              <a:t>1</a:t>
            </a:r>
            <a:endParaRPr lang="en-US" sz="1400" dirty="0">
              <a:latin typeface="+mj-lt"/>
            </a:endParaRPr>
          </a:p>
        </p:txBody>
      </p:sp>
      <p:sp>
        <p:nvSpPr>
          <p:cNvPr id="102" name="Text Box 24"/>
          <p:cNvSpPr txBox="1">
            <a:spLocks noChangeArrowheads="1"/>
          </p:cNvSpPr>
          <p:nvPr/>
        </p:nvSpPr>
        <p:spPr bwMode="auto">
          <a:xfrm>
            <a:off x="9334500" y="4416624"/>
            <a:ext cx="355600" cy="307777"/>
          </a:xfrm>
          <a:prstGeom prst="rect">
            <a:avLst/>
          </a:prstGeom>
          <a:noFill/>
          <a:ln w="9525">
            <a:noFill/>
            <a:miter lim="800000"/>
            <a:headEnd/>
            <a:tailEnd/>
          </a:ln>
        </p:spPr>
        <p:txBody>
          <a:bodyPr>
            <a:spAutoFit/>
          </a:bodyPr>
          <a:lstStyle/>
          <a:p>
            <a:pPr>
              <a:spcBef>
                <a:spcPct val="50000"/>
              </a:spcBef>
            </a:pPr>
            <a:r>
              <a:rPr lang="en-US" sz="1400" b="0" dirty="0">
                <a:latin typeface="+mj-lt"/>
              </a:rPr>
              <a:t>=</a:t>
            </a:r>
          </a:p>
        </p:txBody>
      </p:sp>
      <p:sp>
        <p:nvSpPr>
          <p:cNvPr id="103" name="Text Box 35"/>
          <p:cNvSpPr txBox="1">
            <a:spLocks noChangeArrowheads="1"/>
          </p:cNvSpPr>
          <p:nvPr/>
        </p:nvSpPr>
        <p:spPr bwMode="auto">
          <a:xfrm>
            <a:off x="9601200" y="4416624"/>
            <a:ext cx="393700" cy="307777"/>
          </a:xfrm>
          <a:prstGeom prst="rect">
            <a:avLst/>
          </a:prstGeom>
          <a:noFill/>
          <a:ln w="9525">
            <a:noFill/>
            <a:miter lim="800000"/>
            <a:headEnd/>
            <a:tailEnd/>
          </a:ln>
        </p:spPr>
        <p:txBody>
          <a:bodyPr>
            <a:spAutoFit/>
          </a:bodyPr>
          <a:lstStyle/>
          <a:p>
            <a:pPr>
              <a:spcBef>
                <a:spcPct val="50000"/>
              </a:spcBef>
            </a:pPr>
            <a:r>
              <a:rPr lang="en-US" sz="1400">
                <a:solidFill>
                  <a:schemeClr val="accent2"/>
                </a:solidFill>
                <a:latin typeface="+mj-lt"/>
              </a:rPr>
              <a:t>2</a:t>
            </a:r>
            <a:endParaRPr lang="en-US" sz="1400">
              <a:latin typeface="+mj-lt"/>
            </a:endParaRPr>
          </a:p>
        </p:txBody>
      </p:sp>
      <p:cxnSp>
        <p:nvCxnSpPr>
          <p:cNvPr id="109" name="AutoShape 41"/>
          <p:cNvCxnSpPr>
            <a:cxnSpLocks noChangeShapeType="1"/>
          </p:cNvCxnSpPr>
          <p:nvPr/>
        </p:nvCxnSpPr>
        <p:spPr bwMode="auto">
          <a:xfrm rot="10800000">
            <a:off x="7886700" y="2649538"/>
            <a:ext cx="1069976" cy="1006476"/>
          </a:xfrm>
          <a:prstGeom prst="curvedConnector3">
            <a:avLst>
              <a:gd name="adj1" fmla="val -33847"/>
            </a:avLst>
          </a:prstGeom>
          <a:noFill/>
          <a:ln w="9525">
            <a:solidFill>
              <a:schemeClr val="accent2"/>
            </a:solidFill>
            <a:round/>
            <a:headEnd/>
            <a:tailEnd type="triangle" w="med" len="med"/>
          </a:ln>
        </p:spPr>
      </p:cxnSp>
      <p:sp>
        <p:nvSpPr>
          <p:cNvPr id="110" name="Text Box 24"/>
          <p:cNvSpPr txBox="1">
            <a:spLocks noChangeArrowheads="1"/>
          </p:cNvSpPr>
          <p:nvPr/>
        </p:nvSpPr>
        <p:spPr bwMode="auto">
          <a:xfrm>
            <a:off x="8280400" y="3451226"/>
            <a:ext cx="355600" cy="307777"/>
          </a:xfrm>
          <a:prstGeom prst="rect">
            <a:avLst/>
          </a:prstGeom>
          <a:noFill/>
          <a:ln w="9525">
            <a:noFill/>
            <a:miter lim="800000"/>
            <a:headEnd/>
            <a:tailEnd/>
          </a:ln>
        </p:spPr>
        <p:txBody>
          <a:bodyPr>
            <a:spAutoFit/>
          </a:bodyPr>
          <a:lstStyle/>
          <a:p>
            <a:pPr>
              <a:spcBef>
                <a:spcPct val="50000"/>
              </a:spcBef>
            </a:pPr>
            <a:r>
              <a:rPr lang="en-US" sz="1400" b="0">
                <a:latin typeface="+mj-lt"/>
              </a:rPr>
              <a:t>=</a:t>
            </a:r>
          </a:p>
        </p:txBody>
      </p:sp>
      <p:sp>
        <p:nvSpPr>
          <p:cNvPr id="111" name="Text Box 35"/>
          <p:cNvSpPr txBox="1">
            <a:spLocks noChangeArrowheads="1"/>
          </p:cNvSpPr>
          <p:nvPr/>
        </p:nvSpPr>
        <p:spPr bwMode="auto">
          <a:xfrm>
            <a:off x="8636000" y="3486151"/>
            <a:ext cx="393700" cy="307777"/>
          </a:xfrm>
          <a:prstGeom prst="rect">
            <a:avLst/>
          </a:prstGeom>
          <a:noFill/>
          <a:ln w="9525">
            <a:noFill/>
            <a:miter lim="800000"/>
            <a:headEnd/>
            <a:tailEnd/>
          </a:ln>
        </p:spPr>
        <p:txBody>
          <a:bodyPr>
            <a:spAutoFit/>
          </a:bodyPr>
          <a:lstStyle/>
          <a:p>
            <a:pPr>
              <a:spcBef>
                <a:spcPct val="50000"/>
              </a:spcBef>
            </a:pPr>
            <a:r>
              <a:rPr lang="en-US" sz="1400">
                <a:solidFill>
                  <a:schemeClr val="accent2"/>
                </a:solidFill>
                <a:latin typeface="+mj-lt"/>
              </a:rPr>
              <a:t>6</a:t>
            </a:r>
            <a:endParaRPr lang="en-US" sz="1400">
              <a:latin typeface="+mj-lt"/>
            </a:endParaRPr>
          </a:p>
        </p:txBody>
      </p:sp>
      <p:cxnSp>
        <p:nvCxnSpPr>
          <p:cNvPr id="112" name="AutoShape 41"/>
          <p:cNvCxnSpPr>
            <a:cxnSpLocks noChangeShapeType="1"/>
          </p:cNvCxnSpPr>
          <p:nvPr/>
        </p:nvCxnSpPr>
        <p:spPr bwMode="auto">
          <a:xfrm rot="10800000">
            <a:off x="7029452" y="1857375"/>
            <a:ext cx="933455" cy="746128"/>
          </a:xfrm>
          <a:prstGeom prst="curvedConnector3">
            <a:avLst>
              <a:gd name="adj1" fmla="val -60897"/>
            </a:avLst>
          </a:prstGeom>
          <a:noFill/>
          <a:ln w="9525">
            <a:solidFill>
              <a:schemeClr val="accent2"/>
            </a:solidFill>
            <a:round/>
            <a:headEnd/>
            <a:tailEnd type="triangle" w="med" len="med"/>
          </a:ln>
        </p:spPr>
      </p:cxnSp>
      <p:sp>
        <p:nvSpPr>
          <p:cNvPr id="113" name="Text Box 24"/>
          <p:cNvSpPr txBox="1">
            <a:spLocks noChangeArrowheads="1"/>
          </p:cNvSpPr>
          <p:nvPr/>
        </p:nvSpPr>
        <p:spPr bwMode="auto">
          <a:xfrm>
            <a:off x="7277100" y="2630686"/>
            <a:ext cx="355600" cy="307777"/>
          </a:xfrm>
          <a:prstGeom prst="rect">
            <a:avLst/>
          </a:prstGeom>
          <a:noFill/>
          <a:ln w="9525">
            <a:noFill/>
            <a:miter lim="800000"/>
            <a:headEnd/>
            <a:tailEnd/>
          </a:ln>
        </p:spPr>
        <p:txBody>
          <a:bodyPr>
            <a:spAutoFit/>
          </a:bodyPr>
          <a:lstStyle/>
          <a:p>
            <a:pPr>
              <a:spcBef>
                <a:spcPct val="50000"/>
              </a:spcBef>
            </a:pPr>
            <a:r>
              <a:rPr lang="en-US" sz="1400" b="0">
                <a:latin typeface="+mj-lt"/>
              </a:rPr>
              <a:t>=</a:t>
            </a:r>
          </a:p>
        </p:txBody>
      </p:sp>
      <p:sp>
        <p:nvSpPr>
          <p:cNvPr id="114" name="Text Box 35"/>
          <p:cNvSpPr txBox="1">
            <a:spLocks noChangeArrowheads="1"/>
          </p:cNvSpPr>
          <p:nvPr/>
        </p:nvSpPr>
        <p:spPr bwMode="auto">
          <a:xfrm>
            <a:off x="7505700" y="2664024"/>
            <a:ext cx="520700" cy="307777"/>
          </a:xfrm>
          <a:prstGeom prst="rect">
            <a:avLst/>
          </a:prstGeom>
          <a:noFill/>
          <a:ln w="9525">
            <a:noFill/>
            <a:miter lim="800000"/>
            <a:headEnd/>
            <a:tailEnd/>
          </a:ln>
        </p:spPr>
        <p:txBody>
          <a:bodyPr>
            <a:spAutoFit/>
          </a:bodyPr>
          <a:lstStyle/>
          <a:p>
            <a:pPr>
              <a:spcBef>
                <a:spcPct val="50000"/>
              </a:spcBef>
            </a:pPr>
            <a:r>
              <a:rPr lang="en-US" sz="1400">
                <a:solidFill>
                  <a:schemeClr val="accent2"/>
                </a:solidFill>
                <a:latin typeface="+mj-lt"/>
              </a:rPr>
              <a:t>24</a:t>
            </a:r>
            <a:endParaRPr lang="en-US" sz="1400">
              <a:latin typeface="+mj-lt"/>
            </a:endParaRPr>
          </a:p>
        </p:txBody>
      </p:sp>
      <p:cxnSp>
        <p:nvCxnSpPr>
          <p:cNvPr id="115" name="AutoShape 41"/>
          <p:cNvCxnSpPr>
            <a:cxnSpLocks noChangeShapeType="1"/>
          </p:cNvCxnSpPr>
          <p:nvPr/>
        </p:nvCxnSpPr>
        <p:spPr bwMode="auto">
          <a:xfrm flipH="1" flipV="1">
            <a:off x="4686300" y="1222375"/>
            <a:ext cx="2514600" cy="635000"/>
          </a:xfrm>
          <a:prstGeom prst="curvedConnector3">
            <a:avLst>
              <a:gd name="adj1" fmla="val -21995"/>
            </a:avLst>
          </a:prstGeom>
          <a:noFill/>
          <a:ln w="9525">
            <a:solidFill>
              <a:schemeClr val="accent2"/>
            </a:solidFill>
            <a:round/>
            <a:headEnd/>
            <a:tailEnd type="triangle" w="med" len="med"/>
          </a:ln>
        </p:spPr>
      </p:cxnSp>
      <p:sp>
        <p:nvSpPr>
          <p:cNvPr id="116" name="Text Box 24"/>
          <p:cNvSpPr txBox="1">
            <a:spLocks noChangeArrowheads="1"/>
          </p:cNvSpPr>
          <p:nvPr/>
        </p:nvSpPr>
        <p:spPr bwMode="auto">
          <a:xfrm>
            <a:off x="6286500" y="1680193"/>
            <a:ext cx="355600" cy="307777"/>
          </a:xfrm>
          <a:prstGeom prst="rect">
            <a:avLst/>
          </a:prstGeom>
          <a:noFill/>
          <a:ln w="9525">
            <a:noFill/>
            <a:miter lim="800000"/>
            <a:headEnd/>
            <a:tailEnd/>
          </a:ln>
        </p:spPr>
        <p:txBody>
          <a:bodyPr>
            <a:spAutoFit/>
          </a:bodyPr>
          <a:lstStyle/>
          <a:p>
            <a:pPr>
              <a:spcBef>
                <a:spcPct val="50000"/>
              </a:spcBef>
            </a:pPr>
            <a:r>
              <a:rPr lang="en-US" sz="1400" b="0" dirty="0">
                <a:latin typeface="+mj-lt"/>
              </a:rPr>
              <a:t>=</a:t>
            </a:r>
          </a:p>
        </p:txBody>
      </p:sp>
      <p:sp>
        <p:nvSpPr>
          <p:cNvPr id="117" name="Text Box 35"/>
          <p:cNvSpPr txBox="1">
            <a:spLocks noChangeArrowheads="1"/>
          </p:cNvSpPr>
          <p:nvPr/>
        </p:nvSpPr>
        <p:spPr bwMode="auto">
          <a:xfrm>
            <a:off x="6515100" y="1715118"/>
            <a:ext cx="685800" cy="307777"/>
          </a:xfrm>
          <a:prstGeom prst="rect">
            <a:avLst/>
          </a:prstGeom>
          <a:noFill/>
          <a:ln w="9525">
            <a:noFill/>
            <a:miter lim="800000"/>
            <a:headEnd/>
            <a:tailEnd/>
          </a:ln>
        </p:spPr>
        <p:txBody>
          <a:bodyPr>
            <a:spAutoFit/>
          </a:bodyPr>
          <a:lstStyle/>
          <a:p>
            <a:pPr>
              <a:spcBef>
                <a:spcPct val="50000"/>
              </a:spcBef>
            </a:pPr>
            <a:r>
              <a:rPr lang="en-US" sz="1400" dirty="0">
                <a:solidFill>
                  <a:schemeClr val="accent2"/>
                </a:solidFill>
                <a:latin typeface="+mj-lt"/>
              </a:rPr>
              <a:t>120</a:t>
            </a:r>
            <a:endParaRPr lang="en-US" sz="1400" dirty="0">
              <a:latin typeface="+mj-lt"/>
            </a:endParaRPr>
          </a:p>
        </p:txBody>
      </p:sp>
      <p:cxnSp>
        <p:nvCxnSpPr>
          <p:cNvPr id="126" name="AutoShape 41"/>
          <p:cNvCxnSpPr>
            <a:cxnSpLocks noChangeShapeType="1"/>
          </p:cNvCxnSpPr>
          <p:nvPr/>
        </p:nvCxnSpPr>
        <p:spPr bwMode="auto">
          <a:xfrm rot="10800000">
            <a:off x="8953500" y="3716339"/>
            <a:ext cx="1036638" cy="765175"/>
          </a:xfrm>
          <a:prstGeom prst="curvedConnector3">
            <a:avLst>
              <a:gd name="adj1" fmla="val -28199"/>
            </a:avLst>
          </a:prstGeom>
          <a:noFill/>
          <a:ln w="9525">
            <a:solidFill>
              <a:schemeClr val="accent2"/>
            </a:solidFill>
            <a:round/>
            <a:headEn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blinds(horizontal)">
                                      <p:cBhvr>
                                        <p:cTn id="15" dur="500"/>
                                        <p:tgtEl>
                                          <p:spTgt spid="5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blinds(horizontal)">
                                      <p:cBhvr>
                                        <p:cTn id="26" dur="500"/>
                                        <p:tgtEl>
                                          <p:spTgt spid="64"/>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blinds(horizontal)">
                                      <p:cBhvr>
                                        <p:cTn id="29" dur="500"/>
                                        <p:tgtEl>
                                          <p:spTgt spid="6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blinds(horizontal)">
                                      <p:cBhvr>
                                        <p:cTn id="32" dur="500"/>
                                        <p:tgtEl>
                                          <p:spTgt spid="6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blinds(horizontal)">
                                      <p:cBhvr>
                                        <p:cTn id="35" dur="500"/>
                                        <p:tgtEl>
                                          <p:spTgt spid="5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blinds(horizontal)">
                                      <p:cBhvr>
                                        <p:cTn id="40" dur="500"/>
                                        <p:tgtEl>
                                          <p:spTgt spid="8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blinds(horizontal)">
                                      <p:cBhvr>
                                        <p:cTn id="43" dur="500"/>
                                        <p:tgtEl>
                                          <p:spTgt spid="8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blinds(horizontal)">
                                      <p:cBhvr>
                                        <p:cTn id="46" dur="500"/>
                                        <p:tgtEl>
                                          <p:spTgt spid="82"/>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81"/>
                                        </p:tgtEl>
                                        <p:attrNameLst>
                                          <p:attrName>style.visibility</p:attrName>
                                        </p:attrNameLst>
                                      </p:cBhvr>
                                      <p:to>
                                        <p:strVal val="visible"/>
                                      </p:to>
                                    </p:set>
                                    <p:animEffect transition="in" filter="blinds(horizontal)">
                                      <p:cBhvr>
                                        <p:cTn id="49" dur="500"/>
                                        <p:tgtEl>
                                          <p:spTgt spid="81"/>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88"/>
                                        </p:tgtEl>
                                        <p:attrNameLst>
                                          <p:attrName>style.visibility</p:attrName>
                                        </p:attrNameLst>
                                      </p:cBhvr>
                                      <p:to>
                                        <p:strVal val="visible"/>
                                      </p:to>
                                    </p:set>
                                    <p:animEffect transition="in" filter="blinds(horizontal)">
                                      <p:cBhvr>
                                        <p:cTn id="54" dur="500"/>
                                        <p:tgtEl>
                                          <p:spTgt spid="88"/>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87"/>
                                        </p:tgtEl>
                                        <p:attrNameLst>
                                          <p:attrName>style.visibility</p:attrName>
                                        </p:attrNameLst>
                                      </p:cBhvr>
                                      <p:to>
                                        <p:strVal val="visible"/>
                                      </p:to>
                                    </p:set>
                                    <p:animEffect transition="in" filter="blinds(horizontal)">
                                      <p:cBhvr>
                                        <p:cTn id="57" dur="500"/>
                                        <p:tgtEl>
                                          <p:spTgt spid="87"/>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86"/>
                                        </p:tgtEl>
                                        <p:attrNameLst>
                                          <p:attrName>style.visibility</p:attrName>
                                        </p:attrNameLst>
                                      </p:cBhvr>
                                      <p:to>
                                        <p:strVal val="visible"/>
                                      </p:to>
                                    </p:set>
                                    <p:animEffect transition="in" filter="blinds(horizontal)">
                                      <p:cBhvr>
                                        <p:cTn id="60" dur="500"/>
                                        <p:tgtEl>
                                          <p:spTgt spid="86"/>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blinds(horizontal)">
                                      <p:cBhvr>
                                        <p:cTn id="63" dur="500"/>
                                        <p:tgtEl>
                                          <p:spTgt spid="85"/>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93"/>
                                        </p:tgtEl>
                                        <p:attrNameLst>
                                          <p:attrName>style.visibility</p:attrName>
                                        </p:attrNameLst>
                                      </p:cBhvr>
                                      <p:to>
                                        <p:strVal val="visible"/>
                                      </p:to>
                                    </p:set>
                                    <p:animEffect transition="in" filter="blinds(horizontal)">
                                      <p:cBhvr>
                                        <p:cTn id="68" dur="500"/>
                                        <p:tgtEl>
                                          <p:spTgt spid="93"/>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92"/>
                                        </p:tgtEl>
                                        <p:attrNameLst>
                                          <p:attrName>style.visibility</p:attrName>
                                        </p:attrNameLst>
                                      </p:cBhvr>
                                      <p:to>
                                        <p:strVal val="visible"/>
                                      </p:to>
                                    </p:set>
                                    <p:animEffect transition="in" filter="blinds(horizontal)">
                                      <p:cBhvr>
                                        <p:cTn id="71" dur="500"/>
                                        <p:tgtEl>
                                          <p:spTgt spid="92"/>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91"/>
                                        </p:tgtEl>
                                        <p:attrNameLst>
                                          <p:attrName>style.visibility</p:attrName>
                                        </p:attrNameLst>
                                      </p:cBhvr>
                                      <p:to>
                                        <p:strVal val="visible"/>
                                      </p:to>
                                    </p:set>
                                    <p:animEffect transition="in" filter="blinds(horizontal)">
                                      <p:cBhvr>
                                        <p:cTn id="74" dur="500"/>
                                        <p:tgtEl>
                                          <p:spTgt spid="91"/>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90"/>
                                        </p:tgtEl>
                                        <p:attrNameLst>
                                          <p:attrName>style.visibility</p:attrName>
                                        </p:attrNameLst>
                                      </p:cBhvr>
                                      <p:to>
                                        <p:strVal val="visible"/>
                                      </p:to>
                                    </p:set>
                                    <p:animEffect transition="in" filter="blinds(horizontal)">
                                      <p:cBhvr>
                                        <p:cTn id="77" dur="500"/>
                                        <p:tgtEl>
                                          <p:spTgt spid="90"/>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blinds(horizontal)">
                                      <p:cBhvr>
                                        <p:cTn id="82" dur="500"/>
                                        <p:tgtEl>
                                          <p:spTgt spid="42">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42">
                                            <p:txEl>
                                              <p:pRg st="1" end="1"/>
                                            </p:txEl>
                                          </p:spTgt>
                                        </p:tgtEl>
                                        <p:attrNameLst>
                                          <p:attrName>style.visibility</p:attrName>
                                        </p:attrNameLst>
                                      </p:cBhvr>
                                      <p:to>
                                        <p:strVal val="visible"/>
                                      </p:to>
                                    </p:set>
                                    <p:animEffect transition="in" filter="blinds(horizontal)">
                                      <p:cBhvr>
                                        <p:cTn id="87" dur="500"/>
                                        <p:tgtEl>
                                          <p:spTgt spid="42">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8" presetClass="emph" presetSubtype="0" fill="hold" nodeType="clickEffect">
                                  <p:stCondLst>
                                    <p:cond delay="0"/>
                                  </p:stCondLst>
                                  <p:childTnLst>
                                    <p:animRot by="21600000">
                                      <p:cBhvr>
                                        <p:cTn id="91" dur="2000" fill="hold"/>
                                        <p:tgtEl>
                                          <p:spTgt spid="7">
                                            <p:txEl>
                                              <p:pRg st="4" end="4"/>
                                            </p:txEl>
                                          </p:spTgt>
                                        </p:tgtEl>
                                        <p:attrNameLst>
                                          <p:attrName>r</p:attrName>
                                        </p:attrNameLst>
                                      </p:cBhvr>
                                    </p:animRot>
                                  </p:childTnLst>
                                </p:cTn>
                              </p:par>
                              <p:par>
                                <p:cTn id="92" presetID="8" presetClass="emph" presetSubtype="0" fill="hold" nodeType="withEffect">
                                  <p:stCondLst>
                                    <p:cond delay="0"/>
                                  </p:stCondLst>
                                  <p:childTnLst>
                                    <p:animRot by="21600000">
                                      <p:cBhvr>
                                        <p:cTn id="93" dur="2000" fill="hold"/>
                                        <p:tgtEl>
                                          <p:spTgt spid="7">
                                            <p:txEl>
                                              <p:pRg st="5" end="5"/>
                                            </p:txEl>
                                          </p:spTgt>
                                        </p:tgtEl>
                                        <p:attrNameLst>
                                          <p:attrName>r</p:attrName>
                                        </p:attrNameLst>
                                      </p:cBhvr>
                                    </p:animRo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94"/>
                                        </p:tgtEl>
                                        <p:attrNameLst>
                                          <p:attrName>style.visibility</p:attrName>
                                        </p:attrNameLst>
                                      </p:cBhvr>
                                      <p:to>
                                        <p:strVal val="visible"/>
                                      </p:to>
                                    </p:set>
                                    <p:animEffect transition="in" filter="blinds(horizontal)">
                                      <p:cBhvr>
                                        <p:cTn id="98" dur="500"/>
                                        <p:tgtEl>
                                          <p:spTgt spid="94"/>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100"/>
                                        </p:tgtEl>
                                        <p:attrNameLst>
                                          <p:attrName>style.visibility</p:attrName>
                                        </p:attrNameLst>
                                      </p:cBhvr>
                                      <p:to>
                                        <p:strVal val="visible"/>
                                      </p:to>
                                    </p:set>
                                    <p:animEffect transition="in" filter="blinds(horizontal)">
                                      <p:cBhvr>
                                        <p:cTn id="103" dur="500"/>
                                        <p:tgtEl>
                                          <p:spTgt spid="100"/>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01"/>
                                        </p:tgtEl>
                                        <p:attrNameLst>
                                          <p:attrName>style.visibility</p:attrName>
                                        </p:attrNameLst>
                                      </p:cBhvr>
                                      <p:to>
                                        <p:strVal val="visible"/>
                                      </p:to>
                                    </p:set>
                                    <p:animEffect transition="in" filter="blinds(horizontal)">
                                      <p:cBhvr>
                                        <p:cTn id="106" dur="500"/>
                                        <p:tgtEl>
                                          <p:spTgt spid="101"/>
                                        </p:tgtEl>
                                      </p:cBhvr>
                                    </p:animEffect>
                                  </p:childTnLst>
                                </p:cTn>
                              </p:par>
                              <p:par>
                                <p:cTn id="107" presetID="3" presetClass="entr" presetSubtype="10" fill="hold" nodeType="with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blinds(horizontal)">
                                      <p:cBhvr>
                                        <p:cTn id="109" dur="500"/>
                                        <p:tgtEl>
                                          <p:spTgt spid="39"/>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95"/>
                                        </p:tgtEl>
                                        <p:attrNameLst>
                                          <p:attrName>style.visibility</p:attrName>
                                        </p:attrNameLst>
                                      </p:cBhvr>
                                      <p:to>
                                        <p:strVal val="visible"/>
                                      </p:to>
                                    </p:set>
                                    <p:animEffect transition="in" filter="blinds(horizontal)">
                                      <p:cBhvr>
                                        <p:cTn id="114" dur="500"/>
                                        <p:tgtEl>
                                          <p:spTgt spid="95"/>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102"/>
                                        </p:tgtEl>
                                        <p:attrNameLst>
                                          <p:attrName>style.visibility</p:attrName>
                                        </p:attrNameLst>
                                      </p:cBhvr>
                                      <p:to>
                                        <p:strVal val="visible"/>
                                      </p:to>
                                    </p:set>
                                    <p:animEffect transition="in" filter="blinds(horizontal)">
                                      <p:cBhvr>
                                        <p:cTn id="119" dur="500"/>
                                        <p:tgtEl>
                                          <p:spTgt spid="102"/>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103"/>
                                        </p:tgtEl>
                                        <p:attrNameLst>
                                          <p:attrName>style.visibility</p:attrName>
                                        </p:attrNameLst>
                                      </p:cBhvr>
                                      <p:to>
                                        <p:strVal val="visible"/>
                                      </p:to>
                                    </p:set>
                                    <p:animEffect transition="in" filter="blinds(horizontal)">
                                      <p:cBhvr>
                                        <p:cTn id="122" dur="500"/>
                                        <p:tgtEl>
                                          <p:spTgt spid="103"/>
                                        </p:tgtEl>
                                      </p:cBhvr>
                                    </p:animEffect>
                                  </p:childTnLst>
                                </p:cTn>
                              </p:par>
                              <p:par>
                                <p:cTn id="123" presetID="3" presetClass="entr" presetSubtype="10" fill="hold" nodeType="withEffect">
                                  <p:stCondLst>
                                    <p:cond delay="0"/>
                                  </p:stCondLst>
                                  <p:childTnLst>
                                    <p:set>
                                      <p:cBhvr>
                                        <p:cTn id="124" dur="1" fill="hold">
                                          <p:stCondLst>
                                            <p:cond delay="0"/>
                                          </p:stCondLst>
                                        </p:cTn>
                                        <p:tgtEl>
                                          <p:spTgt spid="126"/>
                                        </p:tgtEl>
                                        <p:attrNameLst>
                                          <p:attrName>style.visibility</p:attrName>
                                        </p:attrNameLst>
                                      </p:cBhvr>
                                      <p:to>
                                        <p:strVal val="visible"/>
                                      </p:to>
                                    </p:set>
                                    <p:animEffect transition="in" filter="blinds(horizontal)">
                                      <p:cBhvr>
                                        <p:cTn id="125" dur="500"/>
                                        <p:tgtEl>
                                          <p:spTgt spid="126"/>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96"/>
                                        </p:tgtEl>
                                        <p:attrNameLst>
                                          <p:attrName>style.visibility</p:attrName>
                                        </p:attrNameLst>
                                      </p:cBhvr>
                                      <p:to>
                                        <p:strVal val="visible"/>
                                      </p:to>
                                    </p:set>
                                    <p:animEffect transition="in" filter="blinds(horizontal)">
                                      <p:cBhvr>
                                        <p:cTn id="130" dur="500"/>
                                        <p:tgtEl>
                                          <p:spTgt spid="96"/>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ntr" presetSubtype="10" fill="hold" grpId="0" nodeType="clickEffect">
                                  <p:stCondLst>
                                    <p:cond delay="0"/>
                                  </p:stCondLst>
                                  <p:childTnLst>
                                    <p:set>
                                      <p:cBhvr>
                                        <p:cTn id="134" dur="1" fill="hold">
                                          <p:stCondLst>
                                            <p:cond delay="0"/>
                                          </p:stCondLst>
                                        </p:cTn>
                                        <p:tgtEl>
                                          <p:spTgt spid="110"/>
                                        </p:tgtEl>
                                        <p:attrNameLst>
                                          <p:attrName>style.visibility</p:attrName>
                                        </p:attrNameLst>
                                      </p:cBhvr>
                                      <p:to>
                                        <p:strVal val="visible"/>
                                      </p:to>
                                    </p:set>
                                    <p:animEffect transition="in" filter="blinds(horizontal)">
                                      <p:cBhvr>
                                        <p:cTn id="135" dur="500"/>
                                        <p:tgtEl>
                                          <p:spTgt spid="110"/>
                                        </p:tgtEl>
                                      </p:cBhvr>
                                    </p:animEffect>
                                  </p:childTnLst>
                                </p:cTn>
                              </p:par>
                              <p:par>
                                <p:cTn id="136" presetID="3" presetClass="entr" presetSubtype="10" fill="hold" grpId="0" nodeType="withEffect">
                                  <p:stCondLst>
                                    <p:cond delay="0"/>
                                  </p:stCondLst>
                                  <p:childTnLst>
                                    <p:set>
                                      <p:cBhvr>
                                        <p:cTn id="137" dur="1" fill="hold">
                                          <p:stCondLst>
                                            <p:cond delay="0"/>
                                          </p:stCondLst>
                                        </p:cTn>
                                        <p:tgtEl>
                                          <p:spTgt spid="111"/>
                                        </p:tgtEl>
                                        <p:attrNameLst>
                                          <p:attrName>style.visibility</p:attrName>
                                        </p:attrNameLst>
                                      </p:cBhvr>
                                      <p:to>
                                        <p:strVal val="visible"/>
                                      </p:to>
                                    </p:set>
                                    <p:animEffect transition="in" filter="blinds(horizontal)">
                                      <p:cBhvr>
                                        <p:cTn id="138" dur="500"/>
                                        <p:tgtEl>
                                          <p:spTgt spid="111"/>
                                        </p:tgtEl>
                                      </p:cBhvr>
                                    </p:animEffect>
                                  </p:childTnLst>
                                </p:cTn>
                              </p:par>
                              <p:par>
                                <p:cTn id="139" presetID="3" presetClass="entr" presetSubtype="10" fill="hold" nodeType="withEffect">
                                  <p:stCondLst>
                                    <p:cond delay="0"/>
                                  </p:stCondLst>
                                  <p:childTnLst>
                                    <p:set>
                                      <p:cBhvr>
                                        <p:cTn id="140" dur="1" fill="hold">
                                          <p:stCondLst>
                                            <p:cond delay="0"/>
                                          </p:stCondLst>
                                        </p:cTn>
                                        <p:tgtEl>
                                          <p:spTgt spid="109"/>
                                        </p:tgtEl>
                                        <p:attrNameLst>
                                          <p:attrName>style.visibility</p:attrName>
                                        </p:attrNameLst>
                                      </p:cBhvr>
                                      <p:to>
                                        <p:strVal val="visible"/>
                                      </p:to>
                                    </p:set>
                                    <p:animEffect transition="in" filter="blinds(horizontal)">
                                      <p:cBhvr>
                                        <p:cTn id="141" dur="500"/>
                                        <p:tgtEl>
                                          <p:spTgt spid="109"/>
                                        </p:tgtEl>
                                      </p:cBhvr>
                                    </p:animEffect>
                                  </p:childTnLst>
                                </p:cTn>
                              </p:par>
                            </p:childTnLst>
                          </p:cTn>
                        </p:par>
                      </p:childTnLst>
                    </p:cTn>
                  </p:par>
                  <p:par>
                    <p:cTn id="142" fill="hold">
                      <p:stCondLst>
                        <p:cond delay="indefinite"/>
                      </p:stCondLst>
                      <p:childTnLst>
                        <p:par>
                          <p:cTn id="143" fill="hold">
                            <p:stCondLst>
                              <p:cond delay="0"/>
                            </p:stCondLst>
                            <p:childTnLst>
                              <p:par>
                                <p:cTn id="144" presetID="3" presetClass="entr" presetSubtype="10" fill="hold" grpId="0" nodeType="clickEffect">
                                  <p:stCondLst>
                                    <p:cond delay="0"/>
                                  </p:stCondLst>
                                  <p:childTnLst>
                                    <p:set>
                                      <p:cBhvr>
                                        <p:cTn id="145" dur="1" fill="hold">
                                          <p:stCondLst>
                                            <p:cond delay="0"/>
                                          </p:stCondLst>
                                        </p:cTn>
                                        <p:tgtEl>
                                          <p:spTgt spid="97"/>
                                        </p:tgtEl>
                                        <p:attrNameLst>
                                          <p:attrName>style.visibility</p:attrName>
                                        </p:attrNameLst>
                                      </p:cBhvr>
                                      <p:to>
                                        <p:strVal val="visible"/>
                                      </p:to>
                                    </p:set>
                                    <p:animEffect transition="in" filter="blinds(horizontal)">
                                      <p:cBhvr>
                                        <p:cTn id="146" dur="500"/>
                                        <p:tgtEl>
                                          <p:spTgt spid="97"/>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ntr" presetSubtype="10" fill="hold" grpId="0" nodeType="clickEffect">
                                  <p:stCondLst>
                                    <p:cond delay="0"/>
                                  </p:stCondLst>
                                  <p:childTnLst>
                                    <p:set>
                                      <p:cBhvr>
                                        <p:cTn id="150" dur="1" fill="hold">
                                          <p:stCondLst>
                                            <p:cond delay="0"/>
                                          </p:stCondLst>
                                        </p:cTn>
                                        <p:tgtEl>
                                          <p:spTgt spid="113"/>
                                        </p:tgtEl>
                                        <p:attrNameLst>
                                          <p:attrName>style.visibility</p:attrName>
                                        </p:attrNameLst>
                                      </p:cBhvr>
                                      <p:to>
                                        <p:strVal val="visible"/>
                                      </p:to>
                                    </p:set>
                                    <p:animEffect transition="in" filter="blinds(horizontal)">
                                      <p:cBhvr>
                                        <p:cTn id="151" dur="500"/>
                                        <p:tgtEl>
                                          <p:spTgt spid="113"/>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114"/>
                                        </p:tgtEl>
                                        <p:attrNameLst>
                                          <p:attrName>style.visibility</p:attrName>
                                        </p:attrNameLst>
                                      </p:cBhvr>
                                      <p:to>
                                        <p:strVal val="visible"/>
                                      </p:to>
                                    </p:set>
                                    <p:animEffect transition="in" filter="blinds(horizontal)">
                                      <p:cBhvr>
                                        <p:cTn id="154" dur="500"/>
                                        <p:tgtEl>
                                          <p:spTgt spid="114"/>
                                        </p:tgtEl>
                                      </p:cBhvr>
                                    </p:animEffect>
                                  </p:childTnLst>
                                </p:cTn>
                              </p:par>
                              <p:par>
                                <p:cTn id="155" presetID="3" presetClass="entr" presetSubtype="10" fill="hold" nodeType="withEffect">
                                  <p:stCondLst>
                                    <p:cond delay="0"/>
                                  </p:stCondLst>
                                  <p:childTnLst>
                                    <p:set>
                                      <p:cBhvr>
                                        <p:cTn id="156" dur="1" fill="hold">
                                          <p:stCondLst>
                                            <p:cond delay="0"/>
                                          </p:stCondLst>
                                        </p:cTn>
                                        <p:tgtEl>
                                          <p:spTgt spid="112"/>
                                        </p:tgtEl>
                                        <p:attrNameLst>
                                          <p:attrName>style.visibility</p:attrName>
                                        </p:attrNameLst>
                                      </p:cBhvr>
                                      <p:to>
                                        <p:strVal val="visible"/>
                                      </p:to>
                                    </p:set>
                                    <p:animEffect transition="in" filter="blinds(horizontal)">
                                      <p:cBhvr>
                                        <p:cTn id="157" dur="500"/>
                                        <p:tgtEl>
                                          <p:spTgt spid="112"/>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0" nodeType="click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blinds(horizontal)">
                                      <p:cBhvr>
                                        <p:cTn id="162" dur="500"/>
                                        <p:tgtEl>
                                          <p:spTgt spid="98"/>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grpId="0" nodeType="clickEffect">
                                  <p:stCondLst>
                                    <p:cond delay="0"/>
                                  </p:stCondLst>
                                  <p:childTnLst>
                                    <p:set>
                                      <p:cBhvr>
                                        <p:cTn id="166" dur="1" fill="hold">
                                          <p:stCondLst>
                                            <p:cond delay="0"/>
                                          </p:stCondLst>
                                        </p:cTn>
                                        <p:tgtEl>
                                          <p:spTgt spid="116"/>
                                        </p:tgtEl>
                                        <p:attrNameLst>
                                          <p:attrName>style.visibility</p:attrName>
                                        </p:attrNameLst>
                                      </p:cBhvr>
                                      <p:to>
                                        <p:strVal val="visible"/>
                                      </p:to>
                                    </p:set>
                                    <p:animEffect transition="in" filter="blinds(horizontal)">
                                      <p:cBhvr>
                                        <p:cTn id="167" dur="500"/>
                                        <p:tgtEl>
                                          <p:spTgt spid="116"/>
                                        </p:tgtEl>
                                      </p:cBhvr>
                                    </p:animEffect>
                                  </p:childTnLst>
                                </p:cTn>
                              </p:par>
                              <p:par>
                                <p:cTn id="168" presetID="3" presetClass="entr" presetSubtype="10" fill="hold" grpId="0" nodeType="withEffect">
                                  <p:stCondLst>
                                    <p:cond delay="0"/>
                                  </p:stCondLst>
                                  <p:childTnLst>
                                    <p:set>
                                      <p:cBhvr>
                                        <p:cTn id="169" dur="1" fill="hold">
                                          <p:stCondLst>
                                            <p:cond delay="0"/>
                                          </p:stCondLst>
                                        </p:cTn>
                                        <p:tgtEl>
                                          <p:spTgt spid="117"/>
                                        </p:tgtEl>
                                        <p:attrNameLst>
                                          <p:attrName>style.visibility</p:attrName>
                                        </p:attrNameLst>
                                      </p:cBhvr>
                                      <p:to>
                                        <p:strVal val="visible"/>
                                      </p:to>
                                    </p:set>
                                    <p:animEffect transition="in" filter="blinds(horizontal)">
                                      <p:cBhvr>
                                        <p:cTn id="170" dur="500"/>
                                        <p:tgtEl>
                                          <p:spTgt spid="117"/>
                                        </p:tgtEl>
                                      </p:cBhvr>
                                    </p:animEffect>
                                  </p:childTnLst>
                                </p:cTn>
                              </p:par>
                              <p:par>
                                <p:cTn id="171" presetID="3" presetClass="entr" presetSubtype="10" fill="hold" nodeType="withEffect">
                                  <p:stCondLst>
                                    <p:cond delay="0"/>
                                  </p:stCondLst>
                                  <p:childTnLst>
                                    <p:set>
                                      <p:cBhvr>
                                        <p:cTn id="172" dur="1" fill="hold">
                                          <p:stCondLst>
                                            <p:cond delay="0"/>
                                          </p:stCondLst>
                                        </p:cTn>
                                        <p:tgtEl>
                                          <p:spTgt spid="115"/>
                                        </p:tgtEl>
                                        <p:attrNameLst>
                                          <p:attrName>style.visibility</p:attrName>
                                        </p:attrNameLst>
                                      </p:cBhvr>
                                      <p:to>
                                        <p:strVal val="visible"/>
                                      </p:to>
                                    </p:set>
                                    <p:animEffect transition="in" filter="blinds(horizontal)">
                                      <p:cBhvr>
                                        <p:cTn id="173" dur="500"/>
                                        <p:tgtEl>
                                          <p:spTgt spid="115"/>
                                        </p:tgtEl>
                                      </p:cBhvr>
                                    </p:animEffect>
                                  </p:childTnLst>
                                </p:cTn>
                              </p:par>
                            </p:childTnLst>
                          </p:cTn>
                        </p:par>
                      </p:childTnLst>
                    </p:cTn>
                  </p:par>
                  <p:par>
                    <p:cTn id="174" fill="hold">
                      <p:stCondLst>
                        <p:cond delay="indefinite"/>
                      </p:stCondLst>
                      <p:childTnLst>
                        <p:par>
                          <p:cTn id="175" fill="hold">
                            <p:stCondLst>
                              <p:cond delay="0"/>
                            </p:stCondLst>
                            <p:childTnLst>
                              <p:par>
                                <p:cTn id="176" presetID="3" presetClass="entr" presetSubtype="10" fill="hold" grpId="0" nodeType="clickEffect">
                                  <p:stCondLst>
                                    <p:cond delay="0"/>
                                  </p:stCondLst>
                                  <p:childTnLst>
                                    <p:set>
                                      <p:cBhvr>
                                        <p:cTn id="177" dur="1" fill="hold">
                                          <p:stCondLst>
                                            <p:cond delay="0"/>
                                          </p:stCondLst>
                                        </p:cTn>
                                        <p:tgtEl>
                                          <p:spTgt spid="99"/>
                                        </p:tgtEl>
                                        <p:attrNameLst>
                                          <p:attrName>style.visibility</p:attrName>
                                        </p:attrNameLst>
                                      </p:cBhvr>
                                      <p:to>
                                        <p:strVal val="visible"/>
                                      </p:to>
                                    </p:set>
                                    <p:animEffect transition="in" filter="blinds(horizontal)">
                                      <p:cBhvr>
                                        <p:cTn id="178" dur="500"/>
                                        <p:tgtEl>
                                          <p:spTgt spid="99"/>
                                        </p:tgtEl>
                                      </p:cBhvr>
                                    </p:animEffect>
                                  </p:childTnLst>
                                </p:cTn>
                              </p:par>
                            </p:childTnLst>
                          </p:cTn>
                        </p:par>
                      </p:childTnLst>
                    </p:cTn>
                  </p:par>
                  <p:par>
                    <p:cTn id="179" fill="hold">
                      <p:stCondLst>
                        <p:cond delay="indefinite"/>
                      </p:stCondLst>
                      <p:childTnLst>
                        <p:par>
                          <p:cTn id="180" fill="hold">
                            <p:stCondLst>
                              <p:cond delay="0"/>
                            </p:stCondLst>
                            <p:childTnLst>
                              <p:par>
                                <p:cTn id="181" presetID="6" presetClass="emph" presetSubtype="0" fill="hold" grpId="1" nodeType="clickEffect">
                                  <p:stCondLst>
                                    <p:cond delay="0"/>
                                  </p:stCondLst>
                                  <p:childTnLst>
                                    <p:animScale>
                                      <p:cBhvr>
                                        <p:cTn id="182" dur="2000" fill="hold"/>
                                        <p:tgtEl>
                                          <p:spTgt spid="9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6" grpId="0"/>
      <p:bldP spid="55" grpId="0" animBg="1"/>
      <p:bldP spid="56" grpId="0" animBg="1"/>
      <p:bldP spid="62" grpId="0"/>
      <p:bldP spid="63" grpId="0" animBg="1"/>
      <p:bldP spid="81" grpId="0" animBg="1"/>
      <p:bldP spid="82" grpId="0"/>
      <p:bldP spid="83" grpId="0" animBg="1"/>
      <p:bldP spid="85" grpId="0" animBg="1"/>
      <p:bldP spid="86" grpId="0"/>
      <p:bldP spid="87" grpId="0" animBg="1"/>
      <p:bldP spid="90" grpId="0" animBg="1"/>
      <p:bldP spid="91" grpId="0"/>
      <p:bldP spid="92" grpId="0" animBg="1"/>
      <p:bldP spid="94" grpId="0"/>
      <p:bldP spid="95" grpId="0"/>
      <p:bldP spid="96" grpId="0"/>
      <p:bldP spid="97" grpId="0"/>
      <p:bldP spid="98" grpId="0"/>
      <p:bldP spid="99" grpId="0"/>
      <p:bldP spid="99" grpId="1"/>
      <p:bldP spid="100" grpId="0"/>
      <p:bldP spid="101" grpId="0"/>
      <p:bldP spid="102" grpId="0"/>
      <p:bldP spid="103" grpId="0"/>
      <p:bldP spid="110" grpId="0"/>
      <p:bldP spid="111" grpId="0"/>
      <p:bldP spid="113" grpId="0"/>
      <p:bldP spid="114" grpId="0"/>
      <p:bldP spid="116" grpId="0"/>
      <p:bldP spid="117"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oAutofit/>
          </a:bodyPr>
          <a:lstStyle/>
          <a:p>
            <a:pPr algn="l" eaLnBrk="1" hangingPunct="1"/>
            <a:r>
              <a:rPr lang="en-US" sz="4000" dirty="0">
                <a:solidFill>
                  <a:schemeClr val="accent1"/>
                </a:solidFill>
              </a:rPr>
              <a:t>Fibonacci Numbers: Recursion</a:t>
            </a:r>
          </a:p>
        </p:txBody>
      </p:sp>
      <p:sp>
        <p:nvSpPr>
          <p:cNvPr id="2" name="Date Placeholder 1"/>
          <p:cNvSpPr>
            <a:spLocks noGrp="1"/>
          </p:cNvSpPr>
          <p:nvPr>
            <p:ph type="dt" sz="half" idx="10"/>
          </p:nvPr>
        </p:nvSpPr>
        <p:spPr/>
        <p:txBody>
          <a:bodyPr/>
          <a:lstStyle/>
          <a:p>
            <a:pPr>
              <a:defRPr/>
            </a:pPr>
            <a:fld id="{90C3DEC4-9B93-4933-8241-B35CB78E9E82}" type="datetime1">
              <a:rPr lang="en-US" smtClean="0"/>
              <a:t>5/23/2022</a:t>
            </a:fld>
            <a:endParaRPr lang="en-US"/>
          </a:p>
        </p:txBody>
      </p:sp>
      <p:sp>
        <p:nvSpPr>
          <p:cNvPr id="17410" name="Footer Placeholder 3"/>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17411" name="Slide Number Placeholder 4"/>
          <p:cNvSpPr>
            <a:spLocks noGrp="1"/>
          </p:cNvSpPr>
          <p:nvPr>
            <p:ph type="sldNum" sz="quarter" idx="12"/>
          </p:nvPr>
        </p:nvSpPr>
        <p:spPr>
          <a:noFill/>
        </p:spPr>
        <p:txBody>
          <a:bodyPr/>
          <a:lstStyle/>
          <a:p>
            <a:fld id="{454D4B4E-BE61-4177-A31C-45179F6C0B78}" type="slidenum">
              <a:rPr lang="en-US" smtClean="0"/>
              <a:pPr/>
              <a:t>13</a:t>
            </a:fld>
            <a:endParaRPr lang="en-US"/>
          </a:p>
        </p:txBody>
      </p:sp>
      <p:sp>
        <p:nvSpPr>
          <p:cNvPr id="8" name="Rectangle 3"/>
          <p:cNvSpPr txBox="1">
            <a:spLocks noChangeArrowheads="1"/>
          </p:cNvSpPr>
          <p:nvPr/>
        </p:nvSpPr>
        <p:spPr bwMode="auto">
          <a:xfrm>
            <a:off x="838200" y="1219200"/>
            <a:ext cx="9829800" cy="4800600"/>
          </a:xfrm>
          <a:prstGeom prst="rect">
            <a:avLst/>
          </a:prstGeom>
          <a:noFill/>
          <a:ln w="9525">
            <a:noFill/>
            <a:miter lim="800000"/>
            <a:headEnd/>
            <a:tailEnd/>
          </a:ln>
        </p:spPr>
        <p:txBody>
          <a:bodyPr/>
          <a:lstStyle/>
          <a:p>
            <a:pPr marL="342900" indent="-342900">
              <a:spcBef>
                <a:spcPct val="20000"/>
              </a:spcBef>
              <a:defRPr/>
            </a:pPr>
            <a:r>
              <a:rPr lang="en-US" sz="2400" b="0" dirty="0" err="1">
                <a:solidFill>
                  <a:schemeClr val="tx1"/>
                </a:solidFill>
                <a:latin typeface="+mn-lt"/>
              </a:rPr>
              <a:t>fibonacci</a:t>
            </a:r>
            <a:r>
              <a:rPr lang="en-US" sz="2400" b="0" dirty="0">
                <a:solidFill>
                  <a:schemeClr val="tx1"/>
                </a:solidFill>
                <a:latin typeface="+mn-lt"/>
              </a:rPr>
              <a:t>(0) = 0 </a:t>
            </a:r>
          </a:p>
          <a:p>
            <a:pPr marL="342900" indent="-342900">
              <a:spcBef>
                <a:spcPct val="20000"/>
              </a:spcBef>
              <a:defRPr/>
            </a:pPr>
            <a:r>
              <a:rPr lang="en-US" sz="2400" b="0" dirty="0" err="1">
                <a:solidFill>
                  <a:schemeClr val="tx1"/>
                </a:solidFill>
                <a:latin typeface="+mn-lt"/>
              </a:rPr>
              <a:t>fibonacci</a:t>
            </a:r>
            <a:r>
              <a:rPr lang="en-US" sz="2400" b="0" dirty="0">
                <a:solidFill>
                  <a:schemeClr val="tx1"/>
                </a:solidFill>
                <a:latin typeface="+mn-lt"/>
              </a:rPr>
              <a:t>(1) = 1 </a:t>
            </a:r>
          </a:p>
          <a:p>
            <a:pPr marL="342900" indent="-342900">
              <a:spcBef>
                <a:spcPct val="20000"/>
              </a:spcBef>
              <a:defRPr/>
            </a:pPr>
            <a:r>
              <a:rPr lang="en-US" sz="2400" b="0" dirty="0" err="1">
                <a:solidFill>
                  <a:schemeClr val="tx1"/>
                </a:solidFill>
                <a:latin typeface="+mn-lt"/>
              </a:rPr>
              <a:t>fibonacci</a:t>
            </a:r>
            <a:r>
              <a:rPr lang="en-US" sz="2400" b="0" dirty="0">
                <a:solidFill>
                  <a:schemeClr val="tx1"/>
                </a:solidFill>
                <a:latin typeface="+mn-lt"/>
              </a:rPr>
              <a:t>(n) = </a:t>
            </a:r>
            <a:r>
              <a:rPr lang="en-US" sz="2400" b="0" dirty="0" err="1">
                <a:solidFill>
                  <a:schemeClr val="tx1"/>
                </a:solidFill>
                <a:latin typeface="+mn-lt"/>
              </a:rPr>
              <a:t>fibonacci</a:t>
            </a:r>
            <a:r>
              <a:rPr lang="en-US" sz="2400" b="0" dirty="0">
                <a:solidFill>
                  <a:schemeClr val="tx1"/>
                </a:solidFill>
                <a:latin typeface="+mn-lt"/>
              </a:rPr>
              <a:t>(n-1) + </a:t>
            </a:r>
            <a:r>
              <a:rPr lang="en-US" sz="2400" b="0" dirty="0" err="1">
                <a:solidFill>
                  <a:schemeClr val="tx1"/>
                </a:solidFill>
                <a:latin typeface="+mn-lt"/>
              </a:rPr>
              <a:t>fibonacci</a:t>
            </a:r>
            <a:r>
              <a:rPr lang="en-US" sz="2400" b="0" dirty="0">
                <a:solidFill>
                  <a:schemeClr val="tx1"/>
                </a:solidFill>
                <a:latin typeface="+mn-lt"/>
              </a:rPr>
              <a:t>(n-2) [for n&gt;1]</a:t>
            </a:r>
            <a:endParaRPr lang="en-US" sz="2400" b="0" kern="0" dirty="0">
              <a:solidFill>
                <a:schemeClr val="tx1"/>
              </a:solidFill>
              <a:latin typeface="+mn-lt"/>
            </a:endParaRPr>
          </a:p>
          <a:p>
            <a:pPr marL="342900" indent="-342900">
              <a:spcBef>
                <a:spcPct val="20000"/>
              </a:spcBef>
              <a:defRPr/>
            </a:pPr>
            <a:endParaRPr lang="en-US" sz="2400" b="0" kern="0" dirty="0">
              <a:solidFill>
                <a:schemeClr val="tx1"/>
              </a:solidFill>
              <a:latin typeface="+mn-lt"/>
            </a:endParaRPr>
          </a:p>
          <a:p>
            <a:pPr marL="342900" indent="-342900">
              <a:spcBef>
                <a:spcPct val="20000"/>
              </a:spcBef>
              <a:defRPr/>
            </a:pPr>
            <a:r>
              <a:rPr lang="en-US" sz="2400" b="0" kern="0" dirty="0">
                <a:solidFill>
                  <a:schemeClr val="tx1"/>
                </a:solidFill>
                <a:latin typeface="+mn-lt"/>
              </a:rPr>
              <a:t>So </a:t>
            </a:r>
            <a:r>
              <a:rPr lang="en-US" sz="2400" b="0" kern="0" dirty="0" err="1">
                <a:solidFill>
                  <a:schemeClr val="tx1"/>
                </a:solidFill>
                <a:latin typeface="+mn-lt"/>
              </a:rPr>
              <a:t>fibonacci</a:t>
            </a:r>
            <a:r>
              <a:rPr lang="en-US" sz="2400" b="0" kern="0" dirty="0">
                <a:solidFill>
                  <a:schemeClr val="tx1"/>
                </a:solidFill>
                <a:latin typeface="+mn-lt"/>
              </a:rPr>
              <a:t>(4)</a:t>
            </a:r>
          </a:p>
          <a:p>
            <a:pPr marL="342900" indent="-342900">
              <a:spcBef>
                <a:spcPct val="20000"/>
              </a:spcBef>
              <a:defRPr/>
            </a:pPr>
            <a:r>
              <a:rPr lang="it-IT" sz="2400" b="0" dirty="0">
                <a:solidFill>
                  <a:schemeClr val="tx1"/>
                </a:solidFill>
                <a:latin typeface="+mn-lt"/>
              </a:rPr>
              <a:t>= fibonacci(3) + fibonacci(2) </a:t>
            </a:r>
          </a:p>
          <a:p>
            <a:pPr marL="342900" indent="-342900">
              <a:spcBef>
                <a:spcPct val="20000"/>
              </a:spcBef>
              <a:defRPr/>
            </a:pPr>
            <a:r>
              <a:rPr lang="it-IT" sz="2400" b="0" dirty="0">
                <a:solidFill>
                  <a:schemeClr val="tx1"/>
                </a:solidFill>
                <a:latin typeface="+mn-lt"/>
              </a:rPr>
              <a:t>= (fibonacci(2) + fibonacci(1)) + (fibonacci(1) + fibonacci(0)) </a:t>
            </a:r>
          </a:p>
          <a:p>
            <a:pPr marL="342900" indent="-342900">
              <a:spcBef>
                <a:spcPct val="20000"/>
              </a:spcBef>
              <a:defRPr/>
            </a:pPr>
            <a:r>
              <a:rPr lang="it-IT" sz="2400" b="0" dirty="0">
                <a:solidFill>
                  <a:schemeClr val="tx1"/>
                </a:solidFill>
                <a:latin typeface="+mn-lt"/>
              </a:rPr>
              <a:t>= ((fibonacci(1) + fibonacci(0)) + 1) + (1 + 0) </a:t>
            </a:r>
          </a:p>
          <a:p>
            <a:pPr marL="342900" indent="-342900">
              <a:spcBef>
                <a:spcPct val="20000"/>
              </a:spcBef>
              <a:defRPr/>
            </a:pPr>
            <a:r>
              <a:rPr lang="it-IT" sz="2400" b="0" dirty="0">
                <a:solidFill>
                  <a:schemeClr val="tx1"/>
                </a:solidFill>
                <a:latin typeface="+mn-lt"/>
              </a:rPr>
              <a:t>= ( 1 + 0 ) + 1) + (1 + 0) </a:t>
            </a:r>
          </a:p>
          <a:p>
            <a:pPr marL="342900" indent="-342900">
              <a:spcBef>
                <a:spcPct val="20000"/>
              </a:spcBef>
              <a:defRPr/>
            </a:pPr>
            <a:r>
              <a:rPr lang="it-IT" sz="2400" b="0" dirty="0">
                <a:solidFill>
                  <a:schemeClr val="tx1"/>
                </a:solidFill>
                <a:latin typeface="+mn-lt"/>
              </a:rPr>
              <a:t>= 3</a:t>
            </a:r>
            <a:endParaRPr lang="en-US" sz="2400" b="0" kern="0" dirty="0">
              <a:solidFill>
                <a:schemeClr val="tx1"/>
              </a:solidFill>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Autofit/>
          </a:bodyPr>
          <a:lstStyle/>
          <a:p>
            <a:pPr algn="l" eaLnBrk="1" hangingPunct="1"/>
            <a:r>
              <a:rPr lang="en-US" sz="4000" dirty="0">
                <a:solidFill>
                  <a:schemeClr val="accent1"/>
                </a:solidFill>
              </a:rPr>
              <a:t>Fibonacci Numbers: Recursion</a:t>
            </a:r>
          </a:p>
        </p:txBody>
      </p:sp>
      <p:sp>
        <p:nvSpPr>
          <p:cNvPr id="18436" name="Rectangle 3"/>
          <p:cNvSpPr>
            <a:spLocks noGrp="1" noChangeArrowheads="1"/>
          </p:cNvSpPr>
          <p:nvPr>
            <p:ph idx="1"/>
          </p:nvPr>
        </p:nvSpPr>
        <p:spPr>
          <a:xfrm>
            <a:off x="767408" y="1752601"/>
            <a:ext cx="9829800" cy="4525963"/>
          </a:xfrm>
        </p:spPr>
        <p:txBody>
          <a:bodyPr/>
          <a:lstStyle/>
          <a:p>
            <a:pPr eaLnBrk="1" hangingPunct="1">
              <a:buFontTx/>
              <a:buNone/>
            </a:pPr>
            <a:r>
              <a:rPr lang="en-US" sz="2400" dirty="0" err="1">
                <a:solidFill>
                  <a:srgbClr val="003399"/>
                </a:solidFill>
                <a:latin typeface="Courier New" panose="02070309020205020404" pitchFamily="49" charset="0"/>
                <a:cs typeface="Courier New" panose="02070309020205020404" pitchFamily="49" charset="0"/>
              </a:rPr>
              <a:t>int</a:t>
            </a:r>
            <a:r>
              <a:rPr lang="en-US" sz="2400" dirty="0">
                <a:solidFill>
                  <a:srgbClr val="003399"/>
                </a:solidFill>
                <a:latin typeface="Courier New" panose="02070309020205020404" pitchFamily="49" charset="0"/>
                <a:cs typeface="Courier New" panose="02070309020205020404" pitchFamily="49" charset="0"/>
              </a:rPr>
              <a:t> </a:t>
            </a:r>
            <a:r>
              <a:rPr lang="en-US" sz="2400" b="1" dirty="0" err="1">
                <a:solidFill>
                  <a:srgbClr val="003399"/>
                </a:solidFill>
                <a:latin typeface="Courier New" panose="02070309020205020404" pitchFamily="49" charset="0"/>
                <a:cs typeface="Courier New" panose="02070309020205020404" pitchFamily="49" charset="0"/>
              </a:rPr>
              <a:t>rfibo</a:t>
            </a:r>
            <a:r>
              <a:rPr lang="en-US" sz="2400" dirty="0">
                <a:solidFill>
                  <a:srgbClr val="003399"/>
                </a:solidFill>
                <a:latin typeface="Courier New" panose="02070309020205020404" pitchFamily="49" charset="0"/>
                <a:cs typeface="Courier New" panose="02070309020205020404" pitchFamily="49" charset="0"/>
              </a:rPr>
              <a:t>(</a:t>
            </a:r>
            <a:r>
              <a:rPr lang="en-US" sz="2400" dirty="0" err="1">
                <a:solidFill>
                  <a:srgbClr val="003399"/>
                </a:solidFill>
                <a:latin typeface="Courier New" panose="02070309020205020404" pitchFamily="49" charset="0"/>
                <a:cs typeface="Courier New" panose="02070309020205020404" pitchFamily="49" charset="0"/>
              </a:rPr>
              <a:t>int</a:t>
            </a:r>
            <a:r>
              <a:rPr lang="en-US" sz="2400" dirty="0">
                <a:solidFill>
                  <a:srgbClr val="003399"/>
                </a:solidFill>
                <a:latin typeface="Courier New" panose="02070309020205020404" pitchFamily="49" charset="0"/>
                <a:cs typeface="Courier New" panose="02070309020205020404" pitchFamily="49" charset="0"/>
              </a:rPr>
              <a:t> n) </a:t>
            </a:r>
          </a:p>
          <a:p>
            <a:pPr eaLnBrk="1" hangingPunct="1">
              <a:buFontTx/>
              <a:buNone/>
            </a:pPr>
            <a:r>
              <a:rPr lang="en-US" sz="2400" dirty="0">
                <a:solidFill>
                  <a:srgbClr val="003399"/>
                </a:solidFill>
                <a:latin typeface="Courier New" panose="02070309020205020404" pitchFamily="49" charset="0"/>
                <a:cs typeface="Courier New" panose="02070309020205020404" pitchFamily="49" charset="0"/>
              </a:rPr>
              <a:t>{ </a:t>
            </a:r>
          </a:p>
          <a:p>
            <a:pPr eaLnBrk="1" hangingPunct="1">
              <a:buFontTx/>
              <a:buNone/>
            </a:pPr>
            <a:r>
              <a:rPr lang="en-US" sz="2400" dirty="0">
                <a:solidFill>
                  <a:srgbClr val="003399"/>
                </a:solidFill>
                <a:latin typeface="Courier New" panose="02070309020205020404" pitchFamily="49" charset="0"/>
                <a:cs typeface="Courier New" panose="02070309020205020404" pitchFamily="49" charset="0"/>
              </a:rPr>
              <a:t>	if (n &lt;= 1) </a:t>
            </a:r>
          </a:p>
          <a:p>
            <a:pPr eaLnBrk="1" hangingPunct="1">
              <a:buFontTx/>
              <a:buNone/>
            </a:pPr>
            <a:r>
              <a:rPr lang="en-US" sz="2400" dirty="0">
                <a:solidFill>
                  <a:srgbClr val="003399"/>
                </a:solidFill>
                <a:latin typeface="Courier New" panose="02070309020205020404" pitchFamily="49" charset="0"/>
                <a:cs typeface="Courier New" panose="02070309020205020404" pitchFamily="49" charset="0"/>
              </a:rPr>
              <a:t>   return n; </a:t>
            </a:r>
          </a:p>
          <a:p>
            <a:pPr eaLnBrk="1" hangingPunct="1">
              <a:buFontTx/>
              <a:buNone/>
            </a:pPr>
            <a:r>
              <a:rPr lang="en-US" sz="2400" dirty="0">
                <a:solidFill>
                  <a:srgbClr val="003399"/>
                </a:solidFill>
                <a:latin typeface="Courier New" panose="02070309020205020404" pitchFamily="49" charset="0"/>
                <a:cs typeface="Courier New" panose="02070309020205020404" pitchFamily="49" charset="0"/>
              </a:rPr>
              <a:t>  else </a:t>
            </a:r>
          </a:p>
          <a:p>
            <a:pPr eaLnBrk="1" hangingPunct="1">
              <a:buFontTx/>
              <a:buNone/>
            </a:pPr>
            <a:r>
              <a:rPr lang="en-US" sz="2400" dirty="0">
                <a:solidFill>
                  <a:srgbClr val="003399"/>
                </a:solidFill>
                <a:latin typeface="Courier New" panose="02070309020205020404" pitchFamily="49" charset="0"/>
                <a:cs typeface="Courier New" panose="02070309020205020404" pitchFamily="49" charset="0"/>
              </a:rPr>
              <a:t>   return (</a:t>
            </a:r>
            <a:r>
              <a:rPr lang="en-US" sz="2400" b="1" dirty="0" err="1">
                <a:solidFill>
                  <a:srgbClr val="003399"/>
                </a:solidFill>
                <a:latin typeface="Courier New" panose="02070309020205020404" pitchFamily="49" charset="0"/>
                <a:cs typeface="Courier New" panose="02070309020205020404" pitchFamily="49" charset="0"/>
              </a:rPr>
              <a:t>rfibo</a:t>
            </a:r>
            <a:r>
              <a:rPr lang="en-US" sz="2400" dirty="0">
                <a:solidFill>
                  <a:srgbClr val="003399"/>
                </a:solidFill>
                <a:latin typeface="Courier New" panose="02070309020205020404" pitchFamily="49" charset="0"/>
                <a:cs typeface="Courier New" panose="02070309020205020404" pitchFamily="49" charset="0"/>
              </a:rPr>
              <a:t>(n-1) + </a:t>
            </a:r>
            <a:r>
              <a:rPr lang="en-US" sz="2400" b="1" dirty="0" err="1">
                <a:solidFill>
                  <a:srgbClr val="003399"/>
                </a:solidFill>
                <a:latin typeface="Courier New" panose="02070309020205020404" pitchFamily="49" charset="0"/>
                <a:cs typeface="Courier New" panose="02070309020205020404" pitchFamily="49" charset="0"/>
              </a:rPr>
              <a:t>rfibo</a:t>
            </a:r>
            <a:r>
              <a:rPr lang="en-US" sz="2400" dirty="0">
                <a:solidFill>
                  <a:srgbClr val="003399"/>
                </a:solidFill>
                <a:latin typeface="Courier New" panose="02070309020205020404" pitchFamily="49" charset="0"/>
                <a:cs typeface="Courier New" panose="02070309020205020404" pitchFamily="49" charset="0"/>
              </a:rPr>
              <a:t>(n-2)); </a:t>
            </a:r>
          </a:p>
          <a:p>
            <a:pPr eaLnBrk="1" hangingPunct="1">
              <a:buFontTx/>
              <a:buNone/>
            </a:pPr>
            <a:r>
              <a:rPr lang="en-US" sz="2400" dirty="0">
                <a:solidFill>
                  <a:srgbClr val="003399"/>
                </a:solidFill>
                <a:latin typeface="Courier New" panose="02070309020205020404" pitchFamily="49" charset="0"/>
                <a:cs typeface="Courier New" panose="02070309020205020404" pitchFamily="49" charset="0"/>
              </a:rPr>
              <a:t> } </a:t>
            </a:r>
          </a:p>
        </p:txBody>
      </p:sp>
      <p:sp>
        <p:nvSpPr>
          <p:cNvPr id="2" name="Date Placeholder 1"/>
          <p:cNvSpPr>
            <a:spLocks noGrp="1"/>
          </p:cNvSpPr>
          <p:nvPr>
            <p:ph type="dt" sz="half" idx="10"/>
          </p:nvPr>
        </p:nvSpPr>
        <p:spPr/>
        <p:txBody>
          <a:bodyPr/>
          <a:lstStyle/>
          <a:p>
            <a:pPr>
              <a:defRPr/>
            </a:pPr>
            <a:fld id="{9632498F-0CD8-42C9-A31A-3AF43CE8FF3C}" type="datetime1">
              <a:rPr lang="en-US" smtClean="0"/>
              <a:t>5/23/2022</a:t>
            </a:fld>
            <a:endParaRPr lang="en-US"/>
          </a:p>
        </p:txBody>
      </p:sp>
      <p:sp>
        <p:nvSpPr>
          <p:cNvPr id="18434" name="Footer Placeholder 3"/>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18437" name="Slide Number Placeholder 5"/>
          <p:cNvSpPr>
            <a:spLocks noGrp="1"/>
          </p:cNvSpPr>
          <p:nvPr>
            <p:ph type="sldNum" sz="quarter" idx="12"/>
          </p:nvPr>
        </p:nvSpPr>
        <p:spPr>
          <a:noFill/>
        </p:spPr>
        <p:txBody>
          <a:bodyPr/>
          <a:lstStyle/>
          <a:p>
            <a:fld id="{75628AE6-AD2A-4CA5-9240-FB3FFC7D6C9A}" type="slidenum">
              <a:rPr lang="en-US" smtClean="0"/>
              <a:pPr/>
              <a:t>14</a:t>
            </a:fld>
            <a:endParaRPr lang="en-US"/>
          </a:p>
        </p:txBody>
      </p:sp>
      <p:sp>
        <p:nvSpPr>
          <p:cNvPr id="7" name="Text Box 3"/>
          <p:cNvSpPr txBox="1">
            <a:spLocks noChangeArrowheads="1"/>
          </p:cNvSpPr>
          <p:nvPr/>
        </p:nvSpPr>
        <p:spPr bwMode="auto">
          <a:xfrm>
            <a:off x="8778185" y="2654546"/>
            <a:ext cx="3048000" cy="1154162"/>
          </a:xfrm>
          <a:prstGeom prst="rect">
            <a:avLst/>
          </a:prstGeom>
          <a:noFill/>
          <a:ln w="28575" cap="sq">
            <a:solidFill>
              <a:srgbClr val="FF0000"/>
            </a:solidFill>
            <a:miter lim="800000"/>
            <a:headEnd type="none" w="sm" len="sm"/>
            <a:tailEnd type="none" w="sm" len="sm"/>
          </a:ln>
        </p:spPr>
        <p:txBody>
          <a:bodyPr>
            <a:spAutoFit/>
          </a:bodyPr>
          <a:lstStyle/>
          <a:p>
            <a:pPr algn="just" eaLnBrk="0" hangingPunct="0">
              <a:lnSpc>
                <a:spcPct val="70000"/>
              </a:lnSpc>
              <a:spcBef>
                <a:spcPct val="35000"/>
              </a:spcBef>
            </a:pPr>
            <a:r>
              <a:rPr lang="en-US" sz="2400" dirty="0">
                <a:solidFill>
                  <a:srgbClr val="C00000"/>
                </a:solidFill>
                <a:latin typeface="Tempus Sans ITC" pitchFamily="82" charset="0"/>
              </a:rPr>
              <a:t>Output:</a:t>
            </a:r>
          </a:p>
          <a:p>
            <a:pPr algn="just" eaLnBrk="0" hangingPunct="0">
              <a:lnSpc>
                <a:spcPct val="70000"/>
              </a:lnSpc>
              <a:spcBef>
                <a:spcPct val="35000"/>
              </a:spcBef>
            </a:pPr>
            <a:r>
              <a:rPr lang="en-US" sz="2400" dirty="0">
                <a:solidFill>
                  <a:srgbClr val="C00000"/>
                </a:solidFill>
                <a:latin typeface="Tempus Sans ITC" pitchFamily="82" charset="0"/>
              </a:rPr>
              <a:t>     	</a:t>
            </a:r>
            <a:r>
              <a:rPr lang="en-US" sz="2400" dirty="0">
                <a:solidFill>
                  <a:schemeClr val="tx1"/>
                </a:solidFill>
                <a:latin typeface="Tempus Sans ITC" pitchFamily="82" charset="0"/>
              </a:rPr>
              <a:t>n = 4</a:t>
            </a:r>
          </a:p>
          <a:p>
            <a:pPr algn="just" eaLnBrk="0" hangingPunct="0">
              <a:lnSpc>
                <a:spcPct val="70000"/>
              </a:lnSpc>
              <a:spcBef>
                <a:spcPct val="35000"/>
              </a:spcBef>
            </a:pPr>
            <a:r>
              <a:rPr lang="en-US" sz="2400" dirty="0">
                <a:solidFill>
                  <a:schemeClr val="tx1"/>
                </a:solidFill>
                <a:latin typeface="Tempus Sans ITC" pitchFamily="82" charset="0"/>
              </a:rPr>
              <a:t>	fib = 3</a:t>
            </a:r>
          </a:p>
        </p:txBody>
      </p:sp>
      <p:pic>
        <p:nvPicPr>
          <p:cNvPr id="18439" name="Picture 9" descr=" \operatorname{fib}(n) =&#10; \begin{cases}&#10; 0 &amp; \mbox{if } n = 0 \\&#10; 1 &amp; \mbox{if } n = 1 \\&#10; \operatorname{fib}(n-1) + \operatorname{fib}(n-2) &amp; \mbox{if } n &gt;= 2  \\&#10; \end{cases}&#10;"/>
          <p:cNvPicPr>
            <a:picLocks noChangeAspect="1" noChangeArrowheads="1"/>
          </p:cNvPicPr>
          <p:nvPr/>
        </p:nvPicPr>
        <p:blipFill>
          <a:blip r:embed="rId3" cstate="print">
            <a:lum bright="10000" contrast="20000"/>
          </a:blip>
          <a:srcRect/>
          <a:stretch>
            <a:fillRect/>
          </a:stretch>
        </p:blipFill>
        <p:spPr bwMode="auto">
          <a:xfrm>
            <a:off x="7116357" y="1085846"/>
            <a:ext cx="4843462" cy="1371600"/>
          </a:xfrm>
          <a:prstGeom prst="rect">
            <a:avLst/>
          </a:prstGeom>
          <a:noFill/>
          <a:ln w="9525">
            <a:noFill/>
            <a:miter lim="800000"/>
            <a:headEnd/>
            <a:tailEnd/>
          </a:ln>
        </p:spPr>
      </p:pic>
      <p:sp>
        <p:nvSpPr>
          <p:cNvPr id="9" name="Rectangle 8"/>
          <p:cNvSpPr/>
          <p:nvPr/>
        </p:nvSpPr>
        <p:spPr>
          <a:xfrm>
            <a:off x="838200" y="1143000"/>
            <a:ext cx="9296401" cy="523220"/>
          </a:xfrm>
          <a:prstGeom prst="rect">
            <a:avLst/>
          </a:prstGeom>
        </p:spPr>
        <p:txBody>
          <a:bodyPr wrap="square">
            <a:spAutoFit/>
          </a:bodyPr>
          <a:lstStyle/>
          <a:p>
            <a:r>
              <a:rPr lang="en-US" b="0" dirty="0"/>
              <a:t>Fibonacci series is  0,1, 1, 2, 3, 5, 8 … </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408" y="4950939"/>
            <a:ext cx="7086208" cy="1394008"/>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0216" y="3989091"/>
            <a:ext cx="3811602" cy="236726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fade">
                                      <p:cBhvr>
                                        <p:cTn id="7" dur="500"/>
                                        <p:tgtEl>
                                          <p:spTgt spid="184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P spid="7"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1" y="188640"/>
            <a:ext cx="10994409" cy="628310"/>
          </a:xfrm>
        </p:spPr>
        <p:txBody>
          <a:bodyPr/>
          <a:lstStyle/>
          <a:p>
            <a:r>
              <a:rPr lang="en-IN" dirty="0">
                <a:solidFill>
                  <a:schemeClr val="accent1"/>
                </a:solidFill>
              </a:rPr>
              <a:t>Recursive Calls initiated by Fib(4)</a:t>
            </a:r>
          </a:p>
        </p:txBody>
      </p:sp>
      <p:sp>
        <p:nvSpPr>
          <p:cNvPr id="3" name="Date Placeholder 2"/>
          <p:cNvSpPr>
            <a:spLocks noGrp="1"/>
          </p:cNvSpPr>
          <p:nvPr>
            <p:ph type="dt" sz="half" idx="10"/>
          </p:nvPr>
        </p:nvSpPr>
        <p:spPr/>
        <p:txBody>
          <a:bodyPr/>
          <a:lstStyle/>
          <a:p>
            <a:pPr>
              <a:defRPr/>
            </a:pPr>
            <a:fld id="{D4A767CB-F3DC-466B-9CEB-EC114E167466}" type="datetime1">
              <a:rPr lang="en-US" smtClean="0"/>
              <a:t>5/23/2022</a:t>
            </a:fld>
            <a:endParaRPr lang="en-US"/>
          </a:p>
        </p:txBody>
      </p:sp>
      <p:sp>
        <p:nvSpPr>
          <p:cNvPr id="5" name="Footer Placeholder 4"/>
          <p:cNvSpPr>
            <a:spLocks noGrp="1"/>
          </p:cNvSpPr>
          <p:nvPr>
            <p:ph type="ftr" sz="quarter" idx="11"/>
          </p:nvPr>
        </p:nvSpPr>
        <p:spPr/>
        <p:txBody>
          <a:bodyPr/>
          <a:lstStyle/>
          <a:p>
            <a:pPr>
              <a:defRPr/>
            </a:pPr>
            <a:r>
              <a:rPr lang="en-IN"/>
              <a:t>CSE 1001                             Department of CSE</a:t>
            </a:r>
            <a:endParaRPr lang="en-US" dirty="0">
              <a:solidFill>
                <a:schemeClr val="bg1"/>
              </a:solidFill>
            </a:endParaRPr>
          </a:p>
        </p:txBody>
      </p:sp>
      <p:sp>
        <p:nvSpPr>
          <p:cNvPr id="4" name="Slide Number Placeholder 3"/>
          <p:cNvSpPr>
            <a:spLocks noGrp="1"/>
          </p:cNvSpPr>
          <p:nvPr>
            <p:ph type="sldNum" sz="quarter" idx="12"/>
          </p:nvPr>
        </p:nvSpPr>
        <p:spPr/>
        <p:txBody>
          <a:bodyPr/>
          <a:lstStyle/>
          <a:p>
            <a:pPr>
              <a:defRPr/>
            </a:pPr>
            <a:fld id="{734E517F-EEB4-4889-9A6A-9CA8A08D6087}" type="slidenum">
              <a:rPr lang="en-US" smtClean="0"/>
              <a:pPr>
                <a:defRPr/>
              </a:pPr>
              <a:t>15</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400234" y="832419"/>
            <a:ext cx="11432374" cy="562091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2"/>
          <p:cNvSpPr>
            <a:spLocks noGrp="1" noChangeArrowheads="1"/>
          </p:cNvSpPr>
          <p:nvPr>
            <p:ph type="title"/>
          </p:nvPr>
        </p:nvSpPr>
        <p:spPr>
          <a:xfrm>
            <a:off x="983432" y="476672"/>
            <a:ext cx="9323059" cy="685800"/>
          </a:xfrm>
        </p:spPr>
        <p:txBody>
          <a:bodyPr>
            <a:noAutofit/>
          </a:bodyPr>
          <a:lstStyle/>
          <a:p>
            <a:pPr algn="l" eaLnBrk="1" hangingPunct="1"/>
            <a:r>
              <a:rPr lang="en-US" sz="3200" dirty="0">
                <a:solidFill>
                  <a:schemeClr val="accent1"/>
                </a:solidFill>
              </a:rPr>
              <a:t>Fibonacci Series using Recursion</a:t>
            </a:r>
          </a:p>
        </p:txBody>
      </p:sp>
      <p:sp>
        <p:nvSpPr>
          <p:cNvPr id="2" name="Date Placeholder 1"/>
          <p:cNvSpPr>
            <a:spLocks noGrp="1"/>
          </p:cNvSpPr>
          <p:nvPr>
            <p:ph type="dt" sz="half" idx="10"/>
          </p:nvPr>
        </p:nvSpPr>
        <p:spPr/>
        <p:txBody>
          <a:bodyPr/>
          <a:lstStyle/>
          <a:p>
            <a:pPr>
              <a:defRPr/>
            </a:pPr>
            <a:fld id="{6DD3ED1B-8139-4E2A-82C4-7EA4FD3175B1}" type="datetime1">
              <a:rPr lang="en-US" smtClean="0"/>
              <a:t>5/23/2022</a:t>
            </a:fld>
            <a:endParaRPr lang="en-US"/>
          </a:p>
        </p:txBody>
      </p:sp>
      <p:sp>
        <p:nvSpPr>
          <p:cNvPr id="19458" name="Footer Placeholder 3"/>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19459" name="Slide Number Placeholder 4"/>
          <p:cNvSpPr>
            <a:spLocks noGrp="1"/>
          </p:cNvSpPr>
          <p:nvPr>
            <p:ph type="sldNum" sz="quarter" idx="12"/>
          </p:nvPr>
        </p:nvSpPr>
        <p:spPr>
          <a:noFill/>
        </p:spPr>
        <p:txBody>
          <a:bodyPr/>
          <a:lstStyle/>
          <a:p>
            <a:fld id="{AD794BD8-63B2-450E-A23B-F469619A50A2}" type="slidenum">
              <a:rPr lang="en-US" smtClean="0"/>
              <a:pPr/>
              <a:t>16</a:t>
            </a:fld>
            <a:endParaRPr lang="en-US"/>
          </a:p>
        </p:txBody>
      </p:sp>
      <p:sp>
        <p:nvSpPr>
          <p:cNvPr id="19460" name="Rectangle 5"/>
          <p:cNvSpPr>
            <a:spLocks noChangeArrowheads="1"/>
          </p:cNvSpPr>
          <p:nvPr/>
        </p:nvSpPr>
        <p:spPr bwMode="auto">
          <a:xfrm>
            <a:off x="983432" y="1162472"/>
            <a:ext cx="9684568" cy="5424562"/>
          </a:xfrm>
          <a:prstGeom prst="rect">
            <a:avLst/>
          </a:prstGeom>
          <a:noFill/>
          <a:ln w="9525">
            <a:noFill/>
            <a:miter lim="800000"/>
            <a:headEnd/>
            <a:tailEnd/>
          </a:ln>
        </p:spPr>
        <p:txBody>
          <a:bodyPr wrap="square">
            <a:spAutoFit/>
          </a:bodyPr>
          <a:lstStyle/>
          <a:p>
            <a:r>
              <a:rPr lang="en-US" b="0" dirty="0" err="1">
                <a:solidFill>
                  <a:srgbClr val="003399"/>
                </a:solidFill>
                <a:latin typeface="Courier New" panose="02070309020205020404" pitchFamily="49" charset="0"/>
                <a:cs typeface="Courier New" panose="02070309020205020404" pitchFamily="49" charset="0"/>
              </a:rPr>
              <a:t>int</a:t>
            </a:r>
            <a:r>
              <a:rPr lang="en-US" b="0" dirty="0">
                <a:solidFill>
                  <a:srgbClr val="003399"/>
                </a:solidFill>
                <a:latin typeface="Courier New" panose="02070309020205020404" pitchFamily="49" charset="0"/>
                <a:cs typeface="Courier New" panose="02070309020205020404" pitchFamily="49" charset="0"/>
              </a:rPr>
              <a:t> </a:t>
            </a:r>
            <a:r>
              <a:rPr lang="en-US" dirty="0" err="1">
                <a:solidFill>
                  <a:srgbClr val="003399"/>
                </a:solidFill>
                <a:latin typeface="Courier New" panose="02070309020205020404" pitchFamily="49" charset="0"/>
                <a:cs typeface="Courier New" panose="02070309020205020404" pitchFamily="49" charset="0"/>
              </a:rPr>
              <a:t>rfibo</a:t>
            </a:r>
            <a:r>
              <a:rPr lang="en-US" b="0" dirty="0">
                <a:solidFill>
                  <a:srgbClr val="003399"/>
                </a:solidFill>
                <a:latin typeface="Courier New" panose="02070309020205020404" pitchFamily="49" charset="0"/>
                <a:cs typeface="Courier New" panose="02070309020205020404" pitchFamily="49" charset="0"/>
              </a:rPr>
              <a:t>(</a:t>
            </a:r>
            <a:r>
              <a:rPr lang="en-US" b="0" dirty="0" err="1">
                <a:solidFill>
                  <a:srgbClr val="003399"/>
                </a:solidFill>
                <a:latin typeface="Courier New" panose="02070309020205020404" pitchFamily="49" charset="0"/>
                <a:cs typeface="Courier New" panose="02070309020205020404" pitchFamily="49" charset="0"/>
              </a:rPr>
              <a:t>int</a:t>
            </a:r>
            <a:r>
              <a:rPr lang="en-US" b="0" dirty="0">
                <a:solidFill>
                  <a:srgbClr val="003399"/>
                </a:solidFill>
                <a:latin typeface="Courier New" panose="02070309020205020404" pitchFamily="49" charset="0"/>
                <a:cs typeface="Courier New" panose="02070309020205020404" pitchFamily="49" charset="0"/>
              </a:rPr>
              <a:t>);</a:t>
            </a:r>
          </a:p>
          <a:p>
            <a:endParaRPr lang="en-US" sz="1050" b="0" dirty="0">
              <a:solidFill>
                <a:schemeClr val="tx1"/>
              </a:solidFill>
              <a:latin typeface="+mn-lt"/>
            </a:endParaRPr>
          </a:p>
          <a:p>
            <a:r>
              <a:rPr lang="en-US" b="0" dirty="0" err="1">
                <a:solidFill>
                  <a:schemeClr val="tx1"/>
                </a:solidFill>
                <a:latin typeface="+mn-lt"/>
              </a:rPr>
              <a:t>int</a:t>
            </a:r>
            <a:r>
              <a:rPr lang="en-US" b="0" dirty="0">
                <a:solidFill>
                  <a:schemeClr val="tx1"/>
                </a:solidFill>
                <a:latin typeface="+mn-lt"/>
              </a:rPr>
              <a:t> main(void){</a:t>
            </a:r>
          </a:p>
          <a:p>
            <a:r>
              <a:rPr lang="en-US" b="0" dirty="0">
                <a:solidFill>
                  <a:schemeClr val="tx1"/>
                </a:solidFill>
                <a:latin typeface="+mn-lt"/>
              </a:rPr>
              <a:t>  </a:t>
            </a:r>
            <a:r>
              <a:rPr lang="en-US" b="0" dirty="0" err="1">
                <a:solidFill>
                  <a:schemeClr val="tx1"/>
                </a:solidFill>
                <a:latin typeface="+mn-lt"/>
              </a:rPr>
              <a:t>int</a:t>
            </a:r>
            <a:r>
              <a:rPr lang="en-US" b="0" dirty="0">
                <a:solidFill>
                  <a:schemeClr val="tx1"/>
                </a:solidFill>
                <a:latin typeface="+mn-lt"/>
              </a:rPr>
              <a:t> </a:t>
            </a:r>
            <a:r>
              <a:rPr lang="en-US" b="0" dirty="0" err="1">
                <a:solidFill>
                  <a:schemeClr val="tx1"/>
                </a:solidFill>
                <a:latin typeface="+mn-lt"/>
              </a:rPr>
              <a:t>n,i</a:t>
            </a:r>
            <a:r>
              <a:rPr lang="en-US" b="0" dirty="0">
                <a:solidFill>
                  <a:schemeClr val="tx1"/>
                </a:solidFill>
                <a:latin typeface="+mn-lt"/>
              </a:rPr>
              <a:t>, a[20], </a:t>
            </a:r>
            <a:r>
              <a:rPr lang="en-US" b="0" dirty="0" err="1">
                <a:solidFill>
                  <a:schemeClr val="tx1"/>
                </a:solidFill>
                <a:latin typeface="+mn-lt"/>
              </a:rPr>
              <a:t>fibo</a:t>
            </a:r>
            <a:r>
              <a:rPr lang="en-US" b="0" dirty="0">
                <a:solidFill>
                  <a:schemeClr val="tx1"/>
                </a:solidFill>
                <a:latin typeface="+mn-lt"/>
              </a:rPr>
              <a:t>; </a:t>
            </a:r>
          </a:p>
          <a:p>
            <a:r>
              <a:rPr lang="en-US" b="0" dirty="0">
                <a:solidFill>
                  <a:schemeClr val="tx1"/>
                </a:solidFill>
                <a:latin typeface="+mn-lt"/>
              </a:rPr>
              <a:t>  </a:t>
            </a:r>
            <a:r>
              <a:rPr lang="en-US" b="0" dirty="0" err="1">
                <a:solidFill>
                  <a:schemeClr val="tx1"/>
                </a:solidFill>
                <a:latin typeface="+mn-lt"/>
              </a:rPr>
              <a:t>printf</a:t>
            </a:r>
            <a:r>
              <a:rPr lang="en-US" b="0" dirty="0">
                <a:solidFill>
                  <a:schemeClr val="tx1"/>
                </a:solidFill>
                <a:latin typeface="+mn-lt"/>
              </a:rPr>
              <a:t>("enter any num to n\n“);</a:t>
            </a:r>
          </a:p>
          <a:p>
            <a:r>
              <a:rPr lang="en-US" b="0" dirty="0">
                <a:solidFill>
                  <a:schemeClr val="tx1"/>
                </a:solidFill>
                <a:latin typeface="+mn-lt"/>
              </a:rPr>
              <a:t>  </a:t>
            </a:r>
            <a:r>
              <a:rPr lang="en-US" b="0" dirty="0" err="1">
                <a:solidFill>
                  <a:schemeClr val="tx1"/>
                </a:solidFill>
                <a:latin typeface="+mn-lt"/>
              </a:rPr>
              <a:t>scanf</a:t>
            </a:r>
            <a:r>
              <a:rPr lang="en-US" b="0" dirty="0">
                <a:solidFill>
                  <a:schemeClr val="tx1"/>
                </a:solidFill>
                <a:latin typeface="+mn-lt"/>
              </a:rPr>
              <a:t>(“%d”, n);</a:t>
            </a:r>
          </a:p>
          <a:p>
            <a:r>
              <a:rPr lang="en-US" b="0" dirty="0">
                <a:solidFill>
                  <a:schemeClr val="tx1"/>
                </a:solidFill>
                <a:latin typeface="+mn-lt"/>
              </a:rPr>
              <a:t>  </a:t>
            </a:r>
            <a:r>
              <a:rPr lang="en-US" b="0" dirty="0" err="1">
                <a:solidFill>
                  <a:schemeClr val="tx1"/>
                </a:solidFill>
                <a:latin typeface="+mn-lt"/>
              </a:rPr>
              <a:t>printf</a:t>
            </a:r>
            <a:r>
              <a:rPr lang="en-US" b="0" dirty="0">
                <a:solidFill>
                  <a:schemeClr val="tx1"/>
                </a:solidFill>
                <a:latin typeface="+mn-lt"/>
              </a:rPr>
              <a:t>(“Fibonacci series “);</a:t>
            </a:r>
          </a:p>
          <a:p>
            <a:r>
              <a:rPr lang="en-US" b="0" dirty="0">
                <a:solidFill>
                  <a:schemeClr val="tx1"/>
                </a:solidFill>
                <a:latin typeface="+mn-lt"/>
              </a:rPr>
              <a:t>  for (</a:t>
            </a:r>
            <a:r>
              <a:rPr lang="en-US" b="0" dirty="0" err="1">
                <a:solidFill>
                  <a:schemeClr val="tx1"/>
                </a:solidFill>
                <a:latin typeface="+mn-lt"/>
              </a:rPr>
              <a:t>i</a:t>
            </a:r>
            <a:r>
              <a:rPr lang="en-US" b="0" dirty="0">
                <a:solidFill>
                  <a:schemeClr val="tx1"/>
                </a:solidFill>
                <a:latin typeface="+mn-lt"/>
              </a:rPr>
              <a:t>=1; </a:t>
            </a:r>
            <a:r>
              <a:rPr lang="en-US" b="0" dirty="0" err="1">
                <a:solidFill>
                  <a:schemeClr val="tx1"/>
                </a:solidFill>
                <a:latin typeface="+mn-lt"/>
              </a:rPr>
              <a:t>i</a:t>
            </a:r>
            <a:r>
              <a:rPr lang="en-US" b="0" dirty="0">
                <a:solidFill>
                  <a:schemeClr val="tx1"/>
                </a:solidFill>
                <a:latin typeface="+mn-lt"/>
              </a:rPr>
              <a:t>&lt;=n; </a:t>
            </a:r>
            <a:r>
              <a:rPr lang="en-US" b="0" dirty="0" err="1">
                <a:solidFill>
                  <a:schemeClr val="tx1"/>
                </a:solidFill>
                <a:latin typeface="+mn-lt"/>
              </a:rPr>
              <a:t>i</a:t>
            </a:r>
            <a:r>
              <a:rPr lang="en-US" b="0" dirty="0">
                <a:solidFill>
                  <a:schemeClr val="tx1"/>
                </a:solidFill>
                <a:latin typeface="+mn-lt"/>
              </a:rPr>
              <a:t>++) {</a:t>
            </a:r>
          </a:p>
          <a:p>
            <a:r>
              <a:rPr lang="en-US" b="0" dirty="0">
                <a:solidFill>
                  <a:schemeClr val="tx1"/>
                </a:solidFill>
                <a:latin typeface="+mn-lt"/>
              </a:rPr>
              <a:t>    </a:t>
            </a:r>
            <a:r>
              <a:rPr lang="en-US" b="0" dirty="0" err="1">
                <a:solidFill>
                  <a:schemeClr val="tx1"/>
                </a:solidFill>
                <a:latin typeface="Courier New" panose="02070309020205020404" pitchFamily="49" charset="0"/>
                <a:cs typeface="Courier New" panose="02070309020205020404" pitchFamily="49" charset="0"/>
              </a:rPr>
              <a:t>fibo</a:t>
            </a:r>
            <a:r>
              <a:rPr lang="en-US" b="0" dirty="0">
                <a:solidFill>
                  <a:schemeClr val="tx1"/>
                </a:solidFill>
                <a:latin typeface="Courier New" panose="02070309020205020404" pitchFamily="49" charset="0"/>
                <a:cs typeface="Courier New" panose="02070309020205020404" pitchFamily="49" charset="0"/>
              </a:rPr>
              <a:t> = </a:t>
            </a:r>
            <a:r>
              <a:rPr lang="en-US" dirty="0" err="1">
                <a:solidFill>
                  <a:srgbClr val="003399"/>
                </a:solidFill>
                <a:latin typeface="Courier New" panose="02070309020205020404" pitchFamily="49" charset="0"/>
                <a:cs typeface="Courier New" panose="02070309020205020404" pitchFamily="49" charset="0"/>
              </a:rPr>
              <a:t>rfibo</a:t>
            </a:r>
            <a:r>
              <a:rPr lang="en-US" b="0" dirty="0">
                <a:solidFill>
                  <a:srgbClr val="003399"/>
                </a:solidFill>
                <a:latin typeface="Courier New" panose="02070309020205020404" pitchFamily="49" charset="0"/>
                <a:cs typeface="Courier New" panose="02070309020205020404" pitchFamily="49" charset="0"/>
              </a:rPr>
              <a:t>(</a:t>
            </a:r>
            <a:r>
              <a:rPr lang="en-US" b="0" dirty="0" err="1">
                <a:solidFill>
                  <a:srgbClr val="003399"/>
                </a:solidFill>
                <a:latin typeface="Courier New" panose="02070309020205020404" pitchFamily="49" charset="0"/>
                <a:cs typeface="Courier New" panose="02070309020205020404" pitchFamily="49" charset="0"/>
              </a:rPr>
              <a:t>i</a:t>
            </a:r>
            <a:r>
              <a:rPr lang="en-US" b="0" dirty="0">
                <a:solidFill>
                  <a:srgbClr val="003399"/>
                </a:solidFill>
                <a:latin typeface="Courier New" panose="02070309020205020404" pitchFamily="49" charset="0"/>
                <a:cs typeface="Courier New" panose="02070309020205020404" pitchFamily="49" charset="0"/>
              </a:rPr>
              <a:t>);</a:t>
            </a:r>
          </a:p>
          <a:p>
            <a:r>
              <a:rPr lang="en-US" b="0" dirty="0">
                <a:solidFill>
                  <a:schemeClr val="tx1"/>
                </a:solidFill>
                <a:latin typeface="+mn-lt"/>
              </a:rPr>
              <a:t>    </a:t>
            </a:r>
            <a:r>
              <a:rPr lang="en-US" b="0" dirty="0" err="1">
                <a:solidFill>
                  <a:schemeClr val="tx1"/>
                </a:solidFill>
                <a:latin typeface="+mn-lt"/>
              </a:rPr>
              <a:t>printf</a:t>
            </a:r>
            <a:r>
              <a:rPr lang="en-US" b="0" dirty="0">
                <a:solidFill>
                  <a:schemeClr val="tx1"/>
                </a:solidFill>
                <a:latin typeface="+mn-lt"/>
              </a:rPr>
              <a:t>(“%d”, </a:t>
            </a:r>
            <a:r>
              <a:rPr lang="en-US" b="0" dirty="0" err="1">
                <a:solidFill>
                  <a:schemeClr val="tx1"/>
                </a:solidFill>
                <a:latin typeface="+mn-lt"/>
              </a:rPr>
              <a:t>fibo</a:t>
            </a:r>
            <a:r>
              <a:rPr lang="en-US" b="0" dirty="0">
                <a:solidFill>
                  <a:schemeClr val="tx1"/>
                </a:solidFill>
                <a:latin typeface="+mn-lt"/>
              </a:rPr>
              <a:t>);</a:t>
            </a:r>
          </a:p>
          <a:p>
            <a:r>
              <a:rPr lang="en-US" b="0" dirty="0">
                <a:solidFill>
                  <a:schemeClr val="tx1"/>
                </a:solidFill>
                <a:latin typeface="+mn-lt"/>
              </a:rPr>
              <a:t>  }</a:t>
            </a:r>
          </a:p>
          <a:p>
            <a:r>
              <a:rPr lang="en-US" b="0" dirty="0">
                <a:solidFill>
                  <a:schemeClr val="tx1"/>
                </a:solidFill>
                <a:latin typeface="+mn-lt"/>
              </a:rPr>
              <a:t>  return 0;</a:t>
            </a:r>
          </a:p>
          <a:p>
            <a:r>
              <a:rPr lang="en-US" b="0" dirty="0">
                <a:solidFill>
                  <a:schemeClr val="tx1"/>
                </a:solidFill>
                <a:latin typeface="+mn-lt"/>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38200" y="576182"/>
            <a:ext cx="9829801" cy="628310"/>
          </a:xfrm>
        </p:spPr>
        <p:txBody>
          <a:bodyPr>
            <a:noAutofit/>
          </a:bodyPr>
          <a:lstStyle/>
          <a:p>
            <a:pPr algn="l" eaLnBrk="1" hangingPunct="1"/>
            <a:r>
              <a:rPr lang="en-US" sz="4000" dirty="0">
                <a:solidFill>
                  <a:schemeClr val="accent1"/>
                </a:solidFill>
              </a:rPr>
              <a:t>Factorial-</a:t>
            </a:r>
            <a:r>
              <a:rPr lang="en-US" sz="4000" dirty="0">
                <a:solidFill>
                  <a:schemeClr val="accent2"/>
                </a:solidFill>
              </a:rPr>
              <a:t> </a:t>
            </a:r>
            <a:r>
              <a:rPr lang="en-US" sz="3600" dirty="0">
                <a:solidFill>
                  <a:srgbClr val="C00000"/>
                </a:solidFill>
                <a:latin typeface="Tempus Sans ITC" pitchFamily="82" charset="0"/>
              </a:rPr>
              <a:t>recursive procedure – </a:t>
            </a:r>
            <a:r>
              <a:rPr lang="en-US" sz="3600" dirty="0">
                <a:latin typeface="Tempus Sans ITC" pitchFamily="82" charset="0"/>
              </a:rPr>
              <a:t>A revisit</a:t>
            </a:r>
            <a:endParaRPr lang="en-US" sz="4000" dirty="0">
              <a:latin typeface="Tempus Sans ITC" pitchFamily="82" charset="0"/>
            </a:endParaRPr>
          </a:p>
        </p:txBody>
      </p:sp>
      <p:sp>
        <p:nvSpPr>
          <p:cNvPr id="2" name="Date Placeholder 1"/>
          <p:cNvSpPr>
            <a:spLocks noGrp="1"/>
          </p:cNvSpPr>
          <p:nvPr>
            <p:ph type="dt" sz="half" idx="10"/>
          </p:nvPr>
        </p:nvSpPr>
        <p:spPr/>
        <p:txBody>
          <a:bodyPr/>
          <a:lstStyle/>
          <a:p>
            <a:pPr>
              <a:defRPr/>
            </a:pPr>
            <a:fld id="{FAA69C22-3C77-44C5-A904-65877CBA4A98}" type="datetime1">
              <a:rPr lang="en-US" smtClean="0"/>
              <a:t>5/23/2022</a:t>
            </a:fld>
            <a:endParaRPr lang="en-US"/>
          </a:p>
        </p:txBody>
      </p:sp>
      <p:sp>
        <p:nvSpPr>
          <p:cNvPr id="8196" name="Footer Placeholder 3"/>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8197" name="Slide Number Placeholder 4"/>
          <p:cNvSpPr>
            <a:spLocks noGrp="1"/>
          </p:cNvSpPr>
          <p:nvPr>
            <p:ph type="sldNum" sz="quarter" idx="12"/>
          </p:nvPr>
        </p:nvSpPr>
        <p:spPr>
          <a:noFill/>
        </p:spPr>
        <p:txBody>
          <a:bodyPr/>
          <a:lstStyle/>
          <a:p>
            <a:fld id="{53648592-92B6-4DA1-8B9B-3524A63D2A87}" type="slidenum">
              <a:rPr lang="en-US" smtClean="0"/>
              <a:pPr/>
              <a:t>17</a:t>
            </a:fld>
            <a:endParaRPr lang="en-US"/>
          </a:p>
        </p:txBody>
      </p:sp>
      <p:sp>
        <p:nvSpPr>
          <p:cNvPr id="8198" name="Rectangle 5"/>
          <p:cNvSpPr>
            <a:spLocks noChangeArrowheads="1"/>
          </p:cNvSpPr>
          <p:nvPr/>
        </p:nvSpPr>
        <p:spPr bwMode="auto">
          <a:xfrm>
            <a:off x="838200" y="2001029"/>
            <a:ext cx="9829800" cy="4524315"/>
          </a:xfrm>
          <a:prstGeom prst="rect">
            <a:avLst/>
          </a:prstGeom>
          <a:noFill/>
          <a:ln w="9525">
            <a:noFill/>
            <a:miter lim="800000"/>
            <a:headEnd/>
            <a:tailEnd/>
          </a:ln>
        </p:spPr>
        <p:txBody>
          <a:bodyPr wrap="square">
            <a:spAutoFit/>
          </a:bodyPr>
          <a:lstStyle/>
          <a:p>
            <a:pPr>
              <a:lnSpc>
                <a:spcPct val="80000"/>
              </a:lnSpc>
            </a:pPr>
            <a:endParaRPr lang="en-US" sz="2400" b="0" dirty="0">
              <a:solidFill>
                <a:schemeClr val="tx1"/>
              </a:solidFill>
              <a:latin typeface="+mn-lt"/>
            </a:endParaRPr>
          </a:p>
          <a:p>
            <a:pPr eaLnBrk="1" hangingPunct="1">
              <a:lnSpc>
                <a:spcPct val="80000"/>
              </a:lnSpc>
              <a:buFontTx/>
              <a:buNone/>
            </a:pPr>
            <a:r>
              <a:rPr lang="en-US" sz="2400" dirty="0">
                <a:solidFill>
                  <a:srgbClr val="003399"/>
                </a:solidFill>
                <a:latin typeface="Courier New" panose="02070309020205020404" pitchFamily="49" charset="0"/>
                <a:cs typeface="Courier New" panose="02070309020205020404" pitchFamily="49" charset="0"/>
              </a:rPr>
              <a:t>long factorial (long a) { </a:t>
            </a:r>
          </a:p>
          <a:p>
            <a:pPr eaLnBrk="1" hangingPunct="1">
              <a:lnSpc>
                <a:spcPct val="80000"/>
              </a:lnSpc>
              <a:buFontTx/>
              <a:buNone/>
            </a:pPr>
            <a:r>
              <a:rPr lang="en-US" sz="2400" dirty="0">
                <a:solidFill>
                  <a:srgbClr val="003399"/>
                </a:solidFill>
                <a:latin typeface="Courier New" panose="02070309020205020404" pitchFamily="49" charset="0"/>
                <a:cs typeface="Courier New" panose="02070309020205020404" pitchFamily="49" charset="0"/>
              </a:rPr>
              <a:t>	if (a ==0) //base case</a:t>
            </a:r>
          </a:p>
          <a:p>
            <a:pPr eaLnBrk="1" hangingPunct="1">
              <a:lnSpc>
                <a:spcPct val="80000"/>
              </a:lnSpc>
              <a:buFontTx/>
              <a:buNone/>
            </a:pPr>
            <a:r>
              <a:rPr lang="en-US" sz="2400" dirty="0">
                <a:solidFill>
                  <a:srgbClr val="003399"/>
                </a:solidFill>
                <a:latin typeface="Courier New" panose="02070309020205020404" pitchFamily="49" charset="0"/>
                <a:cs typeface="Courier New" panose="02070309020205020404" pitchFamily="49" charset="0"/>
              </a:rPr>
              <a:t>	   return (1); </a:t>
            </a:r>
          </a:p>
          <a:p>
            <a:pPr eaLnBrk="1" hangingPunct="1">
              <a:lnSpc>
                <a:spcPct val="80000"/>
              </a:lnSpc>
              <a:buFontTx/>
              <a:buNone/>
            </a:pPr>
            <a:r>
              <a:rPr lang="en-US" sz="2400" dirty="0">
                <a:solidFill>
                  <a:srgbClr val="003399"/>
                </a:solidFill>
                <a:latin typeface="Courier New" panose="02070309020205020404" pitchFamily="49" charset="0"/>
                <a:cs typeface="Courier New" panose="02070309020205020404" pitchFamily="49" charset="0"/>
              </a:rPr>
              <a:t>     return (a * factorial (a-1));</a:t>
            </a:r>
          </a:p>
          <a:p>
            <a:pPr eaLnBrk="1" hangingPunct="1">
              <a:lnSpc>
                <a:spcPct val="80000"/>
              </a:lnSpc>
              <a:buFontTx/>
              <a:buNone/>
            </a:pPr>
            <a:r>
              <a:rPr lang="en-US" sz="2400" dirty="0">
                <a:solidFill>
                  <a:srgbClr val="003399"/>
                </a:solidFill>
                <a:latin typeface="Courier New" panose="02070309020205020404" pitchFamily="49" charset="0"/>
                <a:cs typeface="Courier New" panose="02070309020205020404" pitchFamily="49" charset="0"/>
              </a:rPr>
              <a:t> }</a:t>
            </a:r>
          </a:p>
          <a:p>
            <a:pPr>
              <a:lnSpc>
                <a:spcPct val="80000"/>
              </a:lnSpc>
            </a:pPr>
            <a:endParaRPr lang="en-US" sz="2400" b="0" dirty="0">
              <a:solidFill>
                <a:schemeClr val="tx1"/>
              </a:solidFill>
              <a:latin typeface="+mn-lt"/>
            </a:endParaRPr>
          </a:p>
          <a:p>
            <a:pPr lvl="3">
              <a:lnSpc>
                <a:spcPct val="80000"/>
              </a:lnSpc>
            </a:pPr>
            <a:r>
              <a:rPr lang="en-US" sz="2400" b="0" dirty="0" err="1">
                <a:solidFill>
                  <a:schemeClr val="tx1"/>
                </a:solidFill>
                <a:latin typeface="+mn-lt"/>
              </a:rPr>
              <a:t>int</a:t>
            </a:r>
            <a:r>
              <a:rPr lang="en-US" sz="2400" b="0" dirty="0">
                <a:solidFill>
                  <a:schemeClr val="tx1"/>
                </a:solidFill>
                <a:latin typeface="+mn-lt"/>
              </a:rPr>
              <a:t> main () { </a:t>
            </a:r>
          </a:p>
          <a:p>
            <a:pPr lvl="3">
              <a:lnSpc>
                <a:spcPct val="80000"/>
              </a:lnSpc>
            </a:pPr>
            <a:endParaRPr lang="en-US" sz="2400" b="0" dirty="0">
              <a:solidFill>
                <a:schemeClr val="tx1"/>
              </a:solidFill>
              <a:latin typeface="+mn-lt"/>
            </a:endParaRPr>
          </a:p>
          <a:p>
            <a:pPr lvl="4">
              <a:lnSpc>
                <a:spcPct val="80000"/>
              </a:lnSpc>
            </a:pPr>
            <a:r>
              <a:rPr lang="en-US" sz="2400" b="0" dirty="0">
                <a:solidFill>
                  <a:schemeClr val="tx1"/>
                </a:solidFill>
                <a:latin typeface="+mn-lt"/>
              </a:rPr>
              <a:t> long number;</a:t>
            </a:r>
          </a:p>
          <a:p>
            <a:pPr lvl="4">
              <a:lnSpc>
                <a:spcPct val="80000"/>
              </a:lnSpc>
            </a:pPr>
            <a:r>
              <a:rPr lang="en-US" sz="2400" b="0" dirty="0">
                <a:solidFill>
                  <a:schemeClr val="tx1"/>
                </a:solidFill>
                <a:latin typeface="+mn-lt"/>
              </a:rPr>
              <a:t> </a:t>
            </a:r>
            <a:r>
              <a:rPr lang="en-US" sz="2400" b="0" dirty="0" err="1">
                <a:solidFill>
                  <a:schemeClr val="tx1"/>
                </a:solidFill>
                <a:latin typeface="+mn-lt"/>
              </a:rPr>
              <a:t>printf</a:t>
            </a:r>
            <a:r>
              <a:rPr lang="en-US" sz="2400" b="0" dirty="0">
                <a:solidFill>
                  <a:schemeClr val="tx1"/>
                </a:solidFill>
                <a:latin typeface="+mn-lt"/>
              </a:rPr>
              <a:t>("Please enter the number: “); </a:t>
            </a:r>
          </a:p>
          <a:p>
            <a:pPr lvl="4">
              <a:lnSpc>
                <a:spcPct val="80000"/>
              </a:lnSpc>
            </a:pPr>
            <a:r>
              <a:rPr lang="en-US" sz="2400" b="0" dirty="0">
                <a:solidFill>
                  <a:schemeClr val="tx1"/>
                </a:solidFill>
                <a:latin typeface="+mn-lt"/>
              </a:rPr>
              <a:t> </a:t>
            </a:r>
            <a:r>
              <a:rPr lang="en-US" sz="2400" b="0" dirty="0" err="1">
                <a:solidFill>
                  <a:schemeClr val="tx1"/>
                </a:solidFill>
                <a:latin typeface="+mn-lt"/>
              </a:rPr>
              <a:t>scanf</a:t>
            </a:r>
            <a:r>
              <a:rPr lang="en-US" sz="2400" b="0" dirty="0">
                <a:solidFill>
                  <a:schemeClr val="tx1"/>
                </a:solidFill>
                <a:latin typeface="+mn-lt"/>
              </a:rPr>
              <a:t>(“%d”, &amp;number); </a:t>
            </a:r>
          </a:p>
          <a:p>
            <a:pPr lvl="4">
              <a:lnSpc>
                <a:spcPct val="80000"/>
              </a:lnSpc>
            </a:pPr>
            <a:r>
              <a:rPr lang="en-US" sz="2400" b="0" dirty="0">
                <a:solidFill>
                  <a:schemeClr val="tx1"/>
                </a:solidFill>
                <a:latin typeface="+mn-lt"/>
              </a:rPr>
              <a:t> </a:t>
            </a:r>
            <a:r>
              <a:rPr lang="en-US" sz="2400" b="0" dirty="0" err="1">
                <a:solidFill>
                  <a:schemeClr val="tx1"/>
                </a:solidFill>
                <a:latin typeface="+mn-lt"/>
              </a:rPr>
              <a:t>printf</a:t>
            </a:r>
            <a:r>
              <a:rPr lang="en-US" sz="2400" b="0" dirty="0">
                <a:solidFill>
                  <a:schemeClr val="tx1"/>
                </a:solidFill>
                <a:latin typeface="+mn-lt"/>
              </a:rPr>
              <a:t>(“%</a:t>
            </a:r>
            <a:r>
              <a:rPr lang="en-US" sz="2400" b="0" dirty="0" err="1">
                <a:solidFill>
                  <a:schemeClr val="tx1"/>
                </a:solidFill>
                <a:latin typeface="+mn-lt"/>
              </a:rPr>
              <a:t>ld</a:t>
            </a:r>
            <a:r>
              <a:rPr lang="en-US" sz="2400" b="0" dirty="0">
                <a:solidFill>
                  <a:schemeClr val="tx1"/>
                </a:solidFill>
                <a:latin typeface="+mn-lt"/>
              </a:rPr>
              <a:t>! = %</a:t>
            </a:r>
            <a:r>
              <a:rPr lang="en-US" sz="2400" b="0" dirty="0" err="1">
                <a:solidFill>
                  <a:schemeClr val="tx1"/>
                </a:solidFill>
                <a:latin typeface="+mn-lt"/>
              </a:rPr>
              <a:t>ld</a:t>
            </a:r>
            <a:r>
              <a:rPr lang="en-US" sz="2400" b="0" dirty="0">
                <a:solidFill>
                  <a:schemeClr val="tx1"/>
                </a:solidFill>
                <a:latin typeface="+mn-lt"/>
              </a:rPr>
              <a:t>”, number, </a:t>
            </a:r>
            <a:r>
              <a:rPr lang="en-US" sz="2400" dirty="0">
                <a:solidFill>
                  <a:srgbClr val="003399"/>
                </a:solidFill>
                <a:latin typeface="Courier New" panose="02070309020205020404" pitchFamily="49" charset="0"/>
                <a:cs typeface="Courier New" panose="02070309020205020404" pitchFamily="49" charset="0"/>
              </a:rPr>
              <a:t>factorial (number)</a:t>
            </a:r>
            <a:r>
              <a:rPr lang="en-US" sz="2400" b="0" dirty="0">
                <a:solidFill>
                  <a:schemeClr val="tx1"/>
                </a:solidFill>
                <a:latin typeface="+mn-lt"/>
              </a:rPr>
              <a:t>);</a:t>
            </a:r>
          </a:p>
          <a:p>
            <a:pPr lvl="4">
              <a:lnSpc>
                <a:spcPct val="80000"/>
              </a:lnSpc>
            </a:pPr>
            <a:r>
              <a:rPr lang="en-US" sz="2400" b="0" dirty="0">
                <a:solidFill>
                  <a:schemeClr val="tx1"/>
                </a:solidFill>
                <a:latin typeface="+mn-lt"/>
              </a:rPr>
              <a:t> return 0;</a:t>
            </a:r>
          </a:p>
          <a:p>
            <a:pPr lvl="3">
              <a:lnSpc>
                <a:spcPct val="80000"/>
              </a:lnSpc>
            </a:pPr>
            <a:r>
              <a:rPr lang="en-US" sz="2400" b="0" dirty="0">
                <a:solidFill>
                  <a:schemeClr val="tx1"/>
                </a:solidFill>
                <a:latin typeface="+mn-lt"/>
              </a:rPr>
              <a:t>} </a:t>
            </a:r>
          </a:p>
        </p:txBody>
      </p:sp>
      <p:sp>
        <p:nvSpPr>
          <p:cNvPr id="7" name="Text Box 3"/>
          <p:cNvSpPr txBox="1">
            <a:spLocks noChangeArrowheads="1"/>
          </p:cNvSpPr>
          <p:nvPr/>
        </p:nvSpPr>
        <p:spPr bwMode="auto">
          <a:xfrm>
            <a:off x="8778185" y="3289117"/>
            <a:ext cx="3048000" cy="1154162"/>
          </a:xfrm>
          <a:prstGeom prst="rect">
            <a:avLst/>
          </a:prstGeom>
          <a:noFill/>
          <a:ln w="28575" cap="sq">
            <a:solidFill>
              <a:srgbClr val="FF0000"/>
            </a:solidFill>
            <a:miter lim="800000"/>
            <a:headEnd type="none" w="sm" len="sm"/>
            <a:tailEnd type="none" w="sm" len="sm"/>
          </a:ln>
        </p:spPr>
        <p:txBody>
          <a:bodyPr>
            <a:spAutoFit/>
          </a:bodyPr>
          <a:lstStyle/>
          <a:p>
            <a:pPr algn="just" eaLnBrk="0" hangingPunct="0">
              <a:lnSpc>
                <a:spcPct val="70000"/>
              </a:lnSpc>
              <a:spcBef>
                <a:spcPct val="35000"/>
              </a:spcBef>
            </a:pPr>
            <a:r>
              <a:rPr lang="en-US" sz="2400" dirty="0">
                <a:solidFill>
                  <a:srgbClr val="C00000"/>
                </a:solidFill>
                <a:latin typeface="Tempus Sans ITC" pitchFamily="82" charset="0"/>
              </a:rPr>
              <a:t>Output:</a:t>
            </a:r>
          </a:p>
          <a:p>
            <a:pPr algn="just" eaLnBrk="0" hangingPunct="0">
              <a:lnSpc>
                <a:spcPct val="70000"/>
              </a:lnSpc>
              <a:spcBef>
                <a:spcPct val="35000"/>
              </a:spcBef>
            </a:pPr>
            <a:r>
              <a:rPr lang="en-US" sz="2400" dirty="0">
                <a:solidFill>
                  <a:srgbClr val="C00000"/>
                </a:solidFill>
                <a:latin typeface="Tempus Sans ITC" pitchFamily="82" charset="0"/>
              </a:rPr>
              <a:t>     	</a:t>
            </a:r>
            <a:r>
              <a:rPr lang="en-US" sz="2400" dirty="0">
                <a:solidFill>
                  <a:schemeClr val="tx1"/>
                </a:solidFill>
                <a:latin typeface="Tempus Sans ITC" pitchFamily="82" charset="0"/>
              </a:rPr>
              <a:t>n = 5</a:t>
            </a:r>
          </a:p>
          <a:p>
            <a:pPr algn="just" eaLnBrk="0" hangingPunct="0">
              <a:lnSpc>
                <a:spcPct val="70000"/>
              </a:lnSpc>
              <a:spcBef>
                <a:spcPct val="35000"/>
              </a:spcBef>
            </a:pPr>
            <a:r>
              <a:rPr lang="en-US" sz="2400" dirty="0">
                <a:solidFill>
                  <a:schemeClr val="tx1"/>
                </a:solidFill>
                <a:latin typeface="Tempus Sans ITC" pitchFamily="82" charset="0"/>
              </a:rPr>
              <a:t>	5! = 120</a:t>
            </a:r>
          </a:p>
        </p:txBody>
      </p:sp>
      <p:pic>
        <p:nvPicPr>
          <p:cNvPr id="3" name="Picture 2"/>
          <p:cNvPicPr>
            <a:picLocks noChangeAspect="1"/>
          </p:cNvPicPr>
          <p:nvPr/>
        </p:nvPicPr>
        <p:blipFill>
          <a:blip r:embed="rId3"/>
          <a:stretch>
            <a:fillRect/>
          </a:stretch>
        </p:blipFill>
        <p:spPr>
          <a:xfrm>
            <a:off x="894582" y="1285857"/>
            <a:ext cx="10446913" cy="491714"/>
          </a:xfrm>
          <a:prstGeom prst="rect">
            <a:avLst/>
          </a:prstGeom>
        </p:spPr>
      </p:pic>
      <p:pic>
        <p:nvPicPr>
          <p:cNvPr id="9" name="Picture 7" descr=" \operatorname{fact}(n) =&#10; \begin{cases}&#10; 1 &amp; \mbox{if } n = 0 \\&#10; n \cdot \operatorname{fact}(n-1) &amp; \mbox{if } n &gt; 0 \\&#10; \end{cases}&#10;"/>
          <p:cNvPicPr>
            <a:picLocks noChangeAspect="1" noChangeArrowheads="1"/>
          </p:cNvPicPr>
          <p:nvPr/>
        </p:nvPicPr>
        <p:blipFill>
          <a:blip r:embed="rId4" cstate="print">
            <a:lum bright="-20000"/>
          </a:blip>
          <a:srcRect/>
          <a:stretch>
            <a:fillRect/>
          </a:stretch>
        </p:blipFill>
        <p:spPr bwMode="auto">
          <a:xfrm>
            <a:off x="6806510" y="1887508"/>
            <a:ext cx="5019675" cy="990600"/>
          </a:xfrm>
          <a:prstGeom prst="rect">
            <a:avLst/>
          </a:prstGeom>
          <a:noFill/>
          <a:ln w="9525">
            <a:noFill/>
            <a:miter lim="800000"/>
            <a:headEnd/>
            <a:tailEnd/>
          </a:ln>
        </p:spPr>
      </p:pic>
    </p:spTree>
    <p:extLst>
      <p:ext uri="{BB962C8B-B14F-4D97-AF65-F5344CB8AC3E}">
        <p14:creationId xmlns:p14="http://schemas.microsoft.com/office/powerpoint/2010/main" val="15632163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8">
                                            <p:txEl>
                                              <p:pRg st="7" end="7"/>
                                            </p:txEl>
                                          </p:spTgt>
                                        </p:tgtEl>
                                        <p:attrNameLst>
                                          <p:attrName>style.visibility</p:attrName>
                                        </p:attrNameLst>
                                      </p:cBhvr>
                                      <p:to>
                                        <p:strVal val="visible"/>
                                      </p:to>
                                    </p:set>
                                    <p:animEffect transition="in" filter="fade">
                                      <p:cBhvr>
                                        <p:cTn id="12" dur="500"/>
                                        <p:tgtEl>
                                          <p:spTgt spid="8198">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198">
                                            <p:txEl>
                                              <p:pRg st="9" end="9"/>
                                            </p:txEl>
                                          </p:spTgt>
                                        </p:tgtEl>
                                        <p:attrNameLst>
                                          <p:attrName>style.visibility</p:attrName>
                                        </p:attrNameLst>
                                      </p:cBhvr>
                                      <p:to>
                                        <p:strVal val="visible"/>
                                      </p:to>
                                    </p:set>
                                    <p:animEffect transition="in" filter="fade">
                                      <p:cBhvr>
                                        <p:cTn id="15" dur="500"/>
                                        <p:tgtEl>
                                          <p:spTgt spid="8198">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198">
                                            <p:txEl>
                                              <p:pRg st="10" end="10"/>
                                            </p:txEl>
                                          </p:spTgt>
                                        </p:tgtEl>
                                        <p:attrNameLst>
                                          <p:attrName>style.visibility</p:attrName>
                                        </p:attrNameLst>
                                      </p:cBhvr>
                                      <p:to>
                                        <p:strVal val="visible"/>
                                      </p:to>
                                    </p:set>
                                    <p:animEffect transition="in" filter="fade">
                                      <p:cBhvr>
                                        <p:cTn id="18" dur="500"/>
                                        <p:tgtEl>
                                          <p:spTgt spid="8198">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198">
                                            <p:txEl>
                                              <p:pRg st="11" end="11"/>
                                            </p:txEl>
                                          </p:spTgt>
                                        </p:tgtEl>
                                        <p:attrNameLst>
                                          <p:attrName>style.visibility</p:attrName>
                                        </p:attrNameLst>
                                      </p:cBhvr>
                                      <p:to>
                                        <p:strVal val="visible"/>
                                      </p:to>
                                    </p:set>
                                    <p:animEffect transition="in" filter="fade">
                                      <p:cBhvr>
                                        <p:cTn id="21" dur="500"/>
                                        <p:tgtEl>
                                          <p:spTgt spid="8198">
                                            <p:txEl>
                                              <p:pRg st="11" end="1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198">
                                            <p:txEl>
                                              <p:pRg st="12" end="12"/>
                                            </p:txEl>
                                          </p:spTgt>
                                        </p:tgtEl>
                                        <p:attrNameLst>
                                          <p:attrName>style.visibility</p:attrName>
                                        </p:attrNameLst>
                                      </p:cBhvr>
                                      <p:to>
                                        <p:strVal val="visible"/>
                                      </p:to>
                                    </p:set>
                                    <p:animEffect transition="in" filter="fade">
                                      <p:cBhvr>
                                        <p:cTn id="24" dur="500"/>
                                        <p:tgtEl>
                                          <p:spTgt spid="8198">
                                            <p:txEl>
                                              <p:pRg st="12" end="1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8198">
                                            <p:txEl>
                                              <p:pRg st="13" end="13"/>
                                            </p:txEl>
                                          </p:spTgt>
                                        </p:tgtEl>
                                        <p:attrNameLst>
                                          <p:attrName>style.visibility</p:attrName>
                                        </p:attrNameLst>
                                      </p:cBhvr>
                                      <p:to>
                                        <p:strVal val="visible"/>
                                      </p:to>
                                    </p:set>
                                    <p:animEffect transition="in" filter="fade">
                                      <p:cBhvr>
                                        <p:cTn id="27" dur="500"/>
                                        <p:tgtEl>
                                          <p:spTgt spid="8198">
                                            <p:txEl>
                                              <p:pRg st="13" end="1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8198">
                                            <p:txEl>
                                              <p:pRg st="14" end="14"/>
                                            </p:txEl>
                                          </p:spTgt>
                                        </p:tgtEl>
                                        <p:attrNameLst>
                                          <p:attrName>style.visibility</p:attrName>
                                        </p:attrNameLst>
                                      </p:cBhvr>
                                      <p:to>
                                        <p:strVal val="visible"/>
                                      </p:to>
                                    </p:set>
                                    <p:animEffect transition="in" filter="fade">
                                      <p:cBhvr>
                                        <p:cTn id="30" dur="500"/>
                                        <p:tgtEl>
                                          <p:spTgt spid="8198">
                                            <p:txEl>
                                              <p:pRg st="14" end="1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198">
                                            <p:txEl>
                                              <p:pRg st="1" end="1"/>
                                            </p:txEl>
                                          </p:spTgt>
                                        </p:tgtEl>
                                        <p:attrNameLst>
                                          <p:attrName>style.visibility</p:attrName>
                                        </p:attrNameLst>
                                      </p:cBhvr>
                                      <p:to>
                                        <p:strVal val="visible"/>
                                      </p:to>
                                    </p:set>
                                    <p:animEffect transition="in" filter="fade">
                                      <p:cBhvr>
                                        <p:cTn id="35" dur="500"/>
                                        <p:tgtEl>
                                          <p:spTgt spid="8198">
                                            <p:txEl>
                                              <p:p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198">
                                            <p:txEl>
                                              <p:pRg st="2" end="2"/>
                                            </p:txEl>
                                          </p:spTgt>
                                        </p:tgtEl>
                                        <p:attrNameLst>
                                          <p:attrName>style.visibility</p:attrName>
                                        </p:attrNameLst>
                                      </p:cBhvr>
                                      <p:to>
                                        <p:strVal val="visible"/>
                                      </p:to>
                                    </p:set>
                                    <p:animEffect transition="in" filter="fade">
                                      <p:cBhvr>
                                        <p:cTn id="38" dur="500"/>
                                        <p:tgtEl>
                                          <p:spTgt spid="8198">
                                            <p:txEl>
                                              <p:pRg st="2" end="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8198">
                                            <p:txEl>
                                              <p:pRg st="3" end="3"/>
                                            </p:txEl>
                                          </p:spTgt>
                                        </p:tgtEl>
                                        <p:attrNameLst>
                                          <p:attrName>style.visibility</p:attrName>
                                        </p:attrNameLst>
                                      </p:cBhvr>
                                      <p:to>
                                        <p:strVal val="visible"/>
                                      </p:to>
                                    </p:set>
                                    <p:animEffect transition="in" filter="fade">
                                      <p:cBhvr>
                                        <p:cTn id="41" dur="500"/>
                                        <p:tgtEl>
                                          <p:spTgt spid="8198">
                                            <p:txEl>
                                              <p:pRg st="3" end="3"/>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8198">
                                            <p:txEl>
                                              <p:pRg st="4" end="4"/>
                                            </p:txEl>
                                          </p:spTgt>
                                        </p:tgtEl>
                                        <p:attrNameLst>
                                          <p:attrName>style.visibility</p:attrName>
                                        </p:attrNameLst>
                                      </p:cBhvr>
                                      <p:to>
                                        <p:strVal val="visible"/>
                                      </p:to>
                                    </p:set>
                                    <p:animEffect transition="in" filter="fade">
                                      <p:cBhvr>
                                        <p:cTn id="44" dur="500"/>
                                        <p:tgtEl>
                                          <p:spTgt spid="8198">
                                            <p:txEl>
                                              <p:pRg st="4" end="4"/>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8198">
                                            <p:txEl>
                                              <p:pRg st="5" end="5"/>
                                            </p:txEl>
                                          </p:spTgt>
                                        </p:tgtEl>
                                        <p:attrNameLst>
                                          <p:attrName>style.visibility</p:attrName>
                                        </p:attrNameLst>
                                      </p:cBhvr>
                                      <p:to>
                                        <p:strVal val="visible"/>
                                      </p:to>
                                    </p:set>
                                    <p:animEffect transition="in" filter="fade">
                                      <p:cBhvr>
                                        <p:cTn id="47" dur="500"/>
                                        <p:tgtEl>
                                          <p:spTgt spid="8198">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blinds(horizontal)">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solidFill>
                  <a:schemeClr val="accent1"/>
                </a:solidFill>
              </a:rPr>
              <a:t>Recursion - How is it doing!</a:t>
            </a:r>
          </a:p>
        </p:txBody>
      </p:sp>
      <p:sp>
        <p:nvSpPr>
          <p:cNvPr id="2" name="Date Placeholder 1"/>
          <p:cNvSpPr>
            <a:spLocks noGrp="1"/>
          </p:cNvSpPr>
          <p:nvPr>
            <p:ph type="dt" sz="half" idx="10"/>
          </p:nvPr>
        </p:nvSpPr>
        <p:spPr>
          <a:xfrm>
            <a:off x="8343900" y="6147323"/>
            <a:ext cx="1600200" cy="365125"/>
          </a:xfrm>
        </p:spPr>
        <p:txBody>
          <a:bodyPr/>
          <a:lstStyle/>
          <a:p>
            <a:pPr>
              <a:defRPr/>
            </a:pPr>
            <a:fld id="{5B008964-01C5-4BC5-8839-DDA7AD4B928D}" type="datetime1">
              <a:rPr lang="en-US" b="0" smtClean="0">
                <a:latin typeface="+mj-lt"/>
              </a:rPr>
              <a:t>5/23/2022</a:t>
            </a:fld>
            <a:endParaRPr lang="en-US" b="0">
              <a:latin typeface="+mj-lt"/>
            </a:endParaRPr>
          </a:p>
        </p:txBody>
      </p:sp>
      <p:sp>
        <p:nvSpPr>
          <p:cNvPr id="9218" name="Footer Placeholder 3"/>
          <p:cNvSpPr>
            <a:spLocks noGrp="1"/>
          </p:cNvSpPr>
          <p:nvPr>
            <p:ph type="ftr" sz="quarter" idx="11"/>
          </p:nvPr>
        </p:nvSpPr>
        <p:spPr>
          <a:xfrm>
            <a:off x="3238500" y="6140451"/>
            <a:ext cx="4419600" cy="365125"/>
          </a:xfrm>
          <a:noFill/>
        </p:spPr>
        <p:txBody>
          <a:bodyPr/>
          <a:lstStyle/>
          <a:p>
            <a:r>
              <a:rPr lang="en-IN" b="0">
                <a:latin typeface="+mj-lt"/>
              </a:rPr>
              <a:t>CSE 1001                             Department of CSE</a:t>
            </a:r>
            <a:endParaRPr lang="en-US" b="0">
              <a:solidFill>
                <a:schemeClr val="bg1"/>
              </a:solidFill>
              <a:latin typeface="+mj-lt"/>
            </a:endParaRPr>
          </a:p>
        </p:txBody>
      </p:sp>
      <p:sp>
        <p:nvSpPr>
          <p:cNvPr id="9219" name="Slide Number Placeholder 4"/>
          <p:cNvSpPr>
            <a:spLocks noGrp="1"/>
          </p:cNvSpPr>
          <p:nvPr>
            <p:ph type="sldNum" sz="quarter" idx="12"/>
          </p:nvPr>
        </p:nvSpPr>
        <p:spPr>
          <a:xfrm>
            <a:off x="9944100" y="6140451"/>
            <a:ext cx="685800" cy="365125"/>
          </a:xfrm>
          <a:noFill/>
        </p:spPr>
        <p:txBody>
          <a:bodyPr/>
          <a:lstStyle/>
          <a:p>
            <a:fld id="{93948E26-8288-4808-B3C3-E3DAE69A3E67}" type="slidenum">
              <a:rPr lang="en-US" b="0" smtClean="0">
                <a:latin typeface="+mj-lt"/>
              </a:rPr>
              <a:pPr/>
              <a:t>18</a:t>
            </a:fld>
            <a:endParaRPr lang="en-US" b="0">
              <a:latin typeface="+mj-lt"/>
            </a:endParaRPr>
          </a:p>
        </p:txBody>
      </p:sp>
      <p:sp>
        <p:nvSpPr>
          <p:cNvPr id="7" name="Rectangle 3"/>
          <p:cNvSpPr txBox="1">
            <a:spLocks noChangeArrowheads="1"/>
          </p:cNvSpPr>
          <p:nvPr/>
        </p:nvSpPr>
        <p:spPr bwMode="auto">
          <a:xfrm>
            <a:off x="838201" y="4048126"/>
            <a:ext cx="6267450" cy="1905000"/>
          </a:xfrm>
          <a:prstGeom prst="rect">
            <a:avLst/>
          </a:prstGeom>
          <a:noFill/>
          <a:ln w="9525">
            <a:solidFill>
              <a:schemeClr val="accent2"/>
            </a:solidFill>
            <a:miter lim="800000"/>
            <a:headEnd/>
            <a:tailEnd/>
          </a:ln>
        </p:spPr>
        <p:txBody>
          <a:bodyPr/>
          <a:lstStyle/>
          <a:p>
            <a:pPr>
              <a:defRPr/>
            </a:pPr>
            <a:r>
              <a:rPr lang="pt-BR" sz="1800" dirty="0">
                <a:solidFill>
                  <a:schemeClr val="tx1"/>
                </a:solidFill>
                <a:latin typeface="Courier New" panose="02070309020205020404" pitchFamily="49" charset="0"/>
                <a:cs typeface="Courier New" panose="02070309020205020404" pitchFamily="49" charset="0"/>
              </a:rPr>
              <a:t>factorial(0) = 1 </a:t>
            </a:r>
          </a:p>
          <a:p>
            <a:pPr>
              <a:defRPr/>
            </a:pPr>
            <a:r>
              <a:rPr lang="pt-BR" sz="1800" dirty="0">
                <a:solidFill>
                  <a:schemeClr val="tx1"/>
                </a:solidFill>
                <a:latin typeface="Courier New" panose="02070309020205020404" pitchFamily="49" charset="0"/>
                <a:cs typeface="Courier New" panose="02070309020205020404" pitchFamily="49" charset="0"/>
              </a:rPr>
              <a:t>factorial(n) = n * factorial(n-1) [for n&gt;0]</a:t>
            </a:r>
            <a:endParaRPr lang="en-US" sz="1800" kern="0" dirty="0">
              <a:solidFill>
                <a:schemeClr val="tx1"/>
              </a:solidFill>
              <a:latin typeface="Courier New" panose="02070309020205020404" pitchFamily="49" charset="0"/>
              <a:cs typeface="Courier New" panose="02070309020205020404" pitchFamily="49" charset="0"/>
            </a:endParaRPr>
          </a:p>
          <a:p>
            <a:pPr>
              <a:lnSpc>
                <a:spcPct val="80000"/>
              </a:lnSpc>
              <a:defRPr/>
            </a:pPr>
            <a:endParaRPr lang="en-US" sz="1800" dirty="0">
              <a:solidFill>
                <a:srgbClr val="002060"/>
              </a:solidFill>
              <a:latin typeface="Courier New" panose="02070309020205020404" pitchFamily="49" charset="0"/>
              <a:cs typeface="Courier New" panose="02070309020205020404" pitchFamily="49" charset="0"/>
            </a:endParaRPr>
          </a:p>
          <a:p>
            <a:pPr>
              <a:lnSpc>
                <a:spcPct val="80000"/>
              </a:lnSpc>
              <a:defRPr/>
            </a:pPr>
            <a:r>
              <a:rPr lang="en-US" sz="2000" dirty="0">
                <a:solidFill>
                  <a:srgbClr val="002060"/>
                </a:solidFill>
                <a:latin typeface="Courier New" panose="02070309020205020404" pitchFamily="49" charset="0"/>
                <a:cs typeface="Courier New" panose="02070309020205020404" pitchFamily="49" charset="0"/>
              </a:rPr>
              <a:t>long </a:t>
            </a:r>
            <a:r>
              <a:rPr lang="en-US" sz="2000" dirty="0" err="1">
                <a:solidFill>
                  <a:srgbClr val="002060"/>
                </a:solidFill>
                <a:latin typeface="Courier New" panose="02070309020205020404" pitchFamily="49" charset="0"/>
                <a:cs typeface="Courier New" panose="02070309020205020404" pitchFamily="49" charset="0"/>
              </a:rPr>
              <a:t>rFact</a:t>
            </a:r>
            <a:r>
              <a:rPr lang="en-US" sz="2000" dirty="0">
                <a:solidFill>
                  <a:srgbClr val="002060"/>
                </a:solidFill>
                <a:latin typeface="Courier New" panose="02070309020205020404" pitchFamily="49" charset="0"/>
                <a:cs typeface="Courier New" panose="02070309020205020404" pitchFamily="49" charset="0"/>
              </a:rPr>
              <a:t> (long a) { </a:t>
            </a:r>
          </a:p>
          <a:p>
            <a:pPr>
              <a:lnSpc>
                <a:spcPct val="80000"/>
              </a:lnSpc>
              <a:defRPr/>
            </a:pPr>
            <a:r>
              <a:rPr lang="en-US" sz="2000" dirty="0">
                <a:solidFill>
                  <a:srgbClr val="002060"/>
                </a:solidFill>
                <a:latin typeface="Courier New" panose="02070309020205020404" pitchFamily="49" charset="0"/>
                <a:cs typeface="Courier New" panose="02070309020205020404" pitchFamily="49" charset="0"/>
              </a:rPr>
              <a:t>	if (a ==0) </a:t>
            </a:r>
          </a:p>
          <a:p>
            <a:pPr>
              <a:lnSpc>
                <a:spcPct val="80000"/>
              </a:lnSpc>
              <a:defRPr/>
            </a:pPr>
            <a:r>
              <a:rPr lang="en-US" sz="2000" dirty="0">
                <a:solidFill>
                  <a:srgbClr val="002060"/>
                </a:solidFill>
                <a:latin typeface="Courier New" panose="02070309020205020404" pitchFamily="49" charset="0"/>
                <a:cs typeface="Courier New" panose="02070309020205020404" pitchFamily="49" charset="0"/>
              </a:rPr>
              <a:t>	   return (1); </a:t>
            </a:r>
          </a:p>
          <a:p>
            <a:pPr>
              <a:lnSpc>
                <a:spcPct val="80000"/>
              </a:lnSpc>
              <a:defRPr/>
            </a:pPr>
            <a:r>
              <a:rPr lang="en-US" sz="2000" dirty="0">
                <a:solidFill>
                  <a:srgbClr val="002060"/>
                </a:solidFill>
                <a:latin typeface="Courier New" panose="02070309020205020404" pitchFamily="49" charset="0"/>
                <a:cs typeface="Courier New" panose="02070309020205020404" pitchFamily="49" charset="0"/>
              </a:rPr>
              <a:t>     return (a * </a:t>
            </a:r>
            <a:r>
              <a:rPr lang="en-US" sz="2000" dirty="0" err="1">
                <a:solidFill>
                  <a:srgbClr val="002060"/>
                </a:solidFill>
                <a:latin typeface="Courier New" panose="02070309020205020404" pitchFamily="49" charset="0"/>
                <a:cs typeface="Courier New" panose="02070309020205020404" pitchFamily="49" charset="0"/>
              </a:rPr>
              <a:t>rFact</a:t>
            </a:r>
            <a:r>
              <a:rPr lang="en-US" sz="2000" dirty="0">
                <a:solidFill>
                  <a:srgbClr val="002060"/>
                </a:solidFill>
                <a:latin typeface="Courier New" panose="02070309020205020404" pitchFamily="49" charset="0"/>
                <a:cs typeface="Courier New" panose="02070309020205020404" pitchFamily="49" charset="0"/>
              </a:rPr>
              <a:t> (a-1));</a:t>
            </a:r>
          </a:p>
          <a:p>
            <a:pPr>
              <a:lnSpc>
                <a:spcPct val="80000"/>
              </a:lnSpc>
              <a:defRPr/>
            </a:pPr>
            <a:r>
              <a:rPr lang="en-US" sz="2000" dirty="0">
                <a:solidFill>
                  <a:srgbClr val="002060"/>
                </a:solidFill>
                <a:latin typeface="Courier New" panose="02070309020205020404" pitchFamily="49" charset="0"/>
                <a:cs typeface="Courier New" panose="02070309020205020404" pitchFamily="49" charset="0"/>
              </a:rPr>
              <a:t> }</a:t>
            </a:r>
          </a:p>
          <a:p>
            <a:pPr>
              <a:defRPr/>
            </a:pPr>
            <a:endParaRPr lang="en-US" sz="1400" dirty="0">
              <a:latin typeface="Courier New" panose="02070309020205020404" pitchFamily="49" charset="0"/>
              <a:cs typeface="Courier New" panose="02070309020205020404" pitchFamily="49" charset="0"/>
            </a:endParaRPr>
          </a:p>
        </p:txBody>
      </p:sp>
      <p:sp>
        <p:nvSpPr>
          <p:cNvPr id="8" name="Text Box 4"/>
          <p:cNvSpPr txBox="1">
            <a:spLocks noChangeArrowheads="1"/>
          </p:cNvSpPr>
          <p:nvPr/>
        </p:nvSpPr>
        <p:spPr bwMode="auto">
          <a:xfrm>
            <a:off x="3162300" y="1066801"/>
            <a:ext cx="1485900" cy="307777"/>
          </a:xfrm>
          <a:prstGeom prst="rect">
            <a:avLst/>
          </a:prstGeom>
          <a:noFill/>
          <a:ln w="6350">
            <a:solidFill>
              <a:schemeClr val="tx1"/>
            </a:solidFill>
            <a:miter lim="800000"/>
            <a:headEnd/>
            <a:tailEnd/>
          </a:ln>
        </p:spPr>
        <p:txBody>
          <a:bodyPr>
            <a:spAutoFit/>
          </a:bodyPr>
          <a:lstStyle/>
          <a:p>
            <a:pPr>
              <a:spcBef>
                <a:spcPct val="50000"/>
              </a:spcBef>
            </a:pPr>
            <a:r>
              <a:rPr lang="en-US" sz="1400" dirty="0" err="1">
                <a:latin typeface="+mj-lt"/>
              </a:rPr>
              <a:t>rFact</a:t>
            </a:r>
            <a:r>
              <a:rPr lang="en-US" sz="1400" dirty="0">
                <a:latin typeface="+mj-lt"/>
              </a:rPr>
              <a:t>(5) </a:t>
            </a:r>
          </a:p>
        </p:txBody>
      </p:sp>
      <p:sp>
        <p:nvSpPr>
          <p:cNvPr id="9" name="Text Box 5"/>
          <p:cNvSpPr txBox="1">
            <a:spLocks noChangeArrowheads="1"/>
          </p:cNvSpPr>
          <p:nvPr/>
        </p:nvSpPr>
        <p:spPr bwMode="auto">
          <a:xfrm>
            <a:off x="4953000" y="1714501"/>
            <a:ext cx="1333500" cy="307777"/>
          </a:xfrm>
          <a:prstGeom prst="rect">
            <a:avLst/>
          </a:prstGeom>
          <a:noFill/>
          <a:ln w="6350">
            <a:solidFill>
              <a:schemeClr val="tx1"/>
            </a:solidFill>
            <a:miter lim="800000"/>
            <a:headEnd/>
            <a:tailEnd/>
          </a:ln>
        </p:spPr>
        <p:txBody>
          <a:bodyPr>
            <a:spAutoFit/>
          </a:bodyPr>
          <a:lstStyle/>
          <a:p>
            <a:pPr>
              <a:spcBef>
                <a:spcPct val="50000"/>
              </a:spcBef>
            </a:pPr>
            <a:r>
              <a:rPr lang="en-US" sz="1400" dirty="0" err="1">
                <a:latin typeface="+mj-lt"/>
              </a:rPr>
              <a:t>rFact</a:t>
            </a:r>
            <a:r>
              <a:rPr lang="en-US" sz="1400" dirty="0">
                <a:latin typeface="+mj-lt"/>
              </a:rPr>
              <a:t>(4)    </a:t>
            </a:r>
          </a:p>
        </p:txBody>
      </p:sp>
      <p:cxnSp>
        <p:nvCxnSpPr>
          <p:cNvPr id="17" name="AutoShape 16"/>
          <p:cNvCxnSpPr>
            <a:cxnSpLocks noChangeShapeType="1"/>
            <a:stCxn id="8" idx="2"/>
            <a:endCxn id="9" idx="0"/>
          </p:cNvCxnSpPr>
          <p:nvPr/>
        </p:nvCxnSpPr>
        <p:spPr bwMode="auto">
          <a:xfrm rot="16200000" flipH="1">
            <a:off x="4592540" y="687288"/>
            <a:ext cx="339923" cy="1714500"/>
          </a:xfrm>
          <a:prstGeom prst="curvedConnector3">
            <a:avLst>
              <a:gd name="adj1" fmla="val 50000"/>
            </a:avLst>
          </a:prstGeom>
          <a:noFill/>
          <a:ln w="9525">
            <a:solidFill>
              <a:schemeClr val="tx1"/>
            </a:solidFill>
            <a:round/>
            <a:headEnd/>
            <a:tailEnd type="triangle" w="med" len="med"/>
          </a:ln>
        </p:spPr>
      </p:cxnSp>
      <p:sp>
        <p:nvSpPr>
          <p:cNvPr id="26" name="Text Box 25"/>
          <p:cNvSpPr txBox="1">
            <a:spLocks noChangeArrowheads="1"/>
          </p:cNvSpPr>
          <p:nvPr/>
        </p:nvSpPr>
        <p:spPr bwMode="auto">
          <a:xfrm>
            <a:off x="4559300" y="1612901"/>
            <a:ext cx="355600" cy="307777"/>
          </a:xfrm>
          <a:prstGeom prst="rect">
            <a:avLst/>
          </a:prstGeom>
          <a:noFill/>
          <a:ln w="9525">
            <a:noFill/>
            <a:miter lim="800000"/>
            <a:headEnd/>
            <a:tailEnd/>
          </a:ln>
        </p:spPr>
        <p:txBody>
          <a:bodyPr>
            <a:spAutoFit/>
          </a:bodyPr>
          <a:lstStyle/>
          <a:p>
            <a:pPr>
              <a:spcBef>
                <a:spcPct val="50000"/>
              </a:spcBef>
            </a:pPr>
            <a:r>
              <a:rPr lang="en-US" sz="1400">
                <a:latin typeface="+mj-lt"/>
              </a:rPr>
              <a:t>x</a:t>
            </a:r>
          </a:p>
        </p:txBody>
      </p:sp>
      <p:cxnSp>
        <p:nvCxnSpPr>
          <p:cNvPr id="39" name="AutoShape 41"/>
          <p:cNvCxnSpPr>
            <a:cxnSpLocks noChangeShapeType="1"/>
            <a:stCxn id="101" idx="0"/>
          </p:cNvCxnSpPr>
          <p:nvPr/>
        </p:nvCxnSpPr>
        <p:spPr bwMode="auto">
          <a:xfrm rot="16200000" flipV="1">
            <a:off x="9733659" y="4809431"/>
            <a:ext cx="808235" cy="387350"/>
          </a:xfrm>
          <a:prstGeom prst="curvedConnector3">
            <a:avLst>
              <a:gd name="adj1" fmla="val 101230"/>
            </a:avLst>
          </a:prstGeom>
          <a:noFill/>
          <a:ln w="9525">
            <a:solidFill>
              <a:schemeClr val="accent2"/>
            </a:solidFill>
            <a:round/>
            <a:headEnd/>
            <a:tailEnd type="triangle" w="med" len="med"/>
          </a:ln>
        </p:spPr>
      </p:cxnSp>
      <p:sp>
        <p:nvSpPr>
          <p:cNvPr id="42" name="Text Box 60"/>
          <p:cNvSpPr txBox="1">
            <a:spLocks noChangeArrowheads="1"/>
          </p:cNvSpPr>
          <p:nvPr/>
        </p:nvSpPr>
        <p:spPr bwMode="auto">
          <a:xfrm>
            <a:off x="838202" y="2106540"/>
            <a:ext cx="3528738" cy="1338828"/>
          </a:xfrm>
          <a:prstGeom prst="rect">
            <a:avLst/>
          </a:prstGeom>
          <a:noFill/>
          <a:ln w="9525">
            <a:noFill/>
            <a:miter lim="800000"/>
            <a:headEnd/>
            <a:tailEnd/>
          </a:ln>
        </p:spPr>
        <p:txBody>
          <a:bodyPr wrap="square">
            <a:spAutoFit/>
          </a:bodyPr>
          <a:lstStyle/>
          <a:p>
            <a:pPr algn="just">
              <a:spcBef>
                <a:spcPct val="50000"/>
              </a:spcBef>
            </a:pPr>
            <a:r>
              <a:rPr lang="en-US" sz="1800" dirty="0">
                <a:solidFill>
                  <a:schemeClr val="tx1"/>
                </a:solidFill>
                <a:latin typeface="+mj-lt"/>
              </a:rPr>
              <a:t>Notice that the recursion isn’t finished at the bottom --</a:t>
            </a:r>
          </a:p>
          <a:p>
            <a:pPr algn="just">
              <a:spcBef>
                <a:spcPct val="50000"/>
              </a:spcBef>
            </a:pPr>
            <a:r>
              <a:rPr lang="en-US" sz="1800" dirty="0">
                <a:solidFill>
                  <a:schemeClr val="tx1"/>
                </a:solidFill>
                <a:latin typeface="+mj-lt"/>
              </a:rPr>
              <a:t>It must unwind all the way back to the top in order to be done.</a:t>
            </a:r>
          </a:p>
        </p:txBody>
      </p:sp>
      <p:sp>
        <p:nvSpPr>
          <p:cNvPr id="55" name="Text Box 13"/>
          <p:cNvSpPr txBox="1">
            <a:spLocks noChangeArrowheads="1"/>
          </p:cNvSpPr>
          <p:nvPr/>
        </p:nvSpPr>
        <p:spPr bwMode="auto">
          <a:xfrm>
            <a:off x="4152901" y="1720851"/>
            <a:ext cx="365125" cy="307777"/>
          </a:xfrm>
          <a:prstGeom prst="rect">
            <a:avLst/>
          </a:prstGeom>
          <a:noFill/>
          <a:ln w="6350">
            <a:solidFill>
              <a:schemeClr val="accent2"/>
            </a:solidFill>
            <a:miter lim="800000"/>
            <a:headEnd/>
            <a:tailEnd/>
          </a:ln>
        </p:spPr>
        <p:txBody>
          <a:bodyPr>
            <a:spAutoFit/>
          </a:bodyPr>
          <a:lstStyle/>
          <a:p>
            <a:pPr algn="ctr">
              <a:spcBef>
                <a:spcPct val="50000"/>
              </a:spcBef>
            </a:pPr>
            <a:r>
              <a:rPr lang="en-US" sz="1400">
                <a:latin typeface="+mj-lt"/>
              </a:rPr>
              <a:t>5</a:t>
            </a:r>
            <a:endParaRPr lang="en-US" sz="1400">
              <a:solidFill>
                <a:srgbClr val="212187"/>
              </a:solidFill>
              <a:latin typeface="+mj-lt"/>
            </a:endParaRPr>
          </a:p>
        </p:txBody>
      </p:sp>
      <p:sp>
        <p:nvSpPr>
          <p:cNvPr id="56" name="Text Box 5"/>
          <p:cNvSpPr txBox="1">
            <a:spLocks noChangeArrowheads="1"/>
          </p:cNvSpPr>
          <p:nvPr/>
        </p:nvSpPr>
        <p:spPr bwMode="auto">
          <a:xfrm>
            <a:off x="5943600" y="2628901"/>
            <a:ext cx="1333500" cy="307777"/>
          </a:xfrm>
          <a:prstGeom prst="rect">
            <a:avLst/>
          </a:prstGeom>
          <a:noFill/>
          <a:ln w="6350">
            <a:solidFill>
              <a:schemeClr val="tx1"/>
            </a:solidFill>
            <a:miter lim="800000"/>
            <a:headEnd/>
            <a:tailEnd/>
          </a:ln>
        </p:spPr>
        <p:txBody>
          <a:bodyPr>
            <a:spAutoFit/>
          </a:bodyPr>
          <a:lstStyle/>
          <a:p>
            <a:pPr>
              <a:spcBef>
                <a:spcPct val="50000"/>
              </a:spcBef>
            </a:pPr>
            <a:r>
              <a:rPr lang="en-US" sz="1400" dirty="0" err="1">
                <a:latin typeface="+mj-lt"/>
              </a:rPr>
              <a:t>rFact</a:t>
            </a:r>
            <a:r>
              <a:rPr lang="en-US" sz="1400" dirty="0">
                <a:latin typeface="+mj-lt"/>
              </a:rPr>
              <a:t>(3)    </a:t>
            </a:r>
          </a:p>
        </p:txBody>
      </p:sp>
      <p:sp>
        <p:nvSpPr>
          <p:cNvPr id="62" name="Text Box 25"/>
          <p:cNvSpPr txBox="1">
            <a:spLocks noChangeArrowheads="1"/>
          </p:cNvSpPr>
          <p:nvPr/>
        </p:nvSpPr>
        <p:spPr bwMode="auto">
          <a:xfrm>
            <a:off x="5549900" y="2527301"/>
            <a:ext cx="355600" cy="307777"/>
          </a:xfrm>
          <a:prstGeom prst="rect">
            <a:avLst/>
          </a:prstGeom>
          <a:noFill/>
          <a:ln w="9525">
            <a:noFill/>
            <a:miter lim="800000"/>
            <a:headEnd/>
            <a:tailEnd/>
          </a:ln>
        </p:spPr>
        <p:txBody>
          <a:bodyPr>
            <a:spAutoFit/>
          </a:bodyPr>
          <a:lstStyle/>
          <a:p>
            <a:pPr>
              <a:spcBef>
                <a:spcPct val="50000"/>
              </a:spcBef>
            </a:pPr>
            <a:r>
              <a:rPr lang="en-US" sz="1400">
                <a:latin typeface="+mj-lt"/>
              </a:rPr>
              <a:t>x</a:t>
            </a:r>
          </a:p>
        </p:txBody>
      </p:sp>
      <p:sp>
        <p:nvSpPr>
          <p:cNvPr id="63" name="Text Box 13"/>
          <p:cNvSpPr txBox="1">
            <a:spLocks noChangeArrowheads="1"/>
          </p:cNvSpPr>
          <p:nvPr/>
        </p:nvSpPr>
        <p:spPr bwMode="auto">
          <a:xfrm>
            <a:off x="5143501" y="2649539"/>
            <a:ext cx="365125" cy="307777"/>
          </a:xfrm>
          <a:prstGeom prst="rect">
            <a:avLst/>
          </a:prstGeom>
          <a:noFill/>
          <a:ln w="6350">
            <a:solidFill>
              <a:schemeClr val="accent2"/>
            </a:solidFill>
            <a:miter lim="800000"/>
            <a:headEnd/>
            <a:tailEnd/>
          </a:ln>
        </p:spPr>
        <p:txBody>
          <a:bodyPr>
            <a:spAutoFit/>
          </a:bodyPr>
          <a:lstStyle/>
          <a:p>
            <a:pPr algn="ctr">
              <a:spcBef>
                <a:spcPct val="50000"/>
              </a:spcBef>
            </a:pPr>
            <a:r>
              <a:rPr lang="en-US" sz="1400">
                <a:latin typeface="+mj-lt"/>
              </a:rPr>
              <a:t>4</a:t>
            </a:r>
            <a:endParaRPr lang="en-US" sz="1400">
              <a:solidFill>
                <a:srgbClr val="212187"/>
              </a:solidFill>
              <a:latin typeface="+mj-lt"/>
            </a:endParaRPr>
          </a:p>
        </p:txBody>
      </p:sp>
      <p:cxnSp>
        <p:nvCxnSpPr>
          <p:cNvPr id="64" name="AutoShape 16"/>
          <p:cNvCxnSpPr>
            <a:cxnSpLocks noChangeShapeType="1"/>
            <a:stCxn id="9" idx="2"/>
            <a:endCxn id="56" idx="0"/>
          </p:cNvCxnSpPr>
          <p:nvPr/>
        </p:nvCxnSpPr>
        <p:spPr bwMode="auto">
          <a:xfrm rot="16200000" flipH="1">
            <a:off x="5811740" y="1830288"/>
            <a:ext cx="606623" cy="990600"/>
          </a:xfrm>
          <a:prstGeom prst="curvedConnector3">
            <a:avLst>
              <a:gd name="adj1" fmla="val 50000"/>
            </a:avLst>
          </a:prstGeom>
          <a:noFill/>
          <a:ln w="9525">
            <a:solidFill>
              <a:schemeClr val="tx1"/>
            </a:solidFill>
            <a:round/>
            <a:headEnd/>
            <a:tailEnd type="triangle" w="med" len="med"/>
          </a:ln>
        </p:spPr>
      </p:cxnSp>
      <p:sp>
        <p:nvSpPr>
          <p:cNvPr id="81" name="Text Box 5"/>
          <p:cNvSpPr txBox="1">
            <a:spLocks noChangeArrowheads="1"/>
          </p:cNvSpPr>
          <p:nvPr/>
        </p:nvSpPr>
        <p:spPr bwMode="auto">
          <a:xfrm>
            <a:off x="6934200" y="3529014"/>
            <a:ext cx="1333500" cy="307777"/>
          </a:xfrm>
          <a:prstGeom prst="rect">
            <a:avLst/>
          </a:prstGeom>
          <a:noFill/>
          <a:ln w="6350">
            <a:solidFill>
              <a:schemeClr val="tx1"/>
            </a:solidFill>
            <a:miter lim="800000"/>
            <a:headEnd/>
            <a:tailEnd/>
          </a:ln>
        </p:spPr>
        <p:txBody>
          <a:bodyPr>
            <a:spAutoFit/>
          </a:bodyPr>
          <a:lstStyle/>
          <a:p>
            <a:pPr>
              <a:spcBef>
                <a:spcPct val="50000"/>
              </a:spcBef>
            </a:pPr>
            <a:r>
              <a:rPr lang="en-US" sz="1400" dirty="0" err="1">
                <a:latin typeface="+mj-lt"/>
              </a:rPr>
              <a:t>rFact</a:t>
            </a:r>
            <a:r>
              <a:rPr lang="en-US" sz="1400" dirty="0">
                <a:latin typeface="+mj-lt"/>
              </a:rPr>
              <a:t>(2)    </a:t>
            </a:r>
          </a:p>
        </p:txBody>
      </p:sp>
      <p:sp>
        <p:nvSpPr>
          <p:cNvPr id="82" name="Text Box 25"/>
          <p:cNvSpPr txBox="1">
            <a:spLocks noChangeArrowheads="1"/>
          </p:cNvSpPr>
          <p:nvPr/>
        </p:nvSpPr>
        <p:spPr bwMode="auto">
          <a:xfrm>
            <a:off x="6540500" y="3427414"/>
            <a:ext cx="355600" cy="307777"/>
          </a:xfrm>
          <a:prstGeom prst="rect">
            <a:avLst/>
          </a:prstGeom>
          <a:noFill/>
          <a:ln w="9525">
            <a:noFill/>
            <a:miter lim="800000"/>
            <a:headEnd/>
            <a:tailEnd/>
          </a:ln>
        </p:spPr>
        <p:txBody>
          <a:bodyPr>
            <a:spAutoFit/>
          </a:bodyPr>
          <a:lstStyle/>
          <a:p>
            <a:pPr>
              <a:spcBef>
                <a:spcPct val="50000"/>
              </a:spcBef>
            </a:pPr>
            <a:r>
              <a:rPr lang="en-US" sz="1400">
                <a:latin typeface="+mj-lt"/>
              </a:rPr>
              <a:t>x</a:t>
            </a:r>
          </a:p>
        </p:txBody>
      </p:sp>
      <p:sp>
        <p:nvSpPr>
          <p:cNvPr id="83" name="Text Box 13"/>
          <p:cNvSpPr txBox="1">
            <a:spLocks noChangeArrowheads="1"/>
          </p:cNvSpPr>
          <p:nvPr/>
        </p:nvSpPr>
        <p:spPr bwMode="auto">
          <a:xfrm>
            <a:off x="6134101" y="3551239"/>
            <a:ext cx="365125" cy="307777"/>
          </a:xfrm>
          <a:prstGeom prst="rect">
            <a:avLst/>
          </a:prstGeom>
          <a:noFill/>
          <a:ln w="6350">
            <a:solidFill>
              <a:schemeClr val="accent2"/>
            </a:solidFill>
            <a:miter lim="800000"/>
            <a:headEnd/>
            <a:tailEnd/>
          </a:ln>
        </p:spPr>
        <p:txBody>
          <a:bodyPr>
            <a:spAutoFit/>
          </a:bodyPr>
          <a:lstStyle/>
          <a:p>
            <a:pPr algn="ctr">
              <a:spcBef>
                <a:spcPct val="50000"/>
              </a:spcBef>
            </a:pPr>
            <a:r>
              <a:rPr lang="en-US" sz="1400">
                <a:latin typeface="+mj-lt"/>
              </a:rPr>
              <a:t>3</a:t>
            </a:r>
            <a:endParaRPr lang="en-US" sz="1400">
              <a:solidFill>
                <a:srgbClr val="212187"/>
              </a:solidFill>
              <a:latin typeface="+mj-lt"/>
            </a:endParaRPr>
          </a:p>
        </p:txBody>
      </p:sp>
      <p:cxnSp>
        <p:nvCxnSpPr>
          <p:cNvPr id="84" name="AutoShape 16"/>
          <p:cNvCxnSpPr>
            <a:cxnSpLocks noChangeShapeType="1"/>
            <a:stCxn id="56" idx="2"/>
            <a:endCxn id="81" idx="0"/>
          </p:cNvCxnSpPr>
          <p:nvPr/>
        </p:nvCxnSpPr>
        <p:spPr bwMode="auto">
          <a:xfrm rot="16200000" flipH="1">
            <a:off x="6809482" y="2737545"/>
            <a:ext cx="592336" cy="990600"/>
          </a:xfrm>
          <a:prstGeom prst="curvedConnector3">
            <a:avLst>
              <a:gd name="adj1" fmla="val 50000"/>
            </a:avLst>
          </a:prstGeom>
          <a:noFill/>
          <a:ln w="9525">
            <a:solidFill>
              <a:schemeClr val="tx1"/>
            </a:solidFill>
            <a:round/>
            <a:headEnd/>
            <a:tailEnd type="triangle" w="med" len="med"/>
          </a:ln>
        </p:spPr>
      </p:cxnSp>
      <p:sp>
        <p:nvSpPr>
          <p:cNvPr id="85" name="Text Box 5"/>
          <p:cNvSpPr txBox="1">
            <a:spLocks noChangeArrowheads="1"/>
          </p:cNvSpPr>
          <p:nvPr/>
        </p:nvSpPr>
        <p:spPr bwMode="auto">
          <a:xfrm>
            <a:off x="8001000" y="4443414"/>
            <a:ext cx="1333500" cy="307777"/>
          </a:xfrm>
          <a:prstGeom prst="rect">
            <a:avLst/>
          </a:prstGeom>
          <a:noFill/>
          <a:ln w="6350">
            <a:solidFill>
              <a:schemeClr val="tx1"/>
            </a:solidFill>
            <a:miter lim="800000"/>
            <a:headEnd/>
            <a:tailEnd/>
          </a:ln>
        </p:spPr>
        <p:txBody>
          <a:bodyPr>
            <a:spAutoFit/>
          </a:bodyPr>
          <a:lstStyle/>
          <a:p>
            <a:pPr>
              <a:spcBef>
                <a:spcPct val="50000"/>
              </a:spcBef>
            </a:pPr>
            <a:r>
              <a:rPr lang="en-US" sz="1400" dirty="0" err="1">
                <a:latin typeface="+mj-lt"/>
              </a:rPr>
              <a:t>rFact</a:t>
            </a:r>
            <a:r>
              <a:rPr lang="en-US" sz="1400" dirty="0">
                <a:latin typeface="+mj-lt"/>
              </a:rPr>
              <a:t>(1)   </a:t>
            </a:r>
          </a:p>
        </p:txBody>
      </p:sp>
      <p:sp>
        <p:nvSpPr>
          <p:cNvPr id="86" name="Text Box 25"/>
          <p:cNvSpPr txBox="1">
            <a:spLocks noChangeArrowheads="1"/>
          </p:cNvSpPr>
          <p:nvPr/>
        </p:nvSpPr>
        <p:spPr bwMode="auto">
          <a:xfrm>
            <a:off x="7607300" y="4341814"/>
            <a:ext cx="355600" cy="307777"/>
          </a:xfrm>
          <a:prstGeom prst="rect">
            <a:avLst/>
          </a:prstGeom>
          <a:noFill/>
          <a:ln w="9525">
            <a:noFill/>
            <a:miter lim="800000"/>
            <a:headEnd/>
            <a:tailEnd/>
          </a:ln>
        </p:spPr>
        <p:txBody>
          <a:bodyPr>
            <a:spAutoFit/>
          </a:bodyPr>
          <a:lstStyle/>
          <a:p>
            <a:pPr>
              <a:spcBef>
                <a:spcPct val="50000"/>
              </a:spcBef>
            </a:pPr>
            <a:r>
              <a:rPr lang="en-US" sz="1400">
                <a:latin typeface="+mj-lt"/>
              </a:rPr>
              <a:t>x</a:t>
            </a:r>
          </a:p>
        </p:txBody>
      </p:sp>
      <p:sp>
        <p:nvSpPr>
          <p:cNvPr id="87" name="Text Box 13"/>
          <p:cNvSpPr txBox="1">
            <a:spLocks noChangeArrowheads="1"/>
          </p:cNvSpPr>
          <p:nvPr/>
        </p:nvSpPr>
        <p:spPr bwMode="auto">
          <a:xfrm>
            <a:off x="7200901" y="4465639"/>
            <a:ext cx="365125" cy="307777"/>
          </a:xfrm>
          <a:prstGeom prst="rect">
            <a:avLst/>
          </a:prstGeom>
          <a:noFill/>
          <a:ln w="6350">
            <a:solidFill>
              <a:schemeClr val="accent2"/>
            </a:solidFill>
            <a:miter lim="800000"/>
            <a:headEnd/>
            <a:tailEnd/>
          </a:ln>
        </p:spPr>
        <p:txBody>
          <a:bodyPr>
            <a:spAutoFit/>
          </a:bodyPr>
          <a:lstStyle/>
          <a:p>
            <a:pPr algn="ctr">
              <a:spcBef>
                <a:spcPct val="50000"/>
              </a:spcBef>
            </a:pPr>
            <a:r>
              <a:rPr lang="en-US" sz="1400">
                <a:latin typeface="+mj-lt"/>
              </a:rPr>
              <a:t>2</a:t>
            </a:r>
            <a:endParaRPr lang="en-US" sz="1400">
              <a:solidFill>
                <a:srgbClr val="212187"/>
              </a:solidFill>
              <a:latin typeface="+mj-lt"/>
            </a:endParaRPr>
          </a:p>
        </p:txBody>
      </p:sp>
      <p:cxnSp>
        <p:nvCxnSpPr>
          <p:cNvPr id="88" name="AutoShape 16"/>
          <p:cNvCxnSpPr>
            <a:cxnSpLocks noChangeShapeType="1"/>
            <a:stCxn id="81" idx="2"/>
            <a:endCxn id="85" idx="0"/>
          </p:cNvCxnSpPr>
          <p:nvPr/>
        </p:nvCxnSpPr>
        <p:spPr bwMode="auto">
          <a:xfrm rot="16200000" flipH="1">
            <a:off x="7831040" y="3606701"/>
            <a:ext cx="606623" cy="1066800"/>
          </a:xfrm>
          <a:prstGeom prst="curvedConnector3">
            <a:avLst>
              <a:gd name="adj1" fmla="val 50000"/>
            </a:avLst>
          </a:prstGeom>
          <a:noFill/>
          <a:ln w="9525">
            <a:solidFill>
              <a:schemeClr val="tx1"/>
            </a:solidFill>
            <a:round/>
            <a:headEnd/>
            <a:tailEnd type="triangle" w="med" len="med"/>
          </a:ln>
        </p:spPr>
      </p:cxnSp>
      <p:sp>
        <p:nvSpPr>
          <p:cNvPr id="90" name="Text Box 5"/>
          <p:cNvSpPr txBox="1">
            <a:spLocks noChangeArrowheads="1"/>
          </p:cNvSpPr>
          <p:nvPr/>
        </p:nvSpPr>
        <p:spPr bwMode="auto">
          <a:xfrm>
            <a:off x="8610600" y="5397501"/>
            <a:ext cx="1333500" cy="307777"/>
          </a:xfrm>
          <a:prstGeom prst="rect">
            <a:avLst/>
          </a:prstGeom>
          <a:noFill/>
          <a:ln w="6350">
            <a:solidFill>
              <a:schemeClr val="tx1"/>
            </a:solidFill>
            <a:miter lim="800000"/>
            <a:headEnd/>
            <a:tailEnd/>
          </a:ln>
        </p:spPr>
        <p:txBody>
          <a:bodyPr>
            <a:spAutoFit/>
          </a:bodyPr>
          <a:lstStyle/>
          <a:p>
            <a:pPr>
              <a:spcBef>
                <a:spcPct val="50000"/>
              </a:spcBef>
            </a:pPr>
            <a:r>
              <a:rPr lang="en-US" sz="1400" dirty="0" err="1">
                <a:latin typeface="+mj-lt"/>
              </a:rPr>
              <a:t>rFact</a:t>
            </a:r>
            <a:r>
              <a:rPr lang="en-US" sz="1400" dirty="0">
                <a:latin typeface="+mj-lt"/>
              </a:rPr>
              <a:t>(0) </a:t>
            </a:r>
          </a:p>
        </p:txBody>
      </p:sp>
      <p:sp>
        <p:nvSpPr>
          <p:cNvPr id="91" name="Text Box 25"/>
          <p:cNvSpPr txBox="1">
            <a:spLocks noChangeArrowheads="1"/>
          </p:cNvSpPr>
          <p:nvPr/>
        </p:nvSpPr>
        <p:spPr bwMode="auto">
          <a:xfrm>
            <a:off x="8216900" y="5295901"/>
            <a:ext cx="355600" cy="307777"/>
          </a:xfrm>
          <a:prstGeom prst="rect">
            <a:avLst/>
          </a:prstGeom>
          <a:noFill/>
          <a:ln w="9525">
            <a:noFill/>
            <a:miter lim="800000"/>
            <a:headEnd/>
            <a:tailEnd/>
          </a:ln>
        </p:spPr>
        <p:txBody>
          <a:bodyPr>
            <a:spAutoFit/>
          </a:bodyPr>
          <a:lstStyle/>
          <a:p>
            <a:pPr>
              <a:spcBef>
                <a:spcPct val="50000"/>
              </a:spcBef>
            </a:pPr>
            <a:r>
              <a:rPr lang="en-US" sz="1400">
                <a:latin typeface="+mj-lt"/>
              </a:rPr>
              <a:t>x</a:t>
            </a:r>
          </a:p>
        </p:txBody>
      </p:sp>
      <p:sp>
        <p:nvSpPr>
          <p:cNvPr id="92" name="Text Box 13"/>
          <p:cNvSpPr txBox="1">
            <a:spLocks noChangeArrowheads="1"/>
          </p:cNvSpPr>
          <p:nvPr/>
        </p:nvSpPr>
        <p:spPr bwMode="auto">
          <a:xfrm>
            <a:off x="7810501" y="5418139"/>
            <a:ext cx="365125" cy="307777"/>
          </a:xfrm>
          <a:prstGeom prst="rect">
            <a:avLst/>
          </a:prstGeom>
          <a:noFill/>
          <a:ln w="6350">
            <a:solidFill>
              <a:schemeClr val="accent2"/>
            </a:solidFill>
            <a:miter lim="800000"/>
            <a:headEnd/>
            <a:tailEnd/>
          </a:ln>
        </p:spPr>
        <p:txBody>
          <a:bodyPr>
            <a:spAutoFit/>
          </a:bodyPr>
          <a:lstStyle/>
          <a:p>
            <a:pPr algn="ctr">
              <a:spcBef>
                <a:spcPct val="50000"/>
              </a:spcBef>
            </a:pPr>
            <a:r>
              <a:rPr lang="en-US" sz="1400">
                <a:latin typeface="+mj-lt"/>
              </a:rPr>
              <a:t>1</a:t>
            </a:r>
            <a:endParaRPr lang="en-US" sz="1400">
              <a:solidFill>
                <a:srgbClr val="212187"/>
              </a:solidFill>
              <a:latin typeface="+mj-lt"/>
            </a:endParaRPr>
          </a:p>
        </p:txBody>
      </p:sp>
      <p:cxnSp>
        <p:nvCxnSpPr>
          <p:cNvPr id="93" name="AutoShape 16"/>
          <p:cNvCxnSpPr>
            <a:cxnSpLocks noChangeShapeType="1"/>
            <a:stCxn id="85" idx="2"/>
            <a:endCxn id="90" idx="0"/>
          </p:cNvCxnSpPr>
          <p:nvPr/>
        </p:nvCxnSpPr>
        <p:spPr bwMode="auto">
          <a:xfrm rot="16200000" flipH="1">
            <a:off x="8649395" y="4769545"/>
            <a:ext cx="646310" cy="609600"/>
          </a:xfrm>
          <a:prstGeom prst="curvedConnector3">
            <a:avLst>
              <a:gd name="adj1" fmla="val 50000"/>
            </a:avLst>
          </a:prstGeom>
          <a:noFill/>
          <a:ln w="9525">
            <a:solidFill>
              <a:schemeClr val="tx1"/>
            </a:solidFill>
            <a:round/>
            <a:headEnd/>
            <a:tailEnd type="triangle" w="med" len="med"/>
          </a:ln>
        </p:spPr>
      </p:cxnSp>
      <p:sp>
        <p:nvSpPr>
          <p:cNvPr id="94" name="Text Box 13"/>
          <p:cNvSpPr txBox="1">
            <a:spLocks noChangeArrowheads="1"/>
          </p:cNvSpPr>
          <p:nvPr/>
        </p:nvSpPr>
        <p:spPr bwMode="auto">
          <a:xfrm>
            <a:off x="9578976" y="5403758"/>
            <a:ext cx="365125" cy="307777"/>
          </a:xfrm>
          <a:prstGeom prst="rect">
            <a:avLst/>
          </a:prstGeom>
          <a:noFill/>
          <a:ln w="6350">
            <a:noFill/>
            <a:miter lim="800000"/>
            <a:headEnd/>
            <a:tailEnd/>
          </a:ln>
        </p:spPr>
        <p:txBody>
          <a:bodyPr>
            <a:spAutoFit/>
          </a:bodyPr>
          <a:lstStyle/>
          <a:p>
            <a:pPr algn="ctr">
              <a:spcBef>
                <a:spcPct val="50000"/>
              </a:spcBef>
            </a:pPr>
            <a:r>
              <a:rPr lang="en-US" sz="1400" dirty="0">
                <a:solidFill>
                  <a:srgbClr val="003399"/>
                </a:solidFill>
                <a:latin typeface="+mj-lt"/>
              </a:rPr>
              <a:t>=1</a:t>
            </a:r>
          </a:p>
        </p:txBody>
      </p:sp>
      <p:sp>
        <p:nvSpPr>
          <p:cNvPr id="95" name="Text Box 13"/>
          <p:cNvSpPr txBox="1">
            <a:spLocks noChangeArrowheads="1"/>
          </p:cNvSpPr>
          <p:nvPr/>
        </p:nvSpPr>
        <p:spPr bwMode="auto">
          <a:xfrm>
            <a:off x="8953501" y="4444161"/>
            <a:ext cx="365125" cy="307777"/>
          </a:xfrm>
          <a:prstGeom prst="rect">
            <a:avLst/>
          </a:prstGeom>
          <a:noFill/>
          <a:ln w="6350">
            <a:noFill/>
            <a:miter lim="800000"/>
            <a:headEnd/>
            <a:tailEnd/>
          </a:ln>
        </p:spPr>
        <p:txBody>
          <a:bodyPr>
            <a:spAutoFit/>
          </a:bodyPr>
          <a:lstStyle/>
          <a:p>
            <a:pPr algn="ctr">
              <a:spcBef>
                <a:spcPct val="50000"/>
              </a:spcBef>
            </a:pPr>
            <a:r>
              <a:rPr lang="en-US" sz="1400" dirty="0">
                <a:solidFill>
                  <a:srgbClr val="003399"/>
                </a:solidFill>
                <a:latin typeface="+mj-lt"/>
              </a:rPr>
              <a:t>=1</a:t>
            </a:r>
          </a:p>
        </p:txBody>
      </p:sp>
      <p:sp>
        <p:nvSpPr>
          <p:cNvPr id="96" name="Text Box 13"/>
          <p:cNvSpPr txBox="1">
            <a:spLocks noChangeArrowheads="1"/>
          </p:cNvSpPr>
          <p:nvPr/>
        </p:nvSpPr>
        <p:spPr bwMode="auto">
          <a:xfrm>
            <a:off x="7886701" y="3545542"/>
            <a:ext cx="365125" cy="307777"/>
          </a:xfrm>
          <a:prstGeom prst="rect">
            <a:avLst/>
          </a:prstGeom>
          <a:noFill/>
          <a:ln w="6350">
            <a:noFill/>
            <a:miter lim="800000"/>
            <a:headEnd/>
            <a:tailEnd/>
          </a:ln>
        </p:spPr>
        <p:txBody>
          <a:bodyPr>
            <a:spAutoFit/>
          </a:bodyPr>
          <a:lstStyle/>
          <a:p>
            <a:pPr algn="ctr">
              <a:spcBef>
                <a:spcPct val="50000"/>
              </a:spcBef>
            </a:pPr>
            <a:r>
              <a:rPr lang="en-US" sz="1400" dirty="0">
                <a:solidFill>
                  <a:srgbClr val="003399"/>
                </a:solidFill>
                <a:latin typeface="+mj-lt"/>
              </a:rPr>
              <a:t>=2</a:t>
            </a:r>
          </a:p>
        </p:txBody>
      </p:sp>
      <p:sp>
        <p:nvSpPr>
          <p:cNvPr id="97" name="Text Box 13"/>
          <p:cNvSpPr txBox="1">
            <a:spLocks noChangeArrowheads="1"/>
          </p:cNvSpPr>
          <p:nvPr/>
        </p:nvSpPr>
        <p:spPr bwMode="auto">
          <a:xfrm>
            <a:off x="6911976" y="2628808"/>
            <a:ext cx="365125" cy="307777"/>
          </a:xfrm>
          <a:prstGeom prst="rect">
            <a:avLst/>
          </a:prstGeom>
          <a:noFill/>
          <a:ln w="6350">
            <a:noFill/>
            <a:miter lim="800000"/>
            <a:headEnd/>
            <a:tailEnd/>
          </a:ln>
        </p:spPr>
        <p:txBody>
          <a:bodyPr>
            <a:spAutoFit/>
          </a:bodyPr>
          <a:lstStyle/>
          <a:p>
            <a:pPr algn="ctr">
              <a:spcBef>
                <a:spcPct val="50000"/>
              </a:spcBef>
            </a:pPr>
            <a:r>
              <a:rPr lang="en-US" sz="1400" dirty="0">
                <a:solidFill>
                  <a:srgbClr val="003399"/>
                </a:solidFill>
                <a:latin typeface="+mj-lt"/>
              </a:rPr>
              <a:t>=6</a:t>
            </a:r>
          </a:p>
        </p:txBody>
      </p:sp>
      <p:sp>
        <p:nvSpPr>
          <p:cNvPr id="98" name="Text Box 13"/>
          <p:cNvSpPr txBox="1">
            <a:spLocks noChangeArrowheads="1"/>
          </p:cNvSpPr>
          <p:nvPr/>
        </p:nvSpPr>
        <p:spPr bwMode="auto">
          <a:xfrm>
            <a:off x="5905501" y="1700961"/>
            <a:ext cx="457200" cy="307777"/>
          </a:xfrm>
          <a:prstGeom prst="rect">
            <a:avLst/>
          </a:prstGeom>
          <a:noFill/>
          <a:ln w="6350">
            <a:noFill/>
            <a:miter lim="800000"/>
            <a:headEnd/>
            <a:tailEnd/>
          </a:ln>
        </p:spPr>
        <p:txBody>
          <a:bodyPr wrap="square">
            <a:spAutoFit/>
          </a:bodyPr>
          <a:lstStyle/>
          <a:p>
            <a:pPr algn="ctr">
              <a:spcBef>
                <a:spcPct val="50000"/>
              </a:spcBef>
            </a:pPr>
            <a:r>
              <a:rPr lang="en-US" sz="1400" dirty="0">
                <a:solidFill>
                  <a:srgbClr val="003399"/>
                </a:solidFill>
                <a:latin typeface="+mj-lt"/>
              </a:rPr>
              <a:t>=24</a:t>
            </a:r>
          </a:p>
        </p:txBody>
      </p:sp>
      <p:sp>
        <p:nvSpPr>
          <p:cNvPr id="99" name="Text Box 13"/>
          <p:cNvSpPr txBox="1">
            <a:spLocks noChangeArrowheads="1"/>
          </p:cNvSpPr>
          <p:nvPr/>
        </p:nvSpPr>
        <p:spPr bwMode="auto">
          <a:xfrm>
            <a:off x="4152900" y="1066801"/>
            <a:ext cx="533400" cy="307777"/>
          </a:xfrm>
          <a:prstGeom prst="rect">
            <a:avLst/>
          </a:prstGeom>
          <a:noFill/>
          <a:ln w="6350">
            <a:noFill/>
            <a:miter lim="800000"/>
            <a:headEnd/>
            <a:tailEnd/>
          </a:ln>
        </p:spPr>
        <p:txBody>
          <a:bodyPr>
            <a:spAutoFit/>
          </a:bodyPr>
          <a:lstStyle/>
          <a:p>
            <a:pPr algn="ctr">
              <a:spcBef>
                <a:spcPct val="50000"/>
              </a:spcBef>
            </a:pPr>
            <a:r>
              <a:rPr lang="en-US" sz="1400">
                <a:solidFill>
                  <a:srgbClr val="003399"/>
                </a:solidFill>
                <a:latin typeface="+mj-lt"/>
              </a:rPr>
              <a:t>120</a:t>
            </a:r>
          </a:p>
        </p:txBody>
      </p:sp>
      <p:sp>
        <p:nvSpPr>
          <p:cNvPr id="100" name="Text Box 24"/>
          <p:cNvSpPr txBox="1">
            <a:spLocks noChangeArrowheads="1"/>
          </p:cNvSpPr>
          <p:nvPr/>
        </p:nvSpPr>
        <p:spPr bwMode="auto">
          <a:xfrm>
            <a:off x="9990138" y="5407224"/>
            <a:ext cx="355600" cy="307777"/>
          </a:xfrm>
          <a:prstGeom prst="rect">
            <a:avLst/>
          </a:prstGeom>
          <a:noFill/>
          <a:ln w="9525">
            <a:noFill/>
            <a:miter lim="800000"/>
            <a:headEnd/>
            <a:tailEnd/>
          </a:ln>
        </p:spPr>
        <p:txBody>
          <a:bodyPr>
            <a:spAutoFit/>
          </a:bodyPr>
          <a:lstStyle/>
          <a:p>
            <a:pPr>
              <a:spcBef>
                <a:spcPct val="50000"/>
              </a:spcBef>
            </a:pPr>
            <a:r>
              <a:rPr lang="en-US" sz="1400" b="0">
                <a:latin typeface="+mj-lt"/>
              </a:rPr>
              <a:t>=</a:t>
            </a:r>
          </a:p>
        </p:txBody>
      </p:sp>
      <p:sp>
        <p:nvSpPr>
          <p:cNvPr id="101" name="Text Box 35"/>
          <p:cNvSpPr txBox="1">
            <a:spLocks noChangeArrowheads="1"/>
          </p:cNvSpPr>
          <p:nvPr/>
        </p:nvSpPr>
        <p:spPr bwMode="auto">
          <a:xfrm>
            <a:off x="10134600" y="5407224"/>
            <a:ext cx="393700" cy="307777"/>
          </a:xfrm>
          <a:prstGeom prst="rect">
            <a:avLst/>
          </a:prstGeom>
          <a:noFill/>
          <a:ln w="9525">
            <a:noFill/>
            <a:miter lim="800000"/>
            <a:headEnd/>
            <a:tailEnd/>
          </a:ln>
        </p:spPr>
        <p:txBody>
          <a:bodyPr>
            <a:spAutoFit/>
          </a:bodyPr>
          <a:lstStyle/>
          <a:p>
            <a:pPr>
              <a:spcBef>
                <a:spcPct val="50000"/>
              </a:spcBef>
            </a:pPr>
            <a:r>
              <a:rPr lang="en-US" sz="1400" dirty="0">
                <a:solidFill>
                  <a:schemeClr val="accent2"/>
                </a:solidFill>
                <a:latin typeface="+mj-lt"/>
              </a:rPr>
              <a:t>1</a:t>
            </a:r>
            <a:endParaRPr lang="en-US" sz="1400" dirty="0">
              <a:latin typeface="+mj-lt"/>
            </a:endParaRPr>
          </a:p>
        </p:txBody>
      </p:sp>
      <p:sp>
        <p:nvSpPr>
          <p:cNvPr id="102" name="Text Box 24"/>
          <p:cNvSpPr txBox="1">
            <a:spLocks noChangeArrowheads="1"/>
          </p:cNvSpPr>
          <p:nvPr/>
        </p:nvSpPr>
        <p:spPr bwMode="auto">
          <a:xfrm>
            <a:off x="9334500" y="4416624"/>
            <a:ext cx="355600" cy="307777"/>
          </a:xfrm>
          <a:prstGeom prst="rect">
            <a:avLst/>
          </a:prstGeom>
          <a:noFill/>
          <a:ln w="9525">
            <a:noFill/>
            <a:miter lim="800000"/>
            <a:headEnd/>
            <a:tailEnd/>
          </a:ln>
        </p:spPr>
        <p:txBody>
          <a:bodyPr>
            <a:spAutoFit/>
          </a:bodyPr>
          <a:lstStyle/>
          <a:p>
            <a:pPr>
              <a:spcBef>
                <a:spcPct val="50000"/>
              </a:spcBef>
            </a:pPr>
            <a:r>
              <a:rPr lang="en-US" sz="1400" b="0" dirty="0">
                <a:latin typeface="+mj-lt"/>
              </a:rPr>
              <a:t>=</a:t>
            </a:r>
          </a:p>
        </p:txBody>
      </p:sp>
      <p:sp>
        <p:nvSpPr>
          <p:cNvPr id="103" name="Text Box 35"/>
          <p:cNvSpPr txBox="1">
            <a:spLocks noChangeArrowheads="1"/>
          </p:cNvSpPr>
          <p:nvPr/>
        </p:nvSpPr>
        <p:spPr bwMode="auto">
          <a:xfrm>
            <a:off x="9601200" y="4416624"/>
            <a:ext cx="393700" cy="307777"/>
          </a:xfrm>
          <a:prstGeom prst="rect">
            <a:avLst/>
          </a:prstGeom>
          <a:noFill/>
          <a:ln w="9525">
            <a:noFill/>
            <a:miter lim="800000"/>
            <a:headEnd/>
            <a:tailEnd/>
          </a:ln>
        </p:spPr>
        <p:txBody>
          <a:bodyPr>
            <a:spAutoFit/>
          </a:bodyPr>
          <a:lstStyle/>
          <a:p>
            <a:pPr>
              <a:spcBef>
                <a:spcPct val="50000"/>
              </a:spcBef>
            </a:pPr>
            <a:r>
              <a:rPr lang="en-US" sz="1400">
                <a:solidFill>
                  <a:schemeClr val="accent2"/>
                </a:solidFill>
                <a:latin typeface="+mj-lt"/>
              </a:rPr>
              <a:t>2</a:t>
            </a:r>
            <a:endParaRPr lang="en-US" sz="1400">
              <a:latin typeface="+mj-lt"/>
            </a:endParaRPr>
          </a:p>
        </p:txBody>
      </p:sp>
      <p:cxnSp>
        <p:nvCxnSpPr>
          <p:cNvPr id="109" name="AutoShape 41"/>
          <p:cNvCxnSpPr>
            <a:cxnSpLocks noChangeShapeType="1"/>
          </p:cNvCxnSpPr>
          <p:nvPr/>
        </p:nvCxnSpPr>
        <p:spPr bwMode="auto">
          <a:xfrm rot="10800000">
            <a:off x="7886700" y="2649538"/>
            <a:ext cx="1069976" cy="1006476"/>
          </a:xfrm>
          <a:prstGeom prst="curvedConnector3">
            <a:avLst>
              <a:gd name="adj1" fmla="val -33847"/>
            </a:avLst>
          </a:prstGeom>
          <a:noFill/>
          <a:ln w="9525">
            <a:solidFill>
              <a:schemeClr val="accent2"/>
            </a:solidFill>
            <a:round/>
            <a:headEnd/>
            <a:tailEnd type="triangle" w="med" len="med"/>
          </a:ln>
        </p:spPr>
      </p:cxnSp>
      <p:sp>
        <p:nvSpPr>
          <p:cNvPr id="110" name="Text Box 24"/>
          <p:cNvSpPr txBox="1">
            <a:spLocks noChangeArrowheads="1"/>
          </p:cNvSpPr>
          <p:nvPr/>
        </p:nvSpPr>
        <p:spPr bwMode="auto">
          <a:xfrm>
            <a:off x="8280400" y="3451226"/>
            <a:ext cx="355600" cy="307777"/>
          </a:xfrm>
          <a:prstGeom prst="rect">
            <a:avLst/>
          </a:prstGeom>
          <a:noFill/>
          <a:ln w="9525">
            <a:noFill/>
            <a:miter lim="800000"/>
            <a:headEnd/>
            <a:tailEnd/>
          </a:ln>
        </p:spPr>
        <p:txBody>
          <a:bodyPr>
            <a:spAutoFit/>
          </a:bodyPr>
          <a:lstStyle/>
          <a:p>
            <a:pPr>
              <a:spcBef>
                <a:spcPct val="50000"/>
              </a:spcBef>
            </a:pPr>
            <a:r>
              <a:rPr lang="en-US" sz="1400" b="0">
                <a:latin typeface="+mj-lt"/>
              </a:rPr>
              <a:t>=</a:t>
            </a:r>
          </a:p>
        </p:txBody>
      </p:sp>
      <p:sp>
        <p:nvSpPr>
          <p:cNvPr id="111" name="Text Box 35"/>
          <p:cNvSpPr txBox="1">
            <a:spLocks noChangeArrowheads="1"/>
          </p:cNvSpPr>
          <p:nvPr/>
        </p:nvSpPr>
        <p:spPr bwMode="auto">
          <a:xfrm>
            <a:off x="8636000" y="3486151"/>
            <a:ext cx="393700" cy="307777"/>
          </a:xfrm>
          <a:prstGeom prst="rect">
            <a:avLst/>
          </a:prstGeom>
          <a:noFill/>
          <a:ln w="9525">
            <a:noFill/>
            <a:miter lim="800000"/>
            <a:headEnd/>
            <a:tailEnd/>
          </a:ln>
        </p:spPr>
        <p:txBody>
          <a:bodyPr>
            <a:spAutoFit/>
          </a:bodyPr>
          <a:lstStyle/>
          <a:p>
            <a:pPr>
              <a:spcBef>
                <a:spcPct val="50000"/>
              </a:spcBef>
            </a:pPr>
            <a:r>
              <a:rPr lang="en-US" sz="1400">
                <a:solidFill>
                  <a:schemeClr val="accent2"/>
                </a:solidFill>
                <a:latin typeface="+mj-lt"/>
              </a:rPr>
              <a:t>6</a:t>
            </a:r>
            <a:endParaRPr lang="en-US" sz="1400">
              <a:latin typeface="+mj-lt"/>
            </a:endParaRPr>
          </a:p>
        </p:txBody>
      </p:sp>
      <p:cxnSp>
        <p:nvCxnSpPr>
          <p:cNvPr id="112" name="AutoShape 41"/>
          <p:cNvCxnSpPr>
            <a:cxnSpLocks noChangeShapeType="1"/>
          </p:cNvCxnSpPr>
          <p:nvPr/>
        </p:nvCxnSpPr>
        <p:spPr bwMode="auto">
          <a:xfrm rot="10800000">
            <a:off x="7029452" y="1857375"/>
            <a:ext cx="933455" cy="746128"/>
          </a:xfrm>
          <a:prstGeom prst="curvedConnector3">
            <a:avLst>
              <a:gd name="adj1" fmla="val -60897"/>
            </a:avLst>
          </a:prstGeom>
          <a:noFill/>
          <a:ln w="9525">
            <a:solidFill>
              <a:schemeClr val="accent2"/>
            </a:solidFill>
            <a:round/>
            <a:headEnd/>
            <a:tailEnd type="triangle" w="med" len="med"/>
          </a:ln>
        </p:spPr>
      </p:cxnSp>
      <p:sp>
        <p:nvSpPr>
          <p:cNvPr id="113" name="Text Box 24"/>
          <p:cNvSpPr txBox="1">
            <a:spLocks noChangeArrowheads="1"/>
          </p:cNvSpPr>
          <p:nvPr/>
        </p:nvSpPr>
        <p:spPr bwMode="auto">
          <a:xfrm>
            <a:off x="7277100" y="2630686"/>
            <a:ext cx="355600" cy="307777"/>
          </a:xfrm>
          <a:prstGeom prst="rect">
            <a:avLst/>
          </a:prstGeom>
          <a:noFill/>
          <a:ln w="9525">
            <a:noFill/>
            <a:miter lim="800000"/>
            <a:headEnd/>
            <a:tailEnd/>
          </a:ln>
        </p:spPr>
        <p:txBody>
          <a:bodyPr>
            <a:spAutoFit/>
          </a:bodyPr>
          <a:lstStyle/>
          <a:p>
            <a:pPr>
              <a:spcBef>
                <a:spcPct val="50000"/>
              </a:spcBef>
            </a:pPr>
            <a:r>
              <a:rPr lang="en-US" sz="1400" b="0">
                <a:latin typeface="+mj-lt"/>
              </a:rPr>
              <a:t>=</a:t>
            </a:r>
          </a:p>
        </p:txBody>
      </p:sp>
      <p:sp>
        <p:nvSpPr>
          <p:cNvPr id="114" name="Text Box 35"/>
          <p:cNvSpPr txBox="1">
            <a:spLocks noChangeArrowheads="1"/>
          </p:cNvSpPr>
          <p:nvPr/>
        </p:nvSpPr>
        <p:spPr bwMode="auto">
          <a:xfrm>
            <a:off x="7505700" y="2664024"/>
            <a:ext cx="520700" cy="307777"/>
          </a:xfrm>
          <a:prstGeom prst="rect">
            <a:avLst/>
          </a:prstGeom>
          <a:noFill/>
          <a:ln w="9525">
            <a:noFill/>
            <a:miter lim="800000"/>
            <a:headEnd/>
            <a:tailEnd/>
          </a:ln>
        </p:spPr>
        <p:txBody>
          <a:bodyPr>
            <a:spAutoFit/>
          </a:bodyPr>
          <a:lstStyle/>
          <a:p>
            <a:pPr>
              <a:spcBef>
                <a:spcPct val="50000"/>
              </a:spcBef>
            </a:pPr>
            <a:r>
              <a:rPr lang="en-US" sz="1400">
                <a:solidFill>
                  <a:schemeClr val="accent2"/>
                </a:solidFill>
                <a:latin typeface="+mj-lt"/>
              </a:rPr>
              <a:t>24</a:t>
            </a:r>
            <a:endParaRPr lang="en-US" sz="1400">
              <a:latin typeface="+mj-lt"/>
            </a:endParaRPr>
          </a:p>
        </p:txBody>
      </p:sp>
      <p:cxnSp>
        <p:nvCxnSpPr>
          <p:cNvPr id="115" name="AutoShape 41"/>
          <p:cNvCxnSpPr>
            <a:cxnSpLocks noChangeShapeType="1"/>
          </p:cNvCxnSpPr>
          <p:nvPr/>
        </p:nvCxnSpPr>
        <p:spPr bwMode="auto">
          <a:xfrm flipH="1" flipV="1">
            <a:off x="4686300" y="1222375"/>
            <a:ext cx="2514600" cy="635000"/>
          </a:xfrm>
          <a:prstGeom prst="curvedConnector3">
            <a:avLst>
              <a:gd name="adj1" fmla="val -21995"/>
            </a:avLst>
          </a:prstGeom>
          <a:noFill/>
          <a:ln w="9525">
            <a:solidFill>
              <a:schemeClr val="accent2"/>
            </a:solidFill>
            <a:round/>
            <a:headEnd/>
            <a:tailEnd type="triangle" w="med" len="med"/>
          </a:ln>
        </p:spPr>
      </p:cxnSp>
      <p:sp>
        <p:nvSpPr>
          <p:cNvPr id="116" name="Text Box 24"/>
          <p:cNvSpPr txBox="1">
            <a:spLocks noChangeArrowheads="1"/>
          </p:cNvSpPr>
          <p:nvPr/>
        </p:nvSpPr>
        <p:spPr bwMode="auto">
          <a:xfrm>
            <a:off x="6286500" y="1680193"/>
            <a:ext cx="355600" cy="307777"/>
          </a:xfrm>
          <a:prstGeom prst="rect">
            <a:avLst/>
          </a:prstGeom>
          <a:noFill/>
          <a:ln w="9525">
            <a:noFill/>
            <a:miter lim="800000"/>
            <a:headEnd/>
            <a:tailEnd/>
          </a:ln>
        </p:spPr>
        <p:txBody>
          <a:bodyPr>
            <a:spAutoFit/>
          </a:bodyPr>
          <a:lstStyle/>
          <a:p>
            <a:pPr>
              <a:spcBef>
                <a:spcPct val="50000"/>
              </a:spcBef>
            </a:pPr>
            <a:r>
              <a:rPr lang="en-US" sz="1400" b="0" dirty="0">
                <a:latin typeface="+mj-lt"/>
              </a:rPr>
              <a:t>=</a:t>
            </a:r>
          </a:p>
        </p:txBody>
      </p:sp>
      <p:sp>
        <p:nvSpPr>
          <p:cNvPr id="117" name="Text Box 35"/>
          <p:cNvSpPr txBox="1">
            <a:spLocks noChangeArrowheads="1"/>
          </p:cNvSpPr>
          <p:nvPr/>
        </p:nvSpPr>
        <p:spPr bwMode="auto">
          <a:xfrm>
            <a:off x="6515100" y="1715118"/>
            <a:ext cx="685800" cy="307777"/>
          </a:xfrm>
          <a:prstGeom prst="rect">
            <a:avLst/>
          </a:prstGeom>
          <a:noFill/>
          <a:ln w="9525">
            <a:noFill/>
            <a:miter lim="800000"/>
            <a:headEnd/>
            <a:tailEnd/>
          </a:ln>
        </p:spPr>
        <p:txBody>
          <a:bodyPr>
            <a:spAutoFit/>
          </a:bodyPr>
          <a:lstStyle/>
          <a:p>
            <a:pPr>
              <a:spcBef>
                <a:spcPct val="50000"/>
              </a:spcBef>
            </a:pPr>
            <a:r>
              <a:rPr lang="en-US" sz="1400" dirty="0">
                <a:solidFill>
                  <a:schemeClr val="accent2"/>
                </a:solidFill>
                <a:latin typeface="+mj-lt"/>
              </a:rPr>
              <a:t>120</a:t>
            </a:r>
            <a:endParaRPr lang="en-US" sz="1400" dirty="0">
              <a:latin typeface="+mj-lt"/>
            </a:endParaRPr>
          </a:p>
        </p:txBody>
      </p:sp>
      <p:cxnSp>
        <p:nvCxnSpPr>
          <p:cNvPr id="126" name="AutoShape 41"/>
          <p:cNvCxnSpPr>
            <a:cxnSpLocks noChangeShapeType="1"/>
          </p:cNvCxnSpPr>
          <p:nvPr/>
        </p:nvCxnSpPr>
        <p:spPr bwMode="auto">
          <a:xfrm rot="10800000">
            <a:off x="8953500" y="3716339"/>
            <a:ext cx="1036638" cy="765175"/>
          </a:xfrm>
          <a:prstGeom prst="curvedConnector3">
            <a:avLst>
              <a:gd name="adj1" fmla="val -28199"/>
            </a:avLst>
          </a:prstGeom>
          <a:noFill/>
          <a:ln w="9525">
            <a:solidFill>
              <a:schemeClr val="accent2"/>
            </a:solidFill>
            <a:round/>
            <a:headEnd/>
            <a:tailEnd type="triangle" w="med" len="med"/>
          </a:ln>
        </p:spPr>
      </p:cxnSp>
    </p:spTree>
    <p:extLst>
      <p:ext uri="{BB962C8B-B14F-4D97-AF65-F5344CB8AC3E}">
        <p14:creationId xmlns:p14="http://schemas.microsoft.com/office/powerpoint/2010/main" val="327739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blinds(horizontal)">
                                      <p:cBhvr>
                                        <p:cTn id="15" dur="500"/>
                                        <p:tgtEl>
                                          <p:spTgt spid="5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blinds(horizontal)">
                                      <p:cBhvr>
                                        <p:cTn id="26" dur="500"/>
                                        <p:tgtEl>
                                          <p:spTgt spid="64"/>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blinds(horizontal)">
                                      <p:cBhvr>
                                        <p:cTn id="29" dur="500"/>
                                        <p:tgtEl>
                                          <p:spTgt spid="6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blinds(horizontal)">
                                      <p:cBhvr>
                                        <p:cTn id="32" dur="500"/>
                                        <p:tgtEl>
                                          <p:spTgt spid="6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blinds(horizontal)">
                                      <p:cBhvr>
                                        <p:cTn id="35" dur="500"/>
                                        <p:tgtEl>
                                          <p:spTgt spid="5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blinds(horizontal)">
                                      <p:cBhvr>
                                        <p:cTn id="40" dur="500"/>
                                        <p:tgtEl>
                                          <p:spTgt spid="8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blinds(horizontal)">
                                      <p:cBhvr>
                                        <p:cTn id="43" dur="500"/>
                                        <p:tgtEl>
                                          <p:spTgt spid="8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blinds(horizontal)">
                                      <p:cBhvr>
                                        <p:cTn id="46" dur="500"/>
                                        <p:tgtEl>
                                          <p:spTgt spid="82"/>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81"/>
                                        </p:tgtEl>
                                        <p:attrNameLst>
                                          <p:attrName>style.visibility</p:attrName>
                                        </p:attrNameLst>
                                      </p:cBhvr>
                                      <p:to>
                                        <p:strVal val="visible"/>
                                      </p:to>
                                    </p:set>
                                    <p:animEffect transition="in" filter="blinds(horizontal)">
                                      <p:cBhvr>
                                        <p:cTn id="49" dur="500"/>
                                        <p:tgtEl>
                                          <p:spTgt spid="81"/>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88"/>
                                        </p:tgtEl>
                                        <p:attrNameLst>
                                          <p:attrName>style.visibility</p:attrName>
                                        </p:attrNameLst>
                                      </p:cBhvr>
                                      <p:to>
                                        <p:strVal val="visible"/>
                                      </p:to>
                                    </p:set>
                                    <p:animEffect transition="in" filter="blinds(horizontal)">
                                      <p:cBhvr>
                                        <p:cTn id="54" dur="500"/>
                                        <p:tgtEl>
                                          <p:spTgt spid="88"/>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87"/>
                                        </p:tgtEl>
                                        <p:attrNameLst>
                                          <p:attrName>style.visibility</p:attrName>
                                        </p:attrNameLst>
                                      </p:cBhvr>
                                      <p:to>
                                        <p:strVal val="visible"/>
                                      </p:to>
                                    </p:set>
                                    <p:animEffect transition="in" filter="blinds(horizontal)">
                                      <p:cBhvr>
                                        <p:cTn id="57" dur="500"/>
                                        <p:tgtEl>
                                          <p:spTgt spid="87"/>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86"/>
                                        </p:tgtEl>
                                        <p:attrNameLst>
                                          <p:attrName>style.visibility</p:attrName>
                                        </p:attrNameLst>
                                      </p:cBhvr>
                                      <p:to>
                                        <p:strVal val="visible"/>
                                      </p:to>
                                    </p:set>
                                    <p:animEffect transition="in" filter="blinds(horizontal)">
                                      <p:cBhvr>
                                        <p:cTn id="60" dur="500"/>
                                        <p:tgtEl>
                                          <p:spTgt spid="86"/>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blinds(horizontal)">
                                      <p:cBhvr>
                                        <p:cTn id="63" dur="500"/>
                                        <p:tgtEl>
                                          <p:spTgt spid="85"/>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93"/>
                                        </p:tgtEl>
                                        <p:attrNameLst>
                                          <p:attrName>style.visibility</p:attrName>
                                        </p:attrNameLst>
                                      </p:cBhvr>
                                      <p:to>
                                        <p:strVal val="visible"/>
                                      </p:to>
                                    </p:set>
                                    <p:animEffect transition="in" filter="blinds(horizontal)">
                                      <p:cBhvr>
                                        <p:cTn id="68" dur="500"/>
                                        <p:tgtEl>
                                          <p:spTgt spid="93"/>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92"/>
                                        </p:tgtEl>
                                        <p:attrNameLst>
                                          <p:attrName>style.visibility</p:attrName>
                                        </p:attrNameLst>
                                      </p:cBhvr>
                                      <p:to>
                                        <p:strVal val="visible"/>
                                      </p:to>
                                    </p:set>
                                    <p:animEffect transition="in" filter="blinds(horizontal)">
                                      <p:cBhvr>
                                        <p:cTn id="71" dur="500"/>
                                        <p:tgtEl>
                                          <p:spTgt spid="92"/>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91"/>
                                        </p:tgtEl>
                                        <p:attrNameLst>
                                          <p:attrName>style.visibility</p:attrName>
                                        </p:attrNameLst>
                                      </p:cBhvr>
                                      <p:to>
                                        <p:strVal val="visible"/>
                                      </p:to>
                                    </p:set>
                                    <p:animEffect transition="in" filter="blinds(horizontal)">
                                      <p:cBhvr>
                                        <p:cTn id="74" dur="500"/>
                                        <p:tgtEl>
                                          <p:spTgt spid="91"/>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90"/>
                                        </p:tgtEl>
                                        <p:attrNameLst>
                                          <p:attrName>style.visibility</p:attrName>
                                        </p:attrNameLst>
                                      </p:cBhvr>
                                      <p:to>
                                        <p:strVal val="visible"/>
                                      </p:to>
                                    </p:set>
                                    <p:animEffect transition="in" filter="blinds(horizontal)">
                                      <p:cBhvr>
                                        <p:cTn id="77" dur="500"/>
                                        <p:tgtEl>
                                          <p:spTgt spid="90"/>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blinds(horizontal)">
                                      <p:cBhvr>
                                        <p:cTn id="82" dur="500"/>
                                        <p:tgtEl>
                                          <p:spTgt spid="42">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42">
                                            <p:txEl>
                                              <p:pRg st="1" end="1"/>
                                            </p:txEl>
                                          </p:spTgt>
                                        </p:tgtEl>
                                        <p:attrNameLst>
                                          <p:attrName>style.visibility</p:attrName>
                                        </p:attrNameLst>
                                      </p:cBhvr>
                                      <p:to>
                                        <p:strVal val="visible"/>
                                      </p:to>
                                    </p:set>
                                    <p:animEffect transition="in" filter="blinds(horizontal)">
                                      <p:cBhvr>
                                        <p:cTn id="87" dur="500"/>
                                        <p:tgtEl>
                                          <p:spTgt spid="42">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8" presetClass="emph" presetSubtype="0" fill="hold" nodeType="clickEffect">
                                  <p:stCondLst>
                                    <p:cond delay="0"/>
                                  </p:stCondLst>
                                  <p:childTnLst>
                                    <p:animRot by="21600000">
                                      <p:cBhvr>
                                        <p:cTn id="91" dur="2000" fill="hold"/>
                                        <p:tgtEl>
                                          <p:spTgt spid="7">
                                            <p:txEl>
                                              <p:pRg st="4" end="4"/>
                                            </p:txEl>
                                          </p:spTgt>
                                        </p:tgtEl>
                                        <p:attrNameLst>
                                          <p:attrName>r</p:attrName>
                                        </p:attrNameLst>
                                      </p:cBhvr>
                                    </p:animRot>
                                  </p:childTnLst>
                                </p:cTn>
                              </p:par>
                              <p:par>
                                <p:cTn id="92" presetID="8" presetClass="emph" presetSubtype="0" fill="hold" nodeType="withEffect">
                                  <p:stCondLst>
                                    <p:cond delay="0"/>
                                  </p:stCondLst>
                                  <p:childTnLst>
                                    <p:animRot by="21600000">
                                      <p:cBhvr>
                                        <p:cTn id="93" dur="2000" fill="hold"/>
                                        <p:tgtEl>
                                          <p:spTgt spid="7">
                                            <p:txEl>
                                              <p:pRg st="5" end="5"/>
                                            </p:txEl>
                                          </p:spTgt>
                                        </p:tgtEl>
                                        <p:attrNameLst>
                                          <p:attrName>r</p:attrName>
                                        </p:attrNameLst>
                                      </p:cBhvr>
                                    </p:animRo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94"/>
                                        </p:tgtEl>
                                        <p:attrNameLst>
                                          <p:attrName>style.visibility</p:attrName>
                                        </p:attrNameLst>
                                      </p:cBhvr>
                                      <p:to>
                                        <p:strVal val="visible"/>
                                      </p:to>
                                    </p:set>
                                    <p:animEffect transition="in" filter="blinds(horizontal)">
                                      <p:cBhvr>
                                        <p:cTn id="98" dur="500"/>
                                        <p:tgtEl>
                                          <p:spTgt spid="94"/>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100"/>
                                        </p:tgtEl>
                                        <p:attrNameLst>
                                          <p:attrName>style.visibility</p:attrName>
                                        </p:attrNameLst>
                                      </p:cBhvr>
                                      <p:to>
                                        <p:strVal val="visible"/>
                                      </p:to>
                                    </p:set>
                                    <p:animEffect transition="in" filter="blinds(horizontal)">
                                      <p:cBhvr>
                                        <p:cTn id="103" dur="500"/>
                                        <p:tgtEl>
                                          <p:spTgt spid="100"/>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01"/>
                                        </p:tgtEl>
                                        <p:attrNameLst>
                                          <p:attrName>style.visibility</p:attrName>
                                        </p:attrNameLst>
                                      </p:cBhvr>
                                      <p:to>
                                        <p:strVal val="visible"/>
                                      </p:to>
                                    </p:set>
                                    <p:animEffect transition="in" filter="blinds(horizontal)">
                                      <p:cBhvr>
                                        <p:cTn id="106" dur="500"/>
                                        <p:tgtEl>
                                          <p:spTgt spid="101"/>
                                        </p:tgtEl>
                                      </p:cBhvr>
                                    </p:animEffect>
                                  </p:childTnLst>
                                </p:cTn>
                              </p:par>
                              <p:par>
                                <p:cTn id="107" presetID="3" presetClass="entr" presetSubtype="10" fill="hold" nodeType="with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blinds(horizontal)">
                                      <p:cBhvr>
                                        <p:cTn id="109" dur="500"/>
                                        <p:tgtEl>
                                          <p:spTgt spid="39"/>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95"/>
                                        </p:tgtEl>
                                        <p:attrNameLst>
                                          <p:attrName>style.visibility</p:attrName>
                                        </p:attrNameLst>
                                      </p:cBhvr>
                                      <p:to>
                                        <p:strVal val="visible"/>
                                      </p:to>
                                    </p:set>
                                    <p:animEffect transition="in" filter="blinds(horizontal)">
                                      <p:cBhvr>
                                        <p:cTn id="114" dur="500"/>
                                        <p:tgtEl>
                                          <p:spTgt spid="95"/>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102"/>
                                        </p:tgtEl>
                                        <p:attrNameLst>
                                          <p:attrName>style.visibility</p:attrName>
                                        </p:attrNameLst>
                                      </p:cBhvr>
                                      <p:to>
                                        <p:strVal val="visible"/>
                                      </p:to>
                                    </p:set>
                                    <p:animEffect transition="in" filter="blinds(horizontal)">
                                      <p:cBhvr>
                                        <p:cTn id="119" dur="500"/>
                                        <p:tgtEl>
                                          <p:spTgt spid="102"/>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103"/>
                                        </p:tgtEl>
                                        <p:attrNameLst>
                                          <p:attrName>style.visibility</p:attrName>
                                        </p:attrNameLst>
                                      </p:cBhvr>
                                      <p:to>
                                        <p:strVal val="visible"/>
                                      </p:to>
                                    </p:set>
                                    <p:animEffect transition="in" filter="blinds(horizontal)">
                                      <p:cBhvr>
                                        <p:cTn id="122" dur="500"/>
                                        <p:tgtEl>
                                          <p:spTgt spid="103"/>
                                        </p:tgtEl>
                                      </p:cBhvr>
                                    </p:animEffect>
                                  </p:childTnLst>
                                </p:cTn>
                              </p:par>
                              <p:par>
                                <p:cTn id="123" presetID="3" presetClass="entr" presetSubtype="10" fill="hold" nodeType="withEffect">
                                  <p:stCondLst>
                                    <p:cond delay="0"/>
                                  </p:stCondLst>
                                  <p:childTnLst>
                                    <p:set>
                                      <p:cBhvr>
                                        <p:cTn id="124" dur="1" fill="hold">
                                          <p:stCondLst>
                                            <p:cond delay="0"/>
                                          </p:stCondLst>
                                        </p:cTn>
                                        <p:tgtEl>
                                          <p:spTgt spid="126"/>
                                        </p:tgtEl>
                                        <p:attrNameLst>
                                          <p:attrName>style.visibility</p:attrName>
                                        </p:attrNameLst>
                                      </p:cBhvr>
                                      <p:to>
                                        <p:strVal val="visible"/>
                                      </p:to>
                                    </p:set>
                                    <p:animEffect transition="in" filter="blinds(horizontal)">
                                      <p:cBhvr>
                                        <p:cTn id="125" dur="500"/>
                                        <p:tgtEl>
                                          <p:spTgt spid="126"/>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96"/>
                                        </p:tgtEl>
                                        <p:attrNameLst>
                                          <p:attrName>style.visibility</p:attrName>
                                        </p:attrNameLst>
                                      </p:cBhvr>
                                      <p:to>
                                        <p:strVal val="visible"/>
                                      </p:to>
                                    </p:set>
                                    <p:animEffect transition="in" filter="blinds(horizontal)">
                                      <p:cBhvr>
                                        <p:cTn id="130" dur="500"/>
                                        <p:tgtEl>
                                          <p:spTgt spid="96"/>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ntr" presetSubtype="10" fill="hold" grpId="0" nodeType="clickEffect">
                                  <p:stCondLst>
                                    <p:cond delay="0"/>
                                  </p:stCondLst>
                                  <p:childTnLst>
                                    <p:set>
                                      <p:cBhvr>
                                        <p:cTn id="134" dur="1" fill="hold">
                                          <p:stCondLst>
                                            <p:cond delay="0"/>
                                          </p:stCondLst>
                                        </p:cTn>
                                        <p:tgtEl>
                                          <p:spTgt spid="110"/>
                                        </p:tgtEl>
                                        <p:attrNameLst>
                                          <p:attrName>style.visibility</p:attrName>
                                        </p:attrNameLst>
                                      </p:cBhvr>
                                      <p:to>
                                        <p:strVal val="visible"/>
                                      </p:to>
                                    </p:set>
                                    <p:animEffect transition="in" filter="blinds(horizontal)">
                                      <p:cBhvr>
                                        <p:cTn id="135" dur="500"/>
                                        <p:tgtEl>
                                          <p:spTgt spid="110"/>
                                        </p:tgtEl>
                                      </p:cBhvr>
                                    </p:animEffect>
                                  </p:childTnLst>
                                </p:cTn>
                              </p:par>
                              <p:par>
                                <p:cTn id="136" presetID="3" presetClass="entr" presetSubtype="10" fill="hold" grpId="0" nodeType="withEffect">
                                  <p:stCondLst>
                                    <p:cond delay="0"/>
                                  </p:stCondLst>
                                  <p:childTnLst>
                                    <p:set>
                                      <p:cBhvr>
                                        <p:cTn id="137" dur="1" fill="hold">
                                          <p:stCondLst>
                                            <p:cond delay="0"/>
                                          </p:stCondLst>
                                        </p:cTn>
                                        <p:tgtEl>
                                          <p:spTgt spid="111"/>
                                        </p:tgtEl>
                                        <p:attrNameLst>
                                          <p:attrName>style.visibility</p:attrName>
                                        </p:attrNameLst>
                                      </p:cBhvr>
                                      <p:to>
                                        <p:strVal val="visible"/>
                                      </p:to>
                                    </p:set>
                                    <p:animEffect transition="in" filter="blinds(horizontal)">
                                      <p:cBhvr>
                                        <p:cTn id="138" dur="500"/>
                                        <p:tgtEl>
                                          <p:spTgt spid="111"/>
                                        </p:tgtEl>
                                      </p:cBhvr>
                                    </p:animEffect>
                                  </p:childTnLst>
                                </p:cTn>
                              </p:par>
                              <p:par>
                                <p:cTn id="139" presetID="3" presetClass="entr" presetSubtype="10" fill="hold" nodeType="withEffect">
                                  <p:stCondLst>
                                    <p:cond delay="0"/>
                                  </p:stCondLst>
                                  <p:childTnLst>
                                    <p:set>
                                      <p:cBhvr>
                                        <p:cTn id="140" dur="1" fill="hold">
                                          <p:stCondLst>
                                            <p:cond delay="0"/>
                                          </p:stCondLst>
                                        </p:cTn>
                                        <p:tgtEl>
                                          <p:spTgt spid="109"/>
                                        </p:tgtEl>
                                        <p:attrNameLst>
                                          <p:attrName>style.visibility</p:attrName>
                                        </p:attrNameLst>
                                      </p:cBhvr>
                                      <p:to>
                                        <p:strVal val="visible"/>
                                      </p:to>
                                    </p:set>
                                    <p:animEffect transition="in" filter="blinds(horizontal)">
                                      <p:cBhvr>
                                        <p:cTn id="141" dur="500"/>
                                        <p:tgtEl>
                                          <p:spTgt spid="109"/>
                                        </p:tgtEl>
                                      </p:cBhvr>
                                    </p:animEffect>
                                  </p:childTnLst>
                                </p:cTn>
                              </p:par>
                            </p:childTnLst>
                          </p:cTn>
                        </p:par>
                      </p:childTnLst>
                    </p:cTn>
                  </p:par>
                  <p:par>
                    <p:cTn id="142" fill="hold">
                      <p:stCondLst>
                        <p:cond delay="indefinite"/>
                      </p:stCondLst>
                      <p:childTnLst>
                        <p:par>
                          <p:cTn id="143" fill="hold">
                            <p:stCondLst>
                              <p:cond delay="0"/>
                            </p:stCondLst>
                            <p:childTnLst>
                              <p:par>
                                <p:cTn id="144" presetID="3" presetClass="entr" presetSubtype="10" fill="hold" grpId="0" nodeType="clickEffect">
                                  <p:stCondLst>
                                    <p:cond delay="0"/>
                                  </p:stCondLst>
                                  <p:childTnLst>
                                    <p:set>
                                      <p:cBhvr>
                                        <p:cTn id="145" dur="1" fill="hold">
                                          <p:stCondLst>
                                            <p:cond delay="0"/>
                                          </p:stCondLst>
                                        </p:cTn>
                                        <p:tgtEl>
                                          <p:spTgt spid="97"/>
                                        </p:tgtEl>
                                        <p:attrNameLst>
                                          <p:attrName>style.visibility</p:attrName>
                                        </p:attrNameLst>
                                      </p:cBhvr>
                                      <p:to>
                                        <p:strVal val="visible"/>
                                      </p:to>
                                    </p:set>
                                    <p:animEffect transition="in" filter="blinds(horizontal)">
                                      <p:cBhvr>
                                        <p:cTn id="146" dur="500"/>
                                        <p:tgtEl>
                                          <p:spTgt spid="97"/>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ntr" presetSubtype="10" fill="hold" grpId="0" nodeType="clickEffect">
                                  <p:stCondLst>
                                    <p:cond delay="0"/>
                                  </p:stCondLst>
                                  <p:childTnLst>
                                    <p:set>
                                      <p:cBhvr>
                                        <p:cTn id="150" dur="1" fill="hold">
                                          <p:stCondLst>
                                            <p:cond delay="0"/>
                                          </p:stCondLst>
                                        </p:cTn>
                                        <p:tgtEl>
                                          <p:spTgt spid="113"/>
                                        </p:tgtEl>
                                        <p:attrNameLst>
                                          <p:attrName>style.visibility</p:attrName>
                                        </p:attrNameLst>
                                      </p:cBhvr>
                                      <p:to>
                                        <p:strVal val="visible"/>
                                      </p:to>
                                    </p:set>
                                    <p:animEffect transition="in" filter="blinds(horizontal)">
                                      <p:cBhvr>
                                        <p:cTn id="151" dur="500"/>
                                        <p:tgtEl>
                                          <p:spTgt spid="113"/>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114"/>
                                        </p:tgtEl>
                                        <p:attrNameLst>
                                          <p:attrName>style.visibility</p:attrName>
                                        </p:attrNameLst>
                                      </p:cBhvr>
                                      <p:to>
                                        <p:strVal val="visible"/>
                                      </p:to>
                                    </p:set>
                                    <p:animEffect transition="in" filter="blinds(horizontal)">
                                      <p:cBhvr>
                                        <p:cTn id="154" dur="500"/>
                                        <p:tgtEl>
                                          <p:spTgt spid="114"/>
                                        </p:tgtEl>
                                      </p:cBhvr>
                                    </p:animEffect>
                                  </p:childTnLst>
                                </p:cTn>
                              </p:par>
                              <p:par>
                                <p:cTn id="155" presetID="3" presetClass="entr" presetSubtype="10" fill="hold" nodeType="withEffect">
                                  <p:stCondLst>
                                    <p:cond delay="0"/>
                                  </p:stCondLst>
                                  <p:childTnLst>
                                    <p:set>
                                      <p:cBhvr>
                                        <p:cTn id="156" dur="1" fill="hold">
                                          <p:stCondLst>
                                            <p:cond delay="0"/>
                                          </p:stCondLst>
                                        </p:cTn>
                                        <p:tgtEl>
                                          <p:spTgt spid="112"/>
                                        </p:tgtEl>
                                        <p:attrNameLst>
                                          <p:attrName>style.visibility</p:attrName>
                                        </p:attrNameLst>
                                      </p:cBhvr>
                                      <p:to>
                                        <p:strVal val="visible"/>
                                      </p:to>
                                    </p:set>
                                    <p:animEffect transition="in" filter="blinds(horizontal)">
                                      <p:cBhvr>
                                        <p:cTn id="157" dur="500"/>
                                        <p:tgtEl>
                                          <p:spTgt spid="112"/>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0" nodeType="click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blinds(horizontal)">
                                      <p:cBhvr>
                                        <p:cTn id="162" dur="500"/>
                                        <p:tgtEl>
                                          <p:spTgt spid="98"/>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grpId="0" nodeType="clickEffect">
                                  <p:stCondLst>
                                    <p:cond delay="0"/>
                                  </p:stCondLst>
                                  <p:childTnLst>
                                    <p:set>
                                      <p:cBhvr>
                                        <p:cTn id="166" dur="1" fill="hold">
                                          <p:stCondLst>
                                            <p:cond delay="0"/>
                                          </p:stCondLst>
                                        </p:cTn>
                                        <p:tgtEl>
                                          <p:spTgt spid="116"/>
                                        </p:tgtEl>
                                        <p:attrNameLst>
                                          <p:attrName>style.visibility</p:attrName>
                                        </p:attrNameLst>
                                      </p:cBhvr>
                                      <p:to>
                                        <p:strVal val="visible"/>
                                      </p:to>
                                    </p:set>
                                    <p:animEffect transition="in" filter="blinds(horizontal)">
                                      <p:cBhvr>
                                        <p:cTn id="167" dur="500"/>
                                        <p:tgtEl>
                                          <p:spTgt spid="116"/>
                                        </p:tgtEl>
                                      </p:cBhvr>
                                    </p:animEffect>
                                  </p:childTnLst>
                                </p:cTn>
                              </p:par>
                              <p:par>
                                <p:cTn id="168" presetID="3" presetClass="entr" presetSubtype="10" fill="hold" grpId="0" nodeType="withEffect">
                                  <p:stCondLst>
                                    <p:cond delay="0"/>
                                  </p:stCondLst>
                                  <p:childTnLst>
                                    <p:set>
                                      <p:cBhvr>
                                        <p:cTn id="169" dur="1" fill="hold">
                                          <p:stCondLst>
                                            <p:cond delay="0"/>
                                          </p:stCondLst>
                                        </p:cTn>
                                        <p:tgtEl>
                                          <p:spTgt spid="117"/>
                                        </p:tgtEl>
                                        <p:attrNameLst>
                                          <p:attrName>style.visibility</p:attrName>
                                        </p:attrNameLst>
                                      </p:cBhvr>
                                      <p:to>
                                        <p:strVal val="visible"/>
                                      </p:to>
                                    </p:set>
                                    <p:animEffect transition="in" filter="blinds(horizontal)">
                                      <p:cBhvr>
                                        <p:cTn id="170" dur="500"/>
                                        <p:tgtEl>
                                          <p:spTgt spid="117"/>
                                        </p:tgtEl>
                                      </p:cBhvr>
                                    </p:animEffect>
                                  </p:childTnLst>
                                </p:cTn>
                              </p:par>
                              <p:par>
                                <p:cTn id="171" presetID="3" presetClass="entr" presetSubtype="10" fill="hold" nodeType="withEffect">
                                  <p:stCondLst>
                                    <p:cond delay="0"/>
                                  </p:stCondLst>
                                  <p:childTnLst>
                                    <p:set>
                                      <p:cBhvr>
                                        <p:cTn id="172" dur="1" fill="hold">
                                          <p:stCondLst>
                                            <p:cond delay="0"/>
                                          </p:stCondLst>
                                        </p:cTn>
                                        <p:tgtEl>
                                          <p:spTgt spid="115"/>
                                        </p:tgtEl>
                                        <p:attrNameLst>
                                          <p:attrName>style.visibility</p:attrName>
                                        </p:attrNameLst>
                                      </p:cBhvr>
                                      <p:to>
                                        <p:strVal val="visible"/>
                                      </p:to>
                                    </p:set>
                                    <p:animEffect transition="in" filter="blinds(horizontal)">
                                      <p:cBhvr>
                                        <p:cTn id="173" dur="500"/>
                                        <p:tgtEl>
                                          <p:spTgt spid="115"/>
                                        </p:tgtEl>
                                      </p:cBhvr>
                                    </p:animEffect>
                                  </p:childTnLst>
                                </p:cTn>
                              </p:par>
                            </p:childTnLst>
                          </p:cTn>
                        </p:par>
                      </p:childTnLst>
                    </p:cTn>
                  </p:par>
                  <p:par>
                    <p:cTn id="174" fill="hold">
                      <p:stCondLst>
                        <p:cond delay="indefinite"/>
                      </p:stCondLst>
                      <p:childTnLst>
                        <p:par>
                          <p:cTn id="175" fill="hold">
                            <p:stCondLst>
                              <p:cond delay="0"/>
                            </p:stCondLst>
                            <p:childTnLst>
                              <p:par>
                                <p:cTn id="176" presetID="3" presetClass="entr" presetSubtype="10" fill="hold" grpId="0" nodeType="clickEffect">
                                  <p:stCondLst>
                                    <p:cond delay="0"/>
                                  </p:stCondLst>
                                  <p:childTnLst>
                                    <p:set>
                                      <p:cBhvr>
                                        <p:cTn id="177" dur="1" fill="hold">
                                          <p:stCondLst>
                                            <p:cond delay="0"/>
                                          </p:stCondLst>
                                        </p:cTn>
                                        <p:tgtEl>
                                          <p:spTgt spid="99"/>
                                        </p:tgtEl>
                                        <p:attrNameLst>
                                          <p:attrName>style.visibility</p:attrName>
                                        </p:attrNameLst>
                                      </p:cBhvr>
                                      <p:to>
                                        <p:strVal val="visible"/>
                                      </p:to>
                                    </p:set>
                                    <p:animEffect transition="in" filter="blinds(horizontal)">
                                      <p:cBhvr>
                                        <p:cTn id="178" dur="500"/>
                                        <p:tgtEl>
                                          <p:spTgt spid="99"/>
                                        </p:tgtEl>
                                      </p:cBhvr>
                                    </p:animEffect>
                                  </p:childTnLst>
                                </p:cTn>
                              </p:par>
                            </p:childTnLst>
                          </p:cTn>
                        </p:par>
                      </p:childTnLst>
                    </p:cTn>
                  </p:par>
                  <p:par>
                    <p:cTn id="179" fill="hold">
                      <p:stCondLst>
                        <p:cond delay="indefinite"/>
                      </p:stCondLst>
                      <p:childTnLst>
                        <p:par>
                          <p:cTn id="180" fill="hold">
                            <p:stCondLst>
                              <p:cond delay="0"/>
                            </p:stCondLst>
                            <p:childTnLst>
                              <p:par>
                                <p:cTn id="181" presetID="6" presetClass="emph" presetSubtype="0" fill="hold" grpId="1" nodeType="clickEffect">
                                  <p:stCondLst>
                                    <p:cond delay="0"/>
                                  </p:stCondLst>
                                  <p:childTnLst>
                                    <p:animScale>
                                      <p:cBhvr>
                                        <p:cTn id="182" dur="2000" fill="hold"/>
                                        <p:tgtEl>
                                          <p:spTgt spid="9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6" grpId="0"/>
      <p:bldP spid="55" grpId="0" animBg="1"/>
      <p:bldP spid="56" grpId="0" animBg="1"/>
      <p:bldP spid="62" grpId="0"/>
      <p:bldP spid="63" grpId="0" animBg="1"/>
      <p:bldP spid="81" grpId="0" animBg="1"/>
      <p:bldP spid="82" grpId="0"/>
      <p:bldP spid="83" grpId="0" animBg="1"/>
      <p:bldP spid="85" grpId="0" animBg="1"/>
      <p:bldP spid="86" grpId="0"/>
      <p:bldP spid="87" grpId="0" animBg="1"/>
      <p:bldP spid="90" grpId="0" animBg="1"/>
      <p:bldP spid="91" grpId="0"/>
      <p:bldP spid="92" grpId="0" animBg="1"/>
      <p:bldP spid="94" grpId="0"/>
      <p:bldP spid="95" grpId="0"/>
      <p:bldP spid="96" grpId="0"/>
      <p:bldP spid="97" grpId="0"/>
      <p:bldP spid="98" grpId="0"/>
      <p:bldP spid="99" grpId="0"/>
      <p:bldP spid="99" grpId="1"/>
      <p:bldP spid="100" grpId="0"/>
      <p:bldP spid="101" grpId="0"/>
      <p:bldP spid="102" grpId="0"/>
      <p:bldP spid="103" grpId="0"/>
      <p:bldP spid="110" grpId="0"/>
      <p:bldP spid="111" grpId="0"/>
      <p:bldP spid="113" grpId="0"/>
      <p:bldP spid="114" grpId="0"/>
      <p:bldP spid="116" grpId="0"/>
      <p:bldP spid="1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p:txBody>
          <a:bodyPr>
            <a:normAutofit/>
          </a:bodyPr>
          <a:lstStyle/>
          <a:p>
            <a:r>
              <a:rPr lang="en-US" sz="3200" dirty="0">
                <a:solidFill>
                  <a:schemeClr val="accent1"/>
                </a:solidFill>
              </a:rPr>
              <a:t>Static Variable:</a:t>
            </a:r>
          </a:p>
        </p:txBody>
      </p:sp>
      <p:sp>
        <p:nvSpPr>
          <p:cNvPr id="3" name="Date Placeholder 2"/>
          <p:cNvSpPr>
            <a:spLocks noGrp="1"/>
          </p:cNvSpPr>
          <p:nvPr>
            <p:ph type="dt" sz="half" idx="10"/>
          </p:nvPr>
        </p:nvSpPr>
        <p:spPr/>
        <p:txBody>
          <a:bodyPr/>
          <a:lstStyle/>
          <a:p>
            <a:pPr>
              <a:defRPr/>
            </a:pPr>
            <a:fld id="{52956607-549C-46A0-96A5-4F8B53CD59B7}" type="datetime1">
              <a:rPr lang="en-US" smtClean="0"/>
              <a:t>5/23/2022</a:t>
            </a:fld>
            <a:endParaRPr lang="en-US"/>
          </a:p>
        </p:txBody>
      </p:sp>
      <p:sp>
        <p:nvSpPr>
          <p:cNvPr id="5" name="Footer Placeholder 4"/>
          <p:cNvSpPr>
            <a:spLocks noGrp="1"/>
          </p:cNvSpPr>
          <p:nvPr>
            <p:ph type="ftr" sz="quarter" idx="11"/>
          </p:nvPr>
        </p:nvSpPr>
        <p:spPr/>
        <p:txBody>
          <a:bodyPr/>
          <a:lstStyle/>
          <a:p>
            <a:pPr>
              <a:defRPr/>
            </a:pPr>
            <a:r>
              <a:rPr lang="en-IN"/>
              <a:t>CSE 1001                             Department of CSE</a:t>
            </a:r>
            <a:endParaRPr lang="en-US" dirty="0">
              <a:solidFill>
                <a:schemeClr val="bg1"/>
              </a:solidFill>
            </a:endParaRPr>
          </a:p>
        </p:txBody>
      </p:sp>
      <p:sp>
        <p:nvSpPr>
          <p:cNvPr id="4" name="Slide Number Placeholder 3"/>
          <p:cNvSpPr>
            <a:spLocks noGrp="1"/>
          </p:cNvSpPr>
          <p:nvPr>
            <p:ph type="sldNum" sz="quarter" idx="12"/>
          </p:nvPr>
        </p:nvSpPr>
        <p:spPr/>
        <p:txBody>
          <a:bodyPr/>
          <a:lstStyle/>
          <a:p>
            <a:pPr>
              <a:defRPr/>
            </a:pPr>
            <a:fld id="{734E517F-EEB4-4889-9A6A-9CA8A08D6087}" type="slidenum">
              <a:rPr lang="en-US" smtClean="0"/>
              <a:pPr>
                <a:defRPr/>
              </a:pPr>
              <a:t>19</a:t>
            </a:fld>
            <a:endParaRPr lang="en-US"/>
          </a:p>
        </p:txBody>
      </p:sp>
      <p:sp>
        <p:nvSpPr>
          <p:cNvPr id="7" name="Rectangle 6"/>
          <p:cNvSpPr>
            <a:spLocks noChangeArrowheads="1"/>
          </p:cNvSpPr>
          <p:nvPr/>
        </p:nvSpPr>
        <p:spPr bwMode="auto">
          <a:xfrm>
            <a:off x="838200" y="3370522"/>
            <a:ext cx="2819400" cy="2677656"/>
          </a:xfrm>
          <a:prstGeom prst="rect">
            <a:avLst/>
          </a:prstGeom>
          <a:noFill/>
          <a:ln w="9525">
            <a:noFill/>
            <a:miter lim="800000"/>
            <a:headEnd/>
            <a:tailEnd/>
          </a:ln>
        </p:spPr>
        <p:txBody>
          <a:bodyPr>
            <a:spAutoFit/>
          </a:bodyPr>
          <a:lstStyle/>
          <a:p>
            <a:r>
              <a:rPr lang="en-US" sz="2400" dirty="0">
                <a:solidFill>
                  <a:srgbClr val="003399"/>
                </a:solidFill>
                <a:latin typeface="Baskerville Old Face" pitchFamily="18" charset="0"/>
              </a:rPr>
              <a:t>void </a:t>
            </a:r>
            <a:r>
              <a:rPr lang="en-US" sz="2400" dirty="0" err="1">
                <a:solidFill>
                  <a:srgbClr val="003399"/>
                </a:solidFill>
                <a:latin typeface="Baskerville Old Face" pitchFamily="18" charset="0"/>
              </a:rPr>
              <a:t>fnStat</a:t>
            </a:r>
            <a:r>
              <a:rPr lang="en-US" sz="2400" dirty="0">
                <a:solidFill>
                  <a:srgbClr val="003399"/>
                </a:solidFill>
                <a:latin typeface="Baskerville Old Face" pitchFamily="18" charset="0"/>
              </a:rPr>
              <a:t>( );</a:t>
            </a:r>
          </a:p>
          <a:p>
            <a:r>
              <a:rPr lang="en-US" sz="2400" dirty="0" err="1">
                <a:solidFill>
                  <a:srgbClr val="003399"/>
                </a:solidFill>
                <a:latin typeface="Baskerville Old Face" pitchFamily="18" charset="0"/>
              </a:rPr>
              <a:t>int</a:t>
            </a:r>
            <a:r>
              <a:rPr lang="en-US" sz="2400" dirty="0">
                <a:solidFill>
                  <a:srgbClr val="003399"/>
                </a:solidFill>
                <a:latin typeface="Baskerville Old Face" pitchFamily="18" charset="0"/>
              </a:rPr>
              <a:t> main() {</a:t>
            </a:r>
          </a:p>
          <a:p>
            <a:r>
              <a:rPr lang="en-US" sz="2400" dirty="0" err="1">
                <a:solidFill>
                  <a:srgbClr val="003399"/>
                </a:solidFill>
                <a:latin typeface="Baskerville Old Face" pitchFamily="18" charset="0"/>
              </a:rPr>
              <a:t>int</a:t>
            </a:r>
            <a:r>
              <a:rPr lang="en-US" sz="2400" dirty="0">
                <a:solidFill>
                  <a:srgbClr val="003399"/>
                </a:solidFill>
                <a:latin typeface="Baskerville Old Face" pitchFamily="18" charset="0"/>
              </a:rPr>
              <a:t>  </a:t>
            </a:r>
            <a:r>
              <a:rPr lang="en-US" sz="2400" dirty="0" err="1">
                <a:solidFill>
                  <a:srgbClr val="003399"/>
                </a:solidFill>
                <a:latin typeface="Baskerville Old Face" pitchFamily="18" charset="0"/>
              </a:rPr>
              <a:t>i</a:t>
            </a:r>
            <a:r>
              <a:rPr lang="en-US" sz="2400" dirty="0">
                <a:solidFill>
                  <a:srgbClr val="003399"/>
                </a:solidFill>
                <a:latin typeface="Baskerville Old Face" pitchFamily="18" charset="0"/>
              </a:rPr>
              <a:t>;</a:t>
            </a:r>
          </a:p>
          <a:p>
            <a:r>
              <a:rPr lang="en-US" sz="2400" dirty="0">
                <a:solidFill>
                  <a:srgbClr val="003399"/>
                </a:solidFill>
                <a:latin typeface="Baskerville Old Face" pitchFamily="18" charset="0"/>
              </a:rPr>
              <a:t>for( </a:t>
            </a:r>
            <a:r>
              <a:rPr lang="en-US" sz="2400" dirty="0" err="1">
                <a:solidFill>
                  <a:srgbClr val="003399"/>
                </a:solidFill>
                <a:latin typeface="Baskerville Old Face" pitchFamily="18" charset="0"/>
              </a:rPr>
              <a:t>i</a:t>
            </a:r>
            <a:r>
              <a:rPr lang="en-US" sz="2400" dirty="0">
                <a:solidFill>
                  <a:srgbClr val="003399"/>
                </a:solidFill>
                <a:latin typeface="Baskerville Old Face" pitchFamily="18" charset="0"/>
              </a:rPr>
              <a:t>= 1; </a:t>
            </a:r>
            <a:r>
              <a:rPr lang="en-US" sz="2400" dirty="0" err="1">
                <a:solidFill>
                  <a:srgbClr val="003399"/>
                </a:solidFill>
                <a:latin typeface="Baskerville Old Face" pitchFamily="18" charset="0"/>
              </a:rPr>
              <a:t>i</a:t>
            </a:r>
            <a:r>
              <a:rPr lang="en-US" sz="2400" dirty="0">
                <a:solidFill>
                  <a:srgbClr val="003399"/>
                </a:solidFill>
                <a:latin typeface="Baskerville Old Face" pitchFamily="18" charset="0"/>
              </a:rPr>
              <a:t>&lt;=3; </a:t>
            </a:r>
            <a:r>
              <a:rPr lang="en-US" sz="2400" dirty="0" err="1">
                <a:solidFill>
                  <a:srgbClr val="003399"/>
                </a:solidFill>
                <a:latin typeface="Baskerville Old Face" pitchFamily="18" charset="0"/>
              </a:rPr>
              <a:t>i</a:t>
            </a:r>
            <a:r>
              <a:rPr lang="en-US" sz="2400" dirty="0">
                <a:solidFill>
                  <a:srgbClr val="003399"/>
                </a:solidFill>
                <a:latin typeface="Baskerville Old Face" pitchFamily="18" charset="0"/>
              </a:rPr>
              <a:t>++)</a:t>
            </a:r>
          </a:p>
          <a:p>
            <a:r>
              <a:rPr lang="en-US" sz="2400" dirty="0" err="1">
                <a:solidFill>
                  <a:srgbClr val="003399"/>
                </a:solidFill>
                <a:latin typeface="Baskerville Old Face" pitchFamily="18" charset="0"/>
              </a:rPr>
              <a:t>fnStat</a:t>
            </a:r>
            <a:r>
              <a:rPr lang="en-US" sz="2400" dirty="0">
                <a:solidFill>
                  <a:srgbClr val="003399"/>
                </a:solidFill>
                <a:latin typeface="Baskerville Old Face" pitchFamily="18" charset="0"/>
              </a:rPr>
              <a:t>( );</a:t>
            </a:r>
          </a:p>
          <a:p>
            <a:r>
              <a:rPr lang="en-US" sz="2400" dirty="0">
                <a:solidFill>
                  <a:srgbClr val="003399"/>
                </a:solidFill>
                <a:latin typeface="Baskerville Old Face" pitchFamily="18" charset="0"/>
              </a:rPr>
              <a:t> return 0;</a:t>
            </a:r>
          </a:p>
          <a:p>
            <a:r>
              <a:rPr lang="en-US" sz="2400" dirty="0">
                <a:solidFill>
                  <a:srgbClr val="003399"/>
                </a:solidFill>
                <a:latin typeface="Baskerville Old Face" pitchFamily="18" charset="0"/>
              </a:rPr>
              <a:t>}</a:t>
            </a:r>
          </a:p>
        </p:txBody>
      </p:sp>
      <p:sp>
        <p:nvSpPr>
          <p:cNvPr id="8" name="Rectangle 7"/>
          <p:cNvSpPr>
            <a:spLocks noChangeArrowheads="1"/>
          </p:cNvSpPr>
          <p:nvPr/>
        </p:nvSpPr>
        <p:spPr bwMode="auto">
          <a:xfrm>
            <a:off x="4940533" y="3847049"/>
            <a:ext cx="2819400" cy="1938337"/>
          </a:xfrm>
          <a:prstGeom prst="rect">
            <a:avLst/>
          </a:prstGeom>
          <a:noFill/>
          <a:ln w="9525">
            <a:noFill/>
            <a:miter lim="800000"/>
            <a:headEnd/>
            <a:tailEnd/>
          </a:ln>
        </p:spPr>
        <p:txBody>
          <a:bodyPr>
            <a:spAutoFit/>
          </a:bodyPr>
          <a:lstStyle/>
          <a:p>
            <a:r>
              <a:rPr lang="en-US" sz="2400" b="0" dirty="0">
                <a:solidFill>
                  <a:srgbClr val="003399"/>
                </a:solidFill>
                <a:latin typeface="Baskerville Old Face" pitchFamily="18" charset="0"/>
              </a:rPr>
              <a:t>void </a:t>
            </a:r>
            <a:r>
              <a:rPr lang="en-US" sz="2400" b="0" dirty="0" err="1">
                <a:solidFill>
                  <a:srgbClr val="003399"/>
                </a:solidFill>
                <a:latin typeface="Baskerville Old Face" pitchFamily="18" charset="0"/>
              </a:rPr>
              <a:t>fnStat</a:t>
            </a:r>
            <a:r>
              <a:rPr lang="en-US" sz="2400" b="0" dirty="0">
                <a:solidFill>
                  <a:srgbClr val="003399"/>
                </a:solidFill>
                <a:latin typeface="Baskerville Old Face" pitchFamily="18" charset="0"/>
              </a:rPr>
              <a:t>( ){</a:t>
            </a:r>
          </a:p>
          <a:p>
            <a:r>
              <a:rPr lang="en-US" sz="2400" b="0" dirty="0">
                <a:solidFill>
                  <a:srgbClr val="003399"/>
                </a:solidFill>
                <a:latin typeface="Baskerville Old Face" pitchFamily="18" charset="0"/>
              </a:rPr>
              <a:t>         </a:t>
            </a:r>
            <a:r>
              <a:rPr lang="en-US" sz="2400" dirty="0" err="1">
                <a:solidFill>
                  <a:srgbClr val="003399"/>
                </a:solidFill>
                <a:latin typeface="Baskerville Old Face" pitchFamily="18" charset="0"/>
              </a:rPr>
              <a:t>int</a:t>
            </a:r>
            <a:r>
              <a:rPr lang="en-US" sz="2400" dirty="0">
                <a:solidFill>
                  <a:srgbClr val="003399"/>
                </a:solidFill>
                <a:latin typeface="Baskerville Old Face" pitchFamily="18" charset="0"/>
              </a:rPr>
              <a:t> x = 0;</a:t>
            </a:r>
          </a:p>
          <a:p>
            <a:r>
              <a:rPr lang="en-US" sz="2400" b="0" dirty="0">
                <a:solidFill>
                  <a:srgbClr val="003399"/>
                </a:solidFill>
                <a:latin typeface="Baskerville Old Face" pitchFamily="18" charset="0"/>
              </a:rPr>
              <a:t>x = x + 1;</a:t>
            </a:r>
          </a:p>
          <a:p>
            <a:r>
              <a:rPr lang="en-US" sz="2400" b="0" dirty="0" err="1">
                <a:solidFill>
                  <a:srgbClr val="003399"/>
                </a:solidFill>
                <a:latin typeface="Baskerville Old Face" pitchFamily="18" charset="0"/>
              </a:rPr>
              <a:t>printf</a:t>
            </a:r>
            <a:r>
              <a:rPr lang="en-US" sz="2400" b="0" dirty="0">
                <a:solidFill>
                  <a:srgbClr val="003399"/>
                </a:solidFill>
                <a:latin typeface="Baskerville Old Face" pitchFamily="18" charset="0"/>
              </a:rPr>
              <a:t>(“x=%d”, x);</a:t>
            </a:r>
          </a:p>
          <a:p>
            <a:r>
              <a:rPr lang="en-US" sz="2400" b="0" dirty="0">
                <a:solidFill>
                  <a:srgbClr val="003399"/>
                </a:solidFill>
                <a:latin typeface="Baskerville Old Face" pitchFamily="18" charset="0"/>
              </a:rPr>
              <a:t>}</a:t>
            </a:r>
          </a:p>
        </p:txBody>
      </p:sp>
      <p:sp>
        <p:nvSpPr>
          <p:cNvPr id="9" name="Text Box 3"/>
          <p:cNvSpPr txBox="1">
            <a:spLocks noChangeArrowheads="1"/>
          </p:cNvSpPr>
          <p:nvPr/>
        </p:nvSpPr>
        <p:spPr bwMode="auto">
          <a:xfrm>
            <a:off x="8610600" y="4325938"/>
            <a:ext cx="1981200" cy="1541463"/>
          </a:xfrm>
          <a:prstGeom prst="rect">
            <a:avLst/>
          </a:prstGeom>
          <a:noFill/>
          <a:ln w="28575" cap="sq">
            <a:solidFill>
              <a:srgbClr val="FF0000"/>
            </a:solidFill>
            <a:miter lim="800000"/>
            <a:headEnd type="none" w="sm" len="sm"/>
            <a:tailEnd type="none" w="sm" len="sm"/>
          </a:ln>
        </p:spPr>
        <p:txBody>
          <a:bodyPr wrap="square">
            <a:spAutoFit/>
          </a:bodyPr>
          <a:lstStyle/>
          <a:p>
            <a:pPr algn="just" eaLnBrk="0" hangingPunct="0">
              <a:lnSpc>
                <a:spcPct val="70000"/>
              </a:lnSpc>
              <a:spcBef>
                <a:spcPct val="35000"/>
              </a:spcBef>
            </a:pPr>
            <a:r>
              <a:rPr lang="en-US" sz="2400">
                <a:solidFill>
                  <a:schemeClr val="tx1"/>
                </a:solidFill>
                <a:latin typeface="Tempus Sans ITC" pitchFamily="82" charset="0"/>
              </a:rPr>
              <a:t>Output:</a:t>
            </a:r>
          </a:p>
          <a:p>
            <a:pPr algn="just" eaLnBrk="0" hangingPunct="0">
              <a:lnSpc>
                <a:spcPct val="70000"/>
              </a:lnSpc>
              <a:spcBef>
                <a:spcPct val="35000"/>
              </a:spcBef>
            </a:pPr>
            <a:r>
              <a:rPr lang="en-US" sz="2400">
                <a:solidFill>
                  <a:schemeClr val="tx1"/>
                </a:solidFill>
                <a:latin typeface="Tempus Sans ITC" pitchFamily="82" charset="0"/>
              </a:rPr>
              <a:t>	x = 1</a:t>
            </a:r>
          </a:p>
          <a:p>
            <a:pPr algn="just" eaLnBrk="0" hangingPunct="0">
              <a:lnSpc>
                <a:spcPct val="70000"/>
              </a:lnSpc>
              <a:spcBef>
                <a:spcPct val="35000"/>
              </a:spcBef>
            </a:pPr>
            <a:r>
              <a:rPr lang="en-US" sz="2400">
                <a:solidFill>
                  <a:schemeClr val="tx1"/>
                </a:solidFill>
                <a:latin typeface="Tempus Sans ITC" pitchFamily="82" charset="0"/>
              </a:rPr>
              <a:t>	x = 2</a:t>
            </a:r>
          </a:p>
          <a:p>
            <a:pPr algn="just" eaLnBrk="0" hangingPunct="0">
              <a:lnSpc>
                <a:spcPct val="70000"/>
              </a:lnSpc>
              <a:spcBef>
                <a:spcPct val="35000"/>
              </a:spcBef>
            </a:pPr>
            <a:r>
              <a:rPr lang="en-US" sz="2400">
                <a:solidFill>
                  <a:schemeClr val="tx1"/>
                </a:solidFill>
                <a:latin typeface="Tempus Sans ITC" pitchFamily="82" charset="0"/>
              </a:rPr>
              <a:t>	x = 3</a:t>
            </a:r>
          </a:p>
        </p:txBody>
      </p:sp>
      <p:sp>
        <p:nvSpPr>
          <p:cNvPr id="10" name="Text Box 3"/>
          <p:cNvSpPr txBox="1">
            <a:spLocks noChangeArrowheads="1"/>
          </p:cNvSpPr>
          <p:nvPr/>
        </p:nvSpPr>
        <p:spPr bwMode="auto">
          <a:xfrm>
            <a:off x="8610600" y="4325938"/>
            <a:ext cx="1981200" cy="1514475"/>
          </a:xfrm>
          <a:prstGeom prst="rect">
            <a:avLst/>
          </a:prstGeom>
          <a:noFill/>
          <a:ln w="28575" cap="sq">
            <a:solidFill>
              <a:srgbClr val="FF0000"/>
            </a:solidFill>
            <a:miter lim="800000"/>
            <a:headEnd type="none" w="sm" len="sm"/>
            <a:tailEnd type="none" w="sm" len="sm"/>
          </a:ln>
        </p:spPr>
        <p:txBody>
          <a:bodyPr wrap="square">
            <a:spAutoFit/>
          </a:bodyPr>
          <a:lstStyle/>
          <a:p>
            <a:pPr algn="just" eaLnBrk="0" hangingPunct="0">
              <a:lnSpc>
                <a:spcPct val="70000"/>
              </a:lnSpc>
              <a:spcBef>
                <a:spcPct val="35000"/>
              </a:spcBef>
            </a:pPr>
            <a:r>
              <a:rPr lang="en-US" sz="2400" dirty="0">
                <a:solidFill>
                  <a:srgbClr val="C00000"/>
                </a:solidFill>
                <a:latin typeface="Tempus Sans ITC" pitchFamily="82" charset="0"/>
              </a:rPr>
              <a:t>Output:</a:t>
            </a:r>
          </a:p>
          <a:p>
            <a:pPr algn="just" eaLnBrk="0" hangingPunct="0">
              <a:lnSpc>
                <a:spcPct val="70000"/>
              </a:lnSpc>
              <a:spcBef>
                <a:spcPct val="35000"/>
              </a:spcBef>
            </a:pPr>
            <a:r>
              <a:rPr lang="en-US" sz="2400" dirty="0">
                <a:solidFill>
                  <a:srgbClr val="C00000"/>
                </a:solidFill>
                <a:latin typeface="Tempus Sans ITC" pitchFamily="82" charset="0"/>
              </a:rPr>
              <a:t>	</a:t>
            </a:r>
            <a:r>
              <a:rPr lang="en-US" sz="2400" dirty="0">
                <a:solidFill>
                  <a:schemeClr val="tx1"/>
                </a:solidFill>
                <a:latin typeface="Tempus Sans ITC" pitchFamily="82" charset="0"/>
              </a:rPr>
              <a:t>x = 1</a:t>
            </a:r>
          </a:p>
          <a:p>
            <a:pPr algn="just" eaLnBrk="0" hangingPunct="0">
              <a:lnSpc>
                <a:spcPct val="70000"/>
              </a:lnSpc>
              <a:spcBef>
                <a:spcPct val="35000"/>
              </a:spcBef>
            </a:pPr>
            <a:r>
              <a:rPr lang="en-US" sz="2400" dirty="0">
                <a:solidFill>
                  <a:schemeClr val="tx1"/>
                </a:solidFill>
                <a:latin typeface="Tempus Sans ITC" pitchFamily="82" charset="0"/>
              </a:rPr>
              <a:t>	x = 1</a:t>
            </a:r>
          </a:p>
          <a:p>
            <a:pPr algn="just" eaLnBrk="0" hangingPunct="0">
              <a:lnSpc>
                <a:spcPct val="70000"/>
              </a:lnSpc>
              <a:spcBef>
                <a:spcPct val="35000"/>
              </a:spcBef>
            </a:pPr>
            <a:r>
              <a:rPr lang="en-US" sz="2400" dirty="0">
                <a:solidFill>
                  <a:schemeClr val="tx1"/>
                </a:solidFill>
                <a:latin typeface="Tempus Sans ITC" pitchFamily="82" charset="0"/>
              </a:rPr>
              <a:t>	x = 1</a:t>
            </a:r>
          </a:p>
        </p:txBody>
      </p:sp>
      <p:sp>
        <p:nvSpPr>
          <p:cNvPr id="11" name="Rectangle 10"/>
          <p:cNvSpPr>
            <a:spLocks noChangeArrowheads="1"/>
          </p:cNvSpPr>
          <p:nvPr/>
        </p:nvSpPr>
        <p:spPr bwMode="auto">
          <a:xfrm>
            <a:off x="4949482" y="4215201"/>
            <a:ext cx="1925638" cy="460375"/>
          </a:xfrm>
          <a:prstGeom prst="rect">
            <a:avLst/>
          </a:prstGeom>
          <a:noFill/>
          <a:ln w="9525">
            <a:noFill/>
            <a:miter lim="800000"/>
            <a:headEnd/>
            <a:tailEnd/>
          </a:ln>
        </p:spPr>
        <p:txBody>
          <a:bodyPr wrap="none">
            <a:spAutoFit/>
          </a:bodyPr>
          <a:lstStyle/>
          <a:p>
            <a:r>
              <a:rPr lang="en-US" sz="2400" dirty="0">
                <a:solidFill>
                  <a:srgbClr val="003399"/>
                </a:solidFill>
                <a:latin typeface="Baskerville Old Face" pitchFamily="18" charset="0"/>
              </a:rPr>
              <a:t>static </a:t>
            </a:r>
            <a:r>
              <a:rPr lang="en-US" sz="2400" dirty="0" err="1">
                <a:solidFill>
                  <a:srgbClr val="003399"/>
                </a:solidFill>
                <a:latin typeface="Baskerville Old Face" pitchFamily="18" charset="0"/>
              </a:rPr>
              <a:t>int</a:t>
            </a:r>
            <a:r>
              <a:rPr lang="en-US" sz="2400" dirty="0">
                <a:solidFill>
                  <a:srgbClr val="003399"/>
                </a:solidFill>
                <a:latin typeface="Baskerville Old Face" pitchFamily="18" charset="0"/>
              </a:rPr>
              <a:t> x = 0;</a:t>
            </a:r>
          </a:p>
        </p:txBody>
      </p:sp>
      <p:sp>
        <p:nvSpPr>
          <p:cNvPr id="13" name="Rectangle 12"/>
          <p:cNvSpPr/>
          <p:nvPr/>
        </p:nvSpPr>
        <p:spPr>
          <a:xfrm>
            <a:off x="838200" y="960632"/>
            <a:ext cx="9677400" cy="2409890"/>
          </a:xfrm>
          <a:prstGeom prst="rect">
            <a:avLst/>
          </a:prstGeom>
        </p:spPr>
        <p:txBody>
          <a:bodyPr wrap="square">
            <a:spAutoFit/>
          </a:bodyPr>
          <a:lstStyle/>
          <a:p>
            <a:pPr algn="just" eaLnBrk="0" hangingPunct="0">
              <a:spcBef>
                <a:spcPct val="35000"/>
              </a:spcBef>
              <a:defRPr/>
            </a:pPr>
            <a:r>
              <a:rPr lang="en-US" sz="2400" b="0" dirty="0">
                <a:solidFill>
                  <a:schemeClr val="tx1"/>
                </a:solidFill>
                <a:cs typeface="Arial" charset="0"/>
              </a:rPr>
              <a:t>The value of static variable persists until the end of the program.</a:t>
            </a:r>
          </a:p>
          <a:p>
            <a:pPr algn="just" eaLnBrk="0" hangingPunct="0">
              <a:spcBef>
                <a:spcPct val="35000"/>
              </a:spcBef>
              <a:defRPr/>
            </a:pPr>
            <a:r>
              <a:rPr lang="en-US" sz="2400" b="0" dirty="0">
                <a:solidFill>
                  <a:schemeClr val="tx1"/>
                </a:solidFill>
                <a:cs typeface="Arial" charset="0"/>
              </a:rPr>
              <a:t>Static variables can be declared as</a:t>
            </a:r>
            <a:r>
              <a:rPr lang="en-US" sz="2400" dirty="0">
                <a:solidFill>
                  <a:schemeClr val="accent2"/>
                </a:solidFill>
                <a:latin typeface="Tempus Sans ITC" pitchFamily="82" charset="0"/>
                <a:cs typeface="Arial" charset="0"/>
              </a:rPr>
              <a:t>       </a:t>
            </a:r>
          </a:p>
          <a:p>
            <a:pPr algn="just" eaLnBrk="0" hangingPunct="0">
              <a:spcBef>
                <a:spcPct val="35000"/>
              </a:spcBef>
              <a:defRPr/>
            </a:pPr>
            <a:r>
              <a:rPr lang="en-US" sz="2400" dirty="0">
                <a:solidFill>
                  <a:schemeClr val="accent2"/>
                </a:solidFill>
                <a:latin typeface="Tempus Sans ITC" pitchFamily="82" charset="0"/>
                <a:cs typeface="Arial" charset="0"/>
              </a:rPr>
              <a:t>		</a:t>
            </a:r>
            <a:r>
              <a:rPr lang="en-US" dirty="0">
                <a:solidFill>
                  <a:srgbClr val="C00000"/>
                </a:solidFill>
                <a:latin typeface="Tempus Sans ITC" pitchFamily="82" charset="0"/>
                <a:cs typeface="Arial" charset="0"/>
              </a:rPr>
              <a:t>static</a:t>
            </a:r>
            <a:r>
              <a:rPr lang="en-US" dirty="0">
                <a:solidFill>
                  <a:schemeClr val="accent2"/>
                </a:solidFill>
                <a:latin typeface="Tempus Sans ITC" pitchFamily="82" charset="0"/>
                <a:cs typeface="Arial" charset="0"/>
              </a:rPr>
              <a:t> </a:t>
            </a:r>
            <a:r>
              <a:rPr lang="en-US" dirty="0" err="1">
                <a:solidFill>
                  <a:srgbClr val="003399"/>
                </a:solidFill>
                <a:latin typeface="Tempus Sans ITC" pitchFamily="82" charset="0"/>
                <a:cs typeface="Arial" charset="0"/>
              </a:rPr>
              <a:t>int</a:t>
            </a:r>
            <a:r>
              <a:rPr lang="en-US" dirty="0">
                <a:solidFill>
                  <a:srgbClr val="003399"/>
                </a:solidFill>
                <a:latin typeface="Tempus Sans ITC" pitchFamily="82" charset="0"/>
                <a:cs typeface="Arial" charset="0"/>
              </a:rPr>
              <a:t> x;</a:t>
            </a:r>
          </a:p>
          <a:p>
            <a:pPr algn="just" eaLnBrk="0" hangingPunct="0">
              <a:spcBef>
                <a:spcPct val="35000"/>
              </a:spcBef>
              <a:defRPr/>
            </a:pPr>
            <a:r>
              <a:rPr lang="en-US" sz="2400" b="0" dirty="0">
                <a:solidFill>
                  <a:schemeClr val="tx1"/>
                </a:solidFill>
                <a:cs typeface="Arial" charset="0"/>
              </a:rPr>
              <a:t>A static variable can be either an internal or external type depending on the place of declaration.</a:t>
            </a:r>
          </a:p>
        </p:txBody>
      </p:sp>
    </p:spTree>
    <p:extLst>
      <p:ext uri="{BB962C8B-B14F-4D97-AF65-F5344CB8AC3E}">
        <p14:creationId xmlns:p14="http://schemas.microsoft.com/office/powerpoint/2010/main" val="189533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P spid="8" grpId="0"/>
      <p:bldP spid="9" grpId="0" animBg="1"/>
      <p:bldP spid="10" grpId="0" animBg="1"/>
      <p:bldP spid="11"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b="1" dirty="0">
                <a:solidFill>
                  <a:schemeClr val="accent1"/>
                </a:solidFill>
              </a:rPr>
              <a:t>Objectives:</a:t>
            </a:r>
            <a:r>
              <a:rPr lang="en-IN" b="1" dirty="0"/>
              <a:t>	 </a:t>
            </a:r>
          </a:p>
        </p:txBody>
      </p:sp>
      <p:sp>
        <p:nvSpPr>
          <p:cNvPr id="2" name="Content Placeholder 1"/>
          <p:cNvSpPr>
            <a:spLocks noGrp="1"/>
          </p:cNvSpPr>
          <p:nvPr>
            <p:ph idx="1"/>
          </p:nvPr>
        </p:nvSpPr>
        <p:spPr>
          <a:xfrm>
            <a:off x="838200" y="1066800"/>
            <a:ext cx="10515600" cy="5105400"/>
          </a:xfrm>
        </p:spPr>
        <p:txBody>
          <a:bodyPr/>
          <a:lstStyle/>
          <a:p>
            <a:pPr marL="0" indent="0">
              <a:buNone/>
              <a:defRPr/>
            </a:pPr>
            <a:r>
              <a:rPr lang="en-US" sz="2400" b="1" dirty="0"/>
              <a:t>To learn and understand the following concepts:</a:t>
            </a:r>
          </a:p>
          <a:p>
            <a:pPr marL="320040" indent="-320040">
              <a:buFont typeface="Wingdings" pitchFamily="2" charset="2"/>
              <a:buChar char="ü"/>
              <a:defRPr/>
            </a:pPr>
            <a:endParaRPr lang="en-US" sz="2400" dirty="0"/>
          </a:p>
          <a:p>
            <a:pPr marL="720090" lvl="1" indent="-320040">
              <a:lnSpc>
                <a:spcPct val="150000"/>
              </a:lnSpc>
              <a:buFont typeface="Wingdings" pitchFamily="2" charset="2"/>
              <a:buChar char="ü"/>
              <a:defRPr/>
            </a:pPr>
            <a:r>
              <a:rPr lang="en-US" sz="2400" dirty="0">
                <a:cs typeface="Arial" pitchFamily="34" charset="0"/>
              </a:rPr>
              <a:t>To design a recursive algorithm</a:t>
            </a:r>
          </a:p>
          <a:p>
            <a:pPr marL="720090" lvl="1" indent="-320040">
              <a:lnSpc>
                <a:spcPct val="150000"/>
              </a:lnSpc>
              <a:buFont typeface="Wingdings" pitchFamily="2" charset="2"/>
              <a:buChar char="ü"/>
              <a:defRPr/>
            </a:pPr>
            <a:r>
              <a:rPr lang="en-US" sz="2400" dirty="0">
                <a:cs typeface="Arial" pitchFamily="34" charset="0"/>
              </a:rPr>
              <a:t>To solve problems using recursion </a:t>
            </a:r>
          </a:p>
          <a:p>
            <a:pPr marL="720090" lvl="1" indent="-320040">
              <a:lnSpc>
                <a:spcPct val="150000"/>
              </a:lnSpc>
              <a:buFont typeface="Wingdings" pitchFamily="2" charset="2"/>
              <a:buChar char="ü"/>
              <a:defRPr/>
            </a:pPr>
            <a:r>
              <a:rPr lang="en-US" sz="2400" dirty="0">
                <a:cs typeface="Arial" pitchFamily="34" charset="0"/>
              </a:rPr>
              <a:t>To understand the relationship and difference between recursion and iteration</a:t>
            </a:r>
          </a:p>
          <a:p>
            <a:endParaRPr lang="en-IN" dirty="0"/>
          </a:p>
          <a:p>
            <a:pPr lvl="1"/>
            <a:endParaRPr lang="en-IN" dirty="0"/>
          </a:p>
        </p:txBody>
      </p:sp>
      <p:sp>
        <p:nvSpPr>
          <p:cNvPr id="3" name="Date Placeholder 2"/>
          <p:cNvSpPr>
            <a:spLocks noGrp="1"/>
          </p:cNvSpPr>
          <p:nvPr>
            <p:ph type="dt" sz="half" idx="10"/>
          </p:nvPr>
        </p:nvSpPr>
        <p:spPr/>
        <p:txBody>
          <a:bodyPr/>
          <a:lstStyle/>
          <a:p>
            <a:pPr>
              <a:defRPr/>
            </a:pPr>
            <a:fld id="{D9FF300B-9375-4FD8-BBBD-342911E80153}" type="datetime1">
              <a:rPr lang="en-US" smtClean="0"/>
              <a:t>5/23/2022</a:t>
            </a:fld>
            <a:endParaRPr lang="en-US"/>
          </a:p>
        </p:txBody>
      </p:sp>
      <p:sp>
        <p:nvSpPr>
          <p:cNvPr id="5" name="Footer Placeholder 4"/>
          <p:cNvSpPr>
            <a:spLocks noGrp="1"/>
          </p:cNvSpPr>
          <p:nvPr>
            <p:ph type="ftr" sz="quarter" idx="11"/>
          </p:nvPr>
        </p:nvSpPr>
        <p:spPr/>
        <p:txBody>
          <a:bodyPr/>
          <a:lstStyle/>
          <a:p>
            <a:pPr>
              <a:defRPr/>
            </a:pPr>
            <a:r>
              <a:rPr lang="en-IN"/>
              <a:t>CSE 1001                             Department of CSE</a:t>
            </a:r>
            <a:endParaRPr lang="en-US" dirty="0">
              <a:solidFill>
                <a:schemeClr val="bg1"/>
              </a:solidFill>
            </a:endParaRPr>
          </a:p>
        </p:txBody>
      </p:sp>
      <p:sp>
        <p:nvSpPr>
          <p:cNvPr id="4" name="Slide Number Placeholder 3"/>
          <p:cNvSpPr>
            <a:spLocks noGrp="1"/>
          </p:cNvSpPr>
          <p:nvPr>
            <p:ph type="sldNum" sz="quarter" idx="12"/>
          </p:nvPr>
        </p:nvSpPr>
        <p:spPr/>
        <p:txBody>
          <a:bodyPr/>
          <a:lstStyle/>
          <a:p>
            <a:pPr>
              <a:defRPr/>
            </a:pPr>
            <a:fld id="{734E517F-EEB4-4889-9A6A-9CA8A08D6087}"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Autofit/>
          </a:bodyPr>
          <a:lstStyle/>
          <a:p>
            <a:pPr algn="l" eaLnBrk="1" hangingPunct="1"/>
            <a:r>
              <a:rPr lang="en-US" sz="3200" dirty="0">
                <a:solidFill>
                  <a:schemeClr val="accent1"/>
                </a:solidFill>
              </a:rPr>
              <a:t>Reversing a Number</a:t>
            </a:r>
          </a:p>
        </p:txBody>
      </p:sp>
      <p:sp>
        <p:nvSpPr>
          <p:cNvPr id="20484" name="Rectangle 3"/>
          <p:cNvSpPr>
            <a:spLocks noGrp="1" noChangeArrowheads="1"/>
          </p:cNvSpPr>
          <p:nvPr>
            <p:ph idx="1"/>
          </p:nvPr>
        </p:nvSpPr>
        <p:spPr>
          <a:xfrm>
            <a:off x="5591945" y="1143564"/>
            <a:ext cx="6408712" cy="3655497"/>
          </a:xfrm>
        </p:spPr>
        <p:txBody>
          <a:bodyPr>
            <a:noAutofit/>
          </a:bodyPr>
          <a:lstStyle/>
          <a:p>
            <a:pPr eaLnBrk="1" hangingPunct="1">
              <a:buFontTx/>
              <a:buNone/>
            </a:pPr>
            <a:r>
              <a:rPr lang="pt-BR" sz="2800" dirty="0">
                <a:solidFill>
                  <a:srgbClr val="003399"/>
                </a:solidFill>
                <a:latin typeface="Courier New" panose="02070309020205020404" pitchFamily="49" charset="0"/>
                <a:cs typeface="Courier New" panose="02070309020205020404" pitchFamily="49" charset="0"/>
              </a:rPr>
              <a:t>int  rev(int num){</a:t>
            </a:r>
          </a:p>
          <a:p>
            <a:pPr eaLnBrk="1" hangingPunct="1">
              <a:buFontTx/>
              <a:buNone/>
            </a:pPr>
            <a:r>
              <a:rPr lang="pt-BR" sz="2800" dirty="0">
                <a:solidFill>
                  <a:srgbClr val="003399"/>
                </a:solidFill>
                <a:latin typeface="Courier New" panose="02070309020205020404" pitchFamily="49" charset="0"/>
                <a:cs typeface="Courier New" panose="02070309020205020404" pitchFamily="49" charset="0"/>
              </a:rPr>
              <a:t>   </a:t>
            </a:r>
            <a:r>
              <a:rPr lang="pt-BR" sz="2800" b="1" dirty="0">
                <a:solidFill>
                  <a:srgbClr val="003399"/>
                </a:solidFill>
                <a:latin typeface="Courier New" panose="02070309020205020404" pitchFamily="49" charset="0"/>
                <a:cs typeface="Courier New" panose="02070309020205020404" pitchFamily="49" charset="0"/>
              </a:rPr>
              <a:t>static</a:t>
            </a:r>
            <a:r>
              <a:rPr lang="pt-BR" sz="2800" dirty="0">
                <a:solidFill>
                  <a:srgbClr val="003399"/>
                </a:solidFill>
                <a:latin typeface="Courier New" panose="02070309020205020404" pitchFamily="49" charset="0"/>
                <a:cs typeface="Courier New" panose="02070309020205020404" pitchFamily="49" charset="0"/>
              </a:rPr>
              <a:t> int n = 0;</a:t>
            </a:r>
          </a:p>
          <a:p>
            <a:pPr eaLnBrk="1" hangingPunct="1">
              <a:buFontTx/>
              <a:buNone/>
            </a:pPr>
            <a:r>
              <a:rPr lang="pt-BR" sz="2800" dirty="0">
                <a:solidFill>
                  <a:srgbClr val="003399"/>
                </a:solidFill>
                <a:latin typeface="Courier New" panose="02070309020205020404" pitchFamily="49" charset="0"/>
                <a:cs typeface="Courier New" panose="02070309020205020404" pitchFamily="49" charset="0"/>
              </a:rPr>
              <a:t>   if(num &gt; 0)</a:t>
            </a:r>
          </a:p>
          <a:p>
            <a:pPr eaLnBrk="1" hangingPunct="1">
              <a:buFontTx/>
              <a:buNone/>
            </a:pPr>
            <a:r>
              <a:rPr lang="pt-BR" sz="2800" dirty="0">
                <a:solidFill>
                  <a:srgbClr val="003399"/>
                </a:solidFill>
                <a:latin typeface="Courier New" panose="02070309020205020404" pitchFamily="49" charset="0"/>
                <a:cs typeface="Courier New" panose="02070309020205020404" pitchFamily="49" charset="0"/>
              </a:rPr>
              <a:t>     n = (n* 10) + (num%10) ;</a:t>
            </a:r>
          </a:p>
          <a:p>
            <a:pPr eaLnBrk="1" hangingPunct="1">
              <a:buFontTx/>
              <a:buNone/>
            </a:pPr>
            <a:r>
              <a:rPr lang="pt-BR" sz="2800" dirty="0">
                <a:solidFill>
                  <a:srgbClr val="003399"/>
                </a:solidFill>
                <a:latin typeface="Courier New" panose="02070309020205020404" pitchFamily="49" charset="0"/>
                <a:cs typeface="Courier New" panose="02070309020205020404" pitchFamily="49" charset="0"/>
              </a:rPr>
              <a:t>   else</a:t>
            </a:r>
          </a:p>
          <a:p>
            <a:pPr eaLnBrk="1" hangingPunct="1">
              <a:buFontTx/>
              <a:buNone/>
            </a:pPr>
            <a:r>
              <a:rPr lang="pt-BR" sz="2800" dirty="0">
                <a:solidFill>
                  <a:srgbClr val="003399"/>
                </a:solidFill>
                <a:latin typeface="Courier New" panose="02070309020205020404" pitchFamily="49" charset="0"/>
                <a:cs typeface="Courier New" panose="02070309020205020404" pitchFamily="49" charset="0"/>
              </a:rPr>
              <a:t>     return n;</a:t>
            </a:r>
          </a:p>
          <a:p>
            <a:pPr eaLnBrk="1" hangingPunct="1">
              <a:buFontTx/>
              <a:buNone/>
            </a:pPr>
            <a:r>
              <a:rPr lang="pt-BR" sz="2800" dirty="0">
                <a:solidFill>
                  <a:srgbClr val="003399"/>
                </a:solidFill>
                <a:latin typeface="Courier New" panose="02070309020205020404" pitchFamily="49" charset="0"/>
                <a:cs typeface="Courier New" panose="02070309020205020404" pitchFamily="49" charset="0"/>
              </a:rPr>
              <a:t>   return  rev(num/10);</a:t>
            </a:r>
          </a:p>
          <a:p>
            <a:pPr eaLnBrk="1" hangingPunct="1">
              <a:buFontTx/>
              <a:buNone/>
            </a:pPr>
            <a:r>
              <a:rPr lang="pt-BR" sz="2800" dirty="0">
                <a:solidFill>
                  <a:srgbClr val="003399"/>
                </a:solidFill>
                <a:latin typeface="Courier New" panose="02070309020205020404" pitchFamily="49" charset="0"/>
                <a:cs typeface="Courier New" panose="02070309020205020404" pitchFamily="49" charset="0"/>
              </a:rPr>
              <a:t>}</a:t>
            </a:r>
            <a:endParaRPr lang="en-US" sz="2800" dirty="0">
              <a:solidFill>
                <a:srgbClr val="003399"/>
              </a:solidFill>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1C1AEAC0-16CC-4C0A-8490-09E4990BD4F8}" type="datetime1">
              <a:rPr lang="en-US" smtClean="0"/>
              <a:t>5/23/2022</a:t>
            </a:fld>
            <a:endParaRPr lang="en-US"/>
          </a:p>
        </p:txBody>
      </p:sp>
      <p:sp>
        <p:nvSpPr>
          <p:cNvPr id="20482" name="Footer Placeholder 3"/>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20485" name="Slide Number Placeholder 5"/>
          <p:cNvSpPr>
            <a:spLocks noGrp="1"/>
          </p:cNvSpPr>
          <p:nvPr>
            <p:ph type="sldNum" sz="quarter" idx="12"/>
          </p:nvPr>
        </p:nvSpPr>
        <p:spPr>
          <a:noFill/>
        </p:spPr>
        <p:txBody>
          <a:bodyPr/>
          <a:lstStyle/>
          <a:p>
            <a:fld id="{D809B621-F564-4AFA-B048-F1801CD0ABCD}" type="slidenum">
              <a:rPr lang="en-US" smtClean="0"/>
              <a:pPr/>
              <a:t>20</a:t>
            </a:fld>
            <a:endParaRPr lang="en-US"/>
          </a:p>
        </p:txBody>
      </p:sp>
      <p:sp>
        <p:nvSpPr>
          <p:cNvPr id="7" name="Text Box 3"/>
          <p:cNvSpPr txBox="1">
            <a:spLocks noChangeArrowheads="1"/>
          </p:cNvSpPr>
          <p:nvPr/>
        </p:nvSpPr>
        <p:spPr bwMode="auto">
          <a:xfrm>
            <a:off x="7536160" y="5202190"/>
            <a:ext cx="3048000" cy="1154162"/>
          </a:xfrm>
          <a:prstGeom prst="rect">
            <a:avLst/>
          </a:prstGeom>
          <a:noFill/>
          <a:ln w="28575" cap="sq">
            <a:solidFill>
              <a:srgbClr val="FF0000"/>
            </a:solidFill>
            <a:miter lim="800000"/>
            <a:headEnd type="none" w="sm" len="sm"/>
            <a:tailEnd type="none" w="sm" len="sm"/>
          </a:ln>
        </p:spPr>
        <p:txBody>
          <a:bodyPr>
            <a:spAutoFit/>
          </a:bodyPr>
          <a:lstStyle/>
          <a:p>
            <a:pPr algn="just" eaLnBrk="0" hangingPunct="0">
              <a:lnSpc>
                <a:spcPct val="70000"/>
              </a:lnSpc>
              <a:spcBef>
                <a:spcPct val="35000"/>
              </a:spcBef>
            </a:pPr>
            <a:r>
              <a:rPr lang="en-US" sz="2400" dirty="0">
                <a:solidFill>
                  <a:srgbClr val="C00000"/>
                </a:solidFill>
                <a:latin typeface="Tempus Sans ITC" pitchFamily="82" charset="0"/>
              </a:rPr>
              <a:t>Output:</a:t>
            </a:r>
          </a:p>
          <a:p>
            <a:pPr algn="just" eaLnBrk="0" hangingPunct="0">
              <a:lnSpc>
                <a:spcPct val="70000"/>
              </a:lnSpc>
              <a:spcBef>
                <a:spcPct val="35000"/>
              </a:spcBef>
            </a:pPr>
            <a:r>
              <a:rPr lang="en-US" sz="2400" dirty="0">
                <a:solidFill>
                  <a:srgbClr val="C00000"/>
                </a:solidFill>
                <a:latin typeface="Tempus Sans ITC" pitchFamily="82" charset="0"/>
              </a:rPr>
              <a:t>     	</a:t>
            </a:r>
            <a:r>
              <a:rPr lang="en-US" sz="2400" dirty="0">
                <a:solidFill>
                  <a:schemeClr val="tx1"/>
                </a:solidFill>
                <a:latin typeface="Tempus Sans ITC" pitchFamily="82" charset="0"/>
              </a:rPr>
              <a:t>num = 234</a:t>
            </a:r>
          </a:p>
          <a:p>
            <a:pPr algn="just" eaLnBrk="0" hangingPunct="0">
              <a:lnSpc>
                <a:spcPct val="70000"/>
              </a:lnSpc>
              <a:spcBef>
                <a:spcPct val="35000"/>
              </a:spcBef>
            </a:pPr>
            <a:r>
              <a:rPr lang="en-US" sz="2400" dirty="0">
                <a:solidFill>
                  <a:schemeClr val="tx1"/>
                </a:solidFill>
                <a:latin typeface="Tempus Sans ITC" pitchFamily="82" charset="0"/>
              </a:rPr>
              <a:t>	rev = 432</a:t>
            </a:r>
          </a:p>
        </p:txBody>
      </p:sp>
      <p:sp>
        <p:nvSpPr>
          <p:cNvPr id="10" name="Rectangle 9"/>
          <p:cNvSpPr>
            <a:spLocks noChangeArrowheads="1"/>
          </p:cNvSpPr>
          <p:nvPr/>
        </p:nvSpPr>
        <p:spPr bwMode="auto">
          <a:xfrm>
            <a:off x="838200" y="1412776"/>
            <a:ext cx="4249688" cy="4047262"/>
          </a:xfrm>
          <a:prstGeom prst="rect">
            <a:avLst/>
          </a:prstGeom>
          <a:noFill/>
          <a:ln w="9525">
            <a:noFill/>
            <a:miter lim="800000"/>
            <a:headEnd/>
            <a:tailEnd/>
          </a:ln>
        </p:spPr>
        <p:txBody>
          <a:bodyPr wrap="square">
            <a:spAutoFit/>
          </a:bodyPr>
          <a:lstStyle/>
          <a:p>
            <a:r>
              <a:rPr lang="en-US" sz="2400" b="0" dirty="0"/>
              <a:t>#include &lt;</a:t>
            </a:r>
            <a:r>
              <a:rPr lang="en-US" sz="2400" b="0" dirty="0" err="1"/>
              <a:t>stdio.h</a:t>
            </a:r>
            <a:r>
              <a:rPr lang="en-US" sz="2400" b="0" dirty="0"/>
              <a:t>&gt;</a:t>
            </a:r>
          </a:p>
          <a:p>
            <a:r>
              <a:rPr lang="en-US" b="0" dirty="0" err="1">
                <a:solidFill>
                  <a:schemeClr val="tx1"/>
                </a:solidFill>
                <a:latin typeface="+mn-lt"/>
              </a:rPr>
              <a:t>int</a:t>
            </a:r>
            <a:r>
              <a:rPr lang="en-US" b="0" dirty="0">
                <a:solidFill>
                  <a:schemeClr val="tx1"/>
                </a:solidFill>
                <a:latin typeface="+mn-lt"/>
              </a:rPr>
              <a:t> rev(</a:t>
            </a:r>
            <a:r>
              <a:rPr lang="en-US" b="0" dirty="0" err="1">
                <a:solidFill>
                  <a:schemeClr val="tx1"/>
                </a:solidFill>
                <a:latin typeface="+mn-lt"/>
              </a:rPr>
              <a:t>int</a:t>
            </a:r>
            <a:r>
              <a:rPr lang="en-US" b="0" dirty="0">
                <a:solidFill>
                  <a:schemeClr val="tx1"/>
                </a:solidFill>
                <a:latin typeface="+mn-lt"/>
              </a:rPr>
              <a:t>);</a:t>
            </a:r>
          </a:p>
          <a:p>
            <a:endParaRPr lang="en-US" sz="900" b="0" dirty="0">
              <a:solidFill>
                <a:schemeClr val="tx1"/>
              </a:solidFill>
              <a:latin typeface="+mn-lt"/>
            </a:endParaRPr>
          </a:p>
          <a:p>
            <a:r>
              <a:rPr lang="en-US" b="0" dirty="0" err="1">
                <a:solidFill>
                  <a:schemeClr val="tx1"/>
                </a:solidFill>
                <a:latin typeface="Baskerville Old Face" pitchFamily="18" charset="0"/>
              </a:rPr>
              <a:t>int</a:t>
            </a:r>
            <a:r>
              <a:rPr lang="en-US" b="0" dirty="0">
                <a:solidFill>
                  <a:schemeClr val="tx1"/>
                </a:solidFill>
                <a:latin typeface="Baskerville Old Face" pitchFamily="18" charset="0"/>
              </a:rPr>
              <a:t> main() {</a:t>
            </a:r>
          </a:p>
          <a:p>
            <a:r>
              <a:rPr lang="en-US" b="0" dirty="0">
                <a:solidFill>
                  <a:schemeClr val="tx1"/>
                </a:solidFill>
                <a:latin typeface="Baskerville Old Face" pitchFamily="18" charset="0"/>
              </a:rPr>
              <a:t>  </a:t>
            </a:r>
            <a:r>
              <a:rPr lang="en-US" b="0" dirty="0" err="1">
                <a:solidFill>
                  <a:schemeClr val="tx1"/>
                </a:solidFill>
                <a:latin typeface="Baskerville Old Face" pitchFamily="18" charset="0"/>
              </a:rPr>
              <a:t>int</a:t>
            </a:r>
            <a:r>
              <a:rPr lang="en-US" b="0" dirty="0">
                <a:solidFill>
                  <a:schemeClr val="tx1"/>
                </a:solidFill>
                <a:latin typeface="Baskerville Old Face" pitchFamily="18" charset="0"/>
              </a:rPr>
              <a:t>  </a:t>
            </a:r>
            <a:r>
              <a:rPr lang="en-US" b="0" dirty="0" err="1">
                <a:solidFill>
                  <a:schemeClr val="tx1"/>
                </a:solidFill>
                <a:latin typeface="Baskerville Old Face" pitchFamily="18" charset="0"/>
              </a:rPr>
              <a:t>num</a:t>
            </a:r>
            <a:r>
              <a:rPr lang="en-US" b="0" dirty="0">
                <a:solidFill>
                  <a:schemeClr val="tx1"/>
                </a:solidFill>
                <a:latin typeface="Baskerville Old Face" pitchFamily="18" charset="0"/>
              </a:rPr>
              <a:t>;</a:t>
            </a:r>
          </a:p>
          <a:p>
            <a:r>
              <a:rPr lang="en-US" b="0" dirty="0">
                <a:solidFill>
                  <a:schemeClr val="tx1"/>
                </a:solidFill>
                <a:latin typeface="Baskerville Old Face" pitchFamily="18" charset="0"/>
              </a:rPr>
              <a:t>  </a:t>
            </a:r>
            <a:r>
              <a:rPr lang="en-US" b="0" dirty="0" err="1">
                <a:solidFill>
                  <a:schemeClr val="tx1"/>
                </a:solidFill>
                <a:latin typeface="Baskerville Old Face" pitchFamily="18" charset="0"/>
              </a:rPr>
              <a:t>printf</a:t>
            </a:r>
            <a:r>
              <a:rPr lang="en-US" b="0" dirty="0">
                <a:solidFill>
                  <a:schemeClr val="tx1"/>
                </a:solidFill>
                <a:latin typeface="Baskerville Old Face" pitchFamily="18" charset="0"/>
              </a:rPr>
              <a:t>(“enter number)”;</a:t>
            </a:r>
          </a:p>
          <a:p>
            <a:r>
              <a:rPr lang="en-US" b="0" dirty="0">
                <a:solidFill>
                  <a:schemeClr val="tx1"/>
                </a:solidFill>
                <a:latin typeface="Baskerville Old Face" pitchFamily="18" charset="0"/>
              </a:rPr>
              <a:t>  </a:t>
            </a:r>
            <a:r>
              <a:rPr lang="en-US" b="0" dirty="0" err="1">
                <a:solidFill>
                  <a:schemeClr val="tx1"/>
                </a:solidFill>
                <a:latin typeface="Baskerville Old Face" pitchFamily="18" charset="0"/>
              </a:rPr>
              <a:t>scanf</a:t>
            </a:r>
            <a:r>
              <a:rPr lang="en-US" b="0" dirty="0">
                <a:solidFill>
                  <a:schemeClr val="tx1"/>
                </a:solidFill>
                <a:latin typeface="Baskerville Old Face" pitchFamily="18" charset="0"/>
              </a:rPr>
              <a:t>(“%d”,</a:t>
            </a:r>
            <a:r>
              <a:rPr lang="en-US" b="0" dirty="0" err="1">
                <a:solidFill>
                  <a:schemeClr val="tx1"/>
                </a:solidFill>
                <a:latin typeface="Baskerville Old Face" pitchFamily="18" charset="0"/>
              </a:rPr>
              <a:t>num</a:t>
            </a:r>
            <a:r>
              <a:rPr lang="en-US" b="0" dirty="0">
                <a:solidFill>
                  <a:schemeClr val="tx1"/>
                </a:solidFill>
                <a:latin typeface="Baskerville Old Face" pitchFamily="18" charset="0"/>
              </a:rPr>
              <a:t>);</a:t>
            </a:r>
          </a:p>
          <a:p>
            <a:r>
              <a:rPr lang="en-US" dirty="0">
                <a:solidFill>
                  <a:schemeClr val="tx1"/>
                </a:solidFill>
                <a:latin typeface="Baskerville Old Face" pitchFamily="18" charset="0"/>
              </a:rPr>
              <a:t>  </a:t>
            </a:r>
            <a:r>
              <a:rPr lang="en-US" dirty="0" err="1">
                <a:solidFill>
                  <a:schemeClr val="tx1"/>
                </a:solidFill>
                <a:latin typeface="Baskerville Old Face" pitchFamily="18" charset="0"/>
              </a:rPr>
              <a:t>printf</a:t>
            </a:r>
            <a:r>
              <a:rPr lang="en-US" dirty="0">
                <a:solidFill>
                  <a:schemeClr val="tx1"/>
                </a:solidFill>
                <a:latin typeface="Baskerville Old Face" pitchFamily="18" charset="0"/>
              </a:rPr>
              <a:t>(“%d”, rev(</a:t>
            </a:r>
            <a:r>
              <a:rPr lang="en-US" dirty="0" err="1">
                <a:solidFill>
                  <a:schemeClr val="tx1"/>
                </a:solidFill>
                <a:latin typeface="Baskerville Old Face" pitchFamily="18" charset="0"/>
              </a:rPr>
              <a:t>num</a:t>
            </a:r>
            <a:r>
              <a:rPr lang="en-US" dirty="0">
                <a:solidFill>
                  <a:schemeClr val="tx1"/>
                </a:solidFill>
                <a:latin typeface="Baskerville Old Face" pitchFamily="18" charset="0"/>
              </a:rPr>
              <a:t>));</a:t>
            </a:r>
          </a:p>
          <a:p>
            <a:r>
              <a:rPr lang="en-US" dirty="0">
                <a:solidFill>
                  <a:schemeClr val="tx1"/>
                </a:solidFill>
                <a:latin typeface="Baskerville Old Face" pitchFamily="18" charset="0"/>
              </a:rPr>
              <a:t>  return 0;</a:t>
            </a:r>
          </a:p>
          <a:p>
            <a:r>
              <a:rPr lang="en-US" b="0" dirty="0">
                <a:solidFill>
                  <a:schemeClr val="tx1"/>
                </a:solidFill>
                <a:latin typeface="Baskerville Old Face"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0484"/>
                                        </p:tgtEl>
                                        <p:attrNameLst>
                                          <p:attrName>style.visibility</p:attrName>
                                        </p:attrNameLst>
                                      </p:cBhvr>
                                      <p:to>
                                        <p:strVal val="visible"/>
                                      </p:to>
                                    </p:set>
                                    <p:animEffect transition="in" filter="fade">
                                      <p:cBhvr>
                                        <p:cTn id="11" dur="500"/>
                                        <p:tgtEl>
                                          <p:spTgt spid="2048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7" grpId="0" animBg="1"/>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noAutofit/>
          </a:bodyPr>
          <a:lstStyle/>
          <a:p>
            <a:pPr algn="l" eaLnBrk="1" hangingPunct="1"/>
            <a:r>
              <a:rPr lang="en-US" sz="3200" dirty="0">
                <a:solidFill>
                  <a:schemeClr val="accent1"/>
                </a:solidFill>
              </a:rPr>
              <a:t>Sorting a list – Recursive </a:t>
            </a:r>
            <a:endParaRPr lang="en-US" sz="3200" dirty="0">
              <a:solidFill>
                <a:schemeClr val="accent1"/>
              </a:solidFill>
              <a:latin typeface="Tempus Sans ITC" panose="04020404030D07020202" pitchFamily="82" charset="0"/>
            </a:endParaRPr>
          </a:p>
        </p:txBody>
      </p:sp>
      <p:sp>
        <p:nvSpPr>
          <p:cNvPr id="2" name="Date Placeholder 1"/>
          <p:cNvSpPr>
            <a:spLocks noGrp="1"/>
          </p:cNvSpPr>
          <p:nvPr>
            <p:ph type="dt" sz="half" idx="10"/>
          </p:nvPr>
        </p:nvSpPr>
        <p:spPr/>
        <p:txBody>
          <a:bodyPr/>
          <a:lstStyle/>
          <a:p>
            <a:pPr>
              <a:defRPr/>
            </a:pPr>
            <a:fld id="{8B94C73F-6279-4E88-8DB4-DD46D19D78BF}" type="datetime1">
              <a:rPr lang="en-US" smtClean="0"/>
              <a:t>5/23/2022</a:t>
            </a:fld>
            <a:endParaRPr lang="en-US"/>
          </a:p>
        </p:txBody>
      </p:sp>
      <p:sp>
        <p:nvSpPr>
          <p:cNvPr id="22530" name="Footer Placeholder 3"/>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22531" name="Slide Number Placeholder 4"/>
          <p:cNvSpPr>
            <a:spLocks noGrp="1"/>
          </p:cNvSpPr>
          <p:nvPr>
            <p:ph type="sldNum" sz="quarter" idx="12"/>
          </p:nvPr>
        </p:nvSpPr>
        <p:spPr>
          <a:noFill/>
        </p:spPr>
        <p:txBody>
          <a:bodyPr/>
          <a:lstStyle/>
          <a:p>
            <a:fld id="{8899F802-256B-4903-AD85-C8EEACD6EA16}" type="slidenum">
              <a:rPr lang="en-US" smtClean="0"/>
              <a:pPr/>
              <a:t>21</a:t>
            </a:fld>
            <a:endParaRPr lang="en-US"/>
          </a:p>
        </p:txBody>
      </p:sp>
      <p:sp>
        <p:nvSpPr>
          <p:cNvPr id="8" name="Rectangle 3"/>
          <p:cNvSpPr txBox="1">
            <a:spLocks noChangeArrowheads="1"/>
          </p:cNvSpPr>
          <p:nvPr/>
        </p:nvSpPr>
        <p:spPr bwMode="auto">
          <a:xfrm>
            <a:off x="838200" y="1017984"/>
            <a:ext cx="10148249" cy="5003304"/>
          </a:xfrm>
          <a:prstGeom prst="rect">
            <a:avLst/>
          </a:prstGeom>
          <a:noFill/>
          <a:ln w="9525">
            <a:noFill/>
            <a:miter lim="800000"/>
            <a:headEnd/>
            <a:tailEnd/>
          </a:ln>
        </p:spPr>
        <p:txBody>
          <a:bodyPr/>
          <a:lstStyle/>
          <a:p>
            <a:pPr marL="342900" indent="-342900">
              <a:spcBef>
                <a:spcPct val="20000"/>
              </a:spcBef>
              <a:defRPr/>
            </a:pPr>
            <a:r>
              <a:rPr lang="pt-BR" sz="2400" u="sng" kern="0" dirty="0">
                <a:solidFill>
                  <a:schemeClr val="accent6">
                    <a:lumMod val="50000"/>
                  </a:schemeClr>
                </a:solidFill>
                <a:latin typeface="+mj-lt"/>
              </a:rPr>
              <a:t>Base Case:</a:t>
            </a:r>
          </a:p>
          <a:p>
            <a:pPr marL="342900" indent="-342900">
              <a:spcBef>
                <a:spcPct val="20000"/>
              </a:spcBef>
              <a:defRPr/>
            </a:pPr>
            <a:r>
              <a:rPr lang="pt-BR" sz="2400" b="0" kern="0" dirty="0">
                <a:solidFill>
                  <a:schemeClr val="tx1"/>
                </a:solidFill>
                <a:latin typeface="+mj-lt"/>
              </a:rPr>
              <a:t>  </a:t>
            </a:r>
            <a:r>
              <a:rPr lang="pt-BR" sz="2400" kern="0" dirty="0">
                <a:solidFill>
                  <a:schemeClr val="tx1"/>
                </a:solidFill>
                <a:latin typeface="+mj-lt"/>
              </a:rPr>
              <a:t>if length of the list (n) = 1</a:t>
            </a:r>
          </a:p>
          <a:p>
            <a:pPr marL="342900" indent="-342900">
              <a:spcBef>
                <a:spcPct val="20000"/>
              </a:spcBef>
              <a:defRPr/>
            </a:pPr>
            <a:r>
              <a:rPr lang="pt-BR" sz="2400" kern="0" dirty="0">
                <a:solidFill>
                  <a:schemeClr val="tx1"/>
                </a:solidFill>
                <a:latin typeface="+mj-lt"/>
              </a:rPr>
              <a:t>       No sorting, return</a:t>
            </a:r>
          </a:p>
          <a:p>
            <a:pPr marL="342900" indent="-342900">
              <a:spcBef>
                <a:spcPct val="20000"/>
              </a:spcBef>
              <a:defRPr/>
            </a:pPr>
            <a:endParaRPr lang="pt-BR" sz="2400" b="0" kern="0" dirty="0">
              <a:solidFill>
                <a:schemeClr val="tx1"/>
              </a:solidFill>
              <a:latin typeface="+mj-lt"/>
            </a:endParaRPr>
          </a:p>
          <a:p>
            <a:pPr marL="342900" indent="-342900">
              <a:spcBef>
                <a:spcPct val="20000"/>
              </a:spcBef>
              <a:defRPr/>
            </a:pPr>
            <a:r>
              <a:rPr lang="pt-BR" sz="2400" kern="0" dirty="0">
                <a:solidFill>
                  <a:schemeClr val="accent6">
                    <a:lumMod val="50000"/>
                  </a:schemeClr>
                </a:solidFill>
                <a:latin typeface="+mj-lt"/>
              </a:rPr>
              <a:t> </a:t>
            </a:r>
            <a:r>
              <a:rPr lang="pt-BR" sz="2400" u="sng" kern="0" dirty="0">
                <a:solidFill>
                  <a:schemeClr val="accent6">
                    <a:lumMod val="50000"/>
                  </a:schemeClr>
                </a:solidFill>
                <a:latin typeface="+mj-lt"/>
              </a:rPr>
              <a:t>Recursive Call:</a:t>
            </a:r>
          </a:p>
          <a:p>
            <a:pPr marL="342900" indent="-342900">
              <a:spcBef>
                <a:spcPct val="20000"/>
              </a:spcBef>
              <a:defRPr/>
            </a:pPr>
            <a:r>
              <a:rPr lang="pt-BR" sz="2400" b="0" kern="0" dirty="0">
                <a:solidFill>
                  <a:schemeClr val="tx1"/>
                </a:solidFill>
                <a:latin typeface="+mj-lt"/>
              </a:rPr>
              <a:t>  </a:t>
            </a:r>
            <a:r>
              <a:rPr lang="pt-BR" sz="2400" kern="0" dirty="0">
                <a:solidFill>
                  <a:schemeClr val="tx1"/>
                </a:solidFill>
                <a:latin typeface="+mj-lt"/>
              </a:rPr>
              <a:t>1. Find the smallest element in the list and place it in the 0</a:t>
            </a:r>
            <a:r>
              <a:rPr lang="pt-BR" sz="2400" kern="0" baseline="30000" dirty="0">
                <a:solidFill>
                  <a:schemeClr val="tx1"/>
                </a:solidFill>
                <a:latin typeface="+mj-lt"/>
              </a:rPr>
              <a:t>th</a:t>
            </a:r>
            <a:r>
              <a:rPr lang="pt-BR" sz="2400" kern="0" dirty="0">
                <a:solidFill>
                  <a:schemeClr val="tx1"/>
                </a:solidFill>
                <a:latin typeface="+mj-lt"/>
              </a:rPr>
              <a:t>  position</a:t>
            </a:r>
          </a:p>
          <a:p>
            <a:pPr marL="342900" indent="-342900">
              <a:spcBef>
                <a:spcPct val="20000"/>
              </a:spcBef>
              <a:defRPr/>
            </a:pPr>
            <a:r>
              <a:rPr lang="pt-BR" sz="2400" kern="0" dirty="0">
                <a:solidFill>
                  <a:schemeClr val="tx1"/>
                </a:solidFill>
                <a:latin typeface="+mj-lt"/>
              </a:rPr>
              <a:t>   2. Sort the unsorted array from 1.. n-1 </a:t>
            </a:r>
          </a:p>
          <a:p>
            <a:pPr marL="342900" indent="-342900">
              <a:spcBef>
                <a:spcPct val="20000"/>
              </a:spcBef>
              <a:defRPr/>
            </a:pPr>
            <a:r>
              <a:rPr lang="pt-BR" sz="2400" kern="0" dirty="0">
                <a:solidFill>
                  <a:schemeClr val="tx1"/>
                </a:solidFill>
                <a:latin typeface="+mj-lt"/>
              </a:rPr>
              <a:t>		</a:t>
            </a:r>
            <a:r>
              <a:rPr lang="pt-BR" sz="2400" kern="0" dirty="0">
                <a:solidFill>
                  <a:schemeClr val="tx1"/>
                </a:solidFill>
                <a:latin typeface="Tempus Sans ITC" panose="04020404030D07020202" pitchFamily="82" charset="0"/>
              </a:rPr>
              <a:t>sortR(&amp;list[1], n-1)</a:t>
            </a:r>
            <a:r>
              <a:rPr lang="en-IN" sz="2400" dirty="0">
                <a:latin typeface="Tempus Sans ITC" panose="04020404030D07020202" pitchFamily="82" charset="0"/>
              </a:rPr>
              <a:t> </a:t>
            </a:r>
          </a:p>
          <a:p>
            <a:pPr marL="342900" indent="-342900">
              <a:spcBef>
                <a:spcPct val="20000"/>
              </a:spcBef>
              <a:defRPr/>
            </a:pPr>
            <a:endParaRPr lang="en-IN" sz="2400" dirty="0"/>
          </a:p>
          <a:p>
            <a:pPr marL="342900" indent="-342900">
              <a:spcBef>
                <a:spcPct val="20000"/>
              </a:spcBef>
              <a:defRPr/>
            </a:pPr>
            <a:r>
              <a:rPr lang="en-IN" sz="2400" dirty="0"/>
              <a:t>For </a:t>
            </a:r>
            <a:r>
              <a:rPr lang="en-IN" sz="2400" dirty="0" err="1"/>
              <a:t>eg</a:t>
            </a:r>
            <a:r>
              <a:rPr lang="en-IN" sz="2400" dirty="0"/>
              <a:t>: list [ ] = {33,-2,0,2,4}   n=5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66868" y="493749"/>
            <a:ext cx="8245806" cy="685800"/>
          </a:xfrm>
        </p:spPr>
        <p:txBody>
          <a:bodyPr>
            <a:normAutofit/>
          </a:bodyPr>
          <a:lstStyle/>
          <a:p>
            <a:r>
              <a:rPr lang="en-IN" sz="3600" dirty="0">
                <a:solidFill>
                  <a:schemeClr val="accent1"/>
                </a:solidFill>
              </a:rPr>
              <a:t>Sorting a list</a:t>
            </a:r>
          </a:p>
        </p:txBody>
      </p:sp>
      <p:sp>
        <p:nvSpPr>
          <p:cNvPr id="2" name="Content Placeholder 1"/>
          <p:cNvSpPr>
            <a:spLocks noGrp="1"/>
          </p:cNvSpPr>
          <p:nvPr>
            <p:ph idx="1"/>
          </p:nvPr>
        </p:nvSpPr>
        <p:spPr>
          <a:xfrm>
            <a:off x="838200" y="1269243"/>
            <a:ext cx="10994408" cy="5256101"/>
          </a:xfrm>
        </p:spPr>
        <p:txBody>
          <a:bodyPr>
            <a:normAutofit/>
          </a:bodyPr>
          <a:lstStyle/>
          <a:p>
            <a:pPr>
              <a:buNone/>
            </a:pPr>
            <a:r>
              <a:rPr lang="en-IN" sz="2400" u="sng" dirty="0"/>
              <a:t>	list[ ]						function calls</a:t>
            </a:r>
          </a:p>
          <a:p>
            <a:pPr>
              <a:buNone/>
            </a:pPr>
            <a:r>
              <a:rPr lang="en-IN" sz="2400" dirty="0"/>
              <a:t>	</a:t>
            </a:r>
            <a:r>
              <a:rPr lang="en-IN" sz="2400" b="1" dirty="0"/>
              <a:t>{33,-2,0,2,4} </a:t>
            </a:r>
            <a:r>
              <a:rPr lang="en-IN" sz="2400" dirty="0"/>
              <a:t>					sort(list,5)      		Main()</a:t>
            </a:r>
          </a:p>
          <a:p>
            <a:pPr>
              <a:buNone/>
            </a:pPr>
            <a:r>
              <a:rPr lang="en-IN" sz="2400" dirty="0"/>
              <a:t>					</a:t>
            </a:r>
          </a:p>
          <a:p>
            <a:pPr>
              <a:buNone/>
            </a:pPr>
            <a:r>
              <a:rPr lang="en-IN" sz="2400" dirty="0"/>
              <a:t>	{</a:t>
            </a:r>
            <a:r>
              <a:rPr lang="en-IN" sz="2400" dirty="0">
                <a:solidFill>
                  <a:schemeClr val="accent6">
                    <a:lumMod val="75000"/>
                  </a:schemeClr>
                </a:solidFill>
              </a:rPr>
              <a:t>-2</a:t>
            </a:r>
            <a:r>
              <a:rPr lang="en-IN" sz="2400" dirty="0"/>
              <a:t>,</a:t>
            </a:r>
            <a:r>
              <a:rPr lang="en-IN" sz="2400" b="1" dirty="0"/>
              <a:t>33,0,2,4}</a:t>
            </a:r>
            <a:r>
              <a:rPr lang="en-IN" sz="2400" dirty="0"/>
              <a:t> 					sort(&amp;list[1],4)     </a:t>
            </a:r>
          </a:p>
          <a:p>
            <a:pPr>
              <a:buNone/>
            </a:pPr>
            <a:endParaRPr lang="en-IN" sz="2400" dirty="0"/>
          </a:p>
          <a:p>
            <a:pPr>
              <a:buNone/>
            </a:pPr>
            <a:r>
              <a:rPr lang="en-IN" sz="2400" dirty="0"/>
              <a:t>	 {</a:t>
            </a:r>
            <a:r>
              <a:rPr lang="en-IN" sz="2400" dirty="0">
                <a:solidFill>
                  <a:schemeClr val="accent6">
                    <a:lumMod val="75000"/>
                  </a:schemeClr>
                </a:solidFill>
              </a:rPr>
              <a:t>-2</a:t>
            </a:r>
            <a:r>
              <a:rPr lang="en-IN" sz="2400" dirty="0"/>
              <a:t>,</a:t>
            </a:r>
            <a:r>
              <a:rPr lang="en-IN" sz="2400" dirty="0">
                <a:solidFill>
                  <a:schemeClr val="accent6">
                    <a:lumMod val="75000"/>
                  </a:schemeClr>
                </a:solidFill>
              </a:rPr>
              <a:t>0</a:t>
            </a:r>
            <a:r>
              <a:rPr lang="en-IN" sz="2400" dirty="0"/>
              <a:t>,</a:t>
            </a:r>
            <a:r>
              <a:rPr lang="en-IN" sz="2400" b="1" dirty="0"/>
              <a:t>33,2,4</a:t>
            </a:r>
            <a:r>
              <a:rPr lang="en-IN" sz="2400" dirty="0"/>
              <a:t>} 					sort(&amp;list[1],3)</a:t>
            </a:r>
          </a:p>
          <a:p>
            <a:pPr>
              <a:buNone/>
            </a:pPr>
            <a:endParaRPr lang="en-IN" sz="2400" dirty="0"/>
          </a:p>
          <a:p>
            <a:pPr>
              <a:buNone/>
            </a:pPr>
            <a:r>
              <a:rPr lang="en-IN" sz="2400" dirty="0"/>
              <a:t>      {</a:t>
            </a:r>
            <a:r>
              <a:rPr lang="en-IN" sz="2400" dirty="0">
                <a:solidFill>
                  <a:schemeClr val="accent6">
                    <a:lumMod val="75000"/>
                  </a:schemeClr>
                </a:solidFill>
              </a:rPr>
              <a:t>-2</a:t>
            </a:r>
            <a:r>
              <a:rPr lang="en-IN" sz="2400" dirty="0"/>
              <a:t>,</a:t>
            </a:r>
            <a:r>
              <a:rPr lang="en-IN" sz="2400" dirty="0">
                <a:solidFill>
                  <a:schemeClr val="accent6">
                    <a:lumMod val="75000"/>
                  </a:schemeClr>
                </a:solidFill>
              </a:rPr>
              <a:t>0</a:t>
            </a:r>
            <a:r>
              <a:rPr lang="en-IN" sz="2400" dirty="0"/>
              <a:t>,</a:t>
            </a:r>
            <a:r>
              <a:rPr lang="en-IN" sz="2400" dirty="0">
                <a:solidFill>
                  <a:schemeClr val="accent6">
                    <a:lumMod val="75000"/>
                  </a:schemeClr>
                </a:solidFill>
              </a:rPr>
              <a:t>2</a:t>
            </a:r>
            <a:r>
              <a:rPr lang="en-IN" sz="2400" dirty="0"/>
              <a:t>,</a:t>
            </a:r>
            <a:r>
              <a:rPr lang="en-IN" sz="2400" b="1" dirty="0"/>
              <a:t>33,4</a:t>
            </a:r>
            <a:r>
              <a:rPr lang="en-IN" sz="2400" dirty="0"/>
              <a:t>}					sort(&amp;list[1],2)</a:t>
            </a:r>
          </a:p>
          <a:p>
            <a:pPr>
              <a:buNone/>
            </a:pPr>
            <a:r>
              <a:rPr lang="en-IN" sz="2400" dirty="0"/>
              <a:t>			</a:t>
            </a:r>
          </a:p>
          <a:p>
            <a:pPr>
              <a:buNone/>
            </a:pPr>
            <a:r>
              <a:rPr lang="en-IN" sz="2400" dirty="0"/>
              <a:t>	 {</a:t>
            </a:r>
            <a:r>
              <a:rPr lang="en-IN" sz="2400" dirty="0">
                <a:solidFill>
                  <a:schemeClr val="accent6">
                    <a:lumMod val="75000"/>
                  </a:schemeClr>
                </a:solidFill>
              </a:rPr>
              <a:t>-2</a:t>
            </a:r>
            <a:r>
              <a:rPr lang="en-IN" sz="2400" dirty="0"/>
              <a:t>,</a:t>
            </a:r>
            <a:r>
              <a:rPr lang="en-IN" sz="2400" dirty="0">
                <a:solidFill>
                  <a:schemeClr val="accent6">
                    <a:lumMod val="75000"/>
                  </a:schemeClr>
                </a:solidFill>
              </a:rPr>
              <a:t>0</a:t>
            </a:r>
            <a:r>
              <a:rPr lang="en-IN" sz="2400" dirty="0"/>
              <a:t>,</a:t>
            </a:r>
            <a:r>
              <a:rPr lang="en-IN" sz="2400" dirty="0">
                <a:solidFill>
                  <a:schemeClr val="accent6">
                    <a:lumMod val="75000"/>
                  </a:schemeClr>
                </a:solidFill>
              </a:rPr>
              <a:t>2</a:t>
            </a:r>
            <a:r>
              <a:rPr lang="en-IN" sz="2400" dirty="0"/>
              <a:t>,</a:t>
            </a:r>
            <a:r>
              <a:rPr lang="en-IN" sz="2400" dirty="0">
                <a:solidFill>
                  <a:schemeClr val="accent6">
                    <a:lumMod val="75000"/>
                  </a:schemeClr>
                </a:solidFill>
              </a:rPr>
              <a:t>4</a:t>
            </a:r>
            <a:r>
              <a:rPr lang="en-IN" sz="2400" dirty="0"/>
              <a:t>,</a:t>
            </a:r>
            <a:r>
              <a:rPr lang="en-IN" sz="2400" b="1" dirty="0"/>
              <a:t>33</a:t>
            </a:r>
            <a:r>
              <a:rPr lang="en-IN" sz="2400" dirty="0"/>
              <a:t>} 					sort(&amp;list[1],1)	</a:t>
            </a:r>
          </a:p>
          <a:p>
            <a:pPr>
              <a:buNone/>
            </a:pPr>
            <a:endParaRPr lang="en-IN" sz="2400" dirty="0"/>
          </a:p>
          <a:p>
            <a:pPr>
              <a:buNone/>
            </a:pPr>
            <a:r>
              <a:rPr lang="en-IN" sz="2400" b="1" dirty="0"/>
              <a:t>			          					Base case reached .... Return</a:t>
            </a:r>
          </a:p>
        </p:txBody>
      </p:sp>
      <p:sp>
        <p:nvSpPr>
          <p:cNvPr id="3" name="Date Placeholder 2"/>
          <p:cNvSpPr>
            <a:spLocks noGrp="1"/>
          </p:cNvSpPr>
          <p:nvPr>
            <p:ph type="dt" sz="half" idx="10"/>
          </p:nvPr>
        </p:nvSpPr>
        <p:spPr/>
        <p:txBody>
          <a:bodyPr/>
          <a:lstStyle/>
          <a:p>
            <a:pPr>
              <a:defRPr/>
            </a:pPr>
            <a:fld id="{33C678CE-F5EE-404D-B792-D0BB18279089}" type="datetime1">
              <a:rPr lang="en-US" smtClean="0"/>
              <a:t>5/23/2022</a:t>
            </a:fld>
            <a:endParaRPr lang="en-US"/>
          </a:p>
        </p:txBody>
      </p:sp>
      <p:sp>
        <p:nvSpPr>
          <p:cNvPr id="5" name="Footer Placeholder 4"/>
          <p:cNvSpPr>
            <a:spLocks noGrp="1"/>
          </p:cNvSpPr>
          <p:nvPr>
            <p:ph type="ftr" sz="quarter" idx="11"/>
          </p:nvPr>
        </p:nvSpPr>
        <p:spPr/>
        <p:txBody>
          <a:bodyPr/>
          <a:lstStyle/>
          <a:p>
            <a:pPr>
              <a:defRPr/>
            </a:pPr>
            <a:r>
              <a:rPr lang="en-IN"/>
              <a:t>CSE 1001                             Department of CSE</a:t>
            </a:r>
            <a:endParaRPr lang="en-US" dirty="0">
              <a:solidFill>
                <a:schemeClr val="bg1"/>
              </a:solidFill>
            </a:endParaRPr>
          </a:p>
        </p:txBody>
      </p:sp>
      <p:sp>
        <p:nvSpPr>
          <p:cNvPr id="4" name="Slide Number Placeholder 3"/>
          <p:cNvSpPr>
            <a:spLocks noGrp="1"/>
          </p:cNvSpPr>
          <p:nvPr>
            <p:ph type="sldNum" sz="quarter" idx="12"/>
          </p:nvPr>
        </p:nvSpPr>
        <p:spPr/>
        <p:txBody>
          <a:bodyPr/>
          <a:lstStyle/>
          <a:p>
            <a:pPr>
              <a:defRPr/>
            </a:pPr>
            <a:fld id="{734E517F-EEB4-4889-9A6A-9CA8A08D6087}" type="slidenum">
              <a:rPr lang="en-US" smtClean="0"/>
              <a:pPr>
                <a:defRPr/>
              </a:pPr>
              <a:t>22</a:t>
            </a:fld>
            <a:endParaRPr lang="en-US"/>
          </a:p>
        </p:txBody>
      </p:sp>
      <p:cxnSp>
        <p:nvCxnSpPr>
          <p:cNvPr id="8" name="Straight Arrow Connector 7"/>
          <p:cNvCxnSpPr/>
          <p:nvPr/>
        </p:nvCxnSpPr>
        <p:spPr>
          <a:xfrm>
            <a:off x="60960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096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096000" y="37338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096000" y="4648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096000" y="5410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7620000" y="5410200"/>
            <a:ext cx="1066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6934200" y="4648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6934200" y="3810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934200" y="2819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7010400" y="2057400"/>
            <a:ext cx="1295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7010400" y="1600200"/>
            <a:ext cx="1066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noAutofit/>
          </a:bodyPr>
          <a:lstStyle/>
          <a:p>
            <a:pPr algn="l" eaLnBrk="1" hangingPunct="1"/>
            <a:r>
              <a:rPr lang="en-US" sz="3600" dirty="0">
                <a:solidFill>
                  <a:schemeClr val="accent1"/>
                </a:solidFill>
              </a:rPr>
              <a:t>Sorting a list</a:t>
            </a:r>
          </a:p>
        </p:txBody>
      </p:sp>
      <p:sp>
        <p:nvSpPr>
          <p:cNvPr id="18" name="Date Placeholder 2"/>
          <p:cNvSpPr>
            <a:spLocks noGrp="1"/>
          </p:cNvSpPr>
          <p:nvPr>
            <p:ph type="dt" sz="half" idx="10"/>
          </p:nvPr>
        </p:nvSpPr>
        <p:spPr/>
        <p:txBody>
          <a:bodyPr/>
          <a:lstStyle/>
          <a:p>
            <a:pPr>
              <a:defRPr/>
            </a:pPr>
            <a:fld id="{7FEBBB9F-E58F-428E-A544-744AEC55E9C3}" type="datetime1">
              <a:rPr lang="en-US" smtClean="0"/>
              <a:t>5/23/2022</a:t>
            </a:fld>
            <a:endParaRPr lang="en-US"/>
          </a:p>
        </p:txBody>
      </p:sp>
      <p:sp>
        <p:nvSpPr>
          <p:cNvPr id="19" name="Footer Placeholder 3"/>
          <p:cNvSpPr>
            <a:spLocks noGrp="1"/>
          </p:cNvSpPr>
          <p:nvPr>
            <p:ph type="ftr" sz="quarter" idx="11"/>
          </p:nvPr>
        </p:nvSpPr>
        <p:spPr>
          <a:noFill/>
        </p:spPr>
        <p:txBody>
          <a:bodyPr/>
          <a:lstStyle/>
          <a:p>
            <a:r>
              <a:rPr lang="en-IN"/>
              <a:t>CSE 1001                             Department of CSE</a:t>
            </a:r>
            <a:endParaRPr lang="en-US" dirty="0">
              <a:solidFill>
                <a:schemeClr val="bg1"/>
              </a:solidFill>
            </a:endParaRPr>
          </a:p>
        </p:txBody>
      </p:sp>
      <p:sp>
        <p:nvSpPr>
          <p:cNvPr id="22531" name="Slide Number Placeholder 4"/>
          <p:cNvSpPr>
            <a:spLocks noGrp="1"/>
          </p:cNvSpPr>
          <p:nvPr>
            <p:ph type="sldNum" sz="quarter" idx="12"/>
          </p:nvPr>
        </p:nvSpPr>
        <p:spPr>
          <a:noFill/>
        </p:spPr>
        <p:txBody>
          <a:bodyPr/>
          <a:lstStyle/>
          <a:p>
            <a:fld id="{8899F802-256B-4903-AD85-C8EEACD6EA16}" type="slidenum">
              <a:rPr lang="en-US" smtClean="0"/>
              <a:pPr/>
              <a:t>23</a:t>
            </a:fld>
            <a:endParaRPr lang="en-US"/>
          </a:p>
        </p:txBody>
      </p:sp>
      <p:sp>
        <p:nvSpPr>
          <p:cNvPr id="22532" name="Rectangle 5"/>
          <p:cNvSpPr>
            <a:spLocks noChangeArrowheads="1"/>
          </p:cNvSpPr>
          <p:nvPr/>
        </p:nvSpPr>
        <p:spPr bwMode="auto">
          <a:xfrm>
            <a:off x="838200" y="1196062"/>
            <a:ext cx="7696200" cy="461665"/>
          </a:xfrm>
          <a:prstGeom prst="rect">
            <a:avLst/>
          </a:prstGeom>
          <a:noFill/>
          <a:ln w="9525">
            <a:solidFill>
              <a:schemeClr val="tx1"/>
            </a:solidFill>
            <a:miter lim="800000"/>
            <a:headEnd/>
            <a:tailEnd/>
          </a:ln>
        </p:spPr>
        <p:txBody>
          <a:bodyPr wrap="square">
            <a:spAutoFit/>
          </a:bodyPr>
          <a:lstStyle/>
          <a:p>
            <a:r>
              <a:rPr lang="en-US" sz="2400" dirty="0" err="1">
                <a:solidFill>
                  <a:srgbClr val="C00000"/>
                </a:solidFill>
              </a:rPr>
              <a:t>sortR</a:t>
            </a:r>
            <a:r>
              <a:rPr lang="en-US" sz="2400" dirty="0">
                <a:solidFill>
                  <a:srgbClr val="C00000"/>
                </a:solidFill>
              </a:rPr>
              <a:t>(</a:t>
            </a:r>
            <a:r>
              <a:rPr lang="en-US" sz="2400" dirty="0">
                <a:solidFill>
                  <a:schemeClr val="tx1"/>
                </a:solidFill>
              </a:rPr>
              <a:t>list</a:t>
            </a:r>
            <a:r>
              <a:rPr lang="en-US" sz="2400" dirty="0">
                <a:solidFill>
                  <a:srgbClr val="C00000"/>
                </a:solidFill>
              </a:rPr>
              <a:t>, </a:t>
            </a:r>
            <a:r>
              <a:rPr lang="en-US" sz="2400" dirty="0">
                <a:solidFill>
                  <a:schemeClr val="tx1"/>
                </a:solidFill>
              </a:rPr>
              <a:t>n</a:t>
            </a:r>
            <a:r>
              <a:rPr lang="en-US" sz="2400" dirty="0">
                <a:solidFill>
                  <a:srgbClr val="C00000"/>
                </a:solidFill>
              </a:rPr>
              <a:t>);</a:t>
            </a:r>
            <a:r>
              <a:rPr lang="en-US" sz="2000" b="0" dirty="0">
                <a:solidFill>
                  <a:schemeClr val="accent2"/>
                </a:solidFill>
                <a:latin typeface="Book Antiqua" pitchFamily="18" charset="0"/>
              </a:rPr>
              <a:t>// call of </a:t>
            </a:r>
            <a:r>
              <a:rPr lang="en-US" sz="2000" b="0" dirty="0" err="1">
                <a:solidFill>
                  <a:schemeClr val="accent2"/>
                </a:solidFill>
                <a:latin typeface="Book Antiqua" pitchFamily="18" charset="0"/>
              </a:rPr>
              <a:t>fn</a:t>
            </a:r>
            <a:r>
              <a:rPr lang="en-US" sz="2000" b="0" dirty="0">
                <a:solidFill>
                  <a:schemeClr val="accent2"/>
                </a:solidFill>
                <a:latin typeface="Book Antiqua" pitchFamily="18" charset="0"/>
              </a:rPr>
              <a:t> &amp; display of sorted array in main()</a:t>
            </a:r>
            <a:endParaRPr lang="en-US" sz="2400" b="0" dirty="0">
              <a:solidFill>
                <a:schemeClr val="accent2"/>
              </a:solidFill>
              <a:latin typeface="Book Antiqua" pitchFamily="18" charset="0"/>
            </a:endParaRPr>
          </a:p>
        </p:txBody>
      </p:sp>
      <p:sp>
        <p:nvSpPr>
          <p:cNvPr id="8" name="Rectangle 3"/>
          <p:cNvSpPr txBox="1">
            <a:spLocks noChangeArrowheads="1"/>
          </p:cNvSpPr>
          <p:nvPr/>
        </p:nvSpPr>
        <p:spPr bwMode="auto">
          <a:xfrm>
            <a:off x="838200" y="1733020"/>
            <a:ext cx="4753744" cy="4068763"/>
          </a:xfrm>
          <a:prstGeom prst="rect">
            <a:avLst/>
          </a:prstGeom>
          <a:noFill/>
          <a:ln w="9525">
            <a:noFill/>
            <a:miter lim="800000"/>
            <a:headEnd/>
            <a:tailEnd/>
          </a:ln>
        </p:spPr>
        <p:txBody>
          <a:bodyPr/>
          <a:lstStyle/>
          <a:p>
            <a:pPr marL="342900" indent="-342900">
              <a:spcBef>
                <a:spcPct val="20000"/>
              </a:spcBef>
              <a:defRPr/>
            </a:pPr>
            <a:r>
              <a:rPr lang="pt-BR" sz="2400" kern="0" dirty="0">
                <a:solidFill>
                  <a:schemeClr val="tx1"/>
                </a:solidFill>
                <a:latin typeface="Tempus Sans ITC" pitchFamily="82" charset="0"/>
              </a:rPr>
              <a:t>int sortR(int </a:t>
            </a:r>
            <a:r>
              <a:rPr lang="pt-BR" sz="2400" kern="0" dirty="0">
                <a:solidFill>
                  <a:srgbClr val="FF0000"/>
                </a:solidFill>
                <a:latin typeface="Tempus Sans ITC" pitchFamily="82" charset="0"/>
              </a:rPr>
              <a:t>list</a:t>
            </a:r>
            <a:r>
              <a:rPr lang="pt-BR" sz="2400" kern="0" dirty="0">
                <a:solidFill>
                  <a:schemeClr val="tx1"/>
                </a:solidFill>
                <a:latin typeface="Tempus Sans ITC" pitchFamily="82" charset="0"/>
              </a:rPr>
              <a:t>[], int </a:t>
            </a:r>
            <a:r>
              <a:rPr lang="pt-BR" sz="2400" kern="0" dirty="0">
                <a:solidFill>
                  <a:srgbClr val="FF0000"/>
                </a:solidFill>
                <a:latin typeface="Tempus Sans ITC" pitchFamily="82" charset="0"/>
              </a:rPr>
              <a:t>ln</a:t>
            </a:r>
            <a:r>
              <a:rPr lang="pt-BR" sz="2400" kern="0" dirty="0">
                <a:solidFill>
                  <a:schemeClr val="tx1"/>
                </a:solidFill>
                <a:latin typeface="Tempus Sans ITC" pitchFamily="82" charset="0"/>
              </a:rPr>
              <a:t>){</a:t>
            </a:r>
          </a:p>
          <a:p>
            <a:pPr marL="342900" indent="-342900">
              <a:spcBef>
                <a:spcPct val="20000"/>
              </a:spcBef>
              <a:defRPr/>
            </a:pPr>
            <a:r>
              <a:rPr lang="pt-BR" sz="2400" kern="0" dirty="0">
                <a:solidFill>
                  <a:schemeClr val="tx1"/>
                </a:solidFill>
                <a:latin typeface="Tempus Sans ITC" pitchFamily="82" charset="0"/>
              </a:rPr>
              <a:t>int i, tmp, min; </a:t>
            </a:r>
          </a:p>
          <a:p>
            <a:pPr marL="342900" indent="-342900">
              <a:spcBef>
                <a:spcPct val="20000"/>
              </a:spcBef>
              <a:defRPr/>
            </a:pPr>
            <a:r>
              <a:rPr lang="pt-BR" sz="2400" kern="0" dirty="0">
                <a:solidFill>
                  <a:schemeClr val="tx1"/>
                </a:solidFill>
                <a:latin typeface="Tempus Sans ITC" pitchFamily="82" charset="0"/>
              </a:rPr>
              <a:t>if (ln == 1)</a:t>
            </a:r>
          </a:p>
          <a:p>
            <a:pPr marL="342900" indent="-342900">
              <a:spcBef>
                <a:spcPct val="20000"/>
              </a:spcBef>
              <a:defRPr/>
            </a:pPr>
            <a:r>
              <a:rPr lang="pt-BR" sz="2400" kern="0" dirty="0">
                <a:solidFill>
                  <a:schemeClr val="tx1"/>
                </a:solidFill>
                <a:latin typeface="Tempus Sans ITC" pitchFamily="82" charset="0"/>
              </a:rPr>
              <a:t>   </a:t>
            </a:r>
            <a:r>
              <a:rPr lang="pt-BR" sz="2400" kern="0" dirty="0">
                <a:solidFill>
                  <a:srgbClr val="C00000"/>
                </a:solidFill>
                <a:latin typeface="Tempus Sans ITC" pitchFamily="82" charset="0"/>
              </a:rPr>
              <a:t>return </a:t>
            </a:r>
            <a:r>
              <a:rPr lang="pt-BR" sz="2400" kern="0" dirty="0">
                <a:solidFill>
                  <a:schemeClr val="tx1"/>
                </a:solidFill>
                <a:latin typeface="Tempus Sans ITC" pitchFamily="82" charset="0"/>
              </a:rPr>
              <a:t>0;</a:t>
            </a:r>
          </a:p>
          <a:p>
            <a:pPr marL="342900" indent="-342900">
              <a:spcBef>
                <a:spcPct val="20000"/>
              </a:spcBef>
              <a:defRPr/>
            </a:pPr>
            <a:r>
              <a:rPr lang="pt-BR" sz="1800" kern="0" dirty="0">
                <a:solidFill>
                  <a:schemeClr val="bg2">
                    <a:lumMod val="75000"/>
                  </a:schemeClr>
                </a:solidFill>
                <a:latin typeface="Tempus Sans ITC" pitchFamily="82" charset="0"/>
              </a:rPr>
              <a:t>/* </a:t>
            </a:r>
            <a:r>
              <a:rPr lang="pt-BR" sz="1800" kern="0" dirty="0">
                <a:solidFill>
                  <a:schemeClr val="bg2">
                    <a:lumMod val="25000"/>
                  </a:schemeClr>
                </a:solidFill>
                <a:latin typeface="Tempus Sans ITC" pitchFamily="82" charset="0"/>
              </a:rPr>
              <a:t>find index of smallest no </a:t>
            </a:r>
            <a:r>
              <a:rPr lang="pt-BR" sz="1800" kern="0" dirty="0">
                <a:solidFill>
                  <a:schemeClr val="bg2">
                    <a:lumMod val="75000"/>
                  </a:schemeClr>
                </a:solidFill>
                <a:latin typeface="Tempus Sans ITC" pitchFamily="82" charset="0"/>
              </a:rPr>
              <a:t>*/</a:t>
            </a:r>
          </a:p>
          <a:p>
            <a:pPr marL="342900" indent="-342900">
              <a:spcBef>
                <a:spcPct val="20000"/>
              </a:spcBef>
              <a:defRPr/>
            </a:pPr>
            <a:r>
              <a:rPr lang="pt-BR" sz="2400" kern="0" dirty="0">
                <a:solidFill>
                  <a:schemeClr val="tx1"/>
                </a:solidFill>
                <a:latin typeface="Tempus Sans ITC" pitchFamily="82" charset="0"/>
              </a:rPr>
              <a:t>min = 0;</a:t>
            </a:r>
          </a:p>
          <a:p>
            <a:pPr marL="342900" indent="-342900">
              <a:spcBef>
                <a:spcPct val="20000"/>
              </a:spcBef>
              <a:defRPr/>
            </a:pPr>
            <a:r>
              <a:rPr lang="pt-BR" sz="2400" kern="0" dirty="0">
                <a:solidFill>
                  <a:schemeClr val="tx1"/>
                </a:solidFill>
                <a:latin typeface="Tempus Sans ITC" pitchFamily="82" charset="0"/>
              </a:rPr>
              <a:t>for(i = 1; i &lt; ln; i++)</a:t>
            </a:r>
          </a:p>
          <a:p>
            <a:pPr marL="342900" indent="-342900">
              <a:spcBef>
                <a:spcPct val="20000"/>
              </a:spcBef>
              <a:defRPr/>
            </a:pPr>
            <a:r>
              <a:rPr lang="pt-BR" sz="2400" kern="0" dirty="0">
                <a:solidFill>
                  <a:schemeClr val="tx1"/>
                </a:solidFill>
                <a:latin typeface="Tempus Sans ITC" pitchFamily="82" charset="0"/>
              </a:rPr>
              <a:t>  if (</a:t>
            </a:r>
            <a:r>
              <a:rPr lang="pt-BR" sz="2400" kern="0" dirty="0">
                <a:solidFill>
                  <a:srgbClr val="000000"/>
                </a:solidFill>
                <a:latin typeface="Tempus Sans ITC" pitchFamily="82" charset="0"/>
              </a:rPr>
              <a:t>list[i] &lt; list[min]</a:t>
            </a:r>
            <a:r>
              <a:rPr lang="pt-BR" sz="2400" kern="0" dirty="0">
                <a:solidFill>
                  <a:schemeClr val="tx1"/>
                </a:solidFill>
                <a:latin typeface="Tempus Sans ITC" pitchFamily="82" charset="0"/>
              </a:rPr>
              <a:t>)</a:t>
            </a:r>
          </a:p>
          <a:p>
            <a:pPr marL="342900" indent="-342900">
              <a:spcBef>
                <a:spcPct val="20000"/>
              </a:spcBef>
              <a:defRPr/>
            </a:pPr>
            <a:r>
              <a:rPr lang="pt-BR" sz="2400" kern="0" dirty="0">
                <a:solidFill>
                  <a:schemeClr val="tx1"/>
                </a:solidFill>
                <a:latin typeface="Tempus Sans ITC" pitchFamily="82" charset="0"/>
              </a:rPr>
              <a:t>     min = i;</a:t>
            </a:r>
          </a:p>
        </p:txBody>
      </p:sp>
      <p:sp>
        <p:nvSpPr>
          <p:cNvPr id="9" name="Text Box 3"/>
          <p:cNvSpPr txBox="1">
            <a:spLocks noChangeArrowheads="1"/>
          </p:cNvSpPr>
          <p:nvPr/>
        </p:nvSpPr>
        <p:spPr bwMode="auto">
          <a:xfrm>
            <a:off x="6335405" y="4965738"/>
            <a:ext cx="4651044" cy="954107"/>
          </a:xfrm>
          <a:prstGeom prst="rect">
            <a:avLst/>
          </a:prstGeom>
          <a:noFill/>
          <a:ln w="28575" cap="sq">
            <a:solidFill>
              <a:srgbClr val="FF0000"/>
            </a:solidFill>
            <a:miter lim="800000"/>
            <a:headEnd type="none" w="sm" len="sm"/>
            <a:tailEnd type="none" w="sm" len="sm"/>
          </a:ln>
        </p:spPr>
        <p:txBody>
          <a:bodyPr wrap="square">
            <a:spAutoFit/>
          </a:bodyPr>
          <a:lstStyle/>
          <a:p>
            <a:pPr algn="just" eaLnBrk="0" hangingPunct="0">
              <a:lnSpc>
                <a:spcPct val="70000"/>
              </a:lnSpc>
              <a:spcBef>
                <a:spcPct val="35000"/>
              </a:spcBef>
            </a:pPr>
            <a:r>
              <a:rPr lang="en-US" sz="2000">
                <a:solidFill>
                  <a:srgbClr val="C00000"/>
                </a:solidFill>
                <a:latin typeface="Tempus Sans ITC" pitchFamily="82" charset="0"/>
              </a:rPr>
              <a:t>Output:</a:t>
            </a:r>
          </a:p>
          <a:p>
            <a:pPr algn="just" eaLnBrk="0" hangingPunct="0">
              <a:lnSpc>
                <a:spcPct val="70000"/>
              </a:lnSpc>
              <a:spcBef>
                <a:spcPct val="35000"/>
              </a:spcBef>
            </a:pPr>
            <a:r>
              <a:rPr lang="en-US" sz="2000">
                <a:solidFill>
                  <a:schemeClr val="accent2"/>
                </a:solidFill>
                <a:latin typeface="Tempus Sans ITC" pitchFamily="82" charset="0"/>
              </a:rPr>
              <a:t>Orign. array-:   33  -2  0  2  4</a:t>
            </a:r>
          </a:p>
          <a:p>
            <a:pPr algn="just" eaLnBrk="0" hangingPunct="0">
              <a:lnSpc>
                <a:spcPct val="70000"/>
              </a:lnSpc>
              <a:spcBef>
                <a:spcPct val="35000"/>
              </a:spcBef>
            </a:pPr>
            <a:r>
              <a:rPr lang="en-US" sz="2000">
                <a:solidFill>
                  <a:schemeClr val="tx1"/>
                </a:solidFill>
                <a:latin typeface="Tempus Sans ITC" pitchFamily="82" charset="0"/>
              </a:rPr>
              <a:t>Sorted array -: -2  0  2  4  33</a:t>
            </a:r>
          </a:p>
        </p:txBody>
      </p:sp>
      <p:sp>
        <p:nvSpPr>
          <p:cNvPr id="10" name="Rectangle 3"/>
          <p:cNvSpPr txBox="1">
            <a:spLocks noChangeArrowheads="1"/>
          </p:cNvSpPr>
          <p:nvPr/>
        </p:nvSpPr>
        <p:spPr bwMode="auto">
          <a:xfrm>
            <a:off x="6384032" y="1828800"/>
            <a:ext cx="4824536" cy="3352800"/>
          </a:xfrm>
          <a:prstGeom prst="rect">
            <a:avLst/>
          </a:prstGeom>
          <a:noFill/>
          <a:ln w="9525">
            <a:noFill/>
            <a:miter lim="800000"/>
            <a:headEnd/>
            <a:tailEnd/>
          </a:ln>
        </p:spPr>
        <p:txBody>
          <a:bodyPr/>
          <a:lstStyle/>
          <a:p>
            <a:pPr marL="342900" indent="-342900">
              <a:spcBef>
                <a:spcPct val="20000"/>
              </a:spcBef>
              <a:defRPr/>
            </a:pPr>
            <a:r>
              <a:rPr lang="en-US" sz="1800" kern="0" dirty="0">
                <a:solidFill>
                  <a:schemeClr val="bg2">
                    <a:lumMod val="75000"/>
                  </a:schemeClr>
                </a:solidFill>
                <a:latin typeface="Tempus Sans ITC" pitchFamily="82" charset="0"/>
              </a:rPr>
              <a:t>/* </a:t>
            </a:r>
            <a:r>
              <a:rPr lang="en-US" sz="1800" kern="0" dirty="0">
                <a:solidFill>
                  <a:schemeClr val="bg2">
                    <a:lumMod val="25000"/>
                  </a:schemeClr>
                </a:solidFill>
                <a:latin typeface="Tempus Sans ITC" pitchFamily="82" charset="0"/>
              </a:rPr>
              <a:t>move smallest element to 0-th element </a:t>
            </a:r>
            <a:r>
              <a:rPr lang="en-US" sz="1800" kern="0" dirty="0">
                <a:solidFill>
                  <a:schemeClr val="bg2">
                    <a:lumMod val="75000"/>
                  </a:schemeClr>
                </a:solidFill>
                <a:latin typeface="Tempus Sans ITC" pitchFamily="82" charset="0"/>
              </a:rPr>
              <a:t>*/</a:t>
            </a:r>
          </a:p>
          <a:p>
            <a:pPr marL="342900" indent="-342900">
              <a:spcBef>
                <a:spcPct val="20000"/>
              </a:spcBef>
              <a:defRPr/>
            </a:pPr>
            <a:r>
              <a:rPr lang="en-US" sz="2400" kern="0" dirty="0" err="1">
                <a:solidFill>
                  <a:schemeClr val="tx1"/>
                </a:solidFill>
                <a:latin typeface="Tempus Sans ITC" pitchFamily="82" charset="0"/>
              </a:rPr>
              <a:t>tmp</a:t>
            </a:r>
            <a:r>
              <a:rPr lang="en-US" sz="2400" kern="0" dirty="0">
                <a:solidFill>
                  <a:schemeClr val="tx1"/>
                </a:solidFill>
                <a:latin typeface="Tempus Sans ITC" pitchFamily="82" charset="0"/>
              </a:rPr>
              <a:t> = list[0];</a:t>
            </a:r>
          </a:p>
          <a:p>
            <a:pPr marL="342900" indent="-342900">
              <a:spcBef>
                <a:spcPct val="20000"/>
              </a:spcBef>
              <a:defRPr/>
            </a:pPr>
            <a:r>
              <a:rPr lang="en-US" sz="2400" kern="0" dirty="0">
                <a:solidFill>
                  <a:schemeClr val="tx1"/>
                </a:solidFill>
                <a:latin typeface="Tempus Sans ITC" pitchFamily="82" charset="0"/>
              </a:rPr>
              <a:t>list[0] = list[min];</a:t>
            </a:r>
          </a:p>
          <a:p>
            <a:pPr marL="342900" indent="-342900">
              <a:spcBef>
                <a:spcPct val="20000"/>
              </a:spcBef>
              <a:defRPr/>
            </a:pPr>
            <a:r>
              <a:rPr lang="en-US" sz="2400" kern="0" dirty="0">
                <a:solidFill>
                  <a:schemeClr val="tx1"/>
                </a:solidFill>
                <a:latin typeface="Tempus Sans ITC" pitchFamily="82" charset="0"/>
              </a:rPr>
              <a:t>list[min] = </a:t>
            </a:r>
            <a:r>
              <a:rPr lang="en-US" sz="2400" kern="0" dirty="0" err="1">
                <a:solidFill>
                  <a:schemeClr val="tx1"/>
                </a:solidFill>
                <a:latin typeface="Tempus Sans ITC" pitchFamily="82" charset="0"/>
              </a:rPr>
              <a:t>tmp</a:t>
            </a:r>
            <a:r>
              <a:rPr lang="en-US" sz="2400" kern="0" dirty="0">
                <a:solidFill>
                  <a:schemeClr val="tx1"/>
                </a:solidFill>
                <a:latin typeface="Tempus Sans ITC" pitchFamily="82" charset="0"/>
              </a:rPr>
              <a:t>;</a:t>
            </a:r>
          </a:p>
          <a:p>
            <a:pPr marL="342900" indent="-342900">
              <a:spcBef>
                <a:spcPct val="20000"/>
              </a:spcBef>
              <a:defRPr/>
            </a:pPr>
            <a:r>
              <a:rPr lang="en-US" sz="1800" kern="0" dirty="0">
                <a:solidFill>
                  <a:schemeClr val="bg2">
                    <a:lumMod val="75000"/>
                  </a:schemeClr>
                </a:solidFill>
                <a:latin typeface="Tempus Sans ITC" pitchFamily="82" charset="0"/>
              </a:rPr>
              <a:t>/* </a:t>
            </a:r>
            <a:r>
              <a:rPr lang="en-US" sz="1800" kern="0" dirty="0">
                <a:solidFill>
                  <a:schemeClr val="bg2">
                    <a:lumMod val="25000"/>
                  </a:schemeClr>
                </a:solidFill>
                <a:latin typeface="Tempus Sans ITC" pitchFamily="82" charset="0"/>
              </a:rPr>
              <a:t>recursive call</a:t>
            </a:r>
            <a:r>
              <a:rPr lang="en-US" sz="1800" kern="0" dirty="0">
                <a:solidFill>
                  <a:schemeClr val="bg2">
                    <a:lumMod val="75000"/>
                  </a:schemeClr>
                </a:solidFill>
                <a:latin typeface="Tempus Sans ITC" pitchFamily="82" charset="0"/>
              </a:rPr>
              <a:t> */</a:t>
            </a:r>
          </a:p>
          <a:p>
            <a:pPr marL="342900" indent="-342900">
              <a:spcBef>
                <a:spcPct val="20000"/>
              </a:spcBef>
              <a:defRPr/>
            </a:pPr>
            <a:r>
              <a:rPr lang="en-US" sz="2400" kern="0" dirty="0">
                <a:solidFill>
                  <a:srgbClr val="C00000"/>
                </a:solidFill>
                <a:latin typeface="Tempus Sans ITC" pitchFamily="82" charset="0"/>
              </a:rPr>
              <a:t>return</a:t>
            </a:r>
            <a:r>
              <a:rPr lang="en-US" sz="2400" kern="0" dirty="0">
                <a:solidFill>
                  <a:schemeClr val="tx1"/>
                </a:solidFill>
                <a:latin typeface="Tempus Sans ITC" pitchFamily="82" charset="0"/>
              </a:rPr>
              <a:t> </a:t>
            </a:r>
            <a:r>
              <a:rPr lang="en-US" sz="2400" kern="0" dirty="0" err="1">
                <a:solidFill>
                  <a:schemeClr val="tx1"/>
                </a:solidFill>
                <a:latin typeface="Tempus Sans ITC" pitchFamily="82" charset="0"/>
              </a:rPr>
              <a:t>sortR</a:t>
            </a:r>
            <a:r>
              <a:rPr lang="en-US" sz="2400" kern="0" dirty="0">
                <a:solidFill>
                  <a:schemeClr val="tx1"/>
                </a:solidFill>
                <a:latin typeface="Tempus Sans ITC" pitchFamily="82" charset="0"/>
              </a:rPr>
              <a:t>(</a:t>
            </a:r>
            <a:r>
              <a:rPr lang="en-US" sz="2400" kern="0" dirty="0">
                <a:solidFill>
                  <a:srgbClr val="000000"/>
                </a:solidFill>
                <a:latin typeface="Tempus Sans ITC" pitchFamily="82" charset="0"/>
              </a:rPr>
              <a:t>&amp;list[1], ln-1</a:t>
            </a:r>
            <a:r>
              <a:rPr lang="en-US" sz="2400" kern="0" dirty="0">
                <a:solidFill>
                  <a:schemeClr val="tx1"/>
                </a:solidFill>
                <a:latin typeface="Tempus Sans ITC" pitchFamily="82" charset="0"/>
              </a:rPr>
              <a:t>); </a:t>
            </a:r>
          </a:p>
          <a:p>
            <a:pPr marL="342900" indent="-342900">
              <a:spcBef>
                <a:spcPct val="20000"/>
              </a:spcBef>
              <a:defRPr/>
            </a:pPr>
            <a:r>
              <a:rPr lang="en-US" sz="2400" kern="0" dirty="0">
                <a:solidFill>
                  <a:schemeClr val="tx1"/>
                </a:solidFill>
                <a:latin typeface="Tempus Sans ITC" pitchFamily="82" charset="0"/>
              </a:rPr>
              <a:t>}</a:t>
            </a:r>
            <a:endParaRPr lang="pt-BR" sz="2400" kern="0" dirty="0">
              <a:solidFill>
                <a:schemeClr val="tx1"/>
              </a:solidFill>
              <a:latin typeface="Tempus Sans ITC" pitchFamily="82" charset="0"/>
            </a:endParaRPr>
          </a:p>
        </p:txBody>
      </p:sp>
    </p:spTree>
    <p:extLst>
      <p:ext uri="{BB962C8B-B14F-4D97-AF65-F5344CB8AC3E}">
        <p14:creationId xmlns:p14="http://schemas.microsoft.com/office/powerpoint/2010/main" val="306502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solidFill>
                  <a:schemeClr val="accent1"/>
                </a:solidFill>
                <a:latin typeface="Calibri" pitchFamily="34" charset="0"/>
              </a:rPr>
              <a:t>Recursion - Should I or Shouldn’t I?</a:t>
            </a:r>
            <a:endParaRPr lang="en-US" sz="3200" dirty="0">
              <a:solidFill>
                <a:schemeClr val="accent1"/>
              </a:solidFill>
            </a:endParaRPr>
          </a:p>
        </p:txBody>
      </p:sp>
      <p:sp>
        <p:nvSpPr>
          <p:cNvPr id="2" name="Date Placeholder 1"/>
          <p:cNvSpPr>
            <a:spLocks noGrp="1"/>
          </p:cNvSpPr>
          <p:nvPr>
            <p:ph type="dt" sz="half" idx="10"/>
          </p:nvPr>
        </p:nvSpPr>
        <p:spPr/>
        <p:txBody>
          <a:bodyPr/>
          <a:lstStyle/>
          <a:p>
            <a:pPr>
              <a:defRPr/>
            </a:pPr>
            <a:fld id="{90FA9959-92A9-403F-AC51-30FCDF561D1E}" type="datetime1">
              <a:rPr lang="en-US" smtClean="0"/>
              <a:t>5/23/2022</a:t>
            </a:fld>
            <a:endParaRPr lang="en-US"/>
          </a:p>
        </p:txBody>
      </p:sp>
      <p:sp>
        <p:nvSpPr>
          <p:cNvPr id="23554" name="Footer Placeholder 3"/>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23555" name="Slide Number Placeholder 4"/>
          <p:cNvSpPr>
            <a:spLocks noGrp="1"/>
          </p:cNvSpPr>
          <p:nvPr>
            <p:ph type="sldNum" sz="quarter" idx="12"/>
          </p:nvPr>
        </p:nvSpPr>
        <p:spPr>
          <a:noFill/>
        </p:spPr>
        <p:txBody>
          <a:bodyPr/>
          <a:lstStyle/>
          <a:p>
            <a:fld id="{0DEDD158-F220-42C7-B180-DF3363261F18}" type="slidenum">
              <a:rPr lang="en-US" smtClean="0"/>
              <a:pPr/>
              <a:t>24</a:t>
            </a:fld>
            <a:endParaRPr lang="en-US"/>
          </a:p>
        </p:txBody>
      </p:sp>
      <p:sp>
        <p:nvSpPr>
          <p:cNvPr id="7" name="Rectangle 3"/>
          <p:cNvSpPr txBox="1">
            <a:spLocks noChangeArrowheads="1"/>
          </p:cNvSpPr>
          <p:nvPr/>
        </p:nvSpPr>
        <p:spPr bwMode="auto">
          <a:xfrm>
            <a:off x="838200" y="1600200"/>
            <a:ext cx="4753744" cy="4114800"/>
          </a:xfrm>
          <a:prstGeom prst="rect">
            <a:avLst/>
          </a:prstGeom>
          <a:noFill/>
          <a:ln w="9525">
            <a:noFill/>
            <a:miter lim="800000"/>
            <a:headEnd/>
            <a:tailEnd/>
          </a:ln>
        </p:spPr>
        <p:txBody>
          <a:bodyPr/>
          <a:lstStyle/>
          <a:p>
            <a:pPr marL="342900" indent="-342900" algn="just" eaLnBrk="0" hangingPunct="0">
              <a:spcBef>
                <a:spcPct val="20000"/>
              </a:spcBef>
              <a:buFontTx/>
              <a:buChar char="•"/>
              <a:defRPr/>
            </a:pPr>
            <a:r>
              <a:rPr lang="en-US" sz="3200" b="0" kern="0" dirty="0">
                <a:solidFill>
                  <a:schemeClr val="tx1"/>
                </a:solidFill>
                <a:latin typeface="Calibri" pitchFamily="34" charset="0"/>
              </a:rPr>
              <a:t>Pros</a:t>
            </a:r>
          </a:p>
          <a:p>
            <a:pPr marL="742950" lvl="1" indent="-285750" eaLnBrk="0" hangingPunct="0">
              <a:spcBef>
                <a:spcPct val="20000"/>
              </a:spcBef>
              <a:buFontTx/>
              <a:buChar char="–"/>
              <a:defRPr/>
            </a:pPr>
            <a:r>
              <a:rPr lang="en-US" b="0" kern="0" dirty="0">
                <a:solidFill>
                  <a:schemeClr val="tx1"/>
                </a:solidFill>
                <a:latin typeface="Calibri" pitchFamily="34" charset="0"/>
              </a:rPr>
              <a:t>Recursion is a natural fit for recursive problems</a:t>
            </a:r>
          </a:p>
        </p:txBody>
      </p:sp>
      <p:sp>
        <p:nvSpPr>
          <p:cNvPr id="8" name="Rectangle 4"/>
          <p:cNvSpPr txBox="1">
            <a:spLocks noChangeArrowheads="1"/>
          </p:cNvSpPr>
          <p:nvPr/>
        </p:nvSpPr>
        <p:spPr>
          <a:xfrm>
            <a:off x="5879976" y="1600200"/>
            <a:ext cx="5473824" cy="4114800"/>
          </a:xfrm>
          <a:prstGeom prst="rect">
            <a:avLst/>
          </a:prstGeom>
        </p:spPr>
        <p:txBody>
          <a:bodyPr/>
          <a:lstStyle/>
          <a:p>
            <a:pPr marL="342900" indent="-342900" algn="just" eaLnBrk="0" hangingPunct="0">
              <a:spcBef>
                <a:spcPct val="20000"/>
              </a:spcBef>
              <a:buFontTx/>
              <a:buChar char="•"/>
              <a:defRPr/>
            </a:pPr>
            <a:r>
              <a:rPr lang="en-US" sz="3200" b="0" kern="0" dirty="0">
                <a:solidFill>
                  <a:schemeClr val="tx1"/>
                </a:solidFill>
                <a:latin typeface="Calibri" pitchFamily="34" charset="0"/>
              </a:rPr>
              <a:t>Cons</a:t>
            </a:r>
          </a:p>
          <a:p>
            <a:pPr marL="742950" lvl="1" indent="-285750" eaLnBrk="0" hangingPunct="0">
              <a:spcBef>
                <a:spcPct val="20000"/>
              </a:spcBef>
              <a:buFontTx/>
              <a:buChar char="–"/>
              <a:defRPr/>
            </a:pPr>
            <a:r>
              <a:rPr lang="en-US" b="0" kern="0" dirty="0">
                <a:solidFill>
                  <a:schemeClr val="tx1"/>
                </a:solidFill>
                <a:latin typeface="Calibri" pitchFamily="34" charset="0"/>
              </a:rPr>
              <a:t>Recursive programs typically use a large amount of computer memory and the greater the recursion, the more memory used</a:t>
            </a:r>
          </a:p>
          <a:p>
            <a:pPr marL="742950" lvl="1" indent="-285750" eaLnBrk="0" hangingPunct="0">
              <a:spcBef>
                <a:spcPct val="20000"/>
              </a:spcBef>
              <a:buFontTx/>
              <a:buChar char="–"/>
              <a:defRPr/>
            </a:pPr>
            <a:r>
              <a:rPr lang="en-US" b="0" kern="0" dirty="0">
                <a:solidFill>
                  <a:schemeClr val="tx1"/>
                </a:solidFill>
                <a:latin typeface="Calibri" pitchFamily="34" charset="0"/>
              </a:rPr>
              <a:t>Recursive programs can be confusing to develop and extremely complicated to debug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IN" sz="3600" dirty="0">
                <a:solidFill>
                  <a:schemeClr val="accent1"/>
                </a:solidFill>
              </a:rPr>
              <a:t>Recursion</a:t>
            </a:r>
            <a:r>
              <a:rPr lang="en-IN" sz="3600" dirty="0"/>
              <a:t> </a:t>
            </a:r>
            <a:r>
              <a:rPr lang="en-IN" sz="3600" i="1" dirty="0">
                <a:solidFill>
                  <a:srgbClr val="C00000"/>
                </a:solidFill>
                <a:latin typeface="Times New Roman" panose="02020603050405020304" pitchFamily="18" charset="0"/>
                <a:cs typeface="Times New Roman" panose="02020603050405020304" pitchFamily="18" charset="0"/>
              </a:rPr>
              <a:t>vs</a:t>
            </a:r>
            <a:r>
              <a:rPr lang="en-IN" sz="3600" dirty="0"/>
              <a:t> </a:t>
            </a:r>
            <a:r>
              <a:rPr lang="en-IN" sz="3600" dirty="0">
                <a:solidFill>
                  <a:schemeClr val="accent1"/>
                </a:solidFill>
              </a:rPr>
              <a:t>Iteration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02755998"/>
              </p:ext>
            </p:extLst>
          </p:nvPr>
        </p:nvGraphicFramePr>
        <p:xfrm>
          <a:off x="838200" y="1340768"/>
          <a:ext cx="10148248" cy="4251960"/>
        </p:xfrm>
        <a:graphic>
          <a:graphicData uri="http://schemas.openxmlformats.org/drawingml/2006/table">
            <a:tbl>
              <a:tblPr firstRow="1" bandRow="1">
                <a:tableStyleId>{5C22544A-7EE6-4342-B048-85BDC9FD1C3A}</a:tableStyleId>
              </a:tblPr>
              <a:tblGrid>
                <a:gridCol w="5074124">
                  <a:extLst>
                    <a:ext uri="{9D8B030D-6E8A-4147-A177-3AD203B41FA5}">
                      <a16:colId xmlns:a16="http://schemas.microsoft.com/office/drawing/2014/main" val="20000"/>
                    </a:ext>
                  </a:extLst>
                </a:gridCol>
                <a:gridCol w="5074124">
                  <a:extLst>
                    <a:ext uri="{9D8B030D-6E8A-4147-A177-3AD203B41FA5}">
                      <a16:colId xmlns:a16="http://schemas.microsoft.com/office/drawing/2014/main" val="20001"/>
                    </a:ext>
                  </a:extLst>
                </a:gridCol>
              </a:tblGrid>
              <a:tr h="762000">
                <a:tc>
                  <a:txBody>
                    <a:bodyPr/>
                    <a:lstStyle/>
                    <a:p>
                      <a:pPr algn="ctr"/>
                      <a:r>
                        <a:rPr lang="en-IN" sz="2800" dirty="0">
                          <a:latin typeface="+mn-lt"/>
                        </a:rPr>
                        <a:t>RECURSION</a:t>
                      </a:r>
                    </a:p>
                  </a:txBody>
                  <a:tcPr anchor="ctr" anchorCtr="1"/>
                </a:tc>
                <a:tc>
                  <a:txBody>
                    <a:bodyPr/>
                    <a:lstStyle/>
                    <a:p>
                      <a:pPr algn="ctr"/>
                      <a:r>
                        <a:rPr lang="en-IN" sz="2800" dirty="0">
                          <a:latin typeface="+mn-lt"/>
                        </a:rPr>
                        <a:t>ITERATION</a:t>
                      </a:r>
                    </a:p>
                  </a:txBody>
                  <a:tcPr anchor="ctr" anchorCtr="1"/>
                </a:tc>
                <a:extLst>
                  <a:ext uri="{0D108BD9-81ED-4DB2-BD59-A6C34878D82A}">
                    <a16:rowId xmlns:a16="http://schemas.microsoft.com/office/drawing/2014/main" val="10000"/>
                  </a:ext>
                </a:extLst>
              </a:tr>
              <a:tr h="914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800" kern="1200" baseline="0" dirty="0">
                          <a:solidFill>
                            <a:schemeClr val="tx1"/>
                          </a:solidFill>
                          <a:latin typeface="+mn-lt"/>
                          <a:ea typeface="+mn-ea"/>
                          <a:cs typeface="+mn-cs"/>
                        </a:rPr>
                        <a:t>Uses more storage space requirement</a:t>
                      </a:r>
                    </a:p>
                  </a:txBody>
                  <a:tcPr anchor="ctr"/>
                </a:tc>
                <a:tc>
                  <a:txBody>
                    <a:bodyPr/>
                    <a:lstStyle/>
                    <a:p>
                      <a:r>
                        <a:rPr lang="en-IN" sz="2800" kern="1200" baseline="0" dirty="0">
                          <a:solidFill>
                            <a:schemeClr val="tx1"/>
                          </a:solidFill>
                          <a:latin typeface="+mn-lt"/>
                          <a:ea typeface="+mn-ea"/>
                          <a:cs typeface="+mn-cs"/>
                        </a:rPr>
                        <a:t>Less storage  space requirement </a:t>
                      </a:r>
                    </a:p>
                  </a:txBody>
                  <a:tcPr anchor="ctr"/>
                </a:tc>
                <a:extLst>
                  <a:ext uri="{0D108BD9-81ED-4DB2-BD59-A6C34878D82A}">
                    <a16:rowId xmlns:a16="http://schemas.microsoft.com/office/drawing/2014/main" val="10001"/>
                  </a:ext>
                </a:extLst>
              </a:tr>
              <a:tr h="838200">
                <a:tc>
                  <a:txBody>
                    <a:bodyPr/>
                    <a:lstStyle/>
                    <a:p>
                      <a:r>
                        <a:rPr lang="en-IN" sz="2800" kern="1200" baseline="0" dirty="0">
                          <a:solidFill>
                            <a:schemeClr val="tx1"/>
                          </a:solidFill>
                          <a:latin typeface="+mn-lt"/>
                          <a:ea typeface="+mn-ea"/>
                          <a:cs typeface="+mn-cs"/>
                        </a:rPr>
                        <a:t>Overhead during runtime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800" kern="1200" baseline="0" dirty="0">
                          <a:solidFill>
                            <a:schemeClr val="tx1"/>
                          </a:solidFill>
                          <a:latin typeface="+mn-lt"/>
                          <a:ea typeface="+mn-ea"/>
                          <a:cs typeface="+mn-cs"/>
                        </a:rPr>
                        <a:t>Less Overhead during runtime</a:t>
                      </a:r>
                    </a:p>
                  </a:txBody>
                  <a:tcPr anchor="ctr"/>
                </a:tc>
                <a:extLst>
                  <a:ext uri="{0D108BD9-81ED-4DB2-BD59-A6C34878D82A}">
                    <a16:rowId xmlns:a16="http://schemas.microsoft.com/office/drawing/2014/main" val="10002"/>
                  </a:ext>
                </a:extLst>
              </a:tr>
              <a:tr h="762000">
                <a:tc>
                  <a:txBody>
                    <a:bodyPr/>
                    <a:lstStyle/>
                    <a:p>
                      <a:r>
                        <a:rPr lang="en-IN" sz="2800" kern="1200" baseline="0" dirty="0">
                          <a:solidFill>
                            <a:schemeClr val="tx1"/>
                          </a:solidFill>
                          <a:latin typeface="+mn-lt"/>
                          <a:ea typeface="+mn-ea"/>
                          <a:cs typeface="+mn-cs"/>
                        </a:rPr>
                        <a:t>Runs slower</a:t>
                      </a:r>
                    </a:p>
                  </a:txBody>
                  <a:tcPr anchor="ctr"/>
                </a:tc>
                <a:tc>
                  <a:txBody>
                    <a:bodyPr/>
                    <a:lstStyle/>
                    <a:p>
                      <a:r>
                        <a:rPr lang="en-IN" sz="2800" kern="1200" baseline="0" dirty="0">
                          <a:solidFill>
                            <a:schemeClr val="tx1"/>
                          </a:solidFill>
                          <a:latin typeface="+mn-lt"/>
                          <a:ea typeface="+mn-ea"/>
                          <a:cs typeface="+mn-cs"/>
                        </a:rPr>
                        <a:t>Runs faster</a:t>
                      </a:r>
                    </a:p>
                  </a:txBody>
                  <a:tcPr anchor="ctr"/>
                </a:tc>
                <a:extLst>
                  <a:ext uri="{0D108BD9-81ED-4DB2-BD59-A6C34878D82A}">
                    <a16:rowId xmlns:a16="http://schemas.microsoft.com/office/drawing/2014/main" val="10003"/>
                  </a:ext>
                </a:extLst>
              </a:tr>
              <a:tr h="914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800" kern="1200" baseline="0" dirty="0">
                          <a:solidFill>
                            <a:schemeClr val="tx1"/>
                          </a:solidFill>
                          <a:latin typeface="+mn-lt"/>
                          <a:ea typeface="+mn-ea"/>
                          <a:cs typeface="+mn-cs"/>
                        </a:rPr>
                        <a:t>A better choice, a more elegant solution for recursive problems</a:t>
                      </a:r>
                    </a:p>
                  </a:txBody>
                  <a:tcPr anchor="ctr"/>
                </a:tc>
                <a:tc>
                  <a:txBody>
                    <a:bodyPr/>
                    <a:lstStyle/>
                    <a:p>
                      <a:r>
                        <a:rPr lang="en-IN" sz="2800" kern="1200" baseline="0" dirty="0">
                          <a:solidFill>
                            <a:schemeClr val="tx1"/>
                          </a:solidFill>
                          <a:latin typeface="+mn-lt"/>
                          <a:ea typeface="+mn-ea"/>
                          <a:cs typeface="+mn-cs"/>
                        </a:rPr>
                        <a:t>Less elegant solution for recursive problems</a:t>
                      </a:r>
                    </a:p>
                  </a:txBody>
                  <a:tcPr anchor="ctr"/>
                </a:tc>
                <a:extLst>
                  <a:ext uri="{0D108BD9-81ED-4DB2-BD59-A6C34878D82A}">
                    <a16:rowId xmlns:a16="http://schemas.microsoft.com/office/drawing/2014/main" val="10004"/>
                  </a:ext>
                </a:extLst>
              </a:tr>
            </a:tbl>
          </a:graphicData>
        </a:graphic>
      </p:graphicFrame>
      <p:sp>
        <p:nvSpPr>
          <p:cNvPr id="3" name="Date Placeholder 2"/>
          <p:cNvSpPr>
            <a:spLocks noGrp="1"/>
          </p:cNvSpPr>
          <p:nvPr>
            <p:ph type="dt" sz="half" idx="10"/>
          </p:nvPr>
        </p:nvSpPr>
        <p:spPr/>
        <p:txBody>
          <a:bodyPr/>
          <a:lstStyle/>
          <a:p>
            <a:pPr>
              <a:defRPr/>
            </a:pPr>
            <a:fld id="{F8EC4870-9114-41CD-AAF1-C9C02DFEB392}" type="datetime1">
              <a:rPr lang="en-US" smtClean="0"/>
              <a:t>5/23/2022</a:t>
            </a:fld>
            <a:endParaRPr lang="en-US"/>
          </a:p>
        </p:txBody>
      </p:sp>
      <p:sp>
        <p:nvSpPr>
          <p:cNvPr id="5" name="Footer Placeholder 4"/>
          <p:cNvSpPr>
            <a:spLocks noGrp="1"/>
          </p:cNvSpPr>
          <p:nvPr>
            <p:ph type="ftr" sz="quarter" idx="11"/>
          </p:nvPr>
        </p:nvSpPr>
        <p:spPr/>
        <p:txBody>
          <a:bodyPr/>
          <a:lstStyle/>
          <a:p>
            <a:pPr>
              <a:defRPr/>
            </a:pPr>
            <a:r>
              <a:rPr lang="en-IN"/>
              <a:t>CSE 1001                             Department of CSE</a:t>
            </a:r>
            <a:endParaRPr lang="en-US" dirty="0">
              <a:solidFill>
                <a:schemeClr val="bg1"/>
              </a:solidFill>
            </a:endParaRPr>
          </a:p>
        </p:txBody>
      </p:sp>
      <p:sp>
        <p:nvSpPr>
          <p:cNvPr id="4" name="Slide Number Placeholder 3"/>
          <p:cNvSpPr>
            <a:spLocks noGrp="1"/>
          </p:cNvSpPr>
          <p:nvPr>
            <p:ph type="sldNum" sz="quarter" idx="12"/>
          </p:nvPr>
        </p:nvSpPr>
        <p:spPr/>
        <p:txBody>
          <a:bodyPr/>
          <a:lstStyle/>
          <a:p>
            <a:pPr>
              <a:defRPr/>
            </a:pPr>
            <a:fld id="{734E517F-EEB4-4889-9A6A-9CA8A08D6087}"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IN" sz="3600" dirty="0">
                <a:solidFill>
                  <a:schemeClr val="accent1"/>
                </a:solidFill>
              </a:rPr>
              <a:t>Recursion –</a:t>
            </a:r>
            <a:r>
              <a:rPr lang="en-IN" sz="3600" dirty="0"/>
              <a:t> Do’s </a:t>
            </a:r>
            <a:endParaRPr lang="en-US" sz="3600" dirty="0"/>
          </a:p>
        </p:txBody>
      </p:sp>
      <p:sp>
        <p:nvSpPr>
          <p:cNvPr id="3" name="Date Placeholder 2"/>
          <p:cNvSpPr>
            <a:spLocks noGrp="1"/>
          </p:cNvSpPr>
          <p:nvPr>
            <p:ph type="dt" sz="half" idx="10"/>
          </p:nvPr>
        </p:nvSpPr>
        <p:spPr/>
        <p:txBody>
          <a:bodyPr/>
          <a:lstStyle/>
          <a:p>
            <a:pPr>
              <a:defRPr/>
            </a:pPr>
            <a:fld id="{C80201F7-D100-40B0-8208-4A6CBCCBE88D}" type="datetime1">
              <a:rPr lang="en-US" smtClean="0"/>
              <a:t>5/23/2022</a:t>
            </a:fld>
            <a:endParaRPr lang="en-US"/>
          </a:p>
        </p:txBody>
      </p:sp>
      <p:sp>
        <p:nvSpPr>
          <p:cNvPr id="5" name="Footer Placeholder 4"/>
          <p:cNvSpPr>
            <a:spLocks noGrp="1"/>
          </p:cNvSpPr>
          <p:nvPr>
            <p:ph type="ftr" sz="quarter" idx="11"/>
          </p:nvPr>
        </p:nvSpPr>
        <p:spPr/>
        <p:txBody>
          <a:bodyPr/>
          <a:lstStyle/>
          <a:p>
            <a:pPr>
              <a:defRPr/>
            </a:pPr>
            <a:r>
              <a:rPr lang="en-IN"/>
              <a:t>CSE 1001                             Department of CSE</a:t>
            </a:r>
            <a:endParaRPr lang="en-US" dirty="0">
              <a:solidFill>
                <a:schemeClr val="bg1"/>
              </a:solidFill>
            </a:endParaRPr>
          </a:p>
        </p:txBody>
      </p:sp>
      <p:sp>
        <p:nvSpPr>
          <p:cNvPr id="4" name="Slide Number Placeholder 3"/>
          <p:cNvSpPr>
            <a:spLocks noGrp="1"/>
          </p:cNvSpPr>
          <p:nvPr>
            <p:ph type="sldNum" sz="quarter" idx="12"/>
          </p:nvPr>
        </p:nvSpPr>
        <p:spPr/>
        <p:txBody>
          <a:bodyPr/>
          <a:lstStyle/>
          <a:p>
            <a:pPr>
              <a:defRPr/>
            </a:pPr>
            <a:fld id="{734E517F-EEB4-4889-9A6A-9CA8A08D6087}" type="slidenum">
              <a:rPr lang="en-US" smtClean="0"/>
              <a:pPr>
                <a:defRPr/>
              </a:pPr>
              <a:t>26</a:t>
            </a:fld>
            <a:endParaRPr lang="en-US"/>
          </a:p>
        </p:txBody>
      </p:sp>
      <p:sp>
        <p:nvSpPr>
          <p:cNvPr id="7" name="Content Placeholder 1"/>
          <p:cNvSpPr txBox="1">
            <a:spLocks/>
          </p:cNvSpPr>
          <p:nvPr/>
        </p:nvSpPr>
        <p:spPr>
          <a:xfrm>
            <a:off x="838199" y="1052737"/>
            <a:ext cx="10148249" cy="5059363"/>
          </a:xfrm>
          <a:prstGeom prst="rect">
            <a:avLst/>
          </a:prstGeom>
        </p:spPr>
        <p:txBody>
          <a:bodyPr/>
          <a:lstStyle/>
          <a:p>
            <a:pPr marL="342900" indent="-342900" algn="just" fontAlgn="auto">
              <a:lnSpc>
                <a:spcPct val="150000"/>
              </a:lnSpc>
              <a:spcBef>
                <a:spcPct val="20000"/>
              </a:spcBef>
              <a:spcAft>
                <a:spcPts val="0"/>
              </a:spcAft>
              <a:buFont typeface="Arial" pitchFamily="34" charset="0"/>
              <a:buChar char="•"/>
              <a:defRPr/>
            </a:pPr>
            <a:r>
              <a:rPr lang="en-IN" sz="3200" b="0" dirty="0">
                <a:solidFill>
                  <a:schemeClr val="tx1"/>
                </a:solidFill>
                <a:latin typeface="+mn-lt"/>
              </a:rPr>
              <a:t>You must include a </a:t>
            </a:r>
            <a:r>
              <a:rPr lang="en-IN" sz="3200" dirty="0">
                <a:solidFill>
                  <a:srgbClr val="C00000"/>
                </a:solidFill>
                <a:latin typeface="+mn-lt"/>
              </a:rPr>
              <a:t>termination</a:t>
            </a:r>
            <a:r>
              <a:rPr lang="en-IN" sz="3200" b="0" dirty="0">
                <a:solidFill>
                  <a:schemeClr val="tx1"/>
                </a:solidFill>
                <a:latin typeface="+mn-lt"/>
              </a:rPr>
              <a:t> condition or </a:t>
            </a:r>
            <a:r>
              <a:rPr lang="en-IN" sz="3200" dirty="0">
                <a:solidFill>
                  <a:srgbClr val="C00000"/>
                </a:solidFill>
                <a:latin typeface="+mn-lt"/>
              </a:rPr>
              <a:t>Base</a:t>
            </a:r>
            <a:r>
              <a:rPr lang="en-IN" sz="3200" b="0" dirty="0">
                <a:solidFill>
                  <a:schemeClr val="tx1"/>
                </a:solidFill>
                <a:latin typeface="+mn-lt"/>
              </a:rPr>
              <a:t> Condition in recursive function; Otherwise your recursive function will run “forever” or </a:t>
            </a:r>
            <a:r>
              <a:rPr lang="en-IN" sz="3200" dirty="0">
                <a:solidFill>
                  <a:srgbClr val="C00000"/>
                </a:solidFill>
                <a:latin typeface="+mn-lt"/>
              </a:rPr>
              <a:t>infinite</a:t>
            </a:r>
            <a:r>
              <a:rPr lang="en-IN" sz="3200" b="0" dirty="0">
                <a:solidFill>
                  <a:schemeClr val="tx1"/>
                </a:solidFill>
                <a:latin typeface="+mn-lt"/>
              </a:rPr>
              <a:t>.</a:t>
            </a:r>
          </a:p>
          <a:p>
            <a:pPr marL="342900" indent="-342900" algn="just" fontAlgn="auto">
              <a:lnSpc>
                <a:spcPct val="150000"/>
              </a:lnSpc>
              <a:spcBef>
                <a:spcPct val="20000"/>
              </a:spcBef>
              <a:spcAft>
                <a:spcPts val="0"/>
              </a:spcAft>
              <a:buFont typeface="Arial" pitchFamily="34" charset="0"/>
              <a:buChar char="•"/>
              <a:defRPr/>
            </a:pPr>
            <a:r>
              <a:rPr lang="en-IN" sz="3200" b="0" dirty="0">
                <a:solidFill>
                  <a:schemeClr val="tx1"/>
                </a:solidFill>
                <a:latin typeface="+mn-lt"/>
              </a:rPr>
              <a:t>Each successive call to the recursive function must be nearer to the base condition.</a:t>
            </a:r>
          </a:p>
          <a:p>
            <a:pPr marL="342900" indent="-342900" algn="just" fontAlgn="auto">
              <a:lnSpc>
                <a:spcPct val="150000"/>
              </a:lnSpc>
              <a:spcBef>
                <a:spcPct val="20000"/>
              </a:spcBef>
              <a:spcAft>
                <a:spcPts val="0"/>
              </a:spcAft>
              <a:buFont typeface="Arial" pitchFamily="34" charset="0"/>
              <a:buChar char="•"/>
              <a:defRPr/>
            </a:pPr>
            <a:endParaRPr lang="en-IN" sz="4000" b="0" dirty="0">
              <a:solidFill>
                <a:schemeClr val="tx1"/>
              </a:solidFill>
              <a:latin typeface="+mn-lt"/>
            </a:endParaRPr>
          </a:p>
          <a:p>
            <a:pPr marL="342900" indent="-342900" algn="just" fontAlgn="auto">
              <a:lnSpc>
                <a:spcPct val="150000"/>
              </a:lnSpc>
              <a:spcBef>
                <a:spcPct val="20000"/>
              </a:spcBef>
              <a:spcAft>
                <a:spcPts val="0"/>
              </a:spcAft>
              <a:buFont typeface="Arial" pitchFamily="34" charset="0"/>
              <a:buChar char="•"/>
              <a:defRPr/>
            </a:pPr>
            <a:endParaRPr lang="en-IN" sz="4000" b="0" dirty="0">
              <a:solidFill>
                <a:schemeClr val="tx1"/>
              </a:solidFill>
              <a:latin typeface="+mn-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noAutofit/>
          </a:bodyPr>
          <a:lstStyle/>
          <a:p>
            <a:pPr algn="l" eaLnBrk="1" hangingPunct="1"/>
            <a:r>
              <a:rPr lang="en-US" sz="4000" dirty="0">
                <a:solidFill>
                  <a:schemeClr val="accent1"/>
                </a:solidFill>
              </a:rPr>
              <a:t>GCD: Recursion</a:t>
            </a:r>
          </a:p>
        </p:txBody>
      </p:sp>
      <p:sp>
        <p:nvSpPr>
          <p:cNvPr id="3" name="Date Placeholder 2"/>
          <p:cNvSpPr>
            <a:spLocks noGrp="1"/>
          </p:cNvSpPr>
          <p:nvPr>
            <p:ph type="dt" sz="half" idx="10"/>
          </p:nvPr>
        </p:nvSpPr>
        <p:spPr/>
        <p:txBody>
          <a:bodyPr/>
          <a:lstStyle/>
          <a:p>
            <a:pPr>
              <a:defRPr/>
            </a:pPr>
            <a:fld id="{8840C053-CD8E-443E-A9E5-6DE859295291}" type="datetime1">
              <a:rPr lang="en-US" smtClean="0"/>
              <a:t>5/23/2022</a:t>
            </a:fld>
            <a:endParaRPr lang="en-US"/>
          </a:p>
        </p:txBody>
      </p:sp>
      <p:sp>
        <p:nvSpPr>
          <p:cNvPr id="21506" name="Footer Placeholder 3"/>
          <p:cNvSpPr>
            <a:spLocks noGrp="1"/>
          </p:cNvSpPr>
          <p:nvPr>
            <p:ph type="ftr" sz="quarter" idx="11"/>
          </p:nvPr>
        </p:nvSpPr>
        <p:spPr>
          <a:noFill/>
        </p:spPr>
        <p:txBody>
          <a:bodyPr/>
          <a:lstStyle/>
          <a:p>
            <a:r>
              <a:rPr lang="en-IN"/>
              <a:t>CSE 1001                             Department of CSE</a:t>
            </a:r>
            <a:endParaRPr lang="en-US" dirty="0">
              <a:solidFill>
                <a:schemeClr val="bg1"/>
              </a:solidFill>
            </a:endParaRPr>
          </a:p>
        </p:txBody>
      </p:sp>
      <p:sp>
        <p:nvSpPr>
          <p:cNvPr id="21509" name="Slide Number Placeholder 4"/>
          <p:cNvSpPr>
            <a:spLocks noGrp="1"/>
          </p:cNvSpPr>
          <p:nvPr>
            <p:ph type="sldNum" sz="quarter" idx="12"/>
          </p:nvPr>
        </p:nvSpPr>
        <p:spPr>
          <a:noFill/>
        </p:spPr>
        <p:txBody>
          <a:bodyPr/>
          <a:lstStyle/>
          <a:p>
            <a:fld id="{7C12E593-3E57-42FC-9C90-19E240EDFAE5}" type="slidenum">
              <a:rPr lang="en-US" smtClean="0"/>
              <a:pPr/>
              <a:t>27</a:t>
            </a:fld>
            <a:endParaRPr lang="en-US"/>
          </a:p>
        </p:txBody>
      </p:sp>
      <p:sp>
        <p:nvSpPr>
          <p:cNvPr id="4" name="Rectangle 3"/>
          <p:cNvSpPr/>
          <p:nvPr/>
        </p:nvSpPr>
        <p:spPr>
          <a:xfrm>
            <a:off x="656563" y="980728"/>
            <a:ext cx="10983637" cy="4401205"/>
          </a:xfrm>
          <a:prstGeom prst="rect">
            <a:avLst/>
          </a:prstGeom>
        </p:spPr>
        <p:txBody>
          <a:bodyPr wrap="square">
            <a:spAutoFit/>
          </a:bodyPr>
          <a:lstStyle/>
          <a:p>
            <a:pPr lvl="0" algn="just" eaLnBrk="0" hangingPunct="0"/>
            <a:r>
              <a:rPr lang="en-US" b="0" dirty="0">
                <a:solidFill>
                  <a:srgbClr val="221E1F"/>
                </a:solidFill>
                <a:latin typeface="Calibri" pitchFamily="34" charset="0"/>
                <a:cs typeface="Calibri" pitchFamily="34" charset="0"/>
              </a:rPr>
              <a:t>The </a:t>
            </a:r>
            <a:r>
              <a:rPr lang="en-US" b="0" i="1" dirty="0">
                <a:solidFill>
                  <a:srgbClr val="221E1F"/>
                </a:solidFill>
                <a:latin typeface="Calibri" pitchFamily="34" charset="0"/>
                <a:cs typeface="Calibri" pitchFamily="34" charset="0"/>
              </a:rPr>
              <a:t>greatest common divisor</a:t>
            </a:r>
            <a:r>
              <a:rPr lang="en-US" b="0" dirty="0">
                <a:solidFill>
                  <a:srgbClr val="221E1F"/>
                </a:solidFill>
                <a:latin typeface="Calibri" pitchFamily="34" charset="0"/>
                <a:cs typeface="Calibri" pitchFamily="34" charset="0"/>
              </a:rPr>
              <a:t> (</a:t>
            </a:r>
            <a:r>
              <a:rPr lang="en-US" sz="3200" dirty="0" err="1">
                <a:solidFill>
                  <a:srgbClr val="221E1F"/>
                </a:solidFill>
                <a:latin typeface="Tempus Sans ITC" pitchFamily="82" charset="0"/>
                <a:cs typeface="Calibri" pitchFamily="34" charset="0"/>
              </a:rPr>
              <a:t>gcd</a:t>
            </a:r>
            <a:r>
              <a:rPr lang="en-US" b="0" dirty="0">
                <a:solidFill>
                  <a:srgbClr val="221E1F"/>
                </a:solidFill>
                <a:latin typeface="Calibri" pitchFamily="34" charset="0"/>
                <a:cs typeface="Calibri" pitchFamily="34" charset="0"/>
              </a:rPr>
              <a:t>) of two positive integers is the largest integer that divides evenly into both of them. </a:t>
            </a:r>
            <a:r>
              <a:rPr lang="en-US" b="0" dirty="0">
                <a:solidFill>
                  <a:srgbClr val="0070C0"/>
                </a:solidFill>
                <a:latin typeface="Calibri" pitchFamily="34" charset="0"/>
                <a:cs typeface="Calibri" pitchFamily="34" charset="0"/>
              </a:rPr>
              <a:t>For example, the greatest common divisor of 24 and 9 is 3 since both 24 and 9 are multiples of 3, but no integer larger than 3 divides evenly into 24 and 9.</a:t>
            </a:r>
            <a:r>
              <a:rPr lang="en-US" b="0" dirty="0">
                <a:solidFill>
                  <a:srgbClr val="221E1F"/>
                </a:solidFill>
                <a:latin typeface="Calibri" pitchFamily="34" charset="0"/>
                <a:cs typeface="Calibri" pitchFamily="34" charset="0"/>
              </a:rPr>
              <a:t> </a:t>
            </a:r>
            <a:endParaRPr lang="en-US" b="0" dirty="0">
              <a:solidFill>
                <a:schemeClr val="tx1"/>
              </a:solidFill>
              <a:latin typeface="Calibri" pitchFamily="34" charset="0"/>
              <a:cs typeface="Calibri" pitchFamily="34" charset="0"/>
            </a:endParaRPr>
          </a:p>
          <a:p>
            <a:pPr lvl="0" algn="just" eaLnBrk="0" hangingPunct="0"/>
            <a:r>
              <a:rPr lang="en-US" b="0" dirty="0">
                <a:solidFill>
                  <a:srgbClr val="221E1F"/>
                </a:solidFill>
                <a:latin typeface="Calibri" pitchFamily="34" charset="0"/>
                <a:cs typeface="Calibri" pitchFamily="34" charset="0"/>
              </a:rPr>
              <a:t>We can efficiently compute the </a:t>
            </a:r>
            <a:r>
              <a:rPr lang="en-US" dirty="0" err="1">
                <a:solidFill>
                  <a:srgbClr val="221E1F"/>
                </a:solidFill>
                <a:latin typeface="Tempus Sans ITC" pitchFamily="82" charset="0"/>
                <a:cs typeface="Calibri" pitchFamily="34" charset="0"/>
              </a:rPr>
              <a:t>gcd</a:t>
            </a:r>
            <a:r>
              <a:rPr lang="en-US" b="0" dirty="0">
                <a:solidFill>
                  <a:srgbClr val="221E1F"/>
                </a:solidFill>
                <a:latin typeface="Calibri" pitchFamily="34" charset="0"/>
                <a:cs typeface="Calibri" pitchFamily="34" charset="0"/>
              </a:rPr>
              <a:t> using the following property, which holds for positive integers </a:t>
            </a:r>
            <a:r>
              <a:rPr lang="en-US" b="0" i="1" dirty="0">
                <a:solidFill>
                  <a:srgbClr val="221E1F"/>
                </a:solidFill>
                <a:latin typeface="Calibri" pitchFamily="34" charset="0"/>
                <a:cs typeface="Calibri" pitchFamily="34" charset="0"/>
              </a:rPr>
              <a:t>x</a:t>
            </a:r>
            <a:r>
              <a:rPr lang="en-US" b="0" dirty="0">
                <a:solidFill>
                  <a:srgbClr val="221E1F"/>
                </a:solidFill>
                <a:latin typeface="Calibri" pitchFamily="34" charset="0"/>
                <a:cs typeface="Calibri" pitchFamily="34" charset="0"/>
              </a:rPr>
              <a:t> and </a:t>
            </a:r>
            <a:r>
              <a:rPr lang="en-US" b="0" i="1" dirty="0">
                <a:solidFill>
                  <a:srgbClr val="221E1F"/>
                </a:solidFill>
                <a:latin typeface="Calibri" pitchFamily="34" charset="0"/>
                <a:cs typeface="Calibri" pitchFamily="34" charset="0"/>
              </a:rPr>
              <a:t>y</a:t>
            </a:r>
            <a:r>
              <a:rPr lang="en-US" b="0" dirty="0">
                <a:solidFill>
                  <a:srgbClr val="221E1F"/>
                </a:solidFill>
                <a:latin typeface="Calibri" pitchFamily="34" charset="0"/>
                <a:cs typeface="Calibri" pitchFamily="34" charset="0"/>
              </a:rPr>
              <a:t>:</a:t>
            </a:r>
            <a:endParaRPr lang="en-US" b="0" dirty="0">
              <a:solidFill>
                <a:schemeClr val="tx1"/>
              </a:solidFill>
              <a:latin typeface="Calibri" pitchFamily="34" charset="0"/>
              <a:cs typeface="Calibri" pitchFamily="34" charset="0"/>
            </a:endParaRPr>
          </a:p>
          <a:p>
            <a:pPr lvl="0" algn="just" eaLnBrk="0" hangingPunct="0"/>
            <a:r>
              <a:rPr lang="en-US" b="0" dirty="0">
                <a:solidFill>
                  <a:schemeClr val="tx1"/>
                </a:solidFill>
                <a:latin typeface="Baskerville Old Face" pitchFamily="18" charset="0"/>
                <a:cs typeface="Calibri" pitchFamily="34" charset="0"/>
              </a:rPr>
              <a:t>	If </a:t>
            </a:r>
            <a:r>
              <a:rPr lang="en-US" b="0" i="1" dirty="0">
                <a:solidFill>
                  <a:schemeClr val="tx1"/>
                </a:solidFill>
                <a:latin typeface="Baskerville Old Face" pitchFamily="18" charset="0"/>
                <a:cs typeface="Calibri" pitchFamily="34" charset="0"/>
              </a:rPr>
              <a:t>x</a:t>
            </a:r>
            <a:r>
              <a:rPr lang="en-US" b="0" dirty="0">
                <a:solidFill>
                  <a:schemeClr val="tx1"/>
                </a:solidFill>
                <a:latin typeface="Baskerville Old Face" pitchFamily="18" charset="0"/>
                <a:cs typeface="Calibri" pitchFamily="34" charset="0"/>
              </a:rPr>
              <a:t> &gt; </a:t>
            </a:r>
            <a:r>
              <a:rPr lang="en-US" b="0" i="1" dirty="0">
                <a:solidFill>
                  <a:schemeClr val="tx1"/>
                </a:solidFill>
                <a:latin typeface="Baskerville Old Face" pitchFamily="18" charset="0"/>
                <a:cs typeface="Calibri" pitchFamily="34" charset="0"/>
              </a:rPr>
              <a:t>y</a:t>
            </a:r>
            <a:r>
              <a:rPr lang="en-US" b="0" dirty="0">
                <a:solidFill>
                  <a:schemeClr val="tx1"/>
                </a:solidFill>
                <a:latin typeface="Baskerville Old Face" pitchFamily="18" charset="0"/>
                <a:cs typeface="Calibri" pitchFamily="34" charset="0"/>
              </a:rPr>
              <a:t>, </a:t>
            </a:r>
          </a:p>
          <a:p>
            <a:pPr lvl="0" algn="just" eaLnBrk="0" hangingPunct="0"/>
            <a:r>
              <a:rPr lang="en-US" b="0" dirty="0">
                <a:solidFill>
                  <a:schemeClr val="tx1"/>
                </a:solidFill>
                <a:latin typeface="Baskerville Old Face" pitchFamily="18" charset="0"/>
                <a:cs typeface="Calibri" pitchFamily="34" charset="0"/>
              </a:rPr>
              <a:t>	the </a:t>
            </a:r>
            <a:r>
              <a:rPr lang="en-US" b="0" dirty="0" err="1">
                <a:solidFill>
                  <a:schemeClr val="tx1"/>
                </a:solidFill>
                <a:latin typeface="Baskerville Old Face" pitchFamily="18" charset="0"/>
                <a:cs typeface="Calibri" pitchFamily="34" charset="0"/>
              </a:rPr>
              <a:t>gcd</a:t>
            </a:r>
            <a:r>
              <a:rPr lang="en-US" b="0" dirty="0">
                <a:solidFill>
                  <a:schemeClr val="tx1"/>
                </a:solidFill>
                <a:latin typeface="Baskerville Old Face" pitchFamily="18" charset="0"/>
                <a:cs typeface="Calibri" pitchFamily="34" charset="0"/>
              </a:rPr>
              <a:t> of </a:t>
            </a:r>
            <a:r>
              <a:rPr lang="en-US" b="0" i="1" dirty="0">
                <a:solidFill>
                  <a:schemeClr val="tx1"/>
                </a:solidFill>
                <a:latin typeface="Baskerville Old Face" pitchFamily="18" charset="0"/>
                <a:cs typeface="Calibri" pitchFamily="34" charset="0"/>
              </a:rPr>
              <a:t>x</a:t>
            </a:r>
            <a:r>
              <a:rPr lang="en-US" b="0" dirty="0">
                <a:solidFill>
                  <a:schemeClr val="tx1"/>
                </a:solidFill>
                <a:latin typeface="Baskerville Old Face" pitchFamily="18" charset="0"/>
                <a:cs typeface="Calibri" pitchFamily="34" charset="0"/>
              </a:rPr>
              <a:t> and </a:t>
            </a:r>
            <a:r>
              <a:rPr lang="en-US" b="0" i="1" dirty="0">
                <a:solidFill>
                  <a:schemeClr val="tx1"/>
                </a:solidFill>
                <a:latin typeface="Baskerville Old Face" pitchFamily="18" charset="0"/>
                <a:cs typeface="Calibri" pitchFamily="34" charset="0"/>
              </a:rPr>
              <a:t>y</a:t>
            </a:r>
            <a:r>
              <a:rPr lang="en-US" b="0" dirty="0">
                <a:solidFill>
                  <a:schemeClr val="tx1"/>
                </a:solidFill>
                <a:latin typeface="Baskerville Old Face" pitchFamily="18" charset="0"/>
                <a:cs typeface="Calibri" pitchFamily="34" charset="0"/>
              </a:rPr>
              <a:t> is the same as </a:t>
            </a:r>
          </a:p>
          <a:p>
            <a:pPr lvl="0" algn="just" eaLnBrk="0" hangingPunct="0"/>
            <a:r>
              <a:rPr lang="en-US" b="0" dirty="0">
                <a:solidFill>
                  <a:schemeClr val="tx1"/>
                </a:solidFill>
                <a:latin typeface="Baskerville Old Face" pitchFamily="18" charset="0"/>
                <a:cs typeface="Calibri" pitchFamily="34" charset="0"/>
              </a:rPr>
              <a:t>	the </a:t>
            </a:r>
            <a:r>
              <a:rPr lang="en-US" b="0" dirty="0" err="1">
                <a:solidFill>
                  <a:schemeClr val="tx1"/>
                </a:solidFill>
                <a:latin typeface="Baskerville Old Face" pitchFamily="18" charset="0"/>
                <a:cs typeface="Calibri" pitchFamily="34" charset="0"/>
              </a:rPr>
              <a:t>gcd</a:t>
            </a:r>
            <a:r>
              <a:rPr lang="en-US" b="0" dirty="0">
                <a:solidFill>
                  <a:schemeClr val="tx1"/>
                </a:solidFill>
                <a:latin typeface="Baskerville Old Face" pitchFamily="18" charset="0"/>
                <a:cs typeface="Calibri" pitchFamily="34" charset="0"/>
              </a:rPr>
              <a:t> of </a:t>
            </a:r>
            <a:r>
              <a:rPr lang="en-US" dirty="0">
                <a:solidFill>
                  <a:schemeClr val="tx1"/>
                </a:solidFill>
                <a:latin typeface="Baskerville Old Face" pitchFamily="18" charset="0"/>
                <a:cs typeface="Calibri" pitchFamily="34" charset="0"/>
              </a:rPr>
              <a:t>y </a:t>
            </a:r>
            <a:r>
              <a:rPr lang="en-US" b="0" dirty="0">
                <a:solidFill>
                  <a:schemeClr val="accent2"/>
                </a:solidFill>
                <a:latin typeface="Baskerville Old Face" pitchFamily="18" charset="0"/>
                <a:cs typeface="Calibri" pitchFamily="34" charset="0"/>
              </a:rPr>
              <a:t>and</a:t>
            </a:r>
            <a:r>
              <a:rPr lang="en-US" dirty="0">
                <a:solidFill>
                  <a:schemeClr val="tx1"/>
                </a:solidFill>
                <a:latin typeface="Baskerville Old Face" pitchFamily="18" charset="0"/>
                <a:cs typeface="Calibri" pitchFamily="34" charset="0"/>
              </a:rPr>
              <a:t> x % y</a:t>
            </a:r>
          </a:p>
          <a:p>
            <a:pPr lvl="0" algn="just" eaLnBrk="0" hangingPunct="0"/>
            <a:r>
              <a:rPr lang="en-US" sz="2400" b="0" dirty="0">
                <a:solidFill>
                  <a:srgbClr val="221E1F"/>
                </a:solidFill>
                <a:latin typeface="Calibri" pitchFamily="34" charset="0"/>
                <a:cs typeface="Calibri" pitchFamily="34" charset="0"/>
              </a:rPr>
              <a:t>Using this we can write the recursive definition of GCD as:</a:t>
            </a:r>
          </a:p>
        </p:txBody>
      </p:sp>
      <p:pic>
        <p:nvPicPr>
          <p:cNvPr id="8" name="Picture 8" descr=" \gcd(x,y) =&#10; \begin{cases}&#10; x &amp; \mbox{if } y = 0 \\&#10; \gcd(y, \operatorname{remainder}(x,y)) &amp; \mbox{if } x \ge y \mbox{ and } y &gt; 0 \\&#10; \end{cases}&#10;"/>
          <p:cNvPicPr>
            <a:picLocks noChangeAspect="1" noChangeArrowheads="1"/>
          </p:cNvPicPr>
          <p:nvPr/>
        </p:nvPicPr>
        <p:blipFill>
          <a:blip r:embed="rId3" cstate="print"/>
          <a:srcRect/>
          <a:stretch>
            <a:fillRect/>
          </a:stretch>
        </p:blipFill>
        <p:spPr bwMode="auto">
          <a:xfrm>
            <a:off x="2487305" y="5335743"/>
            <a:ext cx="7696200" cy="1066800"/>
          </a:xfrm>
          <a:prstGeom prst="rect">
            <a:avLst/>
          </a:prstGeom>
          <a:noFill/>
          <a:ln w="9525">
            <a:noFill/>
            <a:miter lim="800000"/>
            <a:headEnd/>
            <a:tailEnd/>
          </a:ln>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noAutofit/>
          </a:bodyPr>
          <a:lstStyle/>
          <a:p>
            <a:pPr algn="l" eaLnBrk="1" hangingPunct="1"/>
            <a:r>
              <a:rPr lang="en-US" sz="4000" dirty="0">
                <a:solidFill>
                  <a:schemeClr val="accent1"/>
                </a:solidFill>
              </a:rPr>
              <a:t>GCD: Recursion</a:t>
            </a:r>
          </a:p>
        </p:txBody>
      </p:sp>
      <p:sp>
        <p:nvSpPr>
          <p:cNvPr id="11268" name="Rectangle 3"/>
          <p:cNvSpPr>
            <a:spLocks noGrp="1" noChangeArrowheads="1"/>
          </p:cNvSpPr>
          <p:nvPr>
            <p:ph idx="1"/>
          </p:nvPr>
        </p:nvSpPr>
        <p:spPr>
          <a:xfrm>
            <a:off x="615066" y="2270292"/>
            <a:ext cx="9372600" cy="2746839"/>
          </a:xfrm>
        </p:spPr>
        <p:txBody>
          <a:bodyPr>
            <a:noAutofit/>
          </a:bodyPr>
          <a:lstStyle/>
          <a:p>
            <a:pPr>
              <a:spcBef>
                <a:spcPts val="0"/>
              </a:spcBef>
              <a:buNone/>
              <a:defRPr/>
            </a:pPr>
            <a:r>
              <a:rPr lang="en-US" sz="2800" b="1" dirty="0" err="1">
                <a:solidFill>
                  <a:srgbClr val="003399"/>
                </a:solidFill>
                <a:latin typeface="Courier New" panose="02070309020205020404" pitchFamily="49" charset="0"/>
                <a:cs typeface="Courier New" panose="02070309020205020404" pitchFamily="49" charset="0"/>
              </a:rPr>
              <a:t>int</a:t>
            </a:r>
            <a:r>
              <a:rPr lang="en-US" sz="2800" b="1" dirty="0">
                <a:solidFill>
                  <a:srgbClr val="003399"/>
                </a:solidFill>
                <a:latin typeface="Courier New" panose="02070309020205020404" pitchFamily="49" charset="0"/>
                <a:cs typeface="Courier New" panose="02070309020205020404" pitchFamily="49" charset="0"/>
              </a:rPr>
              <a:t> </a:t>
            </a:r>
            <a:r>
              <a:rPr lang="en-US" sz="2800" b="1" dirty="0" err="1">
                <a:solidFill>
                  <a:srgbClr val="003399"/>
                </a:solidFill>
                <a:latin typeface="Courier New" panose="02070309020205020404" pitchFamily="49" charset="0"/>
                <a:cs typeface="Courier New" panose="02070309020205020404" pitchFamily="49" charset="0"/>
              </a:rPr>
              <a:t>gcd</a:t>
            </a:r>
            <a:r>
              <a:rPr lang="en-US" sz="2800" b="1" dirty="0">
                <a:solidFill>
                  <a:srgbClr val="003399"/>
                </a:solidFill>
                <a:latin typeface="Courier New" panose="02070309020205020404" pitchFamily="49" charset="0"/>
                <a:cs typeface="Courier New" panose="02070309020205020404" pitchFamily="49" charset="0"/>
              </a:rPr>
              <a:t>(</a:t>
            </a:r>
            <a:r>
              <a:rPr lang="en-US" sz="2800" b="1" dirty="0" err="1">
                <a:solidFill>
                  <a:srgbClr val="003399"/>
                </a:solidFill>
                <a:latin typeface="Courier New" panose="02070309020205020404" pitchFamily="49" charset="0"/>
                <a:cs typeface="Courier New" panose="02070309020205020404" pitchFamily="49" charset="0"/>
              </a:rPr>
              <a:t>int</a:t>
            </a:r>
            <a:r>
              <a:rPr lang="en-US" sz="2800" b="1" dirty="0">
                <a:solidFill>
                  <a:srgbClr val="003399"/>
                </a:solidFill>
                <a:latin typeface="Courier New" panose="02070309020205020404" pitchFamily="49" charset="0"/>
                <a:cs typeface="Courier New" panose="02070309020205020404" pitchFamily="49" charset="0"/>
              </a:rPr>
              <a:t> x, </a:t>
            </a:r>
            <a:r>
              <a:rPr lang="en-US" sz="2800" b="1" dirty="0" err="1">
                <a:solidFill>
                  <a:srgbClr val="003399"/>
                </a:solidFill>
                <a:latin typeface="Courier New" panose="02070309020205020404" pitchFamily="49" charset="0"/>
                <a:cs typeface="Courier New" panose="02070309020205020404" pitchFamily="49" charset="0"/>
              </a:rPr>
              <a:t>int</a:t>
            </a:r>
            <a:r>
              <a:rPr lang="en-US" sz="2800" b="1" dirty="0">
                <a:solidFill>
                  <a:srgbClr val="003399"/>
                </a:solidFill>
                <a:latin typeface="Courier New" panose="02070309020205020404" pitchFamily="49" charset="0"/>
                <a:cs typeface="Courier New" panose="02070309020205020404" pitchFamily="49" charset="0"/>
              </a:rPr>
              <a:t> y)</a:t>
            </a:r>
          </a:p>
          <a:p>
            <a:pPr>
              <a:spcBef>
                <a:spcPts val="0"/>
              </a:spcBef>
              <a:buNone/>
              <a:defRPr/>
            </a:pPr>
            <a:r>
              <a:rPr lang="en-US" sz="2800" b="1" dirty="0">
                <a:solidFill>
                  <a:srgbClr val="003399"/>
                </a:solidFill>
                <a:latin typeface="Courier New" panose="02070309020205020404" pitchFamily="49" charset="0"/>
                <a:cs typeface="Courier New" panose="02070309020205020404" pitchFamily="49" charset="0"/>
              </a:rPr>
              <a:t> { </a:t>
            </a:r>
          </a:p>
          <a:p>
            <a:pPr>
              <a:spcBef>
                <a:spcPts val="0"/>
              </a:spcBef>
              <a:buNone/>
              <a:defRPr/>
            </a:pPr>
            <a:r>
              <a:rPr lang="en-US" sz="2800" b="1" dirty="0">
                <a:solidFill>
                  <a:srgbClr val="003399"/>
                </a:solidFill>
                <a:latin typeface="Courier New" panose="02070309020205020404" pitchFamily="49" charset="0"/>
                <a:cs typeface="Courier New" panose="02070309020205020404" pitchFamily="49" charset="0"/>
              </a:rPr>
              <a:t>	   if (y==0)</a:t>
            </a:r>
          </a:p>
          <a:p>
            <a:pPr>
              <a:spcBef>
                <a:spcPts val="0"/>
              </a:spcBef>
              <a:buNone/>
              <a:defRPr/>
            </a:pPr>
            <a:r>
              <a:rPr lang="en-US" sz="2800" b="1" dirty="0">
                <a:solidFill>
                  <a:srgbClr val="003399"/>
                </a:solidFill>
                <a:latin typeface="Courier New" panose="02070309020205020404" pitchFamily="49" charset="0"/>
                <a:cs typeface="Courier New" panose="02070309020205020404" pitchFamily="49" charset="0"/>
              </a:rPr>
              <a:t>        return (x);</a:t>
            </a:r>
          </a:p>
          <a:p>
            <a:pPr>
              <a:spcBef>
                <a:spcPts val="0"/>
              </a:spcBef>
              <a:buNone/>
              <a:defRPr/>
            </a:pPr>
            <a:r>
              <a:rPr lang="en-US" sz="2800" b="1" dirty="0">
                <a:solidFill>
                  <a:srgbClr val="003399"/>
                </a:solidFill>
                <a:latin typeface="Courier New" panose="02070309020205020404" pitchFamily="49" charset="0"/>
                <a:cs typeface="Courier New" panose="02070309020205020404" pitchFamily="49" charset="0"/>
              </a:rPr>
              <a:t>   return </a:t>
            </a:r>
            <a:r>
              <a:rPr lang="en-US" sz="2800" b="1" dirty="0" err="1">
                <a:solidFill>
                  <a:srgbClr val="003399"/>
                </a:solidFill>
                <a:latin typeface="Courier New" panose="02070309020205020404" pitchFamily="49" charset="0"/>
                <a:cs typeface="Courier New" panose="02070309020205020404" pitchFamily="49" charset="0"/>
              </a:rPr>
              <a:t>gcd</a:t>
            </a:r>
            <a:r>
              <a:rPr lang="en-US" sz="2800" b="1" dirty="0">
                <a:solidFill>
                  <a:srgbClr val="003399"/>
                </a:solidFill>
                <a:latin typeface="Courier New" panose="02070309020205020404" pitchFamily="49" charset="0"/>
                <a:cs typeface="Courier New" panose="02070309020205020404" pitchFamily="49" charset="0"/>
              </a:rPr>
              <a:t>(y, x % y); </a:t>
            </a:r>
          </a:p>
          <a:p>
            <a:pPr>
              <a:spcBef>
                <a:spcPts val="0"/>
              </a:spcBef>
              <a:buNone/>
              <a:defRPr/>
            </a:pPr>
            <a:r>
              <a:rPr lang="en-US" sz="2800" b="1" dirty="0">
                <a:solidFill>
                  <a:srgbClr val="003399"/>
                </a:solidFill>
                <a:latin typeface="Courier New" panose="02070309020205020404" pitchFamily="49" charset="0"/>
                <a:cs typeface="Courier New" panose="02070309020205020404" pitchFamily="49" charset="0"/>
              </a:rPr>
              <a:t>  </a:t>
            </a:r>
            <a:r>
              <a:rPr lang="en-US" sz="3200" b="1" dirty="0">
                <a:solidFill>
                  <a:srgbClr val="003399"/>
                </a:solidFill>
                <a:latin typeface="Courier New" panose="02070309020205020404" pitchFamily="49" charset="0"/>
                <a:cs typeface="Courier New" panose="02070309020205020404" pitchFamily="49" charset="0"/>
              </a:rPr>
              <a:t>}</a:t>
            </a:r>
            <a:endParaRPr lang="en-US" sz="2800" b="1" dirty="0">
              <a:solidFill>
                <a:srgbClr val="003399"/>
              </a:solidFill>
              <a:latin typeface="Courier New" panose="02070309020205020404" pitchFamily="49" charset="0"/>
              <a:cs typeface="Courier New" panose="02070309020205020404" pitchFamily="49" charset="0"/>
            </a:endParaRPr>
          </a:p>
        </p:txBody>
      </p:sp>
      <p:sp>
        <p:nvSpPr>
          <p:cNvPr id="3" name="Date Placeholder 2"/>
          <p:cNvSpPr>
            <a:spLocks noGrp="1"/>
          </p:cNvSpPr>
          <p:nvPr>
            <p:ph type="dt" sz="half" idx="10"/>
          </p:nvPr>
        </p:nvSpPr>
        <p:spPr/>
        <p:txBody>
          <a:bodyPr/>
          <a:lstStyle/>
          <a:p>
            <a:pPr>
              <a:defRPr/>
            </a:pPr>
            <a:fld id="{8840C053-CD8E-443E-A9E5-6DE859295291}" type="datetime1">
              <a:rPr lang="en-US" smtClean="0"/>
              <a:t>5/23/2022</a:t>
            </a:fld>
            <a:endParaRPr lang="en-US"/>
          </a:p>
        </p:txBody>
      </p:sp>
      <p:sp>
        <p:nvSpPr>
          <p:cNvPr id="21506" name="Footer Placeholder 3"/>
          <p:cNvSpPr>
            <a:spLocks noGrp="1"/>
          </p:cNvSpPr>
          <p:nvPr>
            <p:ph type="ftr" sz="quarter" idx="11"/>
          </p:nvPr>
        </p:nvSpPr>
        <p:spPr>
          <a:noFill/>
        </p:spPr>
        <p:txBody>
          <a:bodyPr/>
          <a:lstStyle/>
          <a:p>
            <a:r>
              <a:rPr lang="en-IN"/>
              <a:t>CSE 1001                             Department of CSE</a:t>
            </a:r>
            <a:endParaRPr lang="en-US" dirty="0">
              <a:solidFill>
                <a:schemeClr val="bg1"/>
              </a:solidFill>
            </a:endParaRPr>
          </a:p>
        </p:txBody>
      </p:sp>
      <p:sp>
        <p:nvSpPr>
          <p:cNvPr id="21509" name="Slide Number Placeholder 4"/>
          <p:cNvSpPr>
            <a:spLocks noGrp="1"/>
          </p:cNvSpPr>
          <p:nvPr>
            <p:ph type="sldNum" sz="quarter" idx="12"/>
          </p:nvPr>
        </p:nvSpPr>
        <p:spPr>
          <a:noFill/>
        </p:spPr>
        <p:txBody>
          <a:bodyPr/>
          <a:lstStyle/>
          <a:p>
            <a:fld id="{7C12E593-3E57-42FC-9C90-19E240EDFAE5}" type="slidenum">
              <a:rPr lang="en-US" smtClean="0"/>
              <a:pPr/>
              <a:t>28</a:t>
            </a:fld>
            <a:endParaRPr lang="en-US"/>
          </a:p>
        </p:txBody>
      </p:sp>
      <p:sp>
        <p:nvSpPr>
          <p:cNvPr id="6" name="Text Box 3"/>
          <p:cNvSpPr txBox="1">
            <a:spLocks noChangeArrowheads="1"/>
          </p:cNvSpPr>
          <p:nvPr/>
        </p:nvSpPr>
        <p:spPr bwMode="auto">
          <a:xfrm>
            <a:off x="10232833" y="3155115"/>
            <a:ext cx="1649137" cy="977191"/>
          </a:xfrm>
          <a:prstGeom prst="rect">
            <a:avLst/>
          </a:prstGeom>
          <a:noFill/>
          <a:ln w="28575" cap="sq">
            <a:solidFill>
              <a:srgbClr val="FF0000"/>
            </a:solidFill>
            <a:miter lim="800000"/>
            <a:headEnd type="none" w="sm" len="sm"/>
            <a:tailEnd type="none" w="sm" len="sm"/>
          </a:ln>
        </p:spPr>
        <p:txBody>
          <a:bodyPr wrap="square">
            <a:spAutoFit/>
          </a:bodyPr>
          <a:lstStyle/>
          <a:p>
            <a:pPr algn="just" eaLnBrk="0" hangingPunct="0">
              <a:lnSpc>
                <a:spcPct val="70000"/>
              </a:lnSpc>
              <a:spcBef>
                <a:spcPct val="35000"/>
              </a:spcBef>
            </a:pPr>
            <a:r>
              <a:rPr lang="en-US" sz="2000" dirty="0">
                <a:solidFill>
                  <a:srgbClr val="C00000"/>
                </a:solidFill>
                <a:latin typeface="Tempus Sans ITC" pitchFamily="82" charset="0"/>
              </a:rPr>
              <a:t>Output:</a:t>
            </a:r>
          </a:p>
          <a:p>
            <a:pPr algn="just" eaLnBrk="0" hangingPunct="0">
              <a:lnSpc>
                <a:spcPct val="70000"/>
              </a:lnSpc>
              <a:spcBef>
                <a:spcPct val="35000"/>
              </a:spcBef>
            </a:pPr>
            <a:r>
              <a:rPr lang="en-US" sz="2000" dirty="0">
                <a:solidFill>
                  <a:schemeClr val="tx1"/>
                </a:solidFill>
                <a:latin typeface="Tempus Sans ITC" pitchFamily="82" charset="0"/>
              </a:rPr>
              <a:t>x= 24 , y = 9</a:t>
            </a:r>
          </a:p>
          <a:p>
            <a:pPr algn="just" eaLnBrk="0" hangingPunct="0">
              <a:lnSpc>
                <a:spcPct val="70000"/>
              </a:lnSpc>
              <a:spcBef>
                <a:spcPct val="35000"/>
              </a:spcBef>
            </a:pPr>
            <a:r>
              <a:rPr lang="en-US" sz="2000" dirty="0" err="1">
                <a:solidFill>
                  <a:schemeClr val="tx1"/>
                </a:solidFill>
                <a:latin typeface="Tempus Sans ITC" pitchFamily="82" charset="0"/>
              </a:rPr>
              <a:t>gcd</a:t>
            </a:r>
            <a:r>
              <a:rPr lang="en-US" sz="2000" dirty="0">
                <a:solidFill>
                  <a:schemeClr val="tx1"/>
                </a:solidFill>
                <a:latin typeface="Tempus Sans ITC" pitchFamily="82" charset="0"/>
              </a:rPr>
              <a:t> = 3</a:t>
            </a:r>
          </a:p>
        </p:txBody>
      </p:sp>
      <p:graphicFrame>
        <p:nvGraphicFramePr>
          <p:cNvPr id="8" name="Table 7"/>
          <p:cNvGraphicFramePr>
            <a:graphicFrameLocks noGrp="1"/>
          </p:cNvGraphicFramePr>
          <p:nvPr>
            <p:extLst>
              <p:ext uri="{D42A27DB-BD31-4B8C-83A1-F6EECF244321}">
                <p14:modId xmlns:p14="http://schemas.microsoft.com/office/powerpoint/2010/main" val="921945533"/>
              </p:ext>
            </p:extLst>
          </p:nvPr>
        </p:nvGraphicFramePr>
        <p:xfrm>
          <a:off x="5951984" y="3395816"/>
          <a:ext cx="4191000" cy="2697480"/>
        </p:xfrm>
        <a:graphic>
          <a:graphicData uri="http://schemas.openxmlformats.org/drawingml/2006/table">
            <a:tbl>
              <a:tblPr>
                <a:tableStyleId>{16D9F66E-5EB9-4882-86FB-DCBF35E3C3E4}</a:tableStyleId>
              </a:tblPr>
              <a:tblGrid>
                <a:gridCol w="4191000">
                  <a:extLst>
                    <a:ext uri="{9D8B030D-6E8A-4147-A177-3AD203B41FA5}">
                      <a16:colId xmlns:a16="http://schemas.microsoft.com/office/drawing/2014/main" val="20000"/>
                    </a:ext>
                  </a:extLst>
                </a:gridCol>
              </a:tblGrid>
              <a:tr h="1752600">
                <a:tc>
                  <a:txBody>
                    <a:bodyPr/>
                    <a:lstStyle/>
                    <a:p>
                      <a:r>
                        <a:rPr lang="en-US" sz="2000" dirty="0" err="1">
                          <a:effectLst/>
                        </a:rPr>
                        <a:t>gcd</a:t>
                      </a:r>
                      <a:r>
                        <a:rPr lang="en-US" sz="2000" dirty="0">
                          <a:effectLst/>
                        </a:rPr>
                        <a:t>(24,9) </a:t>
                      </a:r>
                      <a:r>
                        <a:rPr lang="en-US" sz="2000" dirty="0">
                          <a:effectLst/>
                          <a:sym typeface="Wingdings" pitchFamily="2" charset="2"/>
                        </a:rPr>
                        <a:t> </a:t>
                      </a:r>
                      <a:r>
                        <a:rPr lang="en-US" sz="1800" dirty="0">
                          <a:effectLst/>
                          <a:sym typeface="Wingdings" pitchFamily="2" charset="2"/>
                        </a:rPr>
                        <a:t>Control In</a:t>
                      </a:r>
                      <a:r>
                        <a:rPr lang="en-US" sz="1800" baseline="0" dirty="0">
                          <a:effectLst/>
                          <a:sym typeface="Wingdings" pitchFamily="2" charset="2"/>
                        </a:rPr>
                        <a:t> </a:t>
                      </a:r>
                      <a:r>
                        <a:rPr lang="en-US" sz="1800" baseline="0" dirty="0" err="1">
                          <a:effectLst/>
                          <a:sym typeface="Wingdings" pitchFamily="2" charset="2"/>
                        </a:rPr>
                        <a:t>gcd</a:t>
                      </a:r>
                      <a:r>
                        <a:rPr lang="en-US" sz="1800" baseline="0" dirty="0">
                          <a:effectLst/>
                          <a:sym typeface="Wingdings" pitchFamily="2" charset="2"/>
                        </a:rPr>
                        <a:t> </a:t>
                      </a:r>
                      <a:r>
                        <a:rPr lang="en-US" sz="1800" baseline="0" dirty="0" err="1">
                          <a:effectLst/>
                          <a:sym typeface="Wingdings" pitchFamily="2" charset="2"/>
                        </a:rPr>
                        <a:t>fn</a:t>
                      </a:r>
                      <a:r>
                        <a:rPr lang="en-US" sz="1800" baseline="0" dirty="0">
                          <a:effectLst/>
                          <a:sym typeface="Wingdings" pitchFamily="2" charset="2"/>
                        </a:rPr>
                        <a:t> on call</a:t>
                      </a:r>
                      <a:endParaRPr lang="en-US" sz="2000" baseline="0" dirty="0">
                        <a:effectLst/>
                        <a:sym typeface="Wingdings" pitchFamily="2" charset="2"/>
                      </a:endParaRPr>
                    </a:p>
                    <a:p>
                      <a:endParaRPr lang="en-US" sz="1100" dirty="0">
                        <a:effectLst/>
                      </a:endParaRPr>
                    </a:p>
                    <a:p>
                      <a:r>
                        <a:rPr lang="en-US" sz="2000" dirty="0" err="1">
                          <a:effectLst/>
                        </a:rPr>
                        <a:t>gcd</a:t>
                      </a:r>
                      <a:r>
                        <a:rPr lang="en-US" sz="2000" dirty="0">
                          <a:effectLst/>
                        </a:rPr>
                        <a:t>(9,24%9)           </a:t>
                      </a:r>
                      <a:r>
                        <a:rPr lang="en-US" sz="2000" dirty="0" err="1">
                          <a:effectLst/>
                        </a:rPr>
                        <a:t>gcd</a:t>
                      </a:r>
                      <a:r>
                        <a:rPr lang="en-US" sz="2000" dirty="0">
                          <a:effectLst/>
                        </a:rPr>
                        <a:t>(9, 6) </a:t>
                      </a:r>
                    </a:p>
                    <a:p>
                      <a:r>
                        <a:rPr lang="en-US" sz="2000" dirty="0" err="1">
                          <a:effectLst/>
                        </a:rPr>
                        <a:t>gcd</a:t>
                      </a:r>
                      <a:r>
                        <a:rPr lang="en-US" sz="2000" dirty="0">
                          <a:effectLst/>
                        </a:rPr>
                        <a:t>(6,9%6)                </a:t>
                      </a:r>
                      <a:r>
                        <a:rPr lang="en-US" sz="2000" dirty="0" err="1">
                          <a:effectLst/>
                        </a:rPr>
                        <a:t>gcd</a:t>
                      </a:r>
                      <a:r>
                        <a:rPr lang="en-US" sz="2000" dirty="0">
                          <a:effectLst/>
                        </a:rPr>
                        <a:t>(6, 3) </a:t>
                      </a:r>
                    </a:p>
                    <a:p>
                      <a:r>
                        <a:rPr lang="en-US" sz="2000" dirty="0" err="1">
                          <a:effectLst/>
                        </a:rPr>
                        <a:t>gcd</a:t>
                      </a:r>
                      <a:r>
                        <a:rPr lang="en-US" sz="2000" dirty="0">
                          <a:effectLst/>
                        </a:rPr>
                        <a:t>(3,6%3)                   </a:t>
                      </a:r>
                      <a:r>
                        <a:rPr lang="en-US" sz="2000" dirty="0" err="1">
                          <a:effectLst/>
                        </a:rPr>
                        <a:t>gcd</a:t>
                      </a:r>
                      <a:r>
                        <a:rPr lang="en-US" sz="2000" dirty="0">
                          <a:effectLst/>
                        </a:rPr>
                        <a:t>(3, 0)</a:t>
                      </a:r>
                    </a:p>
                    <a:p>
                      <a:r>
                        <a:rPr lang="en-US" sz="2000" dirty="0">
                          <a:effectLst/>
                        </a:rPr>
                        <a:t>     return values                   return 3</a:t>
                      </a:r>
                    </a:p>
                    <a:p>
                      <a:r>
                        <a:rPr lang="en-US" sz="2000" dirty="0">
                          <a:effectLst/>
                        </a:rPr>
                        <a:t>         </a:t>
                      </a:r>
                      <a:r>
                        <a:rPr lang="en-US" sz="2000" baseline="0" dirty="0">
                          <a:effectLst/>
                        </a:rPr>
                        <a:t>                         </a:t>
                      </a:r>
                      <a:r>
                        <a:rPr lang="en-US" sz="2000" dirty="0">
                          <a:effectLst/>
                        </a:rPr>
                        <a:t>return 3 </a:t>
                      </a:r>
                    </a:p>
                    <a:p>
                      <a:r>
                        <a:rPr lang="en-US" sz="2000" dirty="0">
                          <a:effectLst/>
                        </a:rPr>
                        <a:t>                                return 3 </a:t>
                      </a:r>
                    </a:p>
                    <a:p>
                      <a:r>
                        <a:rPr lang="en-US" sz="2000" dirty="0">
                          <a:effectLst/>
                        </a:rPr>
                        <a:t>                            return 3</a:t>
                      </a:r>
                      <a:endParaRPr lang="en-US" sz="2000" b="0" dirty="0">
                        <a:effectLst/>
                        <a:latin typeface="Lucida Sans Unicode" pitchFamily="34" charset="0"/>
                        <a:ea typeface="Verdana" pitchFamily="34" charset="0"/>
                        <a:cs typeface="Lucida Sans Unicode" pitchFamily="34" charset="0"/>
                      </a:endParaRPr>
                    </a:p>
                  </a:txBody>
                  <a:tcPr anchor="ctr"/>
                </a:tc>
                <a:extLst>
                  <a:ext uri="{0D108BD9-81ED-4DB2-BD59-A6C34878D82A}">
                    <a16:rowId xmlns:a16="http://schemas.microsoft.com/office/drawing/2014/main" val="10000"/>
                  </a:ext>
                </a:extLst>
              </a:tr>
            </a:tbl>
          </a:graphicData>
        </a:graphic>
      </p:graphicFrame>
      <p:pic>
        <p:nvPicPr>
          <p:cNvPr id="10" name="Picture 8" descr=" \gcd(x,y) =&#10; \begin{cases}&#10; x &amp; \mbox{if } y = 0 \\&#10; \gcd(y, \operatorname{remainder}(x,y)) &amp; \mbox{if } x \ge y \mbox{ and } y &gt; 0 \\&#10; \end{cases}&#10;"/>
          <p:cNvPicPr>
            <a:picLocks noChangeAspect="1" noChangeArrowheads="1"/>
          </p:cNvPicPr>
          <p:nvPr/>
        </p:nvPicPr>
        <p:blipFill>
          <a:blip r:embed="rId3" cstate="print"/>
          <a:srcRect/>
          <a:stretch>
            <a:fillRect/>
          </a:stretch>
        </p:blipFill>
        <p:spPr bwMode="auto">
          <a:xfrm>
            <a:off x="3897004" y="1067282"/>
            <a:ext cx="7696200" cy="1066800"/>
          </a:xfrm>
          <a:prstGeom prst="rect">
            <a:avLst/>
          </a:prstGeom>
          <a:noFill/>
          <a:ln w="9525">
            <a:noFill/>
            <a:miter lim="800000"/>
            <a:headEnd/>
            <a:tailEnd/>
          </a:ln>
        </p:spPr>
      </p:pic>
    </p:spTree>
    <p:extLst>
      <p:ext uri="{BB962C8B-B14F-4D97-AF65-F5344CB8AC3E}">
        <p14:creationId xmlns:p14="http://schemas.microsoft.com/office/powerpoint/2010/main" val="14227041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268">
                                            <p:txEl>
                                              <p:pRg st="0" end="0"/>
                                            </p:txEl>
                                          </p:spTgt>
                                        </p:tgtEl>
                                        <p:attrNameLst>
                                          <p:attrName>style.visibility</p:attrName>
                                        </p:attrNameLst>
                                      </p:cBhvr>
                                      <p:to>
                                        <p:strVal val="visible"/>
                                      </p:to>
                                    </p:set>
                                    <p:animEffect transition="in" filter="fade">
                                      <p:cBhvr>
                                        <p:cTn id="11" dur="500"/>
                                        <p:tgtEl>
                                          <p:spTgt spid="1126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268">
                                            <p:txEl>
                                              <p:pRg st="1" end="1"/>
                                            </p:txEl>
                                          </p:spTgt>
                                        </p:tgtEl>
                                        <p:attrNameLst>
                                          <p:attrName>style.visibility</p:attrName>
                                        </p:attrNameLst>
                                      </p:cBhvr>
                                      <p:to>
                                        <p:strVal val="visible"/>
                                      </p:to>
                                    </p:set>
                                    <p:animEffect transition="in" filter="fade">
                                      <p:cBhvr>
                                        <p:cTn id="16" dur="500"/>
                                        <p:tgtEl>
                                          <p:spTgt spid="1126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268">
                                            <p:txEl>
                                              <p:pRg st="2" end="2"/>
                                            </p:txEl>
                                          </p:spTgt>
                                        </p:tgtEl>
                                        <p:attrNameLst>
                                          <p:attrName>style.visibility</p:attrName>
                                        </p:attrNameLst>
                                      </p:cBhvr>
                                      <p:to>
                                        <p:strVal val="visible"/>
                                      </p:to>
                                    </p:set>
                                    <p:animEffect transition="in" filter="fade">
                                      <p:cBhvr>
                                        <p:cTn id="21" dur="500"/>
                                        <p:tgtEl>
                                          <p:spTgt spid="11268">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268">
                                            <p:txEl>
                                              <p:pRg st="3" end="3"/>
                                            </p:txEl>
                                          </p:spTgt>
                                        </p:tgtEl>
                                        <p:attrNameLst>
                                          <p:attrName>style.visibility</p:attrName>
                                        </p:attrNameLst>
                                      </p:cBhvr>
                                      <p:to>
                                        <p:strVal val="visible"/>
                                      </p:to>
                                    </p:set>
                                    <p:animEffect transition="in" filter="fade">
                                      <p:cBhvr>
                                        <p:cTn id="26" dur="500"/>
                                        <p:tgtEl>
                                          <p:spTgt spid="11268">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268">
                                            <p:txEl>
                                              <p:pRg st="4" end="4"/>
                                            </p:txEl>
                                          </p:spTgt>
                                        </p:tgtEl>
                                        <p:attrNameLst>
                                          <p:attrName>style.visibility</p:attrName>
                                        </p:attrNameLst>
                                      </p:cBhvr>
                                      <p:to>
                                        <p:strVal val="visible"/>
                                      </p:to>
                                    </p:set>
                                    <p:animEffect transition="in" filter="fade">
                                      <p:cBhvr>
                                        <p:cTn id="31" dur="500"/>
                                        <p:tgtEl>
                                          <p:spTgt spid="11268">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268">
                                            <p:txEl>
                                              <p:pRg st="5" end="5"/>
                                            </p:txEl>
                                          </p:spTgt>
                                        </p:tgtEl>
                                        <p:attrNameLst>
                                          <p:attrName>style.visibility</p:attrName>
                                        </p:attrNameLst>
                                      </p:cBhvr>
                                      <p:to>
                                        <p:strVal val="visible"/>
                                      </p:to>
                                    </p:set>
                                    <p:animEffect transition="in" filter="fade">
                                      <p:cBhvr>
                                        <p:cTn id="36" dur="500"/>
                                        <p:tgtEl>
                                          <p:spTgt spid="11268">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uild="p"/>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838200" y="497237"/>
            <a:ext cx="9201151" cy="685800"/>
          </a:xfrm>
        </p:spPr>
        <p:txBody>
          <a:bodyPr>
            <a:noAutofit/>
          </a:bodyPr>
          <a:lstStyle/>
          <a:p>
            <a:pPr algn="l" eaLnBrk="1" hangingPunct="1"/>
            <a:r>
              <a:rPr lang="en-US" sz="2800" dirty="0">
                <a:solidFill>
                  <a:schemeClr val="accent1"/>
                </a:solidFill>
              </a:rPr>
              <a:t>Recursive Problem- Finding product of two numbers</a:t>
            </a:r>
          </a:p>
        </p:txBody>
      </p:sp>
      <p:sp>
        <p:nvSpPr>
          <p:cNvPr id="20484" name="Rectangle 3"/>
          <p:cNvSpPr>
            <a:spLocks noGrp="1" noChangeArrowheads="1"/>
          </p:cNvSpPr>
          <p:nvPr>
            <p:ph idx="1"/>
          </p:nvPr>
        </p:nvSpPr>
        <p:spPr>
          <a:xfrm>
            <a:off x="911424" y="1059929"/>
            <a:ext cx="6840759" cy="5296421"/>
          </a:xfrm>
        </p:spPr>
        <p:txBody>
          <a:bodyPr>
            <a:normAutofit/>
          </a:bodyPr>
          <a:lstStyle/>
          <a:p>
            <a:pPr marL="0" indent="0">
              <a:lnSpc>
                <a:spcPts val="2400"/>
              </a:lnSpc>
              <a:buNone/>
            </a:pPr>
            <a:r>
              <a:rPr lang="en-US" sz="2400" dirty="0"/>
              <a:t>#include &lt;</a:t>
            </a:r>
            <a:r>
              <a:rPr lang="en-US" sz="2400" dirty="0" err="1"/>
              <a:t>stdio.h</a:t>
            </a:r>
            <a:r>
              <a:rPr lang="en-US" sz="2400" dirty="0"/>
              <a:t>&gt;</a:t>
            </a:r>
          </a:p>
          <a:p>
            <a:pPr marL="0" indent="0">
              <a:lnSpc>
                <a:spcPts val="2400"/>
              </a:lnSpc>
              <a:buNone/>
            </a:pPr>
            <a:r>
              <a:rPr lang="en-US" sz="2400" dirty="0" err="1"/>
              <a:t>int</a:t>
            </a:r>
            <a:r>
              <a:rPr lang="en-US" sz="2400" dirty="0"/>
              <a:t> product(</a:t>
            </a:r>
            <a:r>
              <a:rPr lang="en-US" sz="2400" dirty="0" err="1"/>
              <a:t>int</a:t>
            </a:r>
            <a:r>
              <a:rPr lang="en-US" sz="2400" dirty="0"/>
              <a:t>, </a:t>
            </a:r>
            <a:r>
              <a:rPr lang="en-US" sz="2400" dirty="0" err="1"/>
              <a:t>int</a:t>
            </a:r>
            <a:r>
              <a:rPr lang="en-US" sz="2400" dirty="0"/>
              <a:t>);</a:t>
            </a:r>
          </a:p>
          <a:p>
            <a:pPr marL="0" indent="0">
              <a:lnSpc>
                <a:spcPts val="2400"/>
              </a:lnSpc>
              <a:buNone/>
            </a:pPr>
            <a:r>
              <a:rPr lang="en-US" sz="2400" dirty="0"/>
              <a:t>int main()</a:t>
            </a:r>
          </a:p>
          <a:p>
            <a:pPr marL="0" indent="0">
              <a:lnSpc>
                <a:spcPts val="2400"/>
              </a:lnSpc>
              <a:buNone/>
            </a:pPr>
            <a:r>
              <a:rPr lang="en-US" sz="2400" dirty="0"/>
              <a:t>{</a:t>
            </a:r>
          </a:p>
          <a:p>
            <a:pPr marL="0" indent="0">
              <a:lnSpc>
                <a:spcPts val="2400"/>
              </a:lnSpc>
              <a:buNone/>
            </a:pPr>
            <a:r>
              <a:rPr lang="en-US" sz="2400" dirty="0"/>
              <a:t>    </a:t>
            </a:r>
            <a:r>
              <a:rPr lang="en-US" sz="2400" dirty="0" err="1"/>
              <a:t>int</a:t>
            </a:r>
            <a:r>
              <a:rPr lang="en-US" sz="2400" dirty="0"/>
              <a:t> a, b, result;</a:t>
            </a:r>
          </a:p>
          <a:p>
            <a:pPr marL="0" indent="0">
              <a:lnSpc>
                <a:spcPts val="2400"/>
              </a:lnSpc>
              <a:buNone/>
            </a:pPr>
            <a:r>
              <a:rPr lang="en-US" sz="2400" dirty="0"/>
              <a:t>    </a:t>
            </a:r>
            <a:r>
              <a:rPr lang="en-US" sz="2400" dirty="0" err="1"/>
              <a:t>printf</a:t>
            </a:r>
            <a:r>
              <a:rPr lang="en-US" sz="2400" dirty="0"/>
              <a:t>("Enter two numbers to find their product: ");</a:t>
            </a:r>
          </a:p>
          <a:p>
            <a:pPr marL="0" indent="0">
              <a:lnSpc>
                <a:spcPts val="2400"/>
              </a:lnSpc>
              <a:buNone/>
            </a:pPr>
            <a:r>
              <a:rPr lang="en-US" sz="2400" dirty="0"/>
              <a:t>    </a:t>
            </a:r>
            <a:r>
              <a:rPr lang="en-US" sz="2400" dirty="0" err="1"/>
              <a:t>scanf</a:t>
            </a:r>
            <a:r>
              <a:rPr lang="en-US" sz="2400" dirty="0"/>
              <a:t>("%</a:t>
            </a:r>
            <a:r>
              <a:rPr lang="en-US" sz="2400" dirty="0" err="1"/>
              <a:t>d%d</a:t>
            </a:r>
            <a:r>
              <a:rPr lang="en-US" sz="2400" dirty="0"/>
              <a:t>", &amp;a, &amp;b);</a:t>
            </a:r>
          </a:p>
          <a:p>
            <a:pPr marL="0" indent="0">
              <a:lnSpc>
                <a:spcPts val="2400"/>
              </a:lnSpc>
              <a:buNone/>
            </a:pPr>
            <a:r>
              <a:rPr lang="en-US" sz="2400" dirty="0"/>
              <a:t>    result = product(a, b);</a:t>
            </a:r>
          </a:p>
          <a:p>
            <a:pPr marL="0" indent="0">
              <a:lnSpc>
                <a:spcPts val="2400"/>
              </a:lnSpc>
              <a:buNone/>
            </a:pPr>
            <a:r>
              <a:rPr lang="en-US" sz="2400" dirty="0"/>
              <a:t>    </a:t>
            </a:r>
            <a:r>
              <a:rPr lang="en-US" sz="2400" dirty="0" err="1"/>
              <a:t>printf</a:t>
            </a:r>
            <a:r>
              <a:rPr lang="en-US" sz="2400" dirty="0"/>
              <a:t>("%d * %d = %d</a:t>
            </a:r>
            <a:r>
              <a:rPr lang="en-US" sz="2400" b="1" dirty="0"/>
              <a:t>\n</a:t>
            </a:r>
            <a:r>
              <a:rPr lang="en-US" sz="2400" dirty="0"/>
              <a:t>", a, b, result);</a:t>
            </a:r>
          </a:p>
          <a:p>
            <a:pPr marL="0" indent="0">
              <a:lnSpc>
                <a:spcPts val="2400"/>
              </a:lnSpc>
              <a:buNone/>
            </a:pPr>
            <a:r>
              <a:rPr lang="en-US" sz="2400" dirty="0"/>
              <a:t>    return 0;</a:t>
            </a:r>
          </a:p>
          <a:p>
            <a:pPr marL="0" indent="0">
              <a:lnSpc>
                <a:spcPts val="2400"/>
              </a:lnSpc>
              <a:buNone/>
            </a:pPr>
            <a:r>
              <a:rPr lang="en-US" sz="2400" dirty="0"/>
              <a:t>}</a:t>
            </a:r>
          </a:p>
          <a:p>
            <a:pPr eaLnBrk="1" hangingPunct="1">
              <a:buFontTx/>
              <a:buNone/>
            </a:pPr>
            <a:endParaRPr lang="en-US" sz="2800" dirty="0"/>
          </a:p>
        </p:txBody>
      </p:sp>
      <p:sp>
        <p:nvSpPr>
          <p:cNvPr id="2" name="Date Placeholder 1"/>
          <p:cNvSpPr>
            <a:spLocks noGrp="1"/>
          </p:cNvSpPr>
          <p:nvPr>
            <p:ph type="dt" sz="half" idx="10"/>
          </p:nvPr>
        </p:nvSpPr>
        <p:spPr/>
        <p:txBody>
          <a:bodyPr/>
          <a:lstStyle/>
          <a:p>
            <a:pPr>
              <a:defRPr/>
            </a:pPr>
            <a:fld id="{1C1AEAC0-16CC-4C0A-8490-09E4990BD4F8}" type="datetime1">
              <a:rPr lang="en-US" smtClean="0"/>
              <a:t>5/23/2022</a:t>
            </a:fld>
            <a:endParaRPr lang="en-US"/>
          </a:p>
        </p:txBody>
      </p:sp>
      <p:sp>
        <p:nvSpPr>
          <p:cNvPr id="20482" name="Footer Placeholder 3"/>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20485" name="Slide Number Placeholder 5"/>
          <p:cNvSpPr>
            <a:spLocks noGrp="1"/>
          </p:cNvSpPr>
          <p:nvPr>
            <p:ph type="sldNum" sz="quarter" idx="12"/>
          </p:nvPr>
        </p:nvSpPr>
        <p:spPr>
          <a:noFill/>
        </p:spPr>
        <p:txBody>
          <a:bodyPr/>
          <a:lstStyle/>
          <a:p>
            <a:fld id="{D809B621-F564-4AFA-B048-F1801CD0ABCD}" type="slidenum">
              <a:rPr lang="en-US" smtClean="0"/>
              <a:pPr/>
              <a:t>29</a:t>
            </a:fld>
            <a:endParaRPr lang="en-US"/>
          </a:p>
        </p:txBody>
      </p:sp>
      <p:sp>
        <p:nvSpPr>
          <p:cNvPr id="7" name="Text Box 3"/>
          <p:cNvSpPr txBox="1">
            <a:spLocks noChangeArrowheads="1"/>
          </p:cNvSpPr>
          <p:nvPr/>
        </p:nvSpPr>
        <p:spPr bwMode="auto">
          <a:xfrm>
            <a:off x="2152650" y="5354874"/>
            <a:ext cx="5331970" cy="886397"/>
          </a:xfrm>
          <a:prstGeom prst="rect">
            <a:avLst/>
          </a:prstGeom>
          <a:noFill/>
          <a:ln w="28575" cap="sq">
            <a:solidFill>
              <a:srgbClr val="FF0000"/>
            </a:solidFill>
            <a:miter lim="800000"/>
            <a:headEnd type="none" w="sm" len="sm"/>
            <a:tailEnd type="none" w="sm" len="sm"/>
          </a:ln>
        </p:spPr>
        <p:txBody>
          <a:bodyPr wrap="square">
            <a:spAutoFit/>
          </a:bodyPr>
          <a:lstStyle/>
          <a:p>
            <a:pPr algn="just" eaLnBrk="0" hangingPunct="0">
              <a:lnSpc>
                <a:spcPct val="70000"/>
              </a:lnSpc>
              <a:spcBef>
                <a:spcPct val="35000"/>
              </a:spcBef>
            </a:pPr>
            <a:r>
              <a:rPr lang="en-US" sz="2400" dirty="0">
                <a:solidFill>
                  <a:srgbClr val="C00000"/>
                </a:solidFill>
                <a:latin typeface="Tempus Sans ITC" pitchFamily="82" charset="0"/>
              </a:rPr>
              <a:t>Output:</a:t>
            </a:r>
          </a:p>
          <a:p>
            <a:pPr algn="just" eaLnBrk="0" hangingPunct="0">
              <a:lnSpc>
                <a:spcPct val="70000"/>
              </a:lnSpc>
              <a:spcBef>
                <a:spcPct val="35000"/>
              </a:spcBef>
            </a:pPr>
            <a:r>
              <a:rPr lang="en-US" sz="1600" dirty="0">
                <a:solidFill>
                  <a:schemeClr val="tx1"/>
                </a:solidFill>
                <a:latin typeface="Tempus Sans ITC" pitchFamily="82" charset="0"/>
              </a:rPr>
              <a:t>Enter two numbers to find their product:  10 20</a:t>
            </a:r>
          </a:p>
          <a:p>
            <a:pPr algn="just" eaLnBrk="0" hangingPunct="0">
              <a:lnSpc>
                <a:spcPct val="70000"/>
              </a:lnSpc>
              <a:spcBef>
                <a:spcPct val="35000"/>
              </a:spcBef>
            </a:pPr>
            <a:r>
              <a:rPr lang="en-US" sz="1600" dirty="0">
                <a:solidFill>
                  <a:schemeClr val="tx1"/>
                </a:solidFill>
                <a:latin typeface="Tempus Sans ITC" pitchFamily="82" charset="0"/>
              </a:rPr>
              <a:t>10*20=200</a:t>
            </a:r>
          </a:p>
        </p:txBody>
      </p:sp>
      <p:sp>
        <p:nvSpPr>
          <p:cNvPr id="10" name="Rectangle 9"/>
          <p:cNvSpPr>
            <a:spLocks noChangeArrowheads="1"/>
          </p:cNvSpPr>
          <p:nvPr/>
        </p:nvSpPr>
        <p:spPr bwMode="auto">
          <a:xfrm>
            <a:off x="7991498" y="1096283"/>
            <a:ext cx="4081166" cy="4708981"/>
          </a:xfrm>
          <a:prstGeom prst="rect">
            <a:avLst/>
          </a:prstGeom>
          <a:noFill/>
          <a:ln w="9525">
            <a:noFill/>
            <a:miter lim="800000"/>
            <a:headEnd/>
            <a:tailEnd/>
          </a:ln>
        </p:spPr>
        <p:txBody>
          <a:bodyPr wrap="square">
            <a:spAutoFit/>
          </a:bodyPr>
          <a:lstStyle/>
          <a:p>
            <a:r>
              <a:rPr lang="en-US" sz="2000" dirty="0" err="1">
                <a:solidFill>
                  <a:schemeClr val="tx1"/>
                </a:solidFill>
                <a:latin typeface="+mn-lt"/>
              </a:rPr>
              <a:t>int</a:t>
            </a:r>
            <a:r>
              <a:rPr lang="en-US" sz="2000" dirty="0">
                <a:solidFill>
                  <a:schemeClr val="tx1"/>
                </a:solidFill>
                <a:latin typeface="+mn-lt"/>
              </a:rPr>
              <a:t> product(</a:t>
            </a:r>
            <a:r>
              <a:rPr lang="en-US" sz="2000" dirty="0" err="1">
                <a:solidFill>
                  <a:schemeClr val="tx1"/>
                </a:solidFill>
                <a:latin typeface="+mn-lt"/>
              </a:rPr>
              <a:t>int</a:t>
            </a:r>
            <a:r>
              <a:rPr lang="en-US" sz="2000" dirty="0">
                <a:solidFill>
                  <a:schemeClr val="tx1"/>
                </a:solidFill>
                <a:latin typeface="+mn-lt"/>
              </a:rPr>
              <a:t> a, </a:t>
            </a:r>
            <a:r>
              <a:rPr lang="en-US" sz="2000" dirty="0" err="1">
                <a:solidFill>
                  <a:schemeClr val="tx1"/>
                </a:solidFill>
                <a:latin typeface="+mn-lt"/>
              </a:rPr>
              <a:t>int</a:t>
            </a:r>
            <a:r>
              <a:rPr lang="en-US" sz="2000" dirty="0">
                <a:solidFill>
                  <a:schemeClr val="tx1"/>
                </a:solidFill>
                <a:latin typeface="+mn-lt"/>
              </a:rPr>
              <a:t> b)</a:t>
            </a:r>
          </a:p>
          <a:p>
            <a:r>
              <a:rPr lang="en-US" sz="2000" dirty="0">
                <a:solidFill>
                  <a:schemeClr val="tx1"/>
                </a:solidFill>
                <a:latin typeface="+mn-lt"/>
              </a:rPr>
              <a:t>{</a:t>
            </a:r>
          </a:p>
          <a:p>
            <a:r>
              <a:rPr lang="en-US" sz="2000" dirty="0">
                <a:solidFill>
                  <a:schemeClr val="tx1"/>
                </a:solidFill>
                <a:latin typeface="+mn-lt"/>
              </a:rPr>
              <a:t>    if (a &lt; b)</a:t>
            </a:r>
          </a:p>
          <a:p>
            <a:r>
              <a:rPr lang="en-US" sz="2000" dirty="0">
                <a:solidFill>
                  <a:schemeClr val="tx1"/>
                </a:solidFill>
                <a:latin typeface="+mn-lt"/>
              </a:rPr>
              <a:t>    {</a:t>
            </a:r>
          </a:p>
          <a:p>
            <a:r>
              <a:rPr lang="en-US" sz="2000" dirty="0">
                <a:solidFill>
                  <a:schemeClr val="tx1"/>
                </a:solidFill>
                <a:latin typeface="+mn-lt"/>
              </a:rPr>
              <a:t>        return product(b, a);</a:t>
            </a:r>
          </a:p>
          <a:p>
            <a:r>
              <a:rPr lang="en-US" sz="2000" dirty="0">
                <a:solidFill>
                  <a:schemeClr val="tx1"/>
                </a:solidFill>
                <a:latin typeface="+mn-lt"/>
              </a:rPr>
              <a:t>    }</a:t>
            </a:r>
          </a:p>
          <a:p>
            <a:r>
              <a:rPr lang="en-US" sz="2000" dirty="0">
                <a:solidFill>
                  <a:schemeClr val="tx1"/>
                </a:solidFill>
                <a:latin typeface="+mn-lt"/>
              </a:rPr>
              <a:t>    else if (b != 0)</a:t>
            </a:r>
          </a:p>
          <a:p>
            <a:r>
              <a:rPr lang="en-US" sz="2000" dirty="0">
                <a:solidFill>
                  <a:schemeClr val="tx1"/>
                </a:solidFill>
                <a:latin typeface="+mn-lt"/>
              </a:rPr>
              <a:t>    {</a:t>
            </a:r>
          </a:p>
          <a:p>
            <a:r>
              <a:rPr lang="en-US" sz="2000" dirty="0">
                <a:solidFill>
                  <a:schemeClr val="tx1"/>
                </a:solidFill>
                <a:latin typeface="+mn-lt"/>
              </a:rPr>
              <a:t>        return (a + product(a, b - 1));</a:t>
            </a:r>
          </a:p>
          <a:p>
            <a:r>
              <a:rPr lang="en-US" sz="2000" dirty="0">
                <a:solidFill>
                  <a:schemeClr val="tx1"/>
                </a:solidFill>
                <a:latin typeface="+mn-lt"/>
              </a:rPr>
              <a:t>    }</a:t>
            </a:r>
          </a:p>
          <a:p>
            <a:r>
              <a:rPr lang="en-US" sz="2000" dirty="0">
                <a:solidFill>
                  <a:schemeClr val="tx1"/>
                </a:solidFill>
                <a:latin typeface="+mn-lt"/>
              </a:rPr>
              <a:t>    else</a:t>
            </a:r>
          </a:p>
          <a:p>
            <a:r>
              <a:rPr lang="en-US" sz="2000" dirty="0">
                <a:solidFill>
                  <a:schemeClr val="tx1"/>
                </a:solidFill>
                <a:latin typeface="+mn-lt"/>
              </a:rPr>
              <a:t>    {</a:t>
            </a:r>
          </a:p>
          <a:p>
            <a:r>
              <a:rPr lang="en-US" sz="2000" dirty="0">
                <a:solidFill>
                  <a:schemeClr val="tx1"/>
                </a:solidFill>
                <a:latin typeface="+mn-lt"/>
              </a:rPr>
              <a:t>        return 0;</a:t>
            </a:r>
          </a:p>
          <a:p>
            <a:r>
              <a:rPr lang="en-US" sz="2000" dirty="0">
                <a:solidFill>
                  <a:schemeClr val="tx1"/>
                </a:solidFill>
                <a:latin typeface="+mn-lt"/>
              </a:rPr>
              <a:t>    }</a:t>
            </a:r>
          </a:p>
          <a:p>
            <a:r>
              <a:rPr lang="en-US" sz="2000" dirty="0">
                <a:solidFill>
                  <a:schemeClr val="tx1"/>
                </a:solidFill>
                <a:latin typeface="+mn-lt"/>
              </a:rPr>
              <a:t>}</a:t>
            </a:r>
          </a:p>
        </p:txBody>
      </p:sp>
    </p:spTree>
    <p:extLst>
      <p:ext uri="{BB962C8B-B14F-4D97-AF65-F5344CB8AC3E}">
        <p14:creationId xmlns:p14="http://schemas.microsoft.com/office/powerpoint/2010/main" val="40749178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7" grpId="0"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chemeClr val="accent1"/>
                </a:solidFill>
              </a:rPr>
              <a:t>Session outcome:</a:t>
            </a:r>
          </a:p>
        </p:txBody>
      </p:sp>
      <p:sp>
        <p:nvSpPr>
          <p:cNvPr id="2" name="Content Placeholder 1"/>
          <p:cNvSpPr>
            <a:spLocks noGrp="1"/>
          </p:cNvSpPr>
          <p:nvPr>
            <p:ph idx="1"/>
          </p:nvPr>
        </p:nvSpPr>
        <p:spPr/>
        <p:txBody>
          <a:bodyPr>
            <a:normAutofit/>
          </a:bodyPr>
          <a:lstStyle/>
          <a:p>
            <a:pPr marL="0" indent="0">
              <a:buNone/>
            </a:pPr>
            <a:r>
              <a:rPr lang="en-US" sz="2800" dirty="0">
                <a:solidFill>
                  <a:srgbClr val="000099"/>
                </a:solidFill>
              </a:rPr>
              <a:t> </a:t>
            </a:r>
            <a:r>
              <a:rPr lang="en-US" sz="2800" b="1" dirty="0"/>
              <a:t>At the end of session one will be able to :</a:t>
            </a:r>
          </a:p>
          <a:p>
            <a:pPr marL="0" indent="0">
              <a:buNone/>
            </a:pPr>
            <a:endParaRPr lang="en-US" sz="2800" b="1" dirty="0"/>
          </a:p>
          <a:p>
            <a:pPr lvl="1">
              <a:lnSpc>
                <a:spcPct val="150000"/>
              </a:lnSpc>
            </a:pPr>
            <a:r>
              <a:rPr lang="en-US" sz="2800" dirty="0">
                <a:latin typeface="Arial" pitchFamily="34" charset="0"/>
                <a:cs typeface="Arial" pitchFamily="34" charset="0"/>
              </a:rPr>
              <a:t>Understand recursion</a:t>
            </a:r>
          </a:p>
          <a:p>
            <a:pPr lvl="1">
              <a:lnSpc>
                <a:spcPct val="150000"/>
              </a:lnSpc>
            </a:pPr>
            <a:r>
              <a:rPr lang="en-US" sz="2800" dirty="0">
                <a:latin typeface="Arial" pitchFamily="34" charset="0"/>
                <a:cs typeface="Arial" pitchFamily="34" charset="0"/>
              </a:rPr>
              <a:t>Write simple programs using recursive functions</a:t>
            </a:r>
          </a:p>
          <a:p>
            <a:endParaRPr lang="en-US" sz="2800" dirty="0"/>
          </a:p>
        </p:txBody>
      </p:sp>
      <p:sp>
        <p:nvSpPr>
          <p:cNvPr id="3" name="Date Placeholder 2"/>
          <p:cNvSpPr>
            <a:spLocks noGrp="1"/>
          </p:cNvSpPr>
          <p:nvPr>
            <p:ph type="dt" sz="half" idx="10"/>
          </p:nvPr>
        </p:nvSpPr>
        <p:spPr/>
        <p:txBody>
          <a:bodyPr/>
          <a:lstStyle/>
          <a:p>
            <a:pPr>
              <a:defRPr/>
            </a:pPr>
            <a:fld id="{4665A79E-4D1A-4E16-AC73-ECD3BB92CFCB}" type="datetime1">
              <a:rPr lang="en-US" smtClean="0"/>
              <a:t>5/23/2022</a:t>
            </a:fld>
            <a:endParaRPr lang="en-US"/>
          </a:p>
        </p:txBody>
      </p:sp>
      <p:sp>
        <p:nvSpPr>
          <p:cNvPr id="5" name="Footer Placeholder 4"/>
          <p:cNvSpPr>
            <a:spLocks noGrp="1"/>
          </p:cNvSpPr>
          <p:nvPr>
            <p:ph type="ftr" sz="quarter" idx="11"/>
          </p:nvPr>
        </p:nvSpPr>
        <p:spPr/>
        <p:txBody>
          <a:bodyPr/>
          <a:lstStyle/>
          <a:p>
            <a:pPr>
              <a:defRPr/>
            </a:pPr>
            <a:r>
              <a:rPr lang="en-IN"/>
              <a:t>CSE 1001                             Department of CSE</a:t>
            </a:r>
            <a:endParaRPr lang="en-US" dirty="0">
              <a:solidFill>
                <a:schemeClr val="bg1"/>
              </a:solidFill>
            </a:endParaRPr>
          </a:p>
        </p:txBody>
      </p:sp>
      <p:sp>
        <p:nvSpPr>
          <p:cNvPr id="4" name="Slide Number Placeholder 3"/>
          <p:cNvSpPr>
            <a:spLocks noGrp="1"/>
          </p:cNvSpPr>
          <p:nvPr>
            <p:ph type="sldNum" sz="quarter" idx="12"/>
          </p:nvPr>
        </p:nvSpPr>
        <p:spPr/>
        <p:txBody>
          <a:bodyPr/>
          <a:lstStyle/>
          <a:p>
            <a:pPr>
              <a:defRPr/>
            </a:pPr>
            <a:fld id="{734E517F-EEB4-4889-9A6A-9CA8A08D6087}"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838201" y="494285"/>
            <a:ext cx="9417490" cy="685800"/>
          </a:xfrm>
        </p:spPr>
        <p:txBody>
          <a:bodyPr>
            <a:noAutofit/>
          </a:bodyPr>
          <a:lstStyle/>
          <a:p>
            <a:r>
              <a:rPr lang="en-US" sz="2800" dirty="0">
                <a:solidFill>
                  <a:schemeClr val="accent1"/>
                </a:solidFill>
              </a:rPr>
              <a:t>Recursive Problem- Dividing two numbers</a:t>
            </a:r>
          </a:p>
        </p:txBody>
      </p:sp>
      <p:sp>
        <p:nvSpPr>
          <p:cNvPr id="20484" name="Rectangle 3"/>
          <p:cNvSpPr>
            <a:spLocks noGrp="1" noChangeArrowheads="1"/>
          </p:cNvSpPr>
          <p:nvPr>
            <p:ph idx="1"/>
          </p:nvPr>
        </p:nvSpPr>
        <p:spPr>
          <a:xfrm>
            <a:off x="838200" y="1059929"/>
            <a:ext cx="5181600" cy="5296421"/>
          </a:xfrm>
        </p:spPr>
        <p:txBody>
          <a:bodyPr>
            <a:noAutofit/>
          </a:bodyPr>
          <a:lstStyle/>
          <a:p>
            <a:pPr marL="0" indent="0">
              <a:buNone/>
            </a:pPr>
            <a:r>
              <a:rPr lang="en-US" sz="2400" dirty="0"/>
              <a:t>#include &lt;</a:t>
            </a:r>
            <a:r>
              <a:rPr lang="en-US" sz="2400" dirty="0" err="1"/>
              <a:t>stdio.h</a:t>
            </a:r>
            <a:r>
              <a:rPr lang="en-US" sz="2400" dirty="0"/>
              <a:t>&gt;</a:t>
            </a:r>
          </a:p>
          <a:p>
            <a:pPr marL="0" indent="0">
              <a:buNone/>
            </a:pPr>
            <a:r>
              <a:rPr lang="en-US" sz="2400" dirty="0" err="1"/>
              <a:t>int</a:t>
            </a:r>
            <a:r>
              <a:rPr lang="en-US" sz="2400" dirty="0"/>
              <a:t> divide(</a:t>
            </a:r>
            <a:r>
              <a:rPr lang="en-US" sz="2400" dirty="0" err="1"/>
              <a:t>int</a:t>
            </a:r>
            <a:r>
              <a:rPr lang="en-US" sz="2400" dirty="0"/>
              <a:t> a, </a:t>
            </a:r>
            <a:r>
              <a:rPr lang="en-US" sz="2400" dirty="0" err="1"/>
              <a:t>int</a:t>
            </a:r>
            <a:r>
              <a:rPr lang="en-US" sz="2400" dirty="0"/>
              <a:t> b);</a:t>
            </a:r>
          </a:p>
          <a:p>
            <a:pPr marL="0" indent="0">
              <a:buNone/>
            </a:pPr>
            <a:endParaRPr lang="en-US" sz="600" dirty="0"/>
          </a:p>
          <a:p>
            <a:pPr marL="0" indent="0">
              <a:buNone/>
            </a:pPr>
            <a:r>
              <a:rPr lang="en-US" sz="2400" dirty="0" err="1"/>
              <a:t>int</a:t>
            </a:r>
            <a:r>
              <a:rPr lang="en-US" sz="2400" dirty="0"/>
              <a:t> main()</a:t>
            </a:r>
          </a:p>
          <a:p>
            <a:pPr marL="0" indent="0">
              <a:buNone/>
            </a:pPr>
            <a:r>
              <a:rPr lang="en-US" sz="2400" dirty="0"/>
              <a:t>{</a:t>
            </a:r>
          </a:p>
          <a:p>
            <a:pPr marL="0" indent="0">
              <a:buNone/>
            </a:pPr>
            <a:r>
              <a:rPr lang="en-US" sz="2400" dirty="0"/>
              <a:t>    </a:t>
            </a:r>
            <a:r>
              <a:rPr lang="en-US" sz="2400" dirty="0" err="1"/>
              <a:t>int</a:t>
            </a:r>
            <a:r>
              <a:rPr lang="en-US" sz="2400" dirty="0"/>
              <a:t> </a:t>
            </a:r>
            <a:r>
              <a:rPr lang="en-US" sz="2400" dirty="0" err="1"/>
              <a:t>a,b</a:t>
            </a:r>
            <a:r>
              <a:rPr lang="en-US" sz="2400" dirty="0"/>
              <a:t>;</a:t>
            </a:r>
          </a:p>
          <a:p>
            <a:pPr marL="0" indent="0">
              <a:buNone/>
            </a:pPr>
            <a:endParaRPr lang="en-US" sz="2400" dirty="0"/>
          </a:p>
          <a:p>
            <a:pPr marL="0" indent="0">
              <a:buNone/>
            </a:pPr>
            <a:r>
              <a:rPr lang="en-US" sz="2400" dirty="0"/>
              <a:t>    </a:t>
            </a:r>
            <a:r>
              <a:rPr lang="en-US" sz="2400" dirty="0" err="1"/>
              <a:t>printf</a:t>
            </a:r>
            <a:r>
              <a:rPr lang="en-US" sz="2400" dirty="0"/>
              <a:t>("Enter two numbers for division");</a:t>
            </a:r>
          </a:p>
          <a:p>
            <a:pPr marL="0" indent="0">
              <a:buNone/>
            </a:pPr>
            <a:r>
              <a:rPr lang="en-US" sz="2400" dirty="0"/>
              <a:t>    </a:t>
            </a:r>
            <a:r>
              <a:rPr lang="en-US" sz="2400" dirty="0" err="1"/>
              <a:t>scanf</a:t>
            </a:r>
            <a:r>
              <a:rPr lang="en-US" sz="2400" dirty="0"/>
              <a:t>("%</a:t>
            </a:r>
            <a:r>
              <a:rPr lang="en-US" sz="2400" dirty="0" err="1"/>
              <a:t>d%d</a:t>
            </a:r>
            <a:r>
              <a:rPr lang="en-US" sz="2400" dirty="0"/>
              <a:t>", &amp;</a:t>
            </a:r>
            <a:r>
              <a:rPr lang="en-US" sz="2400" dirty="0" err="1"/>
              <a:t>a,&amp;b</a:t>
            </a:r>
            <a:r>
              <a:rPr lang="en-US" sz="2400" dirty="0"/>
              <a:t>);</a:t>
            </a:r>
          </a:p>
          <a:p>
            <a:pPr marL="0" indent="0">
              <a:buNone/>
            </a:pPr>
            <a:r>
              <a:rPr lang="en-US" sz="2400" dirty="0"/>
              <a:t>    </a:t>
            </a:r>
            <a:r>
              <a:rPr lang="en-US" sz="2400" dirty="0" err="1"/>
              <a:t>printf</a:t>
            </a:r>
            <a:r>
              <a:rPr lang="en-US" sz="2400" dirty="0"/>
              <a:t>("%d/%d=%d",</a:t>
            </a:r>
            <a:r>
              <a:rPr lang="en-US" sz="2400" dirty="0" err="1"/>
              <a:t>a,b,divide</a:t>
            </a:r>
            <a:r>
              <a:rPr lang="en-US" sz="2400" dirty="0"/>
              <a:t>(</a:t>
            </a:r>
            <a:r>
              <a:rPr lang="en-US" sz="2400" dirty="0" err="1"/>
              <a:t>a,b</a:t>
            </a:r>
            <a:r>
              <a:rPr lang="en-US" sz="2400" dirty="0"/>
              <a:t>));</a:t>
            </a:r>
          </a:p>
          <a:p>
            <a:pPr marL="0" indent="0">
              <a:buNone/>
            </a:pPr>
            <a:r>
              <a:rPr lang="en-US" sz="2400" dirty="0"/>
              <a:t>return 0;</a:t>
            </a:r>
          </a:p>
          <a:p>
            <a:pPr marL="0" indent="0">
              <a:buNone/>
            </a:pPr>
            <a:r>
              <a:rPr lang="en-US" sz="2400" dirty="0"/>
              <a:t>}</a:t>
            </a:r>
          </a:p>
          <a:p>
            <a:pPr eaLnBrk="1" hangingPunct="1">
              <a:buFontTx/>
              <a:buNone/>
            </a:pPr>
            <a:endParaRPr lang="en-US" sz="2800" dirty="0"/>
          </a:p>
        </p:txBody>
      </p:sp>
      <p:sp>
        <p:nvSpPr>
          <p:cNvPr id="2" name="Date Placeholder 1"/>
          <p:cNvSpPr>
            <a:spLocks noGrp="1"/>
          </p:cNvSpPr>
          <p:nvPr>
            <p:ph type="dt" sz="half" idx="10"/>
          </p:nvPr>
        </p:nvSpPr>
        <p:spPr/>
        <p:txBody>
          <a:bodyPr/>
          <a:lstStyle/>
          <a:p>
            <a:pPr>
              <a:defRPr/>
            </a:pPr>
            <a:fld id="{1C1AEAC0-16CC-4C0A-8490-09E4990BD4F8}" type="datetime1">
              <a:rPr lang="en-US" smtClean="0"/>
              <a:t>5/23/2022</a:t>
            </a:fld>
            <a:endParaRPr lang="en-US"/>
          </a:p>
        </p:txBody>
      </p:sp>
      <p:sp>
        <p:nvSpPr>
          <p:cNvPr id="20482" name="Footer Placeholder 3"/>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20485" name="Slide Number Placeholder 5"/>
          <p:cNvSpPr>
            <a:spLocks noGrp="1"/>
          </p:cNvSpPr>
          <p:nvPr>
            <p:ph type="sldNum" sz="quarter" idx="12"/>
          </p:nvPr>
        </p:nvSpPr>
        <p:spPr>
          <a:noFill/>
        </p:spPr>
        <p:txBody>
          <a:bodyPr/>
          <a:lstStyle/>
          <a:p>
            <a:fld id="{D809B621-F564-4AFA-B048-F1801CD0ABCD}" type="slidenum">
              <a:rPr lang="en-US" smtClean="0"/>
              <a:pPr/>
              <a:t>30</a:t>
            </a:fld>
            <a:endParaRPr lang="en-US"/>
          </a:p>
        </p:txBody>
      </p:sp>
      <p:sp>
        <p:nvSpPr>
          <p:cNvPr id="7" name="Text Box 3"/>
          <p:cNvSpPr txBox="1">
            <a:spLocks noChangeArrowheads="1"/>
          </p:cNvSpPr>
          <p:nvPr/>
        </p:nvSpPr>
        <p:spPr bwMode="auto">
          <a:xfrm>
            <a:off x="7104112" y="5003879"/>
            <a:ext cx="4249688" cy="975652"/>
          </a:xfrm>
          <a:prstGeom prst="rect">
            <a:avLst/>
          </a:prstGeom>
          <a:noFill/>
          <a:ln w="28575" cap="sq">
            <a:solidFill>
              <a:srgbClr val="FF0000"/>
            </a:solidFill>
            <a:miter lim="800000"/>
            <a:headEnd type="none" w="sm" len="sm"/>
            <a:tailEnd type="none" w="sm" len="sm"/>
          </a:ln>
        </p:spPr>
        <p:txBody>
          <a:bodyPr wrap="square">
            <a:spAutoFit/>
          </a:bodyPr>
          <a:lstStyle/>
          <a:p>
            <a:pPr algn="just" eaLnBrk="0" hangingPunct="0">
              <a:lnSpc>
                <a:spcPct val="70000"/>
              </a:lnSpc>
              <a:spcBef>
                <a:spcPct val="35000"/>
              </a:spcBef>
            </a:pPr>
            <a:r>
              <a:rPr lang="en-US" dirty="0">
                <a:solidFill>
                  <a:srgbClr val="C00000"/>
                </a:solidFill>
                <a:latin typeface="Tempus Sans ITC" pitchFamily="82" charset="0"/>
              </a:rPr>
              <a:t>Output:</a:t>
            </a:r>
          </a:p>
          <a:p>
            <a:pPr algn="just" eaLnBrk="0" hangingPunct="0">
              <a:lnSpc>
                <a:spcPct val="70000"/>
              </a:lnSpc>
              <a:spcBef>
                <a:spcPct val="35000"/>
              </a:spcBef>
            </a:pPr>
            <a:r>
              <a:rPr lang="en-US" sz="1800" dirty="0">
                <a:solidFill>
                  <a:schemeClr val="tx1"/>
                </a:solidFill>
                <a:latin typeface="Tempus Sans ITC" pitchFamily="82" charset="0"/>
              </a:rPr>
              <a:t>Enter two numbers for division:  20  10 </a:t>
            </a:r>
          </a:p>
          <a:p>
            <a:pPr algn="just" eaLnBrk="0" hangingPunct="0">
              <a:lnSpc>
                <a:spcPct val="70000"/>
              </a:lnSpc>
              <a:spcBef>
                <a:spcPct val="35000"/>
              </a:spcBef>
            </a:pPr>
            <a:r>
              <a:rPr lang="en-US" sz="1800" dirty="0">
                <a:solidFill>
                  <a:schemeClr val="tx1"/>
                </a:solidFill>
                <a:latin typeface="Tempus Sans ITC" pitchFamily="82" charset="0"/>
              </a:rPr>
              <a:t>20/10=2</a:t>
            </a:r>
          </a:p>
        </p:txBody>
      </p:sp>
      <p:sp>
        <p:nvSpPr>
          <p:cNvPr id="10" name="Rectangle 9"/>
          <p:cNvSpPr>
            <a:spLocks noChangeArrowheads="1"/>
          </p:cNvSpPr>
          <p:nvPr/>
        </p:nvSpPr>
        <p:spPr bwMode="auto">
          <a:xfrm>
            <a:off x="7104112" y="1059929"/>
            <a:ext cx="4392488" cy="3785652"/>
          </a:xfrm>
          <a:prstGeom prst="rect">
            <a:avLst/>
          </a:prstGeom>
          <a:noFill/>
          <a:ln w="9525">
            <a:noFill/>
            <a:miter lim="800000"/>
            <a:headEnd/>
            <a:tailEnd/>
          </a:ln>
        </p:spPr>
        <p:txBody>
          <a:bodyPr wrap="square">
            <a:spAutoFit/>
          </a:bodyPr>
          <a:lstStyle/>
          <a:p>
            <a:r>
              <a:rPr lang="en-US" sz="2400" dirty="0" err="1">
                <a:solidFill>
                  <a:schemeClr val="tx1"/>
                </a:solidFill>
                <a:latin typeface="+mn-lt"/>
              </a:rPr>
              <a:t>int</a:t>
            </a:r>
            <a:r>
              <a:rPr lang="en-US" sz="2400" dirty="0">
                <a:solidFill>
                  <a:schemeClr val="tx1"/>
                </a:solidFill>
                <a:latin typeface="+mn-lt"/>
              </a:rPr>
              <a:t> divide(</a:t>
            </a:r>
            <a:r>
              <a:rPr lang="en-US" sz="2400" dirty="0" err="1">
                <a:solidFill>
                  <a:schemeClr val="tx1"/>
                </a:solidFill>
                <a:latin typeface="+mn-lt"/>
              </a:rPr>
              <a:t>int</a:t>
            </a:r>
            <a:r>
              <a:rPr lang="en-US" sz="2400" dirty="0">
                <a:solidFill>
                  <a:schemeClr val="tx1"/>
                </a:solidFill>
                <a:latin typeface="+mn-lt"/>
              </a:rPr>
              <a:t> a, </a:t>
            </a:r>
            <a:r>
              <a:rPr lang="en-US" sz="2400" dirty="0" err="1">
                <a:solidFill>
                  <a:schemeClr val="tx1"/>
                </a:solidFill>
                <a:latin typeface="+mn-lt"/>
              </a:rPr>
              <a:t>int</a:t>
            </a:r>
            <a:r>
              <a:rPr lang="en-US" sz="2400" dirty="0">
                <a:solidFill>
                  <a:schemeClr val="tx1"/>
                </a:solidFill>
                <a:latin typeface="+mn-lt"/>
              </a:rPr>
              <a:t> b){</a:t>
            </a:r>
          </a:p>
          <a:p>
            <a:r>
              <a:rPr lang="en-US" sz="2400" dirty="0">
                <a:solidFill>
                  <a:schemeClr val="tx1"/>
                </a:solidFill>
                <a:latin typeface="+mn-lt"/>
              </a:rPr>
              <a:t>      if(a - b &lt;= 0)</a:t>
            </a:r>
          </a:p>
          <a:p>
            <a:r>
              <a:rPr lang="en-US" sz="2400" dirty="0">
                <a:solidFill>
                  <a:schemeClr val="tx1"/>
                </a:solidFill>
                <a:latin typeface="+mn-lt"/>
              </a:rPr>
              <a:t>     {</a:t>
            </a:r>
          </a:p>
          <a:p>
            <a:r>
              <a:rPr lang="en-US" sz="2400" dirty="0">
                <a:solidFill>
                  <a:schemeClr val="tx1"/>
                </a:solidFill>
                <a:latin typeface="+mn-lt"/>
              </a:rPr>
              <a:t>          return 1;</a:t>
            </a:r>
          </a:p>
          <a:p>
            <a:r>
              <a:rPr lang="en-US" sz="2400" dirty="0">
                <a:solidFill>
                  <a:schemeClr val="tx1"/>
                </a:solidFill>
                <a:latin typeface="+mn-lt"/>
              </a:rPr>
              <a:t>      }</a:t>
            </a:r>
          </a:p>
          <a:p>
            <a:r>
              <a:rPr lang="en-US" sz="2400" dirty="0">
                <a:solidFill>
                  <a:schemeClr val="tx1"/>
                </a:solidFill>
                <a:latin typeface="+mn-lt"/>
              </a:rPr>
              <a:t>   else</a:t>
            </a:r>
          </a:p>
          <a:p>
            <a:r>
              <a:rPr lang="en-US" sz="2400" dirty="0">
                <a:solidFill>
                  <a:schemeClr val="tx1"/>
                </a:solidFill>
                <a:latin typeface="+mn-lt"/>
              </a:rPr>
              <a:t>   {</a:t>
            </a:r>
          </a:p>
          <a:p>
            <a:r>
              <a:rPr lang="en-US" sz="2400" dirty="0">
                <a:solidFill>
                  <a:schemeClr val="tx1"/>
                </a:solidFill>
                <a:latin typeface="+mn-lt"/>
              </a:rPr>
              <a:t>      return divide(a - b, b) + 1;</a:t>
            </a:r>
          </a:p>
          <a:p>
            <a:r>
              <a:rPr lang="en-US" sz="2400" dirty="0">
                <a:solidFill>
                  <a:schemeClr val="tx1"/>
                </a:solidFill>
                <a:latin typeface="+mn-lt"/>
              </a:rPr>
              <a:t>   }</a:t>
            </a:r>
          </a:p>
          <a:p>
            <a:r>
              <a:rPr lang="en-US" sz="2400" dirty="0">
                <a:solidFill>
                  <a:schemeClr val="tx1"/>
                </a:solidFill>
                <a:latin typeface="+mn-lt"/>
              </a:rPr>
              <a:t>}</a:t>
            </a:r>
          </a:p>
        </p:txBody>
      </p:sp>
    </p:spTree>
    <p:extLst>
      <p:ext uri="{BB962C8B-B14F-4D97-AF65-F5344CB8AC3E}">
        <p14:creationId xmlns:p14="http://schemas.microsoft.com/office/powerpoint/2010/main" val="13574746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7" grpId="0" animBg="1"/>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838201" y="403978"/>
            <a:ext cx="9482920" cy="685800"/>
          </a:xfrm>
        </p:spPr>
        <p:txBody>
          <a:bodyPr>
            <a:noAutofit/>
          </a:bodyPr>
          <a:lstStyle/>
          <a:p>
            <a:r>
              <a:rPr lang="en-US" sz="2800" dirty="0">
                <a:solidFill>
                  <a:schemeClr val="accent1"/>
                </a:solidFill>
              </a:rPr>
              <a:t>Recursive Problem- Calculating power of a number</a:t>
            </a:r>
          </a:p>
        </p:txBody>
      </p:sp>
      <p:sp>
        <p:nvSpPr>
          <p:cNvPr id="20484" name="Rectangle 3"/>
          <p:cNvSpPr>
            <a:spLocks noGrp="1" noChangeArrowheads="1"/>
          </p:cNvSpPr>
          <p:nvPr>
            <p:ph idx="1"/>
          </p:nvPr>
        </p:nvSpPr>
        <p:spPr>
          <a:xfrm>
            <a:off x="838201" y="1059929"/>
            <a:ext cx="6248402" cy="5296421"/>
          </a:xfrm>
        </p:spPr>
        <p:txBody>
          <a:bodyPr>
            <a:noAutofit/>
          </a:bodyPr>
          <a:lstStyle/>
          <a:p>
            <a:pPr marL="0" indent="0">
              <a:spcBef>
                <a:spcPts val="0"/>
              </a:spcBef>
              <a:buNone/>
            </a:pPr>
            <a:r>
              <a:rPr lang="en-US" sz="2400" dirty="0" err="1"/>
              <a:t>int</a:t>
            </a:r>
            <a:r>
              <a:rPr lang="en-US" sz="2400" dirty="0"/>
              <a:t> power(</a:t>
            </a:r>
            <a:r>
              <a:rPr lang="en-US" sz="2400" dirty="0" err="1"/>
              <a:t>int</a:t>
            </a:r>
            <a:r>
              <a:rPr lang="en-US" sz="2400" dirty="0"/>
              <a:t> n1, </a:t>
            </a:r>
            <a:r>
              <a:rPr lang="en-US" sz="2400" dirty="0" err="1"/>
              <a:t>int</a:t>
            </a:r>
            <a:r>
              <a:rPr lang="en-US" sz="2400" dirty="0"/>
              <a:t> n2);</a:t>
            </a:r>
          </a:p>
          <a:p>
            <a:pPr marL="0" indent="0">
              <a:spcBef>
                <a:spcPts val="0"/>
              </a:spcBef>
              <a:buNone/>
            </a:pPr>
            <a:endParaRPr lang="en-US" sz="1600" dirty="0"/>
          </a:p>
          <a:p>
            <a:pPr marL="0" indent="0">
              <a:spcBef>
                <a:spcPts val="0"/>
              </a:spcBef>
              <a:buNone/>
            </a:pPr>
            <a:r>
              <a:rPr lang="en-US" sz="2400" dirty="0" err="1"/>
              <a:t>int</a:t>
            </a:r>
            <a:r>
              <a:rPr lang="en-US" sz="2400" dirty="0"/>
              <a:t> main() {</a:t>
            </a:r>
          </a:p>
          <a:p>
            <a:pPr marL="0" indent="0">
              <a:spcBef>
                <a:spcPts val="0"/>
              </a:spcBef>
              <a:buNone/>
            </a:pPr>
            <a:r>
              <a:rPr lang="en-US" sz="2400" dirty="0"/>
              <a:t>    </a:t>
            </a:r>
            <a:r>
              <a:rPr lang="en-US" sz="2400" dirty="0" err="1"/>
              <a:t>int</a:t>
            </a:r>
            <a:r>
              <a:rPr lang="en-US" sz="2400" dirty="0"/>
              <a:t> base, </a:t>
            </a:r>
            <a:r>
              <a:rPr lang="en-US" sz="2400" dirty="0" err="1"/>
              <a:t>powerRaised</a:t>
            </a:r>
            <a:r>
              <a:rPr lang="en-US" sz="2400" dirty="0"/>
              <a:t>, result;</a:t>
            </a:r>
          </a:p>
          <a:p>
            <a:pPr marL="0" indent="0">
              <a:spcBef>
                <a:spcPts val="0"/>
              </a:spcBef>
              <a:buNone/>
            </a:pPr>
            <a:r>
              <a:rPr lang="en-US" sz="1600" dirty="0"/>
              <a:t> </a:t>
            </a:r>
          </a:p>
          <a:p>
            <a:pPr marL="0" indent="0">
              <a:spcBef>
                <a:spcPts val="0"/>
              </a:spcBef>
              <a:buNone/>
            </a:pPr>
            <a:r>
              <a:rPr lang="en-US" sz="2400" dirty="0"/>
              <a:t>    </a:t>
            </a:r>
            <a:r>
              <a:rPr lang="en-US" sz="2400" dirty="0" err="1"/>
              <a:t>printf</a:t>
            </a:r>
            <a:r>
              <a:rPr lang="en-US" sz="2400" dirty="0"/>
              <a:t>("Enter base number: ");</a:t>
            </a:r>
          </a:p>
          <a:p>
            <a:pPr marL="0" indent="0">
              <a:spcBef>
                <a:spcPts val="0"/>
              </a:spcBef>
              <a:buNone/>
            </a:pPr>
            <a:r>
              <a:rPr lang="en-US" sz="2400" dirty="0"/>
              <a:t>    </a:t>
            </a:r>
            <a:r>
              <a:rPr lang="en-US" sz="2400" dirty="0" err="1"/>
              <a:t>scanf</a:t>
            </a:r>
            <a:r>
              <a:rPr lang="en-US" sz="2400" dirty="0"/>
              <a:t>("%</a:t>
            </a:r>
            <a:r>
              <a:rPr lang="en-US" sz="2400" dirty="0" err="1"/>
              <a:t>d",&amp;base</a:t>
            </a:r>
            <a:r>
              <a:rPr lang="en-US" sz="2400" dirty="0"/>
              <a:t>);</a:t>
            </a:r>
          </a:p>
          <a:p>
            <a:pPr marL="0" indent="0">
              <a:spcBef>
                <a:spcPts val="0"/>
              </a:spcBef>
              <a:buNone/>
            </a:pPr>
            <a:r>
              <a:rPr lang="en-US" sz="2400" dirty="0"/>
              <a:t> </a:t>
            </a:r>
          </a:p>
          <a:p>
            <a:pPr marL="0" indent="0">
              <a:spcBef>
                <a:spcPts val="0"/>
              </a:spcBef>
              <a:buNone/>
            </a:pPr>
            <a:r>
              <a:rPr lang="en-US" sz="2400" dirty="0"/>
              <a:t>    </a:t>
            </a:r>
            <a:r>
              <a:rPr lang="en-US" sz="2400" dirty="0" err="1"/>
              <a:t>printf</a:t>
            </a:r>
            <a:r>
              <a:rPr lang="en-US" sz="2400" dirty="0"/>
              <a:t>("Enter power number);</a:t>
            </a:r>
          </a:p>
          <a:p>
            <a:pPr marL="0" indent="0">
              <a:spcBef>
                <a:spcPts val="0"/>
              </a:spcBef>
              <a:buNone/>
            </a:pPr>
            <a:r>
              <a:rPr lang="en-US" sz="2400" dirty="0"/>
              <a:t>    </a:t>
            </a:r>
            <a:r>
              <a:rPr lang="en-US" sz="2400" dirty="0" err="1"/>
              <a:t>scanf</a:t>
            </a:r>
            <a:r>
              <a:rPr lang="en-US" sz="2400" dirty="0"/>
              <a:t>("%d",&amp;</a:t>
            </a:r>
            <a:r>
              <a:rPr lang="en-US" sz="2400" dirty="0" err="1"/>
              <a:t>powerRaised</a:t>
            </a:r>
            <a:r>
              <a:rPr lang="en-US" sz="2400" dirty="0"/>
              <a:t>);</a:t>
            </a:r>
          </a:p>
          <a:p>
            <a:pPr marL="0" indent="0">
              <a:spcBef>
                <a:spcPts val="0"/>
              </a:spcBef>
              <a:buNone/>
            </a:pPr>
            <a:r>
              <a:rPr lang="en-US" sz="1200" dirty="0"/>
              <a:t> </a:t>
            </a:r>
            <a:endParaRPr lang="en-US" sz="400" dirty="0"/>
          </a:p>
          <a:p>
            <a:pPr marL="0" indent="0">
              <a:spcBef>
                <a:spcPts val="0"/>
              </a:spcBef>
              <a:buNone/>
            </a:pPr>
            <a:r>
              <a:rPr lang="en-US" sz="2400" dirty="0"/>
              <a:t>    result = power(base, </a:t>
            </a:r>
            <a:r>
              <a:rPr lang="en-US" sz="2400" dirty="0" err="1"/>
              <a:t>powerRaised</a:t>
            </a:r>
            <a:r>
              <a:rPr lang="en-US" sz="2400" dirty="0"/>
              <a:t>);</a:t>
            </a:r>
          </a:p>
          <a:p>
            <a:pPr marL="0" indent="0">
              <a:spcBef>
                <a:spcPts val="0"/>
              </a:spcBef>
              <a:buNone/>
            </a:pPr>
            <a:r>
              <a:rPr lang="en-US" sz="1400" dirty="0"/>
              <a:t> </a:t>
            </a:r>
          </a:p>
          <a:p>
            <a:pPr marL="0" indent="0">
              <a:spcBef>
                <a:spcPts val="0"/>
              </a:spcBef>
              <a:buNone/>
            </a:pPr>
            <a:r>
              <a:rPr lang="en-US" sz="2400" dirty="0"/>
              <a:t>    </a:t>
            </a:r>
            <a:r>
              <a:rPr lang="en-US" sz="2400" dirty="0" err="1"/>
              <a:t>printf</a:t>
            </a:r>
            <a:r>
              <a:rPr lang="en-US" sz="2400" dirty="0"/>
              <a:t>("%d^%d = %d", base, </a:t>
            </a:r>
            <a:r>
              <a:rPr lang="en-US" sz="2400" dirty="0" err="1"/>
              <a:t>powerRaised</a:t>
            </a:r>
            <a:r>
              <a:rPr lang="en-US" sz="2400" dirty="0"/>
              <a:t>, result);                                                     </a:t>
            </a:r>
          </a:p>
          <a:p>
            <a:pPr marL="0" indent="0">
              <a:spcBef>
                <a:spcPts val="0"/>
              </a:spcBef>
              <a:buNone/>
            </a:pPr>
            <a:r>
              <a:rPr lang="en-US" sz="2400" dirty="0"/>
              <a:t>    return 0;</a:t>
            </a:r>
          </a:p>
          <a:p>
            <a:pPr marL="0" indent="0">
              <a:spcBef>
                <a:spcPts val="0"/>
              </a:spcBef>
              <a:buNone/>
            </a:pPr>
            <a:r>
              <a:rPr lang="en-US" sz="2400" dirty="0"/>
              <a:t>}</a:t>
            </a:r>
          </a:p>
          <a:p>
            <a:pPr eaLnBrk="1" hangingPunct="1">
              <a:spcBef>
                <a:spcPts val="0"/>
              </a:spcBef>
              <a:buFontTx/>
              <a:buNone/>
            </a:pPr>
            <a:endParaRPr lang="en-US" sz="1200" dirty="0"/>
          </a:p>
        </p:txBody>
      </p:sp>
      <p:sp>
        <p:nvSpPr>
          <p:cNvPr id="2" name="Date Placeholder 1"/>
          <p:cNvSpPr>
            <a:spLocks noGrp="1"/>
          </p:cNvSpPr>
          <p:nvPr>
            <p:ph type="dt" sz="half" idx="10"/>
          </p:nvPr>
        </p:nvSpPr>
        <p:spPr/>
        <p:txBody>
          <a:bodyPr/>
          <a:lstStyle/>
          <a:p>
            <a:pPr>
              <a:defRPr/>
            </a:pPr>
            <a:fld id="{1C1AEAC0-16CC-4C0A-8490-09E4990BD4F8}" type="datetime1">
              <a:rPr lang="en-US" smtClean="0"/>
              <a:t>5/23/2022</a:t>
            </a:fld>
            <a:endParaRPr lang="en-US"/>
          </a:p>
        </p:txBody>
      </p:sp>
      <p:sp>
        <p:nvSpPr>
          <p:cNvPr id="20482" name="Footer Placeholder 3"/>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20485" name="Slide Number Placeholder 5"/>
          <p:cNvSpPr>
            <a:spLocks noGrp="1"/>
          </p:cNvSpPr>
          <p:nvPr>
            <p:ph type="sldNum" sz="quarter" idx="12"/>
          </p:nvPr>
        </p:nvSpPr>
        <p:spPr>
          <a:noFill/>
        </p:spPr>
        <p:txBody>
          <a:bodyPr/>
          <a:lstStyle/>
          <a:p>
            <a:fld id="{D809B621-F564-4AFA-B048-F1801CD0ABCD}" type="slidenum">
              <a:rPr lang="en-US" smtClean="0"/>
              <a:pPr/>
              <a:t>31</a:t>
            </a:fld>
            <a:endParaRPr lang="en-US"/>
          </a:p>
        </p:txBody>
      </p:sp>
      <p:sp>
        <p:nvSpPr>
          <p:cNvPr id="7" name="Text Box 3"/>
          <p:cNvSpPr txBox="1">
            <a:spLocks noChangeArrowheads="1"/>
          </p:cNvSpPr>
          <p:nvPr/>
        </p:nvSpPr>
        <p:spPr bwMode="auto">
          <a:xfrm>
            <a:off x="7554052" y="3455761"/>
            <a:ext cx="3744416" cy="1406539"/>
          </a:xfrm>
          <a:prstGeom prst="rect">
            <a:avLst/>
          </a:prstGeom>
          <a:noFill/>
          <a:ln w="28575" cap="sq">
            <a:solidFill>
              <a:srgbClr val="FF0000"/>
            </a:solidFill>
            <a:miter lim="800000"/>
            <a:headEnd type="none" w="sm" len="sm"/>
            <a:tailEnd type="none" w="sm" len="sm"/>
          </a:ln>
        </p:spPr>
        <p:txBody>
          <a:bodyPr wrap="square">
            <a:spAutoFit/>
          </a:bodyPr>
          <a:lstStyle/>
          <a:p>
            <a:pPr algn="just" eaLnBrk="0" hangingPunct="0">
              <a:lnSpc>
                <a:spcPct val="70000"/>
              </a:lnSpc>
              <a:spcBef>
                <a:spcPct val="35000"/>
              </a:spcBef>
            </a:pPr>
            <a:r>
              <a:rPr lang="en-US" sz="3200" dirty="0">
                <a:solidFill>
                  <a:srgbClr val="C00000"/>
                </a:solidFill>
                <a:latin typeface="Tempus Sans ITC" pitchFamily="82" charset="0"/>
              </a:rPr>
              <a:t>Output:</a:t>
            </a:r>
          </a:p>
          <a:p>
            <a:pPr algn="just" eaLnBrk="0" hangingPunct="0">
              <a:lnSpc>
                <a:spcPct val="70000"/>
              </a:lnSpc>
              <a:spcBef>
                <a:spcPct val="35000"/>
              </a:spcBef>
            </a:pPr>
            <a:r>
              <a:rPr lang="en-US" sz="2000" dirty="0">
                <a:solidFill>
                  <a:schemeClr val="tx1"/>
                </a:solidFill>
                <a:latin typeface="Tempus Sans ITC" pitchFamily="82" charset="0"/>
              </a:rPr>
              <a:t>Enter base number:3</a:t>
            </a:r>
          </a:p>
          <a:p>
            <a:pPr algn="just" eaLnBrk="0" hangingPunct="0">
              <a:lnSpc>
                <a:spcPct val="70000"/>
              </a:lnSpc>
              <a:spcBef>
                <a:spcPct val="35000"/>
              </a:spcBef>
            </a:pPr>
            <a:r>
              <a:rPr lang="en-US" sz="2000" dirty="0">
                <a:solidFill>
                  <a:schemeClr val="tx1"/>
                </a:solidFill>
                <a:latin typeface="Tempus Sans ITC" pitchFamily="82" charset="0"/>
              </a:rPr>
              <a:t>Enter power number: 4</a:t>
            </a:r>
          </a:p>
          <a:p>
            <a:pPr algn="just" eaLnBrk="0" hangingPunct="0">
              <a:lnSpc>
                <a:spcPct val="70000"/>
              </a:lnSpc>
              <a:spcBef>
                <a:spcPct val="35000"/>
              </a:spcBef>
            </a:pPr>
            <a:r>
              <a:rPr lang="en-US" sz="2000" dirty="0">
                <a:solidFill>
                  <a:schemeClr val="tx1"/>
                </a:solidFill>
                <a:latin typeface="Tempus Sans ITC" pitchFamily="82" charset="0"/>
              </a:rPr>
              <a:t>3^4=81</a:t>
            </a:r>
          </a:p>
        </p:txBody>
      </p:sp>
      <p:sp>
        <p:nvSpPr>
          <p:cNvPr id="10" name="Rectangle 9"/>
          <p:cNvSpPr>
            <a:spLocks noChangeArrowheads="1"/>
          </p:cNvSpPr>
          <p:nvPr/>
        </p:nvSpPr>
        <p:spPr bwMode="auto">
          <a:xfrm>
            <a:off x="5735960" y="1059928"/>
            <a:ext cx="6336704" cy="2308324"/>
          </a:xfrm>
          <a:prstGeom prst="rect">
            <a:avLst/>
          </a:prstGeom>
          <a:noFill/>
          <a:ln w="9525">
            <a:noFill/>
            <a:miter lim="800000"/>
            <a:headEnd/>
            <a:tailEnd/>
          </a:ln>
        </p:spPr>
        <p:txBody>
          <a:bodyPr wrap="square">
            <a:spAutoFit/>
          </a:bodyPr>
          <a:lstStyle/>
          <a:p>
            <a:r>
              <a:rPr lang="en-US" sz="2400" dirty="0" err="1">
                <a:solidFill>
                  <a:schemeClr val="tx1"/>
                </a:solidFill>
                <a:latin typeface="+mn-lt"/>
              </a:rPr>
              <a:t>int</a:t>
            </a:r>
            <a:r>
              <a:rPr lang="en-US" sz="2400" dirty="0">
                <a:solidFill>
                  <a:schemeClr val="tx1"/>
                </a:solidFill>
                <a:latin typeface="+mn-lt"/>
              </a:rPr>
              <a:t> power(</a:t>
            </a:r>
            <a:r>
              <a:rPr lang="en-US" sz="2400" dirty="0" err="1">
                <a:solidFill>
                  <a:schemeClr val="tx1"/>
                </a:solidFill>
                <a:latin typeface="+mn-lt"/>
              </a:rPr>
              <a:t>int</a:t>
            </a:r>
            <a:r>
              <a:rPr lang="en-US" sz="2400" dirty="0">
                <a:solidFill>
                  <a:schemeClr val="tx1"/>
                </a:solidFill>
                <a:latin typeface="+mn-lt"/>
              </a:rPr>
              <a:t> base, </a:t>
            </a:r>
            <a:r>
              <a:rPr lang="en-US" sz="2400" dirty="0" err="1">
                <a:solidFill>
                  <a:schemeClr val="tx1"/>
                </a:solidFill>
                <a:latin typeface="+mn-lt"/>
              </a:rPr>
              <a:t>int</a:t>
            </a:r>
            <a:r>
              <a:rPr lang="en-US" sz="2400" dirty="0">
                <a:solidFill>
                  <a:schemeClr val="tx1"/>
                </a:solidFill>
                <a:latin typeface="+mn-lt"/>
              </a:rPr>
              <a:t> </a:t>
            </a:r>
            <a:r>
              <a:rPr lang="en-US" sz="2400" dirty="0" err="1">
                <a:solidFill>
                  <a:schemeClr val="tx1"/>
                </a:solidFill>
                <a:latin typeface="+mn-lt"/>
              </a:rPr>
              <a:t>powerRaised</a:t>
            </a:r>
            <a:r>
              <a:rPr lang="en-US" sz="2400" dirty="0">
                <a:solidFill>
                  <a:schemeClr val="tx1"/>
                </a:solidFill>
                <a:latin typeface="+mn-lt"/>
              </a:rPr>
              <a:t>) {</a:t>
            </a:r>
          </a:p>
          <a:p>
            <a:r>
              <a:rPr lang="en-US" sz="2400" dirty="0">
                <a:solidFill>
                  <a:schemeClr val="tx1"/>
                </a:solidFill>
                <a:latin typeface="+mn-lt"/>
              </a:rPr>
              <a:t>    if (</a:t>
            </a:r>
            <a:r>
              <a:rPr lang="en-US" sz="2400" dirty="0" err="1">
                <a:solidFill>
                  <a:schemeClr val="tx1"/>
                </a:solidFill>
                <a:latin typeface="+mn-lt"/>
              </a:rPr>
              <a:t>powerRaised</a:t>
            </a:r>
            <a:r>
              <a:rPr lang="en-US" sz="2400" dirty="0">
                <a:solidFill>
                  <a:schemeClr val="tx1"/>
                </a:solidFill>
                <a:latin typeface="+mn-lt"/>
              </a:rPr>
              <a:t> != 0)</a:t>
            </a:r>
          </a:p>
          <a:p>
            <a:r>
              <a:rPr lang="en-US" sz="2400" dirty="0">
                <a:solidFill>
                  <a:schemeClr val="tx1"/>
                </a:solidFill>
                <a:latin typeface="+mn-lt"/>
              </a:rPr>
              <a:t>        return (base*power(base, powerRaised-1));</a:t>
            </a:r>
          </a:p>
          <a:p>
            <a:r>
              <a:rPr lang="en-US" sz="2400" dirty="0">
                <a:solidFill>
                  <a:schemeClr val="tx1"/>
                </a:solidFill>
                <a:latin typeface="+mn-lt"/>
              </a:rPr>
              <a:t>    else</a:t>
            </a:r>
          </a:p>
          <a:p>
            <a:r>
              <a:rPr lang="en-US" sz="2400" dirty="0">
                <a:solidFill>
                  <a:schemeClr val="tx1"/>
                </a:solidFill>
                <a:latin typeface="+mn-lt"/>
              </a:rPr>
              <a:t>        return 1;</a:t>
            </a:r>
          </a:p>
          <a:p>
            <a:r>
              <a:rPr lang="en-US" sz="2400" dirty="0">
                <a:solidFill>
                  <a:schemeClr val="tx1"/>
                </a:solidFill>
                <a:latin typeface="+mn-lt"/>
              </a:rPr>
              <a:t>}</a:t>
            </a:r>
          </a:p>
        </p:txBody>
      </p:sp>
    </p:spTree>
    <p:extLst>
      <p:ext uri="{BB962C8B-B14F-4D97-AF65-F5344CB8AC3E}">
        <p14:creationId xmlns:p14="http://schemas.microsoft.com/office/powerpoint/2010/main" val="10702989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7" grpId="0" animBg="1"/>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876299" y="410946"/>
            <a:ext cx="9493451" cy="685800"/>
          </a:xfrm>
        </p:spPr>
        <p:txBody>
          <a:bodyPr>
            <a:noAutofit/>
          </a:bodyPr>
          <a:lstStyle/>
          <a:p>
            <a:r>
              <a:rPr lang="en-US" sz="2800" dirty="0">
                <a:solidFill>
                  <a:schemeClr val="accent1"/>
                </a:solidFill>
              </a:rPr>
              <a:t>Recursive Problem- Sum of natural numbers</a:t>
            </a:r>
          </a:p>
        </p:txBody>
      </p:sp>
      <p:sp>
        <p:nvSpPr>
          <p:cNvPr id="20484" name="Rectangle 3"/>
          <p:cNvSpPr>
            <a:spLocks noGrp="1" noChangeArrowheads="1"/>
          </p:cNvSpPr>
          <p:nvPr>
            <p:ph idx="1"/>
          </p:nvPr>
        </p:nvSpPr>
        <p:spPr>
          <a:xfrm>
            <a:off x="838200" y="1059929"/>
            <a:ext cx="6248402" cy="5296421"/>
          </a:xfrm>
        </p:spPr>
        <p:txBody>
          <a:bodyPr>
            <a:normAutofit fontScale="92500" lnSpcReduction="20000"/>
          </a:bodyPr>
          <a:lstStyle/>
          <a:p>
            <a:pPr marL="0" indent="0">
              <a:buNone/>
            </a:pPr>
            <a:r>
              <a:rPr lang="en-US" sz="2900" dirty="0"/>
              <a:t>#include &lt;</a:t>
            </a:r>
            <a:r>
              <a:rPr lang="en-US" sz="2900" dirty="0" err="1"/>
              <a:t>stdio.h</a:t>
            </a:r>
            <a:r>
              <a:rPr lang="en-US" sz="2900" dirty="0"/>
              <a:t>&gt;</a:t>
            </a:r>
          </a:p>
          <a:p>
            <a:pPr marL="0" indent="0">
              <a:buNone/>
            </a:pPr>
            <a:r>
              <a:rPr lang="en-US" sz="2900" dirty="0" err="1"/>
              <a:t>int</a:t>
            </a:r>
            <a:r>
              <a:rPr lang="en-US" sz="2900" dirty="0"/>
              <a:t> sum(</a:t>
            </a:r>
            <a:r>
              <a:rPr lang="en-US" sz="2900" dirty="0" err="1"/>
              <a:t>int</a:t>
            </a:r>
            <a:r>
              <a:rPr lang="en-US" sz="2900" dirty="0"/>
              <a:t> n);</a:t>
            </a:r>
          </a:p>
          <a:p>
            <a:pPr marL="0" indent="0">
              <a:buNone/>
            </a:pPr>
            <a:endParaRPr lang="en-US" sz="2900" dirty="0"/>
          </a:p>
          <a:p>
            <a:pPr marL="0" indent="0">
              <a:buNone/>
            </a:pPr>
            <a:r>
              <a:rPr lang="en-US" sz="2900" dirty="0" err="1"/>
              <a:t>int</a:t>
            </a:r>
            <a:r>
              <a:rPr lang="en-US" sz="2900" dirty="0"/>
              <a:t> main() {</a:t>
            </a:r>
          </a:p>
          <a:p>
            <a:pPr marL="0" indent="0">
              <a:buNone/>
            </a:pPr>
            <a:r>
              <a:rPr lang="en-US" sz="2900" dirty="0"/>
              <a:t>    </a:t>
            </a:r>
            <a:r>
              <a:rPr lang="en-US" sz="2900" dirty="0" err="1"/>
              <a:t>int</a:t>
            </a:r>
            <a:r>
              <a:rPr lang="en-US" sz="2900" dirty="0"/>
              <a:t> number, result;</a:t>
            </a:r>
          </a:p>
          <a:p>
            <a:pPr marL="0" indent="0">
              <a:buNone/>
            </a:pPr>
            <a:endParaRPr lang="en-US" sz="2900" dirty="0"/>
          </a:p>
          <a:p>
            <a:pPr marL="0" indent="0">
              <a:buNone/>
            </a:pPr>
            <a:r>
              <a:rPr lang="en-US" sz="2900" dirty="0"/>
              <a:t>    </a:t>
            </a:r>
            <a:r>
              <a:rPr lang="en-US" sz="2900" dirty="0" err="1"/>
              <a:t>printf</a:t>
            </a:r>
            <a:r>
              <a:rPr lang="en-US" sz="2900" dirty="0"/>
              <a:t>("Enter a positive integer: ");</a:t>
            </a:r>
          </a:p>
          <a:p>
            <a:pPr marL="0" indent="0">
              <a:buNone/>
            </a:pPr>
            <a:r>
              <a:rPr lang="en-US" sz="2900" dirty="0"/>
              <a:t>    </a:t>
            </a:r>
            <a:r>
              <a:rPr lang="en-US" sz="2900" dirty="0" err="1"/>
              <a:t>scanf</a:t>
            </a:r>
            <a:r>
              <a:rPr lang="en-US" sz="2900" dirty="0"/>
              <a:t>("%d", &amp;number);</a:t>
            </a:r>
          </a:p>
          <a:p>
            <a:pPr marL="0" indent="0">
              <a:buNone/>
            </a:pPr>
            <a:endParaRPr lang="en-US" sz="2900" dirty="0"/>
          </a:p>
          <a:p>
            <a:pPr marL="0" indent="0">
              <a:buNone/>
            </a:pPr>
            <a:r>
              <a:rPr lang="en-US" sz="2900" dirty="0"/>
              <a:t>    result = sum(number);</a:t>
            </a:r>
          </a:p>
          <a:p>
            <a:pPr marL="0" indent="0">
              <a:buNone/>
            </a:pPr>
            <a:endParaRPr lang="en-US" sz="2900" dirty="0"/>
          </a:p>
          <a:p>
            <a:pPr marL="0" indent="0">
              <a:buNone/>
            </a:pPr>
            <a:r>
              <a:rPr lang="en-US" sz="2900" dirty="0"/>
              <a:t>    </a:t>
            </a:r>
            <a:r>
              <a:rPr lang="en-US" sz="2900" dirty="0" err="1"/>
              <a:t>printf</a:t>
            </a:r>
            <a:r>
              <a:rPr lang="en-US" sz="2900" dirty="0"/>
              <a:t>("sum=%d", result);</a:t>
            </a:r>
          </a:p>
          <a:p>
            <a:pPr marL="0" indent="0">
              <a:buNone/>
            </a:pPr>
            <a:r>
              <a:rPr lang="en-US" sz="2900" dirty="0"/>
              <a:t>}</a:t>
            </a:r>
          </a:p>
          <a:p>
            <a:pPr eaLnBrk="1" hangingPunct="1">
              <a:buFontTx/>
              <a:buNone/>
            </a:pPr>
            <a:endParaRPr lang="en-US" sz="2400" dirty="0"/>
          </a:p>
        </p:txBody>
      </p:sp>
      <p:sp>
        <p:nvSpPr>
          <p:cNvPr id="2" name="Date Placeholder 1"/>
          <p:cNvSpPr>
            <a:spLocks noGrp="1"/>
          </p:cNvSpPr>
          <p:nvPr>
            <p:ph type="dt" sz="half" idx="10"/>
          </p:nvPr>
        </p:nvSpPr>
        <p:spPr/>
        <p:txBody>
          <a:bodyPr/>
          <a:lstStyle/>
          <a:p>
            <a:pPr>
              <a:defRPr/>
            </a:pPr>
            <a:fld id="{1C1AEAC0-16CC-4C0A-8490-09E4990BD4F8}" type="datetime1">
              <a:rPr lang="en-US" smtClean="0"/>
              <a:t>5/23/2022</a:t>
            </a:fld>
            <a:endParaRPr lang="en-US"/>
          </a:p>
        </p:txBody>
      </p:sp>
      <p:sp>
        <p:nvSpPr>
          <p:cNvPr id="20482" name="Footer Placeholder 3"/>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20485" name="Slide Number Placeholder 5"/>
          <p:cNvSpPr>
            <a:spLocks noGrp="1"/>
          </p:cNvSpPr>
          <p:nvPr>
            <p:ph type="sldNum" sz="quarter" idx="12"/>
          </p:nvPr>
        </p:nvSpPr>
        <p:spPr>
          <a:noFill/>
        </p:spPr>
        <p:txBody>
          <a:bodyPr/>
          <a:lstStyle/>
          <a:p>
            <a:fld id="{D809B621-F564-4AFA-B048-F1801CD0ABCD}" type="slidenum">
              <a:rPr lang="en-US" smtClean="0"/>
              <a:pPr/>
              <a:t>32</a:t>
            </a:fld>
            <a:endParaRPr lang="en-US"/>
          </a:p>
        </p:txBody>
      </p:sp>
      <p:sp>
        <p:nvSpPr>
          <p:cNvPr id="7" name="Text Box 3"/>
          <p:cNvSpPr txBox="1">
            <a:spLocks noChangeArrowheads="1"/>
          </p:cNvSpPr>
          <p:nvPr/>
        </p:nvSpPr>
        <p:spPr bwMode="auto">
          <a:xfrm>
            <a:off x="7391400" y="4560839"/>
            <a:ext cx="4038604" cy="1083374"/>
          </a:xfrm>
          <a:prstGeom prst="rect">
            <a:avLst/>
          </a:prstGeom>
          <a:noFill/>
          <a:ln w="28575" cap="sq">
            <a:solidFill>
              <a:srgbClr val="FF0000"/>
            </a:solidFill>
            <a:miter lim="800000"/>
            <a:headEnd type="none" w="sm" len="sm"/>
            <a:tailEnd type="none" w="sm" len="sm"/>
          </a:ln>
        </p:spPr>
        <p:txBody>
          <a:bodyPr wrap="square">
            <a:spAutoFit/>
          </a:bodyPr>
          <a:lstStyle/>
          <a:p>
            <a:pPr algn="just" eaLnBrk="0" hangingPunct="0">
              <a:lnSpc>
                <a:spcPct val="70000"/>
              </a:lnSpc>
              <a:spcBef>
                <a:spcPct val="35000"/>
              </a:spcBef>
            </a:pPr>
            <a:r>
              <a:rPr lang="en-US" sz="3200" dirty="0">
                <a:solidFill>
                  <a:srgbClr val="C00000"/>
                </a:solidFill>
                <a:latin typeface="Tempus Sans ITC" pitchFamily="82" charset="0"/>
              </a:rPr>
              <a:t>Output:</a:t>
            </a:r>
          </a:p>
          <a:p>
            <a:pPr algn="just" eaLnBrk="0" hangingPunct="0">
              <a:lnSpc>
                <a:spcPct val="70000"/>
              </a:lnSpc>
              <a:spcBef>
                <a:spcPct val="35000"/>
              </a:spcBef>
            </a:pPr>
            <a:r>
              <a:rPr lang="en-US" sz="2000" b="0" dirty="0"/>
              <a:t>Enter a positive integer: 10</a:t>
            </a:r>
          </a:p>
          <a:p>
            <a:pPr algn="just" eaLnBrk="0" hangingPunct="0">
              <a:lnSpc>
                <a:spcPct val="70000"/>
              </a:lnSpc>
              <a:spcBef>
                <a:spcPct val="35000"/>
              </a:spcBef>
            </a:pPr>
            <a:r>
              <a:rPr lang="en-US" sz="2000" dirty="0">
                <a:solidFill>
                  <a:schemeClr val="tx1"/>
                </a:solidFill>
                <a:latin typeface="Tempus Sans ITC" pitchFamily="82" charset="0"/>
              </a:rPr>
              <a:t>Sum= 55</a:t>
            </a:r>
          </a:p>
        </p:txBody>
      </p:sp>
      <p:sp>
        <p:nvSpPr>
          <p:cNvPr id="10" name="Rectangle 9"/>
          <p:cNvSpPr>
            <a:spLocks noChangeArrowheads="1"/>
          </p:cNvSpPr>
          <p:nvPr/>
        </p:nvSpPr>
        <p:spPr bwMode="auto">
          <a:xfrm>
            <a:off x="7086602" y="1327408"/>
            <a:ext cx="4343402" cy="2677656"/>
          </a:xfrm>
          <a:prstGeom prst="rect">
            <a:avLst/>
          </a:prstGeom>
          <a:noFill/>
          <a:ln w="9525">
            <a:noFill/>
            <a:miter lim="800000"/>
            <a:headEnd/>
            <a:tailEnd/>
          </a:ln>
        </p:spPr>
        <p:txBody>
          <a:bodyPr wrap="square">
            <a:spAutoFit/>
          </a:bodyPr>
          <a:lstStyle/>
          <a:p>
            <a:r>
              <a:rPr lang="en-US" sz="2400" dirty="0" err="1">
                <a:solidFill>
                  <a:schemeClr val="tx1"/>
                </a:solidFill>
                <a:latin typeface="+mn-lt"/>
              </a:rPr>
              <a:t>int</a:t>
            </a:r>
            <a:r>
              <a:rPr lang="en-US" sz="2400" dirty="0">
                <a:solidFill>
                  <a:schemeClr val="tx1"/>
                </a:solidFill>
                <a:latin typeface="+mn-lt"/>
              </a:rPr>
              <a:t> sum(</a:t>
            </a:r>
            <a:r>
              <a:rPr lang="en-US" sz="2400" dirty="0" err="1">
                <a:solidFill>
                  <a:schemeClr val="tx1"/>
                </a:solidFill>
                <a:latin typeface="+mn-lt"/>
              </a:rPr>
              <a:t>int</a:t>
            </a:r>
            <a:r>
              <a:rPr lang="en-US" sz="2400" dirty="0">
                <a:solidFill>
                  <a:schemeClr val="tx1"/>
                </a:solidFill>
                <a:latin typeface="+mn-lt"/>
              </a:rPr>
              <a:t> </a:t>
            </a:r>
            <a:r>
              <a:rPr lang="en-US" sz="2400" dirty="0" err="1">
                <a:solidFill>
                  <a:schemeClr val="tx1"/>
                </a:solidFill>
                <a:latin typeface="+mn-lt"/>
              </a:rPr>
              <a:t>num</a:t>
            </a:r>
            <a:r>
              <a:rPr lang="en-US" sz="2400" dirty="0">
                <a:solidFill>
                  <a:schemeClr val="tx1"/>
                </a:solidFill>
                <a:latin typeface="+mn-lt"/>
              </a:rPr>
              <a:t>)</a:t>
            </a:r>
          </a:p>
          <a:p>
            <a:r>
              <a:rPr lang="en-US" sz="2400" dirty="0">
                <a:solidFill>
                  <a:schemeClr val="tx1"/>
                </a:solidFill>
                <a:latin typeface="+mn-lt"/>
              </a:rPr>
              <a:t>{</a:t>
            </a:r>
          </a:p>
          <a:p>
            <a:r>
              <a:rPr lang="en-US" sz="2400" dirty="0">
                <a:solidFill>
                  <a:schemeClr val="tx1"/>
                </a:solidFill>
                <a:latin typeface="+mn-lt"/>
              </a:rPr>
              <a:t>    if (</a:t>
            </a:r>
            <a:r>
              <a:rPr lang="en-US" sz="2400" dirty="0" err="1">
                <a:solidFill>
                  <a:schemeClr val="tx1"/>
                </a:solidFill>
                <a:latin typeface="+mn-lt"/>
              </a:rPr>
              <a:t>num</a:t>
            </a:r>
            <a:r>
              <a:rPr lang="en-US" sz="2400" dirty="0">
                <a:solidFill>
                  <a:schemeClr val="tx1"/>
                </a:solidFill>
                <a:latin typeface="+mn-lt"/>
              </a:rPr>
              <a:t>!=0)</a:t>
            </a:r>
          </a:p>
          <a:p>
            <a:r>
              <a:rPr lang="en-US" sz="2400" dirty="0">
                <a:solidFill>
                  <a:schemeClr val="tx1"/>
                </a:solidFill>
                <a:latin typeface="+mn-lt"/>
              </a:rPr>
              <a:t>        return </a:t>
            </a:r>
            <a:r>
              <a:rPr lang="en-US" sz="2400" dirty="0" err="1">
                <a:solidFill>
                  <a:schemeClr val="tx1"/>
                </a:solidFill>
                <a:latin typeface="+mn-lt"/>
              </a:rPr>
              <a:t>num</a:t>
            </a:r>
            <a:r>
              <a:rPr lang="en-US" sz="2400" dirty="0">
                <a:solidFill>
                  <a:schemeClr val="tx1"/>
                </a:solidFill>
                <a:latin typeface="+mn-lt"/>
              </a:rPr>
              <a:t> + sum(num-1); </a:t>
            </a:r>
          </a:p>
          <a:p>
            <a:r>
              <a:rPr lang="en-US" sz="2400" dirty="0">
                <a:solidFill>
                  <a:schemeClr val="tx1"/>
                </a:solidFill>
                <a:latin typeface="+mn-lt"/>
              </a:rPr>
              <a:t>    else</a:t>
            </a:r>
          </a:p>
          <a:p>
            <a:r>
              <a:rPr lang="en-US" sz="2400" dirty="0">
                <a:solidFill>
                  <a:schemeClr val="tx1"/>
                </a:solidFill>
                <a:latin typeface="+mn-lt"/>
              </a:rPr>
              <a:t>        return </a:t>
            </a:r>
            <a:r>
              <a:rPr lang="en-US" sz="2400" dirty="0" err="1">
                <a:solidFill>
                  <a:schemeClr val="tx1"/>
                </a:solidFill>
                <a:latin typeface="+mn-lt"/>
              </a:rPr>
              <a:t>num</a:t>
            </a:r>
            <a:r>
              <a:rPr lang="en-US" sz="2400" dirty="0">
                <a:solidFill>
                  <a:schemeClr val="tx1"/>
                </a:solidFill>
                <a:latin typeface="+mn-lt"/>
              </a:rPr>
              <a:t>;</a:t>
            </a:r>
          </a:p>
          <a:p>
            <a:r>
              <a:rPr lang="en-US" sz="2400" dirty="0">
                <a:solidFill>
                  <a:schemeClr val="tx1"/>
                </a:solidFill>
                <a:latin typeface="+mn-lt"/>
              </a:rPr>
              <a:t>}</a:t>
            </a:r>
          </a:p>
        </p:txBody>
      </p:sp>
    </p:spTree>
    <p:extLst>
      <p:ext uri="{BB962C8B-B14F-4D97-AF65-F5344CB8AC3E}">
        <p14:creationId xmlns:p14="http://schemas.microsoft.com/office/powerpoint/2010/main" val="3936334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7" grpId="0" animBg="1"/>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838200" y="501651"/>
            <a:ext cx="9549747" cy="685800"/>
          </a:xfrm>
        </p:spPr>
        <p:txBody>
          <a:bodyPr>
            <a:noAutofit/>
          </a:bodyPr>
          <a:lstStyle/>
          <a:p>
            <a:r>
              <a:rPr lang="en-US" sz="2800" dirty="0">
                <a:solidFill>
                  <a:schemeClr val="accent1"/>
                </a:solidFill>
              </a:rPr>
              <a:t>Recursive Problem- To count number of digits</a:t>
            </a:r>
          </a:p>
        </p:txBody>
      </p:sp>
      <p:sp>
        <p:nvSpPr>
          <p:cNvPr id="20484" name="Rectangle 3"/>
          <p:cNvSpPr>
            <a:spLocks noGrp="1" noChangeArrowheads="1"/>
          </p:cNvSpPr>
          <p:nvPr>
            <p:ph idx="1"/>
          </p:nvPr>
        </p:nvSpPr>
        <p:spPr>
          <a:xfrm>
            <a:off x="838200" y="1059929"/>
            <a:ext cx="7086600" cy="5296421"/>
          </a:xfrm>
        </p:spPr>
        <p:txBody>
          <a:bodyPr>
            <a:normAutofit fontScale="85000" lnSpcReduction="20000"/>
          </a:bodyPr>
          <a:lstStyle/>
          <a:p>
            <a:pPr marL="0" indent="0">
              <a:buNone/>
            </a:pPr>
            <a:r>
              <a:rPr lang="en-US" sz="2900" dirty="0" err="1"/>
              <a:t>int</a:t>
            </a:r>
            <a:r>
              <a:rPr lang="en-US" sz="2900" dirty="0"/>
              <a:t> </a:t>
            </a:r>
            <a:r>
              <a:rPr lang="en-US" sz="2900" dirty="0" err="1"/>
              <a:t>countDigits</a:t>
            </a:r>
            <a:r>
              <a:rPr lang="en-US" sz="2900" dirty="0"/>
              <a:t>(</a:t>
            </a:r>
            <a:r>
              <a:rPr lang="en-US" sz="2900" dirty="0" err="1"/>
              <a:t>int</a:t>
            </a:r>
            <a:r>
              <a:rPr lang="en-US" sz="2900" dirty="0"/>
              <a:t>);</a:t>
            </a:r>
          </a:p>
          <a:p>
            <a:pPr marL="0" indent="0">
              <a:buNone/>
            </a:pPr>
            <a:endParaRPr lang="en-US" sz="2900" dirty="0"/>
          </a:p>
          <a:p>
            <a:pPr marL="0" indent="0">
              <a:buNone/>
            </a:pPr>
            <a:r>
              <a:rPr lang="en-US" sz="2900" dirty="0" err="1"/>
              <a:t>int</a:t>
            </a:r>
            <a:r>
              <a:rPr lang="en-US" sz="2900" dirty="0"/>
              <a:t> main() {</a:t>
            </a:r>
          </a:p>
          <a:p>
            <a:pPr marL="0" indent="0">
              <a:buNone/>
            </a:pPr>
            <a:r>
              <a:rPr lang="en-US" sz="2900" dirty="0"/>
              <a:t>    </a:t>
            </a:r>
            <a:r>
              <a:rPr lang="en-US" sz="2900" dirty="0" err="1"/>
              <a:t>int</a:t>
            </a:r>
            <a:r>
              <a:rPr lang="en-US" sz="2900" dirty="0"/>
              <a:t> number;</a:t>
            </a:r>
          </a:p>
          <a:p>
            <a:pPr marL="0" indent="0">
              <a:buNone/>
            </a:pPr>
            <a:r>
              <a:rPr lang="en-US" sz="2900" dirty="0"/>
              <a:t>    </a:t>
            </a:r>
            <a:r>
              <a:rPr lang="en-US" sz="2900" dirty="0" err="1"/>
              <a:t>int</a:t>
            </a:r>
            <a:r>
              <a:rPr lang="en-US" sz="2900" dirty="0"/>
              <a:t> count=0;</a:t>
            </a:r>
          </a:p>
          <a:p>
            <a:pPr marL="0" indent="0">
              <a:buNone/>
            </a:pPr>
            <a:endParaRPr lang="en-US" sz="2900" dirty="0"/>
          </a:p>
          <a:p>
            <a:pPr marL="0" indent="0">
              <a:buNone/>
            </a:pPr>
            <a:r>
              <a:rPr lang="en-US" sz="2900" dirty="0"/>
              <a:t>    </a:t>
            </a:r>
            <a:r>
              <a:rPr lang="en-US" sz="2900" dirty="0" err="1"/>
              <a:t>printf</a:t>
            </a:r>
            <a:r>
              <a:rPr lang="en-US" sz="2900" dirty="0"/>
              <a:t>("Enter a positive integer number: ");</a:t>
            </a:r>
          </a:p>
          <a:p>
            <a:pPr marL="0" indent="0">
              <a:buNone/>
            </a:pPr>
            <a:r>
              <a:rPr lang="en-US" sz="2900" dirty="0"/>
              <a:t>    </a:t>
            </a:r>
            <a:r>
              <a:rPr lang="en-US" sz="2900" dirty="0" err="1"/>
              <a:t>scanf</a:t>
            </a:r>
            <a:r>
              <a:rPr lang="en-US" sz="2900" dirty="0"/>
              <a:t>("%</a:t>
            </a:r>
            <a:r>
              <a:rPr lang="en-US" sz="2900" dirty="0" err="1"/>
              <a:t>d",&amp;number</a:t>
            </a:r>
            <a:r>
              <a:rPr lang="en-US" sz="2900" dirty="0"/>
              <a:t>);</a:t>
            </a:r>
          </a:p>
          <a:p>
            <a:pPr marL="0" indent="0">
              <a:buNone/>
            </a:pPr>
            <a:endParaRPr lang="en-US" sz="1400" dirty="0"/>
          </a:p>
          <a:p>
            <a:pPr marL="0" indent="0">
              <a:buNone/>
            </a:pPr>
            <a:r>
              <a:rPr lang="en-US" sz="2900" dirty="0"/>
              <a:t>    count=</a:t>
            </a:r>
            <a:r>
              <a:rPr lang="en-US" sz="2900" dirty="0" err="1"/>
              <a:t>countDigits</a:t>
            </a:r>
            <a:r>
              <a:rPr lang="en-US" sz="2900" dirty="0"/>
              <a:t>(number);</a:t>
            </a:r>
          </a:p>
          <a:p>
            <a:pPr marL="0" indent="0">
              <a:buNone/>
            </a:pPr>
            <a:endParaRPr lang="en-US" sz="1100" dirty="0"/>
          </a:p>
          <a:p>
            <a:pPr marL="0" indent="0">
              <a:buNone/>
            </a:pPr>
            <a:r>
              <a:rPr lang="en-US" sz="2900" dirty="0"/>
              <a:t>    </a:t>
            </a:r>
            <a:r>
              <a:rPr lang="en-US" sz="2900" dirty="0" err="1"/>
              <a:t>printf</a:t>
            </a:r>
            <a:r>
              <a:rPr lang="en-US" sz="2900" dirty="0"/>
              <a:t>(“Number of digits is: %d\</a:t>
            </a:r>
            <a:r>
              <a:rPr lang="en-US" sz="2900" dirty="0" err="1"/>
              <a:t>n",count</a:t>
            </a:r>
            <a:r>
              <a:rPr lang="en-US" sz="2900" dirty="0"/>
              <a:t>);</a:t>
            </a:r>
          </a:p>
          <a:p>
            <a:pPr marL="0" indent="0">
              <a:buNone/>
            </a:pPr>
            <a:endParaRPr lang="en-US" sz="2900" dirty="0"/>
          </a:p>
          <a:p>
            <a:pPr marL="0" indent="0">
              <a:buNone/>
            </a:pPr>
            <a:r>
              <a:rPr lang="en-US" sz="2900" dirty="0"/>
              <a:t>    return 0;</a:t>
            </a:r>
          </a:p>
          <a:p>
            <a:pPr marL="0" indent="0">
              <a:buNone/>
            </a:pPr>
            <a:r>
              <a:rPr lang="en-US" sz="2900" dirty="0"/>
              <a:t>}</a:t>
            </a:r>
            <a:endParaRPr lang="en-US" sz="2400" dirty="0"/>
          </a:p>
        </p:txBody>
      </p:sp>
      <p:sp>
        <p:nvSpPr>
          <p:cNvPr id="2" name="Date Placeholder 1"/>
          <p:cNvSpPr>
            <a:spLocks noGrp="1"/>
          </p:cNvSpPr>
          <p:nvPr>
            <p:ph type="dt" sz="half" idx="10"/>
          </p:nvPr>
        </p:nvSpPr>
        <p:spPr/>
        <p:txBody>
          <a:bodyPr/>
          <a:lstStyle/>
          <a:p>
            <a:pPr>
              <a:defRPr/>
            </a:pPr>
            <a:fld id="{1C1AEAC0-16CC-4C0A-8490-09E4990BD4F8}" type="datetime1">
              <a:rPr lang="en-US" smtClean="0"/>
              <a:t>5/23/2022</a:t>
            </a:fld>
            <a:endParaRPr lang="en-US"/>
          </a:p>
        </p:txBody>
      </p:sp>
      <p:sp>
        <p:nvSpPr>
          <p:cNvPr id="20482" name="Footer Placeholder 3"/>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20485" name="Slide Number Placeholder 5"/>
          <p:cNvSpPr>
            <a:spLocks noGrp="1"/>
          </p:cNvSpPr>
          <p:nvPr>
            <p:ph type="sldNum" sz="quarter" idx="12"/>
          </p:nvPr>
        </p:nvSpPr>
        <p:spPr>
          <a:noFill/>
        </p:spPr>
        <p:txBody>
          <a:bodyPr/>
          <a:lstStyle/>
          <a:p>
            <a:fld id="{D809B621-F564-4AFA-B048-F1801CD0ABCD}" type="slidenum">
              <a:rPr lang="en-US" smtClean="0"/>
              <a:pPr/>
              <a:t>33</a:t>
            </a:fld>
            <a:endParaRPr lang="en-US"/>
          </a:p>
        </p:txBody>
      </p:sp>
      <p:sp>
        <p:nvSpPr>
          <p:cNvPr id="7" name="Text Box 3"/>
          <p:cNvSpPr txBox="1">
            <a:spLocks noChangeArrowheads="1"/>
          </p:cNvSpPr>
          <p:nvPr/>
        </p:nvSpPr>
        <p:spPr bwMode="auto">
          <a:xfrm>
            <a:off x="7097404" y="5300592"/>
            <a:ext cx="4495800" cy="975652"/>
          </a:xfrm>
          <a:prstGeom prst="rect">
            <a:avLst/>
          </a:prstGeom>
          <a:noFill/>
          <a:ln w="28575" cap="sq">
            <a:solidFill>
              <a:srgbClr val="FF0000"/>
            </a:solidFill>
            <a:miter lim="800000"/>
            <a:headEnd type="none" w="sm" len="sm"/>
            <a:tailEnd type="none" w="sm" len="sm"/>
          </a:ln>
        </p:spPr>
        <p:txBody>
          <a:bodyPr wrap="square">
            <a:spAutoFit/>
          </a:bodyPr>
          <a:lstStyle/>
          <a:p>
            <a:pPr algn="just" eaLnBrk="0" hangingPunct="0">
              <a:lnSpc>
                <a:spcPct val="70000"/>
              </a:lnSpc>
              <a:spcBef>
                <a:spcPct val="35000"/>
              </a:spcBef>
            </a:pPr>
            <a:r>
              <a:rPr lang="en-US" dirty="0">
                <a:solidFill>
                  <a:srgbClr val="C00000"/>
                </a:solidFill>
                <a:latin typeface="Tempus Sans ITC" pitchFamily="82" charset="0"/>
              </a:rPr>
              <a:t>Output:</a:t>
            </a:r>
          </a:p>
          <a:p>
            <a:pPr algn="just" eaLnBrk="0" hangingPunct="0">
              <a:lnSpc>
                <a:spcPct val="70000"/>
              </a:lnSpc>
              <a:spcBef>
                <a:spcPct val="35000"/>
              </a:spcBef>
            </a:pPr>
            <a:r>
              <a:rPr lang="en-US" sz="1800" dirty="0"/>
              <a:t>Enter a positive integer number:  123</a:t>
            </a:r>
          </a:p>
          <a:p>
            <a:pPr algn="just" eaLnBrk="0" hangingPunct="0">
              <a:lnSpc>
                <a:spcPct val="70000"/>
              </a:lnSpc>
              <a:spcBef>
                <a:spcPct val="35000"/>
              </a:spcBef>
            </a:pPr>
            <a:r>
              <a:rPr lang="en-US" sz="1800" dirty="0"/>
              <a:t>Number of digits is: 3</a:t>
            </a:r>
            <a:endParaRPr lang="en-US" sz="1800" dirty="0">
              <a:solidFill>
                <a:schemeClr val="tx1"/>
              </a:solidFill>
              <a:latin typeface="Tempus Sans ITC" pitchFamily="82" charset="0"/>
            </a:endParaRPr>
          </a:p>
        </p:txBody>
      </p:sp>
      <p:sp>
        <p:nvSpPr>
          <p:cNvPr id="10" name="Rectangle 9"/>
          <p:cNvSpPr>
            <a:spLocks noChangeArrowheads="1"/>
          </p:cNvSpPr>
          <p:nvPr/>
        </p:nvSpPr>
        <p:spPr bwMode="auto">
          <a:xfrm>
            <a:off x="7392144" y="1117880"/>
            <a:ext cx="4037860" cy="4154984"/>
          </a:xfrm>
          <a:prstGeom prst="rect">
            <a:avLst/>
          </a:prstGeom>
          <a:noFill/>
          <a:ln w="9525">
            <a:noFill/>
            <a:miter lim="800000"/>
            <a:headEnd/>
            <a:tailEnd/>
          </a:ln>
        </p:spPr>
        <p:txBody>
          <a:bodyPr wrap="square">
            <a:spAutoFit/>
          </a:bodyPr>
          <a:lstStyle/>
          <a:p>
            <a:r>
              <a:rPr lang="en-US" sz="2400" dirty="0" err="1">
                <a:solidFill>
                  <a:schemeClr val="tx1"/>
                </a:solidFill>
                <a:latin typeface="+mn-lt"/>
              </a:rPr>
              <a:t>int</a:t>
            </a:r>
            <a:r>
              <a:rPr lang="en-US" sz="2400" dirty="0">
                <a:solidFill>
                  <a:schemeClr val="tx1"/>
                </a:solidFill>
                <a:latin typeface="+mn-lt"/>
              </a:rPr>
              <a:t> </a:t>
            </a:r>
            <a:r>
              <a:rPr lang="en-US" sz="2400" dirty="0" err="1">
                <a:solidFill>
                  <a:schemeClr val="tx1"/>
                </a:solidFill>
                <a:latin typeface="+mn-lt"/>
              </a:rPr>
              <a:t>countDigits</a:t>
            </a:r>
            <a:r>
              <a:rPr lang="en-US" sz="2400" dirty="0">
                <a:solidFill>
                  <a:schemeClr val="tx1"/>
                </a:solidFill>
                <a:latin typeface="+mn-lt"/>
              </a:rPr>
              <a:t>(</a:t>
            </a:r>
            <a:r>
              <a:rPr lang="en-US" sz="2400" dirty="0" err="1">
                <a:solidFill>
                  <a:schemeClr val="tx1"/>
                </a:solidFill>
                <a:latin typeface="+mn-lt"/>
              </a:rPr>
              <a:t>int</a:t>
            </a:r>
            <a:r>
              <a:rPr lang="en-US" sz="2400" dirty="0">
                <a:solidFill>
                  <a:schemeClr val="tx1"/>
                </a:solidFill>
                <a:latin typeface="+mn-lt"/>
              </a:rPr>
              <a:t> </a:t>
            </a:r>
            <a:r>
              <a:rPr lang="en-US" sz="2400" dirty="0" err="1">
                <a:solidFill>
                  <a:schemeClr val="tx1"/>
                </a:solidFill>
                <a:latin typeface="+mn-lt"/>
              </a:rPr>
              <a:t>num</a:t>
            </a:r>
            <a:r>
              <a:rPr lang="en-US" sz="2400" dirty="0">
                <a:solidFill>
                  <a:schemeClr val="tx1"/>
                </a:solidFill>
                <a:latin typeface="+mn-lt"/>
              </a:rPr>
              <a:t>) {</a:t>
            </a:r>
          </a:p>
          <a:p>
            <a:r>
              <a:rPr lang="en-US" sz="2400" dirty="0">
                <a:solidFill>
                  <a:schemeClr val="tx1"/>
                </a:solidFill>
                <a:latin typeface="+mn-lt"/>
              </a:rPr>
              <a:t>    static </a:t>
            </a:r>
            <a:r>
              <a:rPr lang="en-US" sz="2400" dirty="0" err="1">
                <a:solidFill>
                  <a:schemeClr val="tx1"/>
                </a:solidFill>
                <a:latin typeface="+mn-lt"/>
              </a:rPr>
              <a:t>int</a:t>
            </a:r>
            <a:r>
              <a:rPr lang="en-US" sz="2400" dirty="0">
                <a:solidFill>
                  <a:schemeClr val="tx1"/>
                </a:solidFill>
                <a:latin typeface="+mn-lt"/>
              </a:rPr>
              <a:t> count=0;</a:t>
            </a:r>
          </a:p>
          <a:p>
            <a:endParaRPr lang="en-US" sz="2400" dirty="0">
              <a:solidFill>
                <a:schemeClr val="tx1"/>
              </a:solidFill>
              <a:latin typeface="+mn-lt"/>
            </a:endParaRPr>
          </a:p>
          <a:p>
            <a:r>
              <a:rPr lang="en-US" sz="2400" dirty="0">
                <a:solidFill>
                  <a:schemeClr val="tx1"/>
                </a:solidFill>
                <a:latin typeface="+mn-lt"/>
              </a:rPr>
              <a:t>    if(</a:t>
            </a:r>
            <a:r>
              <a:rPr lang="en-US" sz="2400" dirty="0" err="1">
                <a:solidFill>
                  <a:schemeClr val="tx1"/>
                </a:solidFill>
                <a:latin typeface="+mn-lt"/>
              </a:rPr>
              <a:t>num</a:t>
            </a:r>
            <a:r>
              <a:rPr lang="en-US" sz="2400" dirty="0">
                <a:solidFill>
                  <a:schemeClr val="tx1"/>
                </a:solidFill>
                <a:latin typeface="+mn-lt"/>
              </a:rPr>
              <a:t>&gt;0)     {</a:t>
            </a:r>
          </a:p>
          <a:p>
            <a:r>
              <a:rPr lang="en-US" sz="2400" dirty="0">
                <a:solidFill>
                  <a:schemeClr val="tx1"/>
                </a:solidFill>
                <a:latin typeface="+mn-lt"/>
              </a:rPr>
              <a:t>        count++;</a:t>
            </a:r>
          </a:p>
          <a:p>
            <a:r>
              <a:rPr lang="en-US" sz="2400" dirty="0">
                <a:solidFill>
                  <a:schemeClr val="tx1"/>
                </a:solidFill>
                <a:latin typeface="+mn-lt"/>
              </a:rPr>
              <a:t>        </a:t>
            </a:r>
            <a:r>
              <a:rPr lang="en-US" sz="2400" dirty="0" err="1">
                <a:solidFill>
                  <a:schemeClr val="tx1"/>
                </a:solidFill>
                <a:latin typeface="+mn-lt"/>
              </a:rPr>
              <a:t>countDigits</a:t>
            </a:r>
            <a:r>
              <a:rPr lang="en-US" sz="2400" dirty="0">
                <a:solidFill>
                  <a:schemeClr val="tx1"/>
                </a:solidFill>
                <a:latin typeface="+mn-lt"/>
              </a:rPr>
              <a:t>(</a:t>
            </a:r>
            <a:r>
              <a:rPr lang="en-US" sz="2400" dirty="0" err="1">
                <a:solidFill>
                  <a:schemeClr val="tx1"/>
                </a:solidFill>
                <a:latin typeface="+mn-lt"/>
              </a:rPr>
              <a:t>num</a:t>
            </a:r>
            <a:r>
              <a:rPr lang="en-US" sz="2400" dirty="0">
                <a:solidFill>
                  <a:schemeClr val="tx1"/>
                </a:solidFill>
                <a:latin typeface="+mn-lt"/>
              </a:rPr>
              <a:t>/10);</a:t>
            </a:r>
          </a:p>
          <a:p>
            <a:r>
              <a:rPr lang="en-US" sz="2400" dirty="0">
                <a:solidFill>
                  <a:schemeClr val="tx1"/>
                </a:solidFill>
                <a:latin typeface="+mn-lt"/>
              </a:rPr>
              <a:t>    }</a:t>
            </a:r>
          </a:p>
          <a:p>
            <a:r>
              <a:rPr lang="en-US" sz="2400" dirty="0">
                <a:solidFill>
                  <a:schemeClr val="tx1"/>
                </a:solidFill>
                <a:latin typeface="+mn-lt"/>
              </a:rPr>
              <a:t>    else  {</a:t>
            </a:r>
          </a:p>
          <a:p>
            <a:r>
              <a:rPr lang="en-US" sz="2400" dirty="0">
                <a:solidFill>
                  <a:schemeClr val="tx1"/>
                </a:solidFill>
                <a:latin typeface="+mn-lt"/>
              </a:rPr>
              <a:t>        return count;</a:t>
            </a:r>
          </a:p>
          <a:p>
            <a:r>
              <a:rPr lang="en-US" sz="2400" dirty="0">
                <a:solidFill>
                  <a:schemeClr val="tx1"/>
                </a:solidFill>
                <a:latin typeface="+mn-lt"/>
              </a:rPr>
              <a:t>    }</a:t>
            </a:r>
          </a:p>
          <a:p>
            <a:r>
              <a:rPr lang="en-US" sz="2400" dirty="0">
                <a:solidFill>
                  <a:schemeClr val="tx1"/>
                </a:solidFill>
                <a:latin typeface="+mn-lt"/>
              </a:rPr>
              <a:t>}</a:t>
            </a:r>
          </a:p>
        </p:txBody>
      </p:sp>
    </p:spTree>
    <p:extLst>
      <p:ext uri="{BB962C8B-B14F-4D97-AF65-F5344CB8AC3E}">
        <p14:creationId xmlns:p14="http://schemas.microsoft.com/office/powerpoint/2010/main" val="34509638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7" grpId="0" animBg="1"/>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838201" y="501651"/>
            <a:ext cx="9550606" cy="685800"/>
          </a:xfrm>
        </p:spPr>
        <p:txBody>
          <a:bodyPr>
            <a:noAutofit/>
          </a:bodyPr>
          <a:lstStyle/>
          <a:p>
            <a:r>
              <a:rPr lang="en-US" sz="2800" dirty="0">
                <a:solidFill>
                  <a:schemeClr val="accent1"/>
                </a:solidFill>
              </a:rPr>
              <a:t>Recursive Problem- To find sum of all digits</a:t>
            </a:r>
          </a:p>
        </p:txBody>
      </p:sp>
      <p:sp>
        <p:nvSpPr>
          <p:cNvPr id="20484" name="Rectangle 3"/>
          <p:cNvSpPr>
            <a:spLocks noGrp="1" noChangeArrowheads="1"/>
          </p:cNvSpPr>
          <p:nvPr>
            <p:ph idx="1"/>
          </p:nvPr>
        </p:nvSpPr>
        <p:spPr>
          <a:xfrm>
            <a:off x="838201" y="1059929"/>
            <a:ext cx="6179282" cy="5296421"/>
          </a:xfrm>
        </p:spPr>
        <p:txBody>
          <a:bodyPr>
            <a:normAutofit fontScale="85000" lnSpcReduction="20000"/>
          </a:bodyPr>
          <a:lstStyle/>
          <a:p>
            <a:pPr marL="0" indent="0">
              <a:buNone/>
            </a:pPr>
            <a:r>
              <a:rPr lang="en-US" sz="2900" dirty="0" err="1"/>
              <a:t>int</a:t>
            </a:r>
            <a:r>
              <a:rPr lang="en-US" sz="2900" dirty="0"/>
              <a:t> </a:t>
            </a:r>
            <a:r>
              <a:rPr lang="en-US" sz="2900" dirty="0" err="1"/>
              <a:t>sumDigits</a:t>
            </a:r>
            <a:r>
              <a:rPr lang="en-US" sz="2900" dirty="0"/>
              <a:t>(</a:t>
            </a:r>
            <a:r>
              <a:rPr lang="en-US" sz="2900" dirty="0" err="1"/>
              <a:t>int</a:t>
            </a:r>
            <a:r>
              <a:rPr lang="en-US" sz="2900" dirty="0"/>
              <a:t> </a:t>
            </a:r>
            <a:r>
              <a:rPr lang="en-US" sz="2900" dirty="0" err="1"/>
              <a:t>num</a:t>
            </a:r>
            <a:r>
              <a:rPr lang="en-US" sz="2900" dirty="0"/>
              <a:t>);</a:t>
            </a:r>
          </a:p>
          <a:p>
            <a:pPr marL="0" indent="0">
              <a:buNone/>
            </a:pPr>
            <a:r>
              <a:rPr lang="en-US" sz="2900" dirty="0" err="1"/>
              <a:t>int</a:t>
            </a:r>
            <a:r>
              <a:rPr lang="en-US" sz="2900" dirty="0"/>
              <a:t> main()</a:t>
            </a:r>
          </a:p>
          <a:p>
            <a:pPr marL="0" indent="0">
              <a:buNone/>
            </a:pPr>
            <a:r>
              <a:rPr lang="en-US" sz="2900" dirty="0"/>
              <a:t>{</a:t>
            </a:r>
          </a:p>
          <a:p>
            <a:pPr marL="0" indent="0">
              <a:buNone/>
            </a:pPr>
            <a:r>
              <a:rPr lang="en-US" sz="2900" dirty="0"/>
              <a:t>    </a:t>
            </a:r>
            <a:r>
              <a:rPr lang="en-US" sz="2900" dirty="0" err="1"/>
              <a:t>int</a:t>
            </a:r>
            <a:r>
              <a:rPr lang="en-US" sz="2900" dirty="0"/>
              <a:t> </a:t>
            </a:r>
            <a:r>
              <a:rPr lang="en-US" sz="2900" dirty="0" err="1"/>
              <a:t>number,sum</a:t>
            </a:r>
            <a:r>
              <a:rPr lang="en-US" sz="2900" dirty="0"/>
              <a:t>;</a:t>
            </a:r>
          </a:p>
          <a:p>
            <a:pPr marL="0" indent="0">
              <a:buNone/>
            </a:pPr>
            <a:endParaRPr lang="en-US" sz="2900" dirty="0"/>
          </a:p>
          <a:p>
            <a:pPr marL="0" indent="0">
              <a:buNone/>
            </a:pPr>
            <a:r>
              <a:rPr lang="en-US" sz="2900" dirty="0"/>
              <a:t>    </a:t>
            </a:r>
            <a:r>
              <a:rPr lang="en-US" sz="2900" dirty="0" err="1"/>
              <a:t>printf</a:t>
            </a:r>
            <a:r>
              <a:rPr lang="en-US" sz="2900" dirty="0"/>
              <a:t>("Enter a positive integer number: ");</a:t>
            </a:r>
          </a:p>
          <a:p>
            <a:pPr marL="0" indent="0">
              <a:buNone/>
            </a:pPr>
            <a:r>
              <a:rPr lang="en-US" sz="2900" dirty="0"/>
              <a:t>    </a:t>
            </a:r>
            <a:r>
              <a:rPr lang="en-US" sz="2900" dirty="0" err="1"/>
              <a:t>scanf</a:t>
            </a:r>
            <a:r>
              <a:rPr lang="en-US" sz="2900" dirty="0"/>
              <a:t>("%</a:t>
            </a:r>
            <a:r>
              <a:rPr lang="en-US" sz="2900" dirty="0" err="1"/>
              <a:t>d",&amp;number</a:t>
            </a:r>
            <a:r>
              <a:rPr lang="en-US" sz="2900" dirty="0"/>
              <a:t>);</a:t>
            </a:r>
          </a:p>
          <a:p>
            <a:pPr marL="0" indent="0">
              <a:buNone/>
            </a:pPr>
            <a:endParaRPr lang="en-US" sz="2900" dirty="0"/>
          </a:p>
          <a:p>
            <a:pPr marL="0" indent="0">
              <a:buNone/>
            </a:pPr>
            <a:r>
              <a:rPr lang="en-US" sz="2900" dirty="0"/>
              <a:t>    sum=</a:t>
            </a:r>
            <a:r>
              <a:rPr lang="en-US" sz="2900" dirty="0" err="1"/>
              <a:t>sumDigits</a:t>
            </a:r>
            <a:r>
              <a:rPr lang="en-US" sz="2900" dirty="0"/>
              <a:t>(number);</a:t>
            </a:r>
          </a:p>
          <a:p>
            <a:pPr marL="0" indent="0">
              <a:buNone/>
            </a:pPr>
            <a:endParaRPr lang="en-US" sz="2900" dirty="0"/>
          </a:p>
          <a:p>
            <a:pPr marL="0" indent="0">
              <a:buNone/>
            </a:pPr>
            <a:r>
              <a:rPr lang="en-US" sz="2900" dirty="0"/>
              <a:t>    </a:t>
            </a:r>
            <a:r>
              <a:rPr lang="en-US" sz="2900" dirty="0" err="1"/>
              <a:t>printf</a:t>
            </a:r>
            <a:r>
              <a:rPr lang="en-US" sz="2900" dirty="0"/>
              <a:t>("Sum of all digits are: %d\</a:t>
            </a:r>
            <a:r>
              <a:rPr lang="en-US" sz="2900" dirty="0" err="1"/>
              <a:t>n",sum</a:t>
            </a:r>
            <a:r>
              <a:rPr lang="en-US" sz="2900" dirty="0"/>
              <a:t>);</a:t>
            </a:r>
          </a:p>
          <a:p>
            <a:pPr marL="0" indent="0">
              <a:buNone/>
            </a:pPr>
            <a:endParaRPr lang="en-US" sz="2900" dirty="0"/>
          </a:p>
          <a:p>
            <a:pPr marL="0" indent="0">
              <a:buNone/>
            </a:pPr>
            <a:r>
              <a:rPr lang="en-US" sz="2900" dirty="0"/>
              <a:t>    return 0;</a:t>
            </a:r>
          </a:p>
          <a:p>
            <a:pPr marL="0" indent="0">
              <a:buNone/>
            </a:pPr>
            <a:r>
              <a:rPr lang="en-US" sz="2900" dirty="0"/>
              <a:t>}</a:t>
            </a:r>
          </a:p>
          <a:p>
            <a:pPr marL="0" indent="0">
              <a:buNone/>
            </a:pPr>
            <a:endParaRPr lang="en-US" sz="2400" dirty="0"/>
          </a:p>
        </p:txBody>
      </p:sp>
      <p:sp>
        <p:nvSpPr>
          <p:cNvPr id="2" name="Date Placeholder 1"/>
          <p:cNvSpPr>
            <a:spLocks noGrp="1"/>
          </p:cNvSpPr>
          <p:nvPr>
            <p:ph type="dt" sz="half" idx="10"/>
          </p:nvPr>
        </p:nvSpPr>
        <p:spPr/>
        <p:txBody>
          <a:bodyPr/>
          <a:lstStyle/>
          <a:p>
            <a:pPr>
              <a:defRPr/>
            </a:pPr>
            <a:fld id="{1C1AEAC0-16CC-4C0A-8490-09E4990BD4F8}" type="datetime1">
              <a:rPr lang="en-US" smtClean="0"/>
              <a:t>5/23/2022</a:t>
            </a:fld>
            <a:endParaRPr lang="en-US"/>
          </a:p>
        </p:txBody>
      </p:sp>
      <p:sp>
        <p:nvSpPr>
          <p:cNvPr id="20482" name="Footer Placeholder 3"/>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20485" name="Slide Number Placeholder 5"/>
          <p:cNvSpPr>
            <a:spLocks noGrp="1"/>
          </p:cNvSpPr>
          <p:nvPr>
            <p:ph type="sldNum" sz="quarter" idx="12"/>
          </p:nvPr>
        </p:nvSpPr>
        <p:spPr>
          <a:noFill/>
        </p:spPr>
        <p:txBody>
          <a:bodyPr/>
          <a:lstStyle/>
          <a:p>
            <a:fld id="{D809B621-F564-4AFA-B048-F1801CD0ABCD}" type="slidenum">
              <a:rPr lang="en-US" smtClean="0"/>
              <a:pPr/>
              <a:t>34</a:t>
            </a:fld>
            <a:endParaRPr lang="en-US"/>
          </a:p>
        </p:txBody>
      </p:sp>
      <p:sp>
        <p:nvSpPr>
          <p:cNvPr id="7" name="Text Box 3"/>
          <p:cNvSpPr txBox="1">
            <a:spLocks noChangeArrowheads="1"/>
          </p:cNvSpPr>
          <p:nvPr/>
        </p:nvSpPr>
        <p:spPr bwMode="auto">
          <a:xfrm>
            <a:off x="7336808" y="5401265"/>
            <a:ext cx="4495800" cy="975652"/>
          </a:xfrm>
          <a:prstGeom prst="rect">
            <a:avLst/>
          </a:prstGeom>
          <a:noFill/>
          <a:ln w="28575" cap="sq">
            <a:solidFill>
              <a:srgbClr val="FF0000"/>
            </a:solidFill>
            <a:miter lim="800000"/>
            <a:headEnd type="none" w="sm" len="sm"/>
            <a:tailEnd type="none" w="sm" len="sm"/>
          </a:ln>
        </p:spPr>
        <p:txBody>
          <a:bodyPr wrap="square">
            <a:spAutoFit/>
          </a:bodyPr>
          <a:lstStyle/>
          <a:p>
            <a:pPr algn="just" eaLnBrk="0" hangingPunct="0">
              <a:lnSpc>
                <a:spcPct val="70000"/>
              </a:lnSpc>
              <a:spcBef>
                <a:spcPct val="35000"/>
              </a:spcBef>
            </a:pPr>
            <a:r>
              <a:rPr lang="en-US" dirty="0">
                <a:solidFill>
                  <a:srgbClr val="C00000"/>
                </a:solidFill>
                <a:latin typeface="Tempus Sans ITC" pitchFamily="82" charset="0"/>
              </a:rPr>
              <a:t>Output:</a:t>
            </a:r>
          </a:p>
          <a:p>
            <a:pPr algn="just" eaLnBrk="0" hangingPunct="0">
              <a:lnSpc>
                <a:spcPct val="70000"/>
              </a:lnSpc>
              <a:spcBef>
                <a:spcPct val="35000"/>
              </a:spcBef>
            </a:pPr>
            <a:r>
              <a:rPr lang="en-US" sz="1800" dirty="0"/>
              <a:t>Enter a positive integer number:  123</a:t>
            </a:r>
          </a:p>
          <a:p>
            <a:pPr algn="just" eaLnBrk="0" hangingPunct="0">
              <a:lnSpc>
                <a:spcPct val="70000"/>
              </a:lnSpc>
              <a:spcBef>
                <a:spcPct val="35000"/>
              </a:spcBef>
            </a:pPr>
            <a:r>
              <a:rPr lang="en-US" sz="1800" dirty="0"/>
              <a:t>Number of digits is: 3</a:t>
            </a:r>
            <a:endParaRPr lang="en-US" sz="1800" dirty="0">
              <a:solidFill>
                <a:schemeClr val="tx1"/>
              </a:solidFill>
              <a:latin typeface="Tempus Sans ITC" pitchFamily="82" charset="0"/>
            </a:endParaRPr>
          </a:p>
        </p:txBody>
      </p:sp>
      <p:sp>
        <p:nvSpPr>
          <p:cNvPr id="10" name="Rectangle 9"/>
          <p:cNvSpPr>
            <a:spLocks noChangeArrowheads="1"/>
          </p:cNvSpPr>
          <p:nvPr/>
        </p:nvSpPr>
        <p:spPr bwMode="auto">
          <a:xfrm>
            <a:off x="7384833" y="1117879"/>
            <a:ext cx="4447775" cy="4154984"/>
          </a:xfrm>
          <a:prstGeom prst="rect">
            <a:avLst/>
          </a:prstGeom>
          <a:noFill/>
          <a:ln w="9525">
            <a:noFill/>
            <a:miter lim="800000"/>
            <a:headEnd/>
            <a:tailEnd/>
          </a:ln>
        </p:spPr>
        <p:txBody>
          <a:bodyPr wrap="square">
            <a:spAutoFit/>
          </a:bodyPr>
          <a:lstStyle/>
          <a:p>
            <a:r>
              <a:rPr lang="en-US" sz="2400" dirty="0" err="1">
                <a:solidFill>
                  <a:schemeClr val="tx1"/>
                </a:solidFill>
                <a:latin typeface="+mn-lt"/>
              </a:rPr>
              <a:t>int</a:t>
            </a:r>
            <a:r>
              <a:rPr lang="en-US" sz="2400" dirty="0">
                <a:solidFill>
                  <a:schemeClr val="tx1"/>
                </a:solidFill>
                <a:latin typeface="+mn-lt"/>
              </a:rPr>
              <a:t> </a:t>
            </a:r>
            <a:r>
              <a:rPr lang="en-US" sz="2400" dirty="0" err="1">
                <a:solidFill>
                  <a:schemeClr val="tx1"/>
                </a:solidFill>
                <a:latin typeface="+mn-lt"/>
              </a:rPr>
              <a:t>sumDigits</a:t>
            </a:r>
            <a:r>
              <a:rPr lang="en-US" sz="2400" dirty="0">
                <a:solidFill>
                  <a:schemeClr val="tx1"/>
                </a:solidFill>
                <a:latin typeface="+mn-lt"/>
              </a:rPr>
              <a:t>(</a:t>
            </a:r>
            <a:r>
              <a:rPr lang="en-US" sz="2400" dirty="0" err="1">
                <a:solidFill>
                  <a:schemeClr val="tx1"/>
                </a:solidFill>
                <a:latin typeface="+mn-lt"/>
              </a:rPr>
              <a:t>int</a:t>
            </a:r>
            <a:r>
              <a:rPr lang="en-US" sz="2400" dirty="0">
                <a:solidFill>
                  <a:schemeClr val="tx1"/>
                </a:solidFill>
                <a:latin typeface="+mn-lt"/>
              </a:rPr>
              <a:t> </a:t>
            </a:r>
            <a:r>
              <a:rPr lang="en-US" sz="2400" dirty="0" err="1">
                <a:solidFill>
                  <a:schemeClr val="tx1"/>
                </a:solidFill>
                <a:latin typeface="+mn-lt"/>
              </a:rPr>
              <a:t>num</a:t>
            </a:r>
            <a:r>
              <a:rPr lang="en-US" sz="2400" dirty="0">
                <a:solidFill>
                  <a:schemeClr val="tx1"/>
                </a:solidFill>
                <a:latin typeface="+mn-lt"/>
              </a:rPr>
              <a:t>){</a:t>
            </a:r>
          </a:p>
          <a:p>
            <a:r>
              <a:rPr lang="en-US" sz="2400" dirty="0">
                <a:solidFill>
                  <a:schemeClr val="tx1"/>
                </a:solidFill>
                <a:latin typeface="+mn-lt"/>
              </a:rPr>
              <a:t>    static </a:t>
            </a:r>
            <a:r>
              <a:rPr lang="en-US" sz="2400" dirty="0" err="1">
                <a:solidFill>
                  <a:schemeClr val="tx1"/>
                </a:solidFill>
                <a:latin typeface="+mn-lt"/>
              </a:rPr>
              <a:t>int</a:t>
            </a:r>
            <a:r>
              <a:rPr lang="en-US" sz="2400" dirty="0">
                <a:solidFill>
                  <a:schemeClr val="tx1"/>
                </a:solidFill>
                <a:latin typeface="+mn-lt"/>
              </a:rPr>
              <a:t> sum=0;</a:t>
            </a:r>
          </a:p>
          <a:p>
            <a:r>
              <a:rPr lang="en-US" sz="2400" dirty="0">
                <a:solidFill>
                  <a:schemeClr val="tx1"/>
                </a:solidFill>
                <a:latin typeface="+mn-lt"/>
              </a:rPr>
              <a:t>    if(</a:t>
            </a:r>
            <a:r>
              <a:rPr lang="en-US" sz="2400" dirty="0" err="1">
                <a:solidFill>
                  <a:schemeClr val="tx1"/>
                </a:solidFill>
                <a:latin typeface="+mn-lt"/>
              </a:rPr>
              <a:t>num</a:t>
            </a:r>
            <a:r>
              <a:rPr lang="en-US" sz="2400" dirty="0">
                <a:solidFill>
                  <a:schemeClr val="tx1"/>
                </a:solidFill>
                <a:latin typeface="+mn-lt"/>
              </a:rPr>
              <a:t>&gt;0)  {</a:t>
            </a:r>
          </a:p>
          <a:p>
            <a:r>
              <a:rPr lang="en-US" sz="2400" dirty="0">
                <a:solidFill>
                  <a:schemeClr val="tx1"/>
                </a:solidFill>
                <a:latin typeface="+mn-lt"/>
              </a:rPr>
              <a:t>        sum+=(num%10); </a:t>
            </a:r>
          </a:p>
          <a:p>
            <a:r>
              <a:rPr lang="en-US" sz="2400" dirty="0">
                <a:solidFill>
                  <a:schemeClr val="tx1"/>
                </a:solidFill>
                <a:latin typeface="+mn-lt"/>
              </a:rPr>
              <a:t>        </a:t>
            </a:r>
            <a:r>
              <a:rPr lang="en-US" sz="2400" dirty="0" err="1">
                <a:solidFill>
                  <a:schemeClr val="tx1"/>
                </a:solidFill>
                <a:latin typeface="+mn-lt"/>
              </a:rPr>
              <a:t>sumDigits</a:t>
            </a:r>
            <a:r>
              <a:rPr lang="en-US" sz="2400" dirty="0">
                <a:solidFill>
                  <a:schemeClr val="tx1"/>
                </a:solidFill>
                <a:latin typeface="+mn-lt"/>
              </a:rPr>
              <a:t>(</a:t>
            </a:r>
            <a:r>
              <a:rPr lang="en-US" sz="2400" dirty="0" err="1">
                <a:solidFill>
                  <a:schemeClr val="tx1"/>
                </a:solidFill>
                <a:latin typeface="+mn-lt"/>
              </a:rPr>
              <a:t>num</a:t>
            </a:r>
            <a:r>
              <a:rPr lang="en-US" sz="2400" dirty="0">
                <a:solidFill>
                  <a:schemeClr val="tx1"/>
                </a:solidFill>
                <a:latin typeface="+mn-lt"/>
              </a:rPr>
              <a:t>/10);</a:t>
            </a:r>
          </a:p>
          <a:p>
            <a:r>
              <a:rPr lang="en-US" sz="2400" dirty="0">
                <a:solidFill>
                  <a:schemeClr val="tx1"/>
                </a:solidFill>
                <a:latin typeface="+mn-lt"/>
              </a:rPr>
              <a:t>    }</a:t>
            </a:r>
          </a:p>
          <a:p>
            <a:r>
              <a:rPr lang="en-US" sz="2400" dirty="0">
                <a:solidFill>
                  <a:schemeClr val="tx1"/>
                </a:solidFill>
                <a:latin typeface="+mn-lt"/>
              </a:rPr>
              <a:t>    else</a:t>
            </a:r>
          </a:p>
          <a:p>
            <a:r>
              <a:rPr lang="en-US" sz="2400" dirty="0">
                <a:solidFill>
                  <a:schemeClr val="tx1"/>
                </a:solidFill>
                <a:latin typeface="+mn-lt"/>
              </a:rPr>
              <a:t>    {</a:t>
            </a:r>
          </a:p>
          <a:p>
            <a:r>
              <a:rPr lang="en-US" sz="2400" dirty="0">
                <a:solidFill>
                  <a:schemeClr val="tx1"/>
                </a:solidFill>
                <a:latin typeface="+mn-lt"/>
              </a:rPr>
              <a:t>        return sum;</a:t>
            </a:r>
          </a:p>
          <a:p>
            <a:r>
              <a:rPr lang="en-US" sz="2400" dirty="0">
                <a:solidFill>
                  <a:schemeClr val="tx1"/>
                </a:solidFill>
                <a:latin typeface="+mn-lt"/>
              </a:rPr>
              <a:t>    }</a:t>
            </a:r>
          </a:p>
          <a:p>
            <a:r>
              <a:rPr lang="en-US" sz="2400" dirty="0">
                <a:solidFill>
                  <a:schemeClr val="tx1"/>
                </a:solidFill>
                <a:latin typeface="+mn-lt"/>
              </a:rPr>
              <a:t>}</a:t>
            </a:r>
          </a:p>
        </p:txBody>
      </p:sp>
    </p:spTree>
    <p:extLst>
      <p:ext uri="{BB962C8B-B14F-4D97-AF65-F5344CB8AC3E}">
        <p14:creationId xmlns:p14="http://schemas.microsoft.com/office/powerpoint/2010/main" val="24407843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7" grpId="0" animBg="1"/>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Autofit/>
          </a:bodyPr>
          <a:lstStyle/>
          <a:p>
            <a:r>
              <a:rPr lang="en-US" sz="2800" dirty="0">
                <a:solidFill>
                  <a:schemeClr val="accent1"/>
                </a:solidFill>
              </a:rPr>
              <a:t>Recursive Problem- To find length of a string</a:t>
            </a:r>
          </a:p>
        </p:txBody>
      </p:sp>
      <p:sp>
        <p:nvSpPr>
          <p:cNvPr id="20484" name="Rectangle 3"/>
          <p:cNvSpPr>
            <a:spLocks noGrp="1" noChangeArrowheads="1"/>
          </p:cNvSpPr>
          <p:nvPr>
            <p:ph idx="1"/>
          </p:nvPr>
        </p:nvSpPr>
        <p:spPr>
          <a:xfrm>
            <a:off x="7058136" y="1176424"/>
            <a:ext cx="4774472" cy="2912499"/>
          </a:xfrm>
        </p:spPr>
        <p:txBody>
          <a:bodyPr>
            <a:noAutofit/>
          </a:bodyPr>
          <a:lstStyle/>
          <a:p>
            <a:pPr>
              <a:buNone/>
            </a:pPr>
            <a:r>
              <a:rPr lang="en-US" sz="2400" b="1" dirty="0" err="1"/>
              <a:t>int</a:t>
            </a:r>
            <a:r>
              <a:rPr lang="en-US" sz="2400" b="1" dirty="0"/>
              <a:t> length(char </a:t>
            </a:r>
            <a:r>
              <a:rPr lang="en-US" sz="2400" b="1" dirty="0" err="1"/>
              <a:t>str</a:t>
            </a:r>
            <a:r>
              <a:rPr lang="en-US" sz="2400" b="1" dirty="0"/>
              <a:t>[], </a:t>
            </a:r>
            <a:r>
              <a:rPr lang="en-US" sz="2400" b="1" dirty="0" err="1"/>
              <a:t>int</a:t>
            </a:r>
            <a:r>
              <a:rPr lang="en-US" sz="2400" b="1" dirty="0"/>
              <a:t> index)</a:t>
            </a:r>
          </a:p>
          <a:p>
            <a:pPr>
              <a:buNone/>
            </a:pPr>
            <a:r>
              <a:rPr lang="en-US" sz="2400" b="1" dirty="0"/>
              <a:t>{</a:t>
            </a:r>
          </a:p>
          <a:p>
            <a:pPr>
              <a:buNone/>
            </a:pPr>
            <a:r>
              <a:rPr lang="en-US" sz="2400" b="1" dirty="0"/>
              <a:t>    if (</a:t>
            </a:r>
            <a:r>
              <a:rPr lang="en-US" sz="2400" b="1" dirty="0" err="1"/>
              <a:t>str</a:t>
            </a:r>
            <a:r>
              <a:rPr lang="en-US" sz="2400" b="1" dirty="0"/>
              <a:t>[index] == '\0')</a:t>
            </a:r>
          </a:p>
          <a:p>
            <a:pPr>
              <a:buNone/>
            </a:pPr>
            <a:r>
              <a:rPr lang="en-US" sz="2400" b="1" dirty="0"/>
              <a:t>    {</a:t>
            </a:r>
          </a:p>
          <a:p>
            <a:pPr>
              <a:buNone/>
            </a:pPr>
            <a:r>
              <a:rPr lang="en-US" sz="2400" b="1" dirty="0"/>
              <a:t>        return 0;</a:t>
            </a:r>
          </a:p>
          <a:p>
            <a:pPr>
              <a:buNone/>
            </a:pPr>
            <a:r>
              <a:rPr lang="en-US" sz="2400" b="1" dirty="0"/>
              <a:t>    }</a:t>
            </a:r>
          </a:p>
          <a:p>
            <a:pPr>
              <a:buNone/>
            </a:pPr>
            <a:r>
              <a:rPr lang="en-US" sz="2400" b="1" dirty="0"/>
              <a:t>    return (1 + length(</a:t>
            </a:r>
            <a:r>
              <a:rPr lang="en-US" sz="2400" b="1" dirty="0" err="1"/>
              <a:t>str</a:t>
            </a:r>
            <a:r>
              <a:rPr lang="en-US" sz="2400" b="1" dirty="0"/>
              <a:t>, index + 1));</a:t>
            </a:r>
          </a:p>
          <a:p>
            <a:pPr>
              <a:buNone/>
            </a:pPr>
            <a:r>
              <a:rPr lang="en-US" sz="2400" b="1" dirty="0"/>
              <a:t>}</a:t>
            </a:r>
          </a:p>
        </p:txBody>
      </p:sp>
      <p:sp>
        <p:nvSpPr>
          <p:cNvPr id="2" name="Date Placeholder 1"/>
          <p:cNvSpPr>
            <a:spLocks noGrp="1"/>
          </p:cNvSpPr>
          <p:nvPr>
            <p:ph type="dt" sz="half" idx="10"/>
          </p:nvPr>
        </p:nvSpPr>
        <p:spPr/>
        <p:txBody>
          <a:bodyPr/>
          <a:lstStyle/>
          <a:p>
            <a:pPr>
              <a:defRPr/>
            </a:pPr>
            <a:fld id="{1C1AEAC0-16CC-4C0A-8490-09E4990BD4F8}" type="datetime1">
              <a:rPr lang="en-US" smtClean="0"/>
              <a:t>5/23/2022</a:t>
            </a:fld>
            <a:endParaRPr lang="en-US"/>
          </a:p>
        </p:txBody>
      </p:sp>
      <p:sp>
        <p:nvSpPr>
          <p:cNvPr id="20482" name="Footer Placeholder 3"/>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20485" name="Slide Number Placeholder 5"/>
          <p:cNvSpPr>
            <a:spLocks noGrp="1"/>
          </p:cNvSpPr>
          <p:nvPr>
            <p:ph type="sldNum" sz="quarter" idx="12"/>
          </p:nvPr>
        </p:nvSpPr>
        <p:spPr>
          <a:noFill/>
        </p:spPr>
        <p:txBody>
          <a:bodyPr/>
          <a:lstStyle/>
          <a:p>
            <a:fld id="{D809B621-F564-4AFA-B048-F1801CD0ABCD}" type="slidenum">
              <a:rPr lang="en-US" smtClean="0"/>
              <a:pPr/>
              <a:t>35</a:t>
            </a:fld>
            <a:endParaRPr lang="en-US"/>
          </a:p>
        </p:txBody>
      </p:sp>
      <p:sp>
        <p:nvSpPr>
          <p:cNvPr id="7" name="Text Box 3"/>
          <p:cNvSpPr txBox="1">
            <a:spLocks noChangeArrowheads="1"/>
          </p:cNvSpPr>
          <p:nvPr/>
        </p:nvSpPr>
        <p:spPr bwMode="auto">
          <a:xfrm>
            <a:off x="7190032" y="4753448"/>
            <a:ext cx="4642576" cy="1126462"/>
          </a:xfrm>
          <a:prstGeom prst="rect">
            <a:avLst/>
          </a:prstGeom>
          <a:noFill/>
          <a:ln w="28575" cap="sq">
            <a:solidFill>
              <a:srgbClr val="FF0000"/>
            </a:solidFill>
            <a:miter lim="800000"/>
            <a:headEnd type="none" w="sm" len="sm"/>
            <a:tailEnd type="none" w="sm" len="sm"/>
          </a:ln>
        </p:spPr>
        <p:txBody>
          <a:bodyPr wrap="square">
            <a:spAutoFit/>
          </a:bodyPr>
          <a:lstStyle/>
          <a:p>
            <a:pPr algn="just" eaLnBrk="0" hangingPunct="0">
              <a:lnSpc>
                <a:spcPct val="70000"/>
              </a:lnSpc>
              <a:spcBef>
                <a:spcPct val="35000"/>
              </a:spcBef>
            </a:pPr>
            <a:r>
              <a:rPr lang="en-US" sz="2400" dirty="0">
                <a:solidFill>
                  <a:srgbClr val="C00000"/>
                </a:solidFill>
                <a:latin typeface="Tempus Sans ITC" pitchFamily="82" charset="0"/>
              </a:rPr>
              <a:t>Output:</a:t>
            </a:r>
          </a:p>
          <a:p>
            <a:pPr algn="just" eaLnBrk="0" hangingPunct="0">
              <a:lnSpc>
                <a:spcPct val="70000"/>
              </a:lnSpc>
              <a:spcBef>
                <a:spcPct val="35000"/>
              </a:spcBef>
            </a:pPr>
            <a:r>
              <a:rPr lang="en-US" sz="2400" dirty="0">
                <a:solidFill>
                  <a:srgbClr val="C00000"/>
                </a:solidFill>
                <a:latin typeface="Tempus Sans ITC" pitchFamily="82" charset="0"/>
              </a:rPr>
              <a:t>     	</a:t>
            </a:r>
            <a:r>
              <a:rPr lang="en-US" sz="2000" b="0" dirty="0"/>
              <a:t> Enter any string </a:t>
            </a:r>
            <a:r>
              <a:rPr lang="en-US" sz="2400" b="0" dirty="0"/>
              <a:t>:: </a:t>
            </a:r>
            <a:r>
              <a:rPr lang="en-US" sz="2000" dirty="0"/>
              <a:t>Manipa</a:t>
            </a:r>
            <a:r>
              <a:rPr lang="en-US" sz="2400" dirty="0"/>
              <a:t>l</a:t>
            </a:r>
          </a:p>
          <a:p>
            <a:pPr algn="just" eaLnBrk="0" hangingPunct="0">
              <a:lnSpc>
                <a:spcPct val="70000"/>
              </a:lnSpc>
              <a:spcBef>
                <a:spcPct val="35000"/>
              </a:spcBef>
            </a:pPr>
            <a:r>
              <a:rPr lang="en-US" sz="2000" b="0" dirty="0"/>
              <a:t>              The length of string= </a:t>
            </a:r>
            <a:r>
              <a:rPr lang="en-US" sz="2000" dirty="0"/>
              <a:t>7</a:t>
            </a:r>
            <a:r>
              <a:rPr lang="en-US" sz="2000" b="0" dirty="0"/>
              <a:t> </a:t>
            </a:r>
            <a:r>
              <a:rPr lang="en-US" sz="2400" dirty="0">
                <a:solidFill>
                  <a:schemeClr val="tx1"/>
                </a:solidFill>
                <a:latin typeface="Tempus Sans ITC" pitchFamily="82" charset="0"/>
              </a:rPr>
              <a:t>	</a:t>
            </a:r>
          </a:p>
        </p:txBody>
      </p:sp>
      <p:sp>
        <p:nvSpPr>
          <p:cNvPr id="10" name="Rectangle 9"/>
          <p:cNvSpPr>
            <a:spLocks noChangeArrowheads="1"/>
          </p:cNvSpPr>
          <p:nvPr/>
        </p:nvSpPr>
        <p:spPr bwMode="auto">
          <a:xfrm>
            <a:off x="838200" y="1364507"/>
            <a:ext cx="6481935" cy="5324535"/>
          </a:xfrm>
          <a:prstGeom prst="rect">
            <a:avLst/>
          </a:prstGeom>
          <a:noFill/>
          <a:ln w="9525">
            <a:noFill/>
            <a:miter lim="800000"/>
            <a:headEnd/>
            <a:tailEnd/>
          </a:ln>
        </p:spPr>
        <p:txBody>
          <a:bodyPr wrap="square">
            <a:spAutoFit/>
          </a:bodyPr>
          <a:lstStyle/>
          <a:p>
            <a:r>
              <a:rPr lang="en-US" sz="2400" b="0" dirty="0">
                <a:solidFill>
                  <a:schemeClr val="tx1"/>
                </a:solidFill>
              </a:rPr>
              <a:t>#include &lt;</a:t>
            </a:r>
            <a:r>
              <a:rPr lang="en-US" sz="2400" b="0" dirty="0" err="1">
                <a:solidFill>
                  <a:schemeClr val="tx1"/>
                </a:solidFill>
              </a:rPr>
              <a:t>stdio.h</a:t>
            </a:r>
            <a:r>
              <a:rPr lang="en-US" sz="2400" b="0" dirty="0">
                <a:solidFill>
                  <a:schemeClr val="tx1"/>
                </a:solidFill>
              </a:rPr>
              <a:t>&gt;</a:t>
            </a:r>
          </a:p>
          <a:p>
            <a:r>
              <a:rPr lang="en-US" sz="2400" b="0" dirty="0" err="1">
                <a:solidFill>
                  <a:schemeClr val="tx1"/>
                </a:solidFill>
              </a:rPr>
              <a:t>int</a:t>
            </a:r>
            <a:r>
              <a:rPr lang="en-US" sz="2400" b="0" dirty="0">
                <a:solidFill>
                  <a:schemeClr val="tx1"/>
                </a:solidFill>
              </a:rPr>
              <a:t> length(char [ ], </a:t>
            </a:r>
            <a:r>
              <a:rPr lang="en-US" sz="2400" b="0" dirty="0" err="1">
                <a:solidFill>
                  <a:schemeClr val="tx1"/>
                </a:solidFill>
              </a:rPr>
              <a:t>int</a:t>
            </a:r>
            <a:r>
              <a:rPr lang="en-US" sz="2400" b="0" dirty="0">
                <a:solidFill>
                  <a:schemeClr val="tx1"/>
                </a:solidFill>
              </a:rPr>
              <a:t>);</a:t>
            </a:r>
          </a:p>
          <a:p>
            <a:endParaRPr lang="en-US" sz="2400" b="0" dirty="0">
              <a:solidFill>
                <a:schemeClr val="tx1"/>
              </a:solidFill>
            </a:endParaRPr>
          </a:p>
          <a:p>
            <a:r>
              <a:rPr lang="en-US" sz="2400" b="0" dirty="0" err="1">
                <a:solidFill>
                  <a:schemeClr val="tx1"/>
                </a:solidFill>
              </a:rPr>
              <a:t>int</a:t>
            </a:r>
            <a:r>
              <a:rPr lang="en-US" sz="2400" b="0" dirty="0">
                <a:solidFill>
                  <a:schemeClr val="tx1"/>
                </a:solidFill>
              </a:rPr>
              <a:t> main() {</a:t>
            </a:r>
          </a:p>
          <a:p>
            <a:r>
              <a:rPr lang="en-US" sz="2400" b="0" dirty="0">
                <a:solidFill>
                  <a:schemeClr val="tx1"/>
                </a:solidFill>
              </a:rPr>
              <a:t>    char </a:t>
            </a:r>
            <a:r>
              <a:rPr lang="en-US" sz="2400" b="0" dirty="0" err="1">
                <a:solidFill>
                  <a:schemeClr val="tx1"/>
                </a:solidFill>
              </a:rPr>
              <a:t>str</a:t>
            </a:r>
            <a:r>
              <a:rPr lang="en-US" sz="2400" b="0" dirty="0">
                <a:solidFill>
                  <a:schemeClr val="tx1"/>
                </a:solidFill>
              </a:rPr>
              <a:t>[20];</a:t>
            </a:r>
          </a:p>
          <a:p>
            <a:r>
              <a:rPr lang="en-US" sz="2400" b="0" dirty="0">
                <a:solidFill>
                  <a:schemeClr val="tx1"/>
                </a:solidFill>
              </a:rPr>
              <a:t>    </a:t>
            </a:r>
            <a:r>
              <a:rPr lang="en-US" sz="2400" b="0" dirty="0" err="1">
                <a:solidFill>
                  <a:schemeClr val="tx1"/>
                </a:solidFill>
              </a:rPr>
              <a:t>int</a:t>
            </a:r>
            <a:r>
              <a:rPr lang="en-US" sz="2400" b="0" dirty="0">
                <a:solidFill>
                  <a:schemeClr val="tx1"/>
                </a:solidFill>
              </a:rPr>
              <a:t> count;</a:t>
            </a:r>
          </a:p>
          <a:p>
            <a:endParaRPr lang="en-US" sz="2400" b="0" dirty="0">
              <a:solidFill>
                <a:schemeClr val="tx1"/>
              </a:solidFill>
            </a:endParaRPr>
          </a:p>
          <a:p>
            <a:r>
              <a:rPr lang="en-US" sz="2400" b="0" dirty="0">
                <a:solidFill>
                  <a:schemeClr val="tx1"/>
                </a:solidFill>
              </a:rPr>
              <a:t>    </a:t>
            </a:r>
            <a:r>
              <a:rPr lang="en-US" sz="2400" b="0" dirty="0" err="1">
                <a:solidFill>
                  <a:schemeClr val="tx1"/>
                </a:solidFill>
              </a:rPr>
              <a:t>printf</a:t>
            </a:r>
            <a:r>
              <a:rPr lang="en-US" sz="2400" b="0" dirty="0">
                <a:solidFill>
                  <a:schemeClr val="tx1"/>
                </a:solidFill>
              </a:rPr>
              <a:t>("Enter any string :: ");</a:t>
            </a:r>
          </a:p>
          <a:p>
            <a:r>
              <a:rPr lang="en-US" sz="2400" b="0" dirty="0">
                <a:solidFill>
                  <a:schemeClr val="tx1"/>
                </a:solidFill>
              </a:rPr>
              <a:t>    </a:t>
            </a:r>
            <a:r>
              <a:rPr lang="en-US" sz="2400" b="0" dirty="0" err="1">
                <a:solidFill>
                  <a:schemeClr val="tx1"/>
                </a:solidFill>
              </a:rPr>
              <a:t>scanf</a:t>
            </a:r>
            <a:r>
              <a:rPr lang="en-US" sz="2400" b="0" dirty="0">
                <a:solidFill>
                  <a:schemeClr val="tx1"/>
                </a:solidFill>
              </a:rPr>
              <a:t>("%s", </a:t>
            </a:r>
            <a:r>
              <a:rPr lang="en-US" sz="2400" b="0" dirty="0" err="1">
                <a:solidFill>
                  <a:schemeClr val="tx1"/>
                </a:solidFill>
              </a:rPr>
              <a:t>str</a:t>
            </a:r>
            <a:r>
              <a:rPr lang="en-US" sz="2400" b="0" dirty="0">
                <a:solidFill>
                  <a:schemeClr val="tx1"/>
                </a:solidFill>
              </a:rPr>
              <a:t>);</a:t>
            </a:r>
          </a:p>
          <a:p>
            <a:r>
              <a:rPr lang="en-US" sz="2400" b="0" dirty="0">
                <a:solidFill>
                  <a:schemeClr val="tx1"/>
                </a:solidFill>
              </a:rPr>
              <a:t>    count = length(</a:t>
            </a:r>
            <a:r>
              <a:rPr lang="en-US" sz="2400" b="0" dirty="0" err="1">
                <a:solidFill>
                  <a:schemeClr val="tx1"/>
                </a:solidFill>
              </a:rPr>
              <a:t>str</a:t>
            </a:r>
            <a:r>
              <a:rPr lang="en-US" sz="2400" b="0" dirty="0">
                <a:solidFill>
                  <a:schemeClr val="tx1"/>
                </a:solidFill>
              </a:rPr>
              <a:t>, 0);</a:t>
            </a:r>
          </a:p>
          <a:p>
            <a:r>
              <a:rPr lang="en-US" sz="2400" b="0" dirty="0">
                <a:solidFill>
                  <a:schemeClr val="tx1"/>
                </a:solidFill>
              </a:rPr>
              <a:t>    </a:t>
            </a:r>
            <a:r>
              <a:rPr lang="en-US" sz="2400" b="0" dirty="0" err="1">
                <a:solidFill>
                  <a:schemeClr val="tx1"/>
                </a:solidFill>
              </a:rPr>
              <a:t>printf</a:t>
            </a:r>
            <a:r>
              <a:rPr lang="en-US" sz="2400" b="0" dirty="0">
                <a:solidFill>
                  <a:schemeClr val="tx1"/>
                </a:solidFill>
              </a:rPr>
              <a:t>("The length of string=%d.\</a:t>
            </a:r>
            <a:r>
              <a:rPr lang="en-US" sz="2400" b="0" dirty="0" err="1">
                <a:solidFill>
                  <a:schemeClr val="tx1"/>
                </a:solidFill>
              </a:rPr>
              <a:t>n",count</a:t>
            </a:r>
            <a:r>
              <a:rPr lang="en-US" sz="2400" b="0" dirty="0">
                <a:solidFill>
                  <a:schemeClr val="tx1"/>
                </a:solidFill>
              </a:rPr>
              <a:t>);</a:t>
            </a:r>
          </a:p>
          <a:p>
            <a:r>
              <a:rPr lang="en-US" sz="2400" b="0" dirty="0">
                <a:solidFill>
                  <a:schemeClr val="tx1"/>
                </a:solidFill>
              </a:rPr>
              <a:t>    return 0;</a:t>
            </a:r>
          </a:p>
          <a:p>
            <a:r>
              <a:rPr lang="en-US" sz="2400" b="0" dirty="0">
                <a:solidFill>
                  <a:schemeClr val="tx1"/>
                </a:solidFill>
              </a:rPr>
              <a:t>}</a:t>
            </a:r>
          </a:p>
          <a:p>
            <a:endParaRPr lang="en-US" b="0" dirty="0">
              <a:latin typeface="Baskerville Old Face" pitchFamily="18" charset="0"/>
            </a:endParaRPr>
          </a:p>
        </p:txBody>
      </p:sp>
    </p:spTree>
    <p:extLst>
      <p:ext uri="{BB962C8B-B14F-4D97-AF65-F5344CB8AC3E}">
        <p14:creationId xmlns:p14="http://schemas.microsoft.com/office/powerpoint/2010/main" val="14556544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620814" y="260648"/>
            <a:ext cx="9777645" cy="628310"/>
          </a:xfrm>
        </p:spPr>
        <p:txBody>
          <a:bodyPr>
            <a:noAutofit/>
          </a:bodyPr>
          <a:lstStyle/>
          <a:p>
            <a:r>
              <a:rPr lang="en-US" sz="2800" dirty="0">
                <a:solidFill>
                  <a:schemeClr val="accent1"/>
                </a:solidFill>
              </a:rPr>
              <a:t>Recursive Problem-Binary Search</a:t>
            </a:r>
          </a:p>
        </p:txBody>
      </p:sp>
      <p:sp>
        <p:nvSpPr>
          <p:cNvPr id="20484" name="Rectangle 3"/>
          <p:cNvSpPr>
            <a:spLocks noGrp="1" noChangeArrowheads="1"/>
          </p:cNvSpPr>
          <p:nvPr>
            <p:ph idx="1"/>
          </p:nvPr>
        </p:nvSpPr>
        <p:spPr>
          <a:xfrm>
            <a:off x="620814" y="1016228"/>
            <a:ext cx="5977879" cy="4662815"/>
          </a:xfrm>
        </p:spPr>
        <p:txBody>
          <a:bodyPr wrap="square">
            <a:spAutoFit/>
          </a:bodyPr>
          <a:lstStyle/>
          <a:p>
            <a:pPr fontAlgn="base">
              <a:lnSpc>
                <a:spcPct val="150000"/>
              </a:lnSpc>
              <a:spcBef>
                <a:spcPts val="0"/>
              </a:spcBef>
              <a:buNone/>
            </a:pPr>
            <a:r>
              <a:rPr lang="pt-BR" sz="1800" b="1" dirty="0">
                <a:solidFill>
                  <a:schemeClr val="tx2"/>
                </a:solidFill>
                <a:latin typeface="Arial" charset="0"/>
              </a:rPr>
              <a:t>int binarySearch(int x[ ],int element,int start,int end);</a:t>
            </a:r>
          </a:p>
          <a:p>
            <a:pPr fontAlgn="base">
              <a:lnSpc>
                <a:spcPct val="150000"/>
              </a:lnSpc>
              <a:spcBef>
                <a:spcPts val="0"/>
              </a:spcBef>
              <a:buNone/>
            </a:pPr>
            <a:endParaRPr lang="pt-BR" sz="1800" b="1" dirty="0">
              <a:solidFill>
                <a:schemeClr val="tx2"/>
              </a:solidFill>
              <a:latin typeface="Arial" charset="0"/>
            </a:endParaRPr>
          </a:p>
          <a:p>
            <a:pPr fontAlgn="base">
              <a:lnSpc>
                <a:spcPct val="150000"/>
              </a:lnSpc>
              <a:spcBef>
                <a:spcPts val="0"/>
              </a:spcBef>
              <a:buNone/>
            </a:pPr>
            <a:r>
              <a:rPr lang="pt-BR" sz="1800" b="1" dirty="0">
                <a:solidFill>
                  <a:schemeClr val="tx2"/>
                </a:solidFill>
                <a:latin typeface="Arial" charset="0"/>
              </a:rPr>
              <a:t>int main(){</a:t>
            </a:r>
          </a:p>
          <a:p>
            <a:pPr fontAlgn="base">
              <a:lnSpc>
                <a:spcPct val="150000"/>
              </a:lnSpc>
              <a:spcBef>
                <a:spcPts val="0"/>
              </a:spcBef>
              <a:buNone/>
            </a:pPr>
            <a:r>
              <a:rPr lang="pt-BR" sz="1800" b="1" dirty="0">
                <a:solidFill>
                  <a:schemeClr val="tx2"/>
                </a:solidFill>
                <a:latin typeface="Arial" charset="0"/>
              </a:rPr>
              <a:t>	int x[20],n,i,index,start=0,end,element;</a:t>
            </a:r>
          </a:p>
          <a:p>
            <a:pPr fontAlgn="base">
              <a:lnSpc>
                <a:spcPct val="150000"/>
              </a:lnSpc>
              <a:spcBef>
                <a:spcPts val="0"/>
              </a:spcBef>
              <a:buNone/>
            </a:pPr>
            <a:r>
              <a:rPr lang="pt-BR" sz="1800" b="1" dirty="0">
                <a:solidFill>
                  <a:schemeClr val="tx2"/>
                </a:solidFill>
                <a:latin typeface="Arial" charset="0"/>
              </a:rPr>
              <a:t>	printf("Enter number of  elements: ");</a:t>
            </a:r>
          </a:p>
          <a:p>
            <a:pPr fontAlgn="base">
              <a:lnSpc>
                <a:spcPct val="150000"/>
              </a:lnSpc>
              <a:spcBef>
                <a:spcPts val="0"/>
              </a:spcBef>
              <a:buNone/>
            </a:pPr>
            <a:r>
              <a:rPr lang="pt-BR" sz="1800" b="1" dirty="0">
                <a:solidFill>
                  <a:schemeClr val="tx2"/>
                </a:solidFill>
                <a:latin typeface="Arial" charset="0"/>
              </a:rPr>
              <a:t>	scanf("%d",&amp;n);</a:t>
            </a:r>
          </a:p>
          <a:p>
            <a:pPr fontAlgn="base">
              <a:lnSpc>
                <a:spcPct val="150000"/>
              </a:lnSpc>
              <a:spcBef>
                <a:spcPts val="0"/>
              </a:spcBef>
              <a:buNone/>
            </a:pPr>
            <a:r>
              <a:rPr lang="pt-BR" sz="1800" b="1" dirty="0">
                <a:solidFill>
                  <a:schemeClr val="tx2"/>
                </a:solidFill>
                <a:latin typeface="Arial" charset="0"/>
              </a:rPr>
              <a:t>	end = n;</a:t>
            </a:r>
          </a:p>
          <a:p>
            <a:pPr fontAlgn="base">
              <a:lnSpc>
                <a:spcPct val="150000"/>
              </a:lnSpc>
              <a:spcBef>
                <a:spcPts val="0"/>
              </a:spcBef>
              <a:buNone/>
            </a:pPr>
            <a:r>
              <a:rPr lang="pt-BR" sz="1800" b="1" dirty="0">
                <a:solidFill>
                  <a:schemeClr val="tx2"/>
                </a:solidFill>
                <a:latin typeface="Arial" charset="0"/>
              </a:rPr>
              <a:t>	printf("Enter array elements: ");</a:t>
            </a:r>
          </a:p>
          <a:p>
            <a:pPr fontAlgn="base">
              <a:lnSpc>
                <a:spcPct val="150000"/>
              </a:lnSpc>
              <a:spcBef>
                <a:spcPts val="0"/>
              </a:spcBef>
              <a:buNone/>
            </a:pPr>
            <a:r>
              <a:rPr lang="pt-BR" sz="1800" b="1" dirty="0">
                <a:solidFill>
                  <a:schemeClr val="tx2"/>
                </a:solidFill>
                <a:latin typeface="Arial" charset="0"/>
              </a:rPr>
              <a:t>	for(i=0;i&lt;n;i++){</a:t>
            </a:r>
          </a:p>
          <a:p>
            <a:pPr fontAlgn="base">
              <a:lnSpc>
                <a:spcPct val="150000"/>
              </a:lnSpc>
              <a:spcBef>
                <a:spcPts val="0"/>
              </a:spcBef>
              <a:buNone/>
            </a:pPr>
            <a:r>
              <a:rPr lang="pt-BR" sz="1800" b="1" dirty="0">
                <a:solidFill>
                  <a:schemeClr val="tx2"/>
                </a:solidFill>
                <a:latin typeface="Arial" charset="0"/>
              </a:rPr>
              <a:t>		scanf("%d",&amp;x[i]);</a:t>
            </a:r>
          </a:p>
          <a:p>
            <a:pPr fontAlgn="base">
              <a:lnSpc>
                <a:spcPct val="150000"/>
              </a:lnSpc>
              <a:spcBef>
                <a:spcPts val="0"/>
              </a:spcBef>
              <a:buNone/>
            </a:pPr>
            <a:r>
              <a:rPr lang="pt-BR" sz="1800" b="1" dirty="0">
                <a:solidFill>
                  <a:schemeClr val="tx2"/>
                </a:solidFill>
                <a:latin typeface="Arial" charset="0"/>
              </a:rPr>
              <a:t>	}</a:t>
            </a:r>
          </a:p>
        </p:txBody>
      </p:sp>
      <p:sp>
        <p:nvSpPr>
          <p:cNvPr id="2" name="Date Placeholder 1"/>
          <p:cNvSpPr>
            <a:spLocks noGrp="1"/>
          </p:cNvSpPr>
          <p:nvPr>
            <p:ph type="dt" sz="half" idx="10"/>
          </p:nvPr>
        </p:nvSpPr>
        <p:spPr/>
        <p:txBody>
          <a:bodyPr/>
          <a:lstStyle/>
          <a:p>
            <a:pPr>
              <a:defRPr/>
            </a:pPr>
            <a:fld id="{1C1AEAC0-16CC-4C0A-8490-09E4990BD4F8}" type="datetime1">
              <a:rPr lang="en-US" smtClean="0"/>
              <a:t>5/23/2022</a:t>
            </a:fld>
            <a:endParaRPr lang="en-US"/>
          </a:p>
        </p:txBody>
      </p:sp>
      <p:sp>
        <p:nvSpPr>
          <p:cNvPr id="20482" name="Footer Placeholder 3"/>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20485" name="Slide Number Placeholder 5"/>
          <p:cNvSpPr>
            <a:spLocks noGrp="1"/>
          </p:cNvSpPr>
          <p:nvPr>
            <p:ph type="sldNum" sz="quarter" idx="12"/>
          </p:nvPr>
        </p:nvSpPr>
        <p:spPr>
          <a:noFill/>
        </p:spPr>
        <p:txBody>
          <a:bodyPr/>
          <a:lstStyle/>
          <a:p>
            <a:fld id="{D809B621-F564-4AFA-B048-F1801CD0ABCD}" type="slidenum">
              <a:rPr lang="en-US" smtClean="0"/>
              <a:pPr/>
              <a:t>36</a:t>
            </a:fld>
            <a:endParaRPr lang="en-US"/>
          </a:p>
        </p:txBody>
      </p:sp>
      <p:sp>
        <p:nvSpPr>
          <p:cNvPr id="5" name="Rectangle 4"/>
          <p:cNvSpPr/>
          <p:nvPr/>
        </p:nvSpPr>
        <p:spPr>
          <a:xfrm>
            <a:off x="6096000" y="2636912"/>
            <a:ext cx="6096000" cy="3831818"/>
          </a:xfrm>
          <a:prstGeom prst="rect">
            <a:avLst/>
          </a:prstGeom>
        </p:spPr>
        <p:txBody>
          <a:bodyPr>
            <a:spAutoFit/>
          </a:bodyPr>
          <a:lstStyle/>
          <a:p>
            <a:pPr marL="171450" lvl="0" indent="-171450" defTabSz="685800" fontAlgn="auto">
              <a:lnSpc>
                <a:spcPct val="150000"/>
              </a:lnSpc>
              <a:spcBef>
                <a:spcPts val="0"/>
              </a:spcBef>
              <a:spcAft>
                <a:spcPts val="0"/>
              </a:spcAft>
            </a:pPr>
            <a:r>
              <a:rPr lang="pt-BR" sz="1800" dirty="0">
                <a:solidFill>
                  <a:srgbClr val="44546A"/>
                </a:solidFill>
              </a:rPr>
              <a:t>printf("Enter the element to search: ");</a:t>
            </a:r>
          </a:p>
          <a:p>
            <a:pPr marL="171450" lvl="0" indent="-171450" defTabSz="685800" fontAlgn="auto">
              <a:lnSpc>
                <a:spcPct val="150000"/>
              </a:lnSpc>
              <a:spcBef>
                <a:spcPts val="0"/>
              </a:spcBef>
              <a:spcAft>
                <a:spcPts val="0"/>
              </a:spcAft>
            </a:pPr>
            <a:r>
              <a:rPr lang="pt-BR" sz="1800" dirty="0">
                <a:solidFill>
                  <a:srgbClr val="44546A"/>
                </a:solidFill>
              </a:rPr>
              <a:t>	scanf("%d",&amp;element);</a:t>
            </a:r>
          </a:p>
          <a:p>
            <a:pPr marL="171450" lvl="0" indent="-171450" defTabSz="685800" fontAlgn="auto">
              <a:lnSpc>
                <a:spcPct val="150000"/>
              </a:lnSpc>
              <a:spcBef>
                <a:spcPts val="0"/>
              </a:spcBef>
              <a:spcAft>
                <a:spcPts val="0"/>
              </a:spcAft>
            </a:pPr>
            <a:r>
              <a:rPr lang="pt-BR" sz="1800" dirty="0">
                <a:solidFill>
                  <a:srgbClr val="44546A"/>
                </a:solidFill>
              </a:rPr>
              <a:t>	index = binarySearch(x,element,start,end-1);</a:t>
            </a:r>
          </a:p>
          <a:p>
            <a:pPr marL="171450" lvl="0" indent="-171450" defTabSz="685800" fontAlgn="auto">
              <a:lnSpc>
                <a:spcPct val="150000"/>
              </a:lnSpc>
              <a:spcBef>
                <a:spcPts val="0"/>
              </a:spcBef>
              <a:spcAft>
                <a:spcPts val="0"/>
              </a:spcAft>
            </a:pPr>
            <a:r>
              <a:rPr lang="pt-BR" sz="1800" dirty="0">
                <a:solidFill>
                  <a:srgbClr val="44546A"/>
                </a:solidFill>
              </a:rPr>
              <a:t>	if(index == -1)</a:t>
            </a:r>
          </a:p>
          <a:p>
            <a:pPr marL="171450" lvl="0" indent="-171450" defTabSz="685800" fontAlgn="auto">
              <a:lnSpc>
                <a:spcPct val="150000"/>
              </a:lnSpc>
              <a:spcBef>
                <a:spcPts val="0"/>
              </a:spcBef>
              <a:spcAft>
                <a:spcPts val="0"/>
              </a:spcAft>
            </a:pPr>
            <a:r>
              <a:rPr lang="pt-BR" sz="1800" dirty="0">
                <a:solidFill>
                  <a:srgbClr val="44546A"/>
                </a:solidFill>
              </a:rPr>
              <a:t>		printf("Element Not Found.\n");</a:t>
            </a:r>
          </a:p>
          <a:p>
            <a:pPr marL="171450" lvl="0" indent="-171450" defTabSz="685800" fontAlgn="auto">
              <a:lnSpc>
                <a:spcPct val="150000"/>
              </a:lnSpc>
              <a:spcBef>
                <a:spcPts val="0"/>
              </a:spcBef>
              <a:spcAft>
                <a:spcPts val="0"/>
              </a:spcAft>
            </a:pPr>
            <a:r>
              <a:rPr lang="pt-BR" sz="1800" dirty="0">
                <a:solidFill>
                  <a:srgbClr val="44546A"/>
                </a:solidFill>
              </a:rPr>
              <a:t>	else</a:t>
            </a:r>
          </a:p>
          <a:p>
            <a:pPr marL="171450" lvl="0" indent="-171450" defTabSz="685800" fontAlgn="auto">
              <a:lnSpc>
                <a:spcPct val="150000"/>
              </a:lnSpc>
              <a:spcBef>
                <a:spcPts val="0"/>
              </a:spcBef>
              <a:spcAft>
                <a:spcPts val="0"/>
              </a:spcAft>
            </a:pPr>
            <a:r>
              <a:rPr lang="pt-BR" sz="1800" dirty="0">
                <a:solidFill>
                  <a:srgbClr val="44546A"/>
                </a:solidFill>
              </a:rPr>
              <a:t>		printf("Element found at index : %d\n",index);</a:t>
            </a:r>
          </a:p>
          <a:p>
            <a:pPr marL="171450" lvl="0" indent="-171450" defTabSz="685800" fontAlgn="auto">
              <a:lnSpc>
                <a:spcPct val="150000"/>
              </a:lnSpc>
              <a:spcBef>
                <a:spcPts val="0"/>
              </a:spcBef>
              <a:spcAft>
                <a:spcPts val="0"/>
              </a:spcAft>
            </a:pPr>
            <a:r>
              <a:rPr lang="pt-BR" sz="1800" dirty="0">
                <a:solidFill>
                  <a:srgbClr val="44546A"/>
                </a:solidFill>
              </a:rPr>
              <a:t>	return 0;</a:t>
            </a:r>
          </a:p>
          <a:p>
            <a:pPr marL="171450" lvl="0" indent="-171450" defTabSz="685800" fontAlgn="auto">
              <a:lnSpc>
                <a:spcPct val="150000"/>
              </a:lnSpc>
              <a:spcBef>
                <a:spcPts val="0"/>
              </a:spcBef>
              <a:spcAft>
                <a:spcPts val="0"/>
              </a:spcAft>
            </a:pPr>
            <a:r>
              <a:rPr lang="pt-BR" sz="1800" dirty="0">
                <a:solidFill>
                  <a:srgbClr val="44546A"/>
                </a:solidFill>
              </a:rPr>
              <a:t>}</a:t>
            </a:r>
          </a:p>
        </p:txBody>
      </p:sp>
    </p:spTree>
    <p:extLst>
      <p:ext uri="{BB962C8B-B14F-4D97-AF65-F5344CB8AC3E}">
        <p14:creationId xmlns:p14="http://schemas.microsoft.com/office/powerpoint/2010/main" val="171903853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7209857" y="2511846"/>
            <a:ext cx="4656490" cy="628310"/>
          </a:xfrm>
        </p:spPr>
        <p:txBody>
          <a:bodyPr>
            <a:noAutofit/>
          </a:bodyPr>
          <a:lstStyle/>
          <a:p>
            <a:pPr algn="l" eaLnBrk="1" hangingPunct="1"/>
            <a:r>
              <a:rPr lang="en-US" sz="2800" dirty="0">
                <a:solidFill>
                  <a:schemeClr val="accent1"/>
                </a:solidFill>
              </a:rPr>
              <a:t>Binary Search</a:t>
            </a:r>
          </a:p>
        </p:txBody>
      </p:sp>
      <p:sp>
        <p:nvSpPr>
          <p:cNvPr id="20484" name="Rectangle 3"/>
          <p:cNvSpPr>
            <a:spLocks noGrp="1" noChangeArrowheads="1"/>
          </p:cNvSpPr>
          <p:nvPr>
            <p:ph idx="1"/>
          </p:nvPr>
        </p:nvSpPr>
        <p:spPr>
          <a:xfrm>
            <a:off x="591543" y="271707"/>
            <a:ext cx="7467604" cy="5039072"/>
          </a:xfrm>
        </p:spPr>
        <p:txBody>
          <a:bodyPr>
            <a:noAutofit/>
          </a:bodyPr>
          <a:lstStyle/>
          <a:p>
            <a:pPr>
              <a:spcBef>
                <a:spcPts val="300"/>
              </a:spcBef>
              <a:buNone/>
            </a:pPr>
            <a:r>
              <a:rPr lang="pt-BR" sz="2400" b="1" dirty="0"/>
              <a:t>int binarySearch(int x[],int element,int start,int end){</a:t>
            </a:r>
          </a:p>
          <a:p>
            <a:pPr>
              <a:spcBef>
                <a:spcPts val="300"/>
              </a:spcBef>
              <a:buNone/>
            </a:pPr>
            <a:r>
              <a:rPr lang="pt-BR" sz="2400" b="1" dirty="0"/>
              <a:t>	int mid,noOfElements,i;</a:t>
            </a:r>
          </a:p>
          <a:p>
            <a:pPr>
              <a:spcBef>
                <a:spcPts val="300"/>
              </a:spcBef>
              <a:buNone/>
            </a:pPr>
            <a:r>
              <a:rPr lang="pt-BR" sz="2400" b="1" dirty="0"/>
              <a:t>	mid = (int)(start+end)/2;</a:t>
            </a:r>
          </a:p>
          <a:p>
            <a:pPr>
              <a:spcBef>
                <a:spcPts val="300"/>
              </a:spcBef>
              <a:buNone/>
            </a:pPr>
            <a:r>
              <a:rPr lang="pt-BR" sz="2400" b="1" dirty="0"/>
              <a:t>	if(start &gt; end)</a:t>
            </a:r>
          </a:p>
          <a:p>
            <a:pPr>
              <a:spcBef>
                <a:spcPts val="300"/>
              </a:spcBef>
              <a:buNone/>
            </a:pPr>
            <a:r>
              <a:rPr lang="pt-BR" sz="2400" b="1" dirty="0"/>
              <a:t>		return -1;</a:t>
            </a:r>
          </a:p>
          <a:p>
            <a:pPr>
              <a:spcBef>
                <a:spcPts val="300"/>
              </a:spcBef>
              <a:buNone/>
            </a:pPr>
            <a:r>
              <a:rPr lang="pt-BR" sz="2400" b="1" dirty="0"/>
              <a:t>	if(x[mid] == element)</a:t>
            </a:r>
          </a:p>
          <a:p>
            <a:pPr>
              <a:spcBef>
                <a:spcPts val="300"/>
              </a:spcBef>
              <a:buNone/>
            </a:pPr>
            <a:r>
              <a:rPr lang="pt-BR" sz="2400" b="1" dirty="0"/>
              <a:t>		return mid;</a:t>
            </a:r>
          </a:p>
          <a:p>
            <a:pPr>
              <a:spcBef>
                <a:spcPts val="300"/>
              </a:spcBef>
              <a:buNone/>
            </a:pPr>
            <a:r>
              <a:rPr lang="pt-BR" sz="2400" b="1" dirty="0"/>
              <a:t>	else if(x[mid] &lt; element){</a:t>
            </a:r>
          </a:p>
          <a:p>
            <a:pPr>
              <a:spcBef>
                <a:spcPts val="300"/>
              </a:spcBef>
              <a:buNone/>
            </a:pPr>
            <a:r>
              <a:rPr lang="pt-BR" sz="2400" b="1" dirty="0"/>
              <a:t>		start = mid+1;</a:t>
            </a:r>
          </a:p>
          <a:p>
            <a:pPr>
              <a:spcBef>
                <a:spcPts val="300"/>
              </a:spcBef>
              <a:buNone/>
            </a:pPr>
            <a:r>
              <a:rPr lang="pt-BR" sz="2400" b="1" dirty="0"/>
              <a:t>		binarySearch(x,element,start,end);</a:t>
            </a:r>
          </a:p>
          <a:p>
            <a:pPr>
              <a:spcBef>
                <a:spcPts val="300"/>
              </a:spcBef>
              <a:buNone/>
            </a:pPr>
            <a:r>
              <a:rPr lang="pt-BR" sz="2400" b="1" dirty="0"/>
              <a:t>	}</a:t>
            </a:r>
          </a:p>
          <a:p>
            <a:pPr>
              <a:spcBef>
                <a:spcPts val="300"/>
              </a:spcBef>
              <a:buNone/>
            </a:pPr>
            <a:r>
              <a:rPr lang="pt-BR" sz="2400" b="1" dirty="0"/>
              <a:t>	else{</a:t>
            </a:r>
          </a:p>
          <a:p>
            <a:pPr>
              <a:spcBef>
                <a:spcPts val="300"/>
              </a:spcBef>
              <a:buNone/>
            </a:pPr>
            <a:r>
              <a:rPr lang="pt-BR" sz="2400" b="1" dirty="0"/>
              <a:t>		start = 0;</a:t>
            </a:r>
          </a:p>
          <a:p>
            <a:pPr>
              <a:spcBef>
                <a:spcPts val="300"/>
              </a:spcBef>
              <a:buNone/>
            </a:pPr>
            <a:r>
              <a:rPr lang="pt-BR" sz="2400" b="1" dirty="0"/>
              <a:t>		end = mid-1;</a:t>
            </a:r>
          </a:p>
          <a:p>
            <a:pPr>
              <a:spcBef>
                <a:spcPts val="300"/>
              </a:spcBef>
              <a:buNone/>
            </a:pPr>
            <a:r>
              <a:rPr lang="pt-BR" sz="2400" b="1" dirty="0"/>
              <a:t>		binarySearch(x,element,start,end);</a:t>
            </a:r>
          </a:p>
          <a:p>
            <a:pPr>
              <a:spcBef>
                <a:spcPts val="300"/>
              </a:spcBef>
              <a:buNone/>
            </a:pPr>
            <a:r>
              <a:rPr lang="pt-BR" sz="2400" b="1" dirty="0"/>
              <a:t>	}</a:t>
            </a:r>
          </a:p>
          <a:p>
            <a:pPr>
              <a:spcBef>
                <a:spcPts val="300"/>
              </a:spcBef>
              <a:buNone/>
            </a:pPr>
            <a:r>
              <a:rPr lang="pt-BR" sz="2400" b="1" dirty="0"/>
              <a:t>}</a:t>
            </a:r>
          </a:p>
        </p:txBody>
      </p:sp>
      <p:sp>
        <p:nvSpPr>
          <p:cNvPr id="2" name="Date Placeholder 1"/>
          <p:cNvSpPr>
            <a:spLocks noGrp="1"/>
          </p:cNvSpPr>
          <p:nvPr>
            <p:ph type="dt" sz="half" idx="10"/>
          </p:nvPr>
        </p:nvSpPr>
        <p:spPr/>
        <p:txBody>
          <a:bodyPr/>
          <a:lstStyle/>
          <a:p>
            <a:pPr>
              <a:defRPr/>
            </a:pPr>
            <a:fld id="{1C1AEAC0-16CC-4C0A-8490-09E4990BD4F8}" type="datetime1">
              <a:rPr lang="en-US" smtClean="0"/>
              <a:t>5/23/2022</a:t>
            </a:fld>
            <a:endParaRPr lang="en-US"/>
          </a:p>
        </p:txBody>
      </p:sp>
      <p:sp>
        <p:nvSpPr>
          <p:cNvPr id="20482" name="Footer Placeholder 3"/>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20485" name="Slide Number Placeholder 5"/>
          <p:cNvSpPr>
            <a:spLocks noGrp="1"/>
          </p:cNvSpPr>
          <p:nvPr>
            <p:ph type="sldNum" sz="quarter" idx="12"/>
          </p:nvPr>
        </p:nvSpPr>
        <p:spPr>
          <a:noFill/>
        </p:spPr>
        <p:txBody>
          <a:bodyPr/>
          <a:lstStyle/>
          <a:p>
            <a:fld id="{D809B621-F564-4AFA-B048-F1801CD0ABCD}" type="slidenum">
              <a:rPr lang="en-US" smtClean="0"/>
              <a:pPr/>
              <a:t>37</a:t>
            </a:fld>
            <a:endParaRPr lang="en-US"/>
          </a:p>
        </p:txBody>
      </p:sp>
      <p:sp>
        <p:nvSpPr>
          <p:cNvPr id="7" name="Text Box 3"/>
          <p:cNvSpPr txBox="1">
            <a:spLocks noChangeArrowheads="1"/>
          </p:cNvSpPr>
          <p:nvPr/>
        </p:nvSpPr>
        <p:spPr bwMode="auto">
          <a:xfrm>
            <a:off x="7233049" y="3366001"/>
            <a:ext cx="4120751" cy="1718932"/>
          </a:xfrm>
          <a:prstGeom prst="rect">
            <a:avLst/>
          </a:prstGeom>
          <a:noFill/>
          <a:ln w="28575" cap="sq">
            <a:solidFill>
              <a:srgbClr val="FF0000"/>
            </a:solidFill>
            <a:miter lim="800000"/>
            <a:headEnd type="none" w="sm" len="sm"/>
            <a:tailEnd type="none" w="sm" len="sm"/>
          </a:ln>
        </p:spPr>
        <p:txBody>
          <a:bodyPr wrap="square">
            <a:spAutoFit/>
          </a:bodyPr>
          <a:lstStyle/>
          <a:p>
            <a:pPr algn="just" eaLnBrk="0" hangingPunct="0">
              <a:lnSpc>
                <a:spcPct val="70000"/>
              </a:lnSpc>
              <a:spcBef>
                <a:spcPct val="35000"/>
              </a:spcBef>
            </a:pPr>
            <a:r>
              <a:rPr lang="en-US" dirty="0">
                <a:solidFill>
                  <a:srgbClr val="C00000"/>
                </a:solidFill>
                <a:latin typeface="Tempus Sans ITC" pitchFamily="82" charset="0"/>
              </a:rPr>
              <a:t>Output:</a:t>
            </a:r>
          </a:p>
          <a:p>
            <a:pPr algn="just" eaLnBrk="0" hangingPunct="0">
              <a:lnSpc>
                <a:spcPct val="70000"/>
              </a:lnSpc>
              <a:spcBef>
                <a:spcPct val="35000"/>
              </a:spcBef>
            </a:pPr>
            <a:r>
              <a:rPr lang="en-US" dirty="0">
                <a:solidFill>
                  <a:srgbClr val="C00000"/>
                </a:solidFill>
                <a:latin typeface="Tempus Sans ITC" pitchFamily="82" charset="0"/>
              </a:rPr>
              <a:t> </a:t>
            </a:r>
            <a:r>
              <a:rPr lang="en-US" sz="1800" dirty="0">
                <a:solidFill>
                  <a:schemeClr val="tx1"/>
                </a:solidFill>
                <a:latin typeface="Tempus Sans ITC" pitchFamily="82" charset="0"/>
              </a:rPr>
              <a:t>Enter number of  elements: 5 </a:t>
            </a:r>
          </a:p>
          <a:p>
            <a:pPr algn="just" eaLnBrk="0" hangingPunct="0">
              <a:lnSpc>
                <a:spcPct val="70000"/>
              </a:lnSpc>
              <a:spcBef>
                <a:spcPct val="35000"/>
              </a:spcBef>
            </a:pPr>
            <a:r>
              <a:rPr lang="en-US" sz="1800" dirty="0">
                <a:solidFill>
                  <a:schemeClr val="tx1"/>
                </a:solidFill>
                <a:latin typeface="Tempus Sans ITC" pitchFamily="82" charset="0"/>
              </a:rPr>
              <a:t> Enter array elements: 1 2 3 4 5</a:t>
            </a:r>
          </a:p>
          <a:p>
            <a:pPr algn="just" eaLnBrk="0" hangingPunct="0">
              <a:lnSpc>
                <a:spcPct val="70000"/>
              </a:lnSpc>
              <a:spcBef>
                <a:spcPct val="35000"/>
              </a:spcBef>
            </a:pPr>
            <a:r>
              <a:rPr lang="en-US" sz="1800" dirty="0">
                <a:solidFill>
                  <a:schemeClr val="tx1"/>
                </a:solidFill>
                <a:latin typeface="Tempus Sans ITC" pitchFamily="82" charset="0"/>
              </a:rPr>
              <a:t> Enter the element to search: 3</a:t>
            </a:r>
          </a:p>
          <a:p>
            <a:pPr algn="just" eaLnBrk="0" hangingPunct="0">
              <a:lnSpc>
                <a:spcPct val="70000"/>
              </a:lnSpc>
              <a:spcBef>
                <a:spcPct val="35000"/>
              </a:spcBef>
            </a:pPr>
            <a:r>
              <a:rPr lang="en-US" sz="1800" dirty="0">
                <a:solidFill>
                  <a:schemeClr val="tx1"/>
                </a:solidFill>
                <a:latin typeface="Tempus Sans ITC" pitchFamily="82" charset="0"/>
              </a:rPr>
              <a:t> Element found at index : 2</a:t>
            </a:r>
          </a:p>
        </p:txBody>
      </p:sp>
    </p:spTree>
    <p:extLst>
      <p:ext uri="{BB962C8B-B14F-4D97-AF65-F5344CB8AC3E}">
        <p14:creationId xmlns:p14="http://schemas.microsoft.com/office/powerpoint/2010/main" val="10105593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accent1"/>
                </a:solidFill>
              </a:rPr>
              <a:t>Summary </a:t>
            </a:r>
          </a:p>
        </p:txBody>
      </p:sp>
      <p:sp>
        <p:nvSpPr>
          <p:cNvPr id="3" name="Content Placeholder 2"/>
          <p:cNvSpPr>
            <a:spLocks noGrp="1"/>
          </p:cNvSpPr>
          <p:nvPr>
            <p:ph idx="1"/>
          </p:nvPr>
        </p:nvSpPr>
        <p:spPr/>
        <p:txBody>
          <a:bodyPr>
            <a:normAutofit/>
          </a:bodyPr>
          <a:lstStyle/>
          <a:p>
            <a:pPr>
              <a:lnSpc>
                <a:spcPct val="150000"/>
              </a:lnSpc>
            </a:pPr>
            <a:r>
              <a:rPr lang="en-US" sz="2800" dirty="0"/>
              <a:t>Definition </a:t>
            </a:r>
          </a:p>
          <a:p>
            <a:pPr>
              <a:lnSpc>
                <a:spcPct val="150000"/>
              </a:lnSpc>
            </a:pPr>
            <a:r>
              <a:rPr lang="en-US" sz="2800" dirty="0"/>
              <a:t>Recursive functions</a:t>
            </a:r>
          </a:p>
          <a:p>
            <a:pPr>
              <a:lnSpc>
                <a:spcPct val="150000"/>
              </a:lnSpc>
            </a:pPr>
            <a:r>
              <a:rPr lang="en-US" sz="2800" dirty="0"/>
              <a:t>Problems Solving Using Recursion</a:t>
            </a:r>
          </a:p>
          <a:p>
            <a:pPr>
              <a:lnSpc>
                <a:spcPct val="150000"/>
              </a:lnSpc>
            </a:pPr>
            <a:r>
              <a:rPr lang="en-US" sz="2800" dirty="0"/>
              <a:t>Pros and Cons</a:t>
            </a:r>
          </a:p>
          <a:p>
            <a:pPr>
              <a:lnSpc>
                <a:spcPct val="150000"/>
              </a:lnSpc>
            </a:pPr>
            <a:r>
              <a:rPr lang="en-US" sz="2800" dirty="0"/>
              <a:t>Recursive Vs Iterative Function</a:t>
            </a:r>
          </a:p>
        </p:txBody>
      </p:sp>
      <p:sp>
        <p:nvSpPr>
          <p:cNvPr id="4" name="Date Placeholder 3"/>
          <p:cNvSpPr>
            <a:spLocks noGrp="1"/>
          </p:cNvSpPr>
          <p:nvPr>
            <p:ph type="dt" sz="half" idx="10"/>
          </p:nvPr>
        </p:nvSpPr>
        <p:spPr/>
        <p:txBody>
          <a:bodyPr/>
          <a:lstStyle/>
          <a:p>
            <a:pPr>
              <a:defRPr/>
            </a:pPr>
            <a:fld id="{CE28B194-782E-4E37-A170-35757BCB744A}" type="datetime1">
              <a:rPr lang="en-US" smtClean="0"/>
              <a:t>5/23/2022</a:t>
            </a:fld>
            <a:endParaRPr lang="en-US"/>
          </a:p>
        </p:txBody>
      </p:sp>
      <p:sp>
        <p:nvSpPr>
          <p:cNvPr id="5" name="Footer Placeholder 4"/>
          <p:cNvSpPr>
            <a:spLocks noGrp="1"/>
          </p:cNvSpPr>
          <p:nvPr>
            <p:ph type="ftr" sz="quarter" idx="11"/>
          </p:nvPr>
        </p:nvSpPr>
        <p:spPr/>
        <p:txBody>
          <a:bodyPr/>
          <a:lstStyle/>
          <a:p>
            <a:pPr>
              <a:defRPr/>
            </a:pPr>
            <a:r>
              <a:rPr lang="en-IN"/>
              <a:t>CSE 1001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734E517F-EEB4-4889-9A6A-9CA8A08D6087}" type="slidenum">
              <a:rPr lang="en-US" smtClean="0"/>
              <a:pPr>
                <a:defRPr/>
              </a:pPr>
              <a:t>38</a:t>
            </a:fld>
            <a:endParaRPr lang="en-US"/>
          </a:p>
        </p:txBody>
      </p:sp>
    </p:spTree>
    <p:extLst>
      <p:ext uri="{BB962C8B-B14F-4D97-AF65-F5344CB8AC3E}">
        <p14:creationId xmlns:p14="http://schemas.microsoft.com/office/powerpoint/2010/main" val="2389636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1" y="493750"/>
            <a:ext cx="8477252" cy="685800"/>
          </a:xfrm>
        </p:spPr>
        <p:txBody>
          <a:bodyPr/>
          <a:lstStyle/>
          <a:p>
            <a:r>
              <a:rPr lang="en-IN" dirty="0">
                <a:solidFill>
                  <a:srgbClr val="003399"/>
                </a:solidFill>
              </a:rPr>
              <a:t>What is Recursion ?</a:t>
            </a:r>
          </a:p>
        </p:txBody>
      </p:sp>
      <p:sp>
        <p:nvSpPr>
          <p:cNvPr id="2" name="Content Placeholder 1"/>
          <p:cNvSpPr>
            <a:spLocks noGrp="1"/>
          </p:cNvSpPr>
          <p:nvPr>
            <p:ph idx="1"/>
          </p:nvPr>
        </p:nvSpPr>
        <p:spPr/>
        <p:txBody>
          <a:bodyPr>
            <a:noAutofit/>
          </a:bodyPr>
          <a:lstStyle/>
          <a:p>
            <a:pPr algn="just">
              <a:lnSpc>
                <a:spcPct val="90000"/>
              </a:lnSpc>
            </a:pPr>
            <a:r>
              <a:rPr lang="en-US" altLang="en-US" sz="2800" dirty="0">
                <a:cs typeface="Times New Roman" panose="02020603050405020304" pitchFamily="18" charset="0"/>
              </a:rPr>
              <a:t>Sometimes, the best way to solve a problem is by solving a </a:t>
            </a:r>
            <a:r>
              <a:rPr lang="en-US" altLang="en-US" sz="2800" u="sng" dirty="0">
                <a:effectLst>
                  <a:outerShdw blurRad="38100" dist="38100" dir="2700000" algn="tl">
                    <a:srgbClr val="000000"/>
                  </a:outerShdw>
                </a:effectLst>
                <a:cs typeface="Times New Roman" panose="02020603050405020304" pitchFamily="18" charset="0"/>
              </a:rPr>
              <a:t>smaller version</a:t>
            </a:r>
            <a:r>
              <a:rPr lang="en-US" altLang="en-US" sz="2800" dirty="0">
                <a:cs typeface="Times New Roman" panose="02020603050405020304" pitchFamily="18" charset="0"/>
              </a:rPr>
              <a:t> of the exact same problem first.</a:t>
            </a:r>
          </a:p>
          <a:p>
            <a:pPr marL="0" indent="0" algn="just">
              <a:lnSpc>
                <a:spcPct val="90000"/>
              </a:lnSpc>
              <a:buNone/>
            </a:pPr>
            <a:endParaRPr lang="en-US" altLang="en-US" sz="1000" dirty="0">
              <a:cs typeface="Times New Roman" panose="02020603050405020304" pitchFamily="18" charset="0"/>
            </a:endParaRPr>
          </a:p>
          <a:p>
            <a:pPr algn="just">
              <a:lnSpc>
                <a:spcPct val="90000"/>
              </a:lnSpc>
            </a:pPr>
            <a:r>
              <a:rPr lang="en-US" altLang="en-US" sz="2800" dirty="0">
                <a:cs typeface="Times New Roman" panose="02020603050405020304" pitchFamily="18" charset="0"/>
              </a:rPr>
              <a:t>Recursion is a technique that solves a problem by solving a </a:t>
            </a:r>
            <a:r>
              <a:rPr lang="en-US" altLang="en-US" sz="2800" u="sng" dirty="0">
                <a:effectLst>
                  <a:outerShdw blurRad="38100" dist="38100" dir="2700000" algn="tl">
                    <a:srgbClr val="000000"/>
                  </a:outerShdw>
                </a:effectLst>
                <a:cs typeface="Times New Roman" panose="02020603050405020304" pitchFamily="18" charset="0"/>
              </a:rPr>
              <a:t>smaller problem</a:t>
            </a:r>
            <a:r>
              <a:rPr lang="en-US" altLang="en-US" sz="2800" dirty="0">
                <a:cs typeface="Times New Roman" panose="02020603050405020304" pitchFamily="18" charset="0"/>
              </a:rPr>
              <a:t> of the same type.</a:t>
            </a:r>
            <a:endParaRPr lang="en-US" altLang="en-US" sz="2800" dirty="0">
              <a:cs typeface="Courier New" panose="02070309020205020404" pitchFamily="49" charset="0"/>
            </a:endParaRPr>
          </a:p>
          <a:p>
            <a:pPr marL="0" indent="0" algn="just">
              <a:buNone/>
            </a:pPr>
            <a:endParaRPr lang="en-IN" sz="1000" dirty="0">
              <a:cs typeface="Arial" pitchFamily="34" charset="0"/>
            </a:endParaRPr>
          </a:p>
          <a:p>
            <a:pPr algn="just"/>
            <a:r>
              <a:rPr lang="en-IN" sz="2800" dirty="0">
                <a:cs typeface="Arial" pitchFamily="34" charset="0"/>
              </a:rPr>
              <a:t>A </a:t>
            </a:r>
            <a:r>
              <a:rPr lang="en-IN" sz="2800" b="1" i="1" dirty="0">
                <a:solidFill>
                  <a:schemeClr val="accent2">
                    <a:lumMod val="50000"/>
                  </a:schemeClr>
                </a:solidFill>
                <a:cs typeface="Arial" pitchFamily="34" charset="0"/>
              </a:rPr>
              <a:t>recursive function </a:t>
            </a:r>
            <a:r>
              <a:rPr lang="en-IN" sz="2800" i="1" dirty="0">
                <a:cs typeface="Arial" pitchFamily="34" charset="0"/>
              </a:rPr>
              <a:t>is a function that invokes / calls itself </a:t>
            </a:r>
            <a:r>
              <a:rPr lang="en-IN" sz="2800" dirty="0">
                <a:cs typeface="Arial" pitchFamily="34" charset="0"/>
              </a:rPr>
              <a:t>directly or indirectly. </a:t>
            </a:r>
          </a:p>
          <a:p>
            <a:pPr marL="0" indent="0" algn="just">
              <a:buNone/>
            </a:pPr>
            <a:endParaRPr lang="en-IN" sz="700" dirty="0">
              <a:cs typeface="Arial" pitchFamily="34" charset="0"/>
            </a:endParaRPr>
          </a:p>
          <a:p>
            <a:pPr algn="just"/>
            <a:r>
              <a:rPr lang="en-US" sz="2800" dirty="0">
                <a:cs typeface="Arial" panose="020B0604020202020204" pitchFamily="34" charset="0"/>
              </a:rPr>
              <a:t> In general, code written recursively is shorter and a bit more elegant, once you know how to read it.</a:t>
            </a:r>
            <a:r>
              <a:rPr lang="en-IN" sz="2800" dirty="0">
                <a:cs typeface="Arial" pitchFamily="34" charset="0"/>
              </a:rPr>
              <a:t> </a:t>
            </a:r>
          </a:p>
          <a:p>
            <a:pPr marL="0" indent="0" algn="just">
              <a:buNone/>
            </a:pPr>
            <a:endParaRPr lang="en-IN" sz="400" dirty="0">
              <a:cs typeface="Arial" pitchFamily="34" charset="0"/>
            </a:endParaRPr>
          </a:p>
          <a:p>
            <a:pPr algn="just"/>
            <a:r>
              <a:rPr lang="en-IN" sz="2800" dirty="0">
                <a:cs typeface="Arial" pitchFamily="34" charset="0"/>
              </a:rPr>
              <a:t>It enables you to develop a natural, straightforward, simple solution to a problem that would otherwise be difficult to solve.</a:t>
            </a:r>
          </a:p>
          <a:p>
            <a:pPr algn="just"/>
            <a:endParaRPr lang="en-IN" sz="2400" dirty="0">
              <a:latin typeface="Arial" panose="020B0604020202020204" pitchFamily="34" charset="0"/>
              <a:cs typeface="Arial" pitchFamily="34" charset="0"/>
            </a:endParaRPr>
          </a:p>
          <a:p>
            <a:pPr marL="0" indent="0" algn="just">
              <a:buNone/>
            </a:pPr>
            <a:endParaRPr lang="en-IN" sz="2800" dirty="0"/>
          </a:p>
          <a:p>
            <a:pPr algn="just"/>
            <a:endParaRPr lang="en-IN" sz="2800" dirty="0"/>
          </a:p>
        </p:txBody>
      </p:sp>
      <p:sp>
        <p:nvSpPr>
          <p:cNvPr id="3" name="Date Placeholder 2"/>
          <p:cNvSpPr>
            <a:spLocks noGrp="1"/>
          </p:cNvSpPr>
          <p:nvPr>
            <p:ph type="dt" sz="half" idx="10"/>
          </p:nvPr>
        </p:nvSpPr>
        <p:spPr/>
        <p:txBody>
          <a:bodyPr/>
          <a:lstStyle/>
          <a:p>
            <a:pPr>
              <a:defRPr/>
            </a:pPr>
            <a:fld id="{CCD4D7BD-11EE-4712-B76D-EE617A056FF2}" type="datetime1">
              <a:rPr lang="en-US" smtClean="0"/>
              <a:t>5/23/2022</a:t>
            </a:fld>
            <a:endParaRPr lang="en-US"/>
          </a:p>
        </p:txBody>
      </p:sp>
      <p:sp>
        <p:nvSpPr>
          <p:cNvPr id="5" name="Footer Placeholder 4"/>
          <p:cNvSpPr>
            <a:spLocks noGrp="1"/>
          </p:cNvSpPr>
          <p:nvPr>
            <p:ph type="ftr" sz="quarter" idx="11"/>
          </p:nvPr>
        </p:nvSpPr>
        <p:spPr/>
        <p:txBody>
          <a:bodyPr/>
          <a:lstStyle/>
          <a:p>
            <a:pPr>
              <a:defRPr/>
            </a:pPr>
            <a:r>
              <a:rPr lang="en-IN"/>
              <a:t>CSE 1001                             Department of CSE</a:t>
            </a:r>
            <a:endParaRPr lang="en-US" dirty="0">
              <a:solidFill>
                <a:schemeClr val="bg1"/>
              </a:solidFill>
            </a:endParaRPr>
          </a:p>
        </p:txBody>
      </p:sp>
      <p:sp>
        <p:nvSpPr>
          <p:cNvPr id="4" name="Slide Number Placeholder 3"/>
          <p:cNvSpPr>
            <a:spLocks noGrp="1"/>
          </p:cNvSpPr>
          <p:nvPr>
            <p:ph type="sldNum" sz="quarter" idx="12"/>
          </p:nvPr>
        </p:nvSpPr>
        <p:spPr/>
        <p:txBody>
          <a:bodyPr/>
          <a:lstStyle/>
          <a:p>
            <a:pPr>
              <a:defRPr/>
            </a:pPr>
            <a:fld id="{734E517F-EEB4-4889-9A6A-9CA8A08D6087}" type="slidenum">
              <a:rPr lang="en-US" smtClean="0"/>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1" y="548680"/>
            <a:ext cx="10148248" cy="685800"/>
          </a:xfrm>
        </p:spPr>
        <p:txBody>
          <a:bodyPr/>
          <a:lstStyle/>
          <a:p>
            <a:r>
              <a:rPr lang="en-IN" dirty="0"/>
              <a:t>What is Recursion ?</a:t>
            </a:r>
          </a:p>
        </p:txBody>
      </p:sp>
      <p:sp>
        <p:nvSpPr>
          <p:cNvPr id="2" name="Content Placeholder 1"/>
          <p:cNvSpPr>
            <a:spLocks noGrp="1"/>
          </p:cNvSpPr>
          <p:nvPr>
            <p:ph idx="1"/>
          </p:nvPr>
        </p:nvSpPr>
        <p:spPr>
          <a:xfrm>
            <a:off x="838200" y="1269243"/>
            <a:ext cx="10515600" cy="4907721"/>
          </a:xfrm>
        </p:spPr>
        <p:txBody>
          <a:bodyPr>
            <a:noAutofit/>
          </a:bodyPr>
          <a:lstStyle/>
          <a:p>
            <a:pPr algn="just">
              <a:lnSpc>
                <a:spcPct val="90000"/>
              </a:lnSpc>
              <a:spcAft>
                <a:spcPts val="600"/>
              </a:spcAft>
              <a:buFont typeface="Wingdings" pitchFamily="2" charset="2"/>
              <a:buChar char="§"/>
              <a:defRPr/>
            </a:pPr>
            <a:r>
              <a:rPr lang="en-US" sz="2800" dirty="0">
                <a:cs typeface="Arial" pitchFamily="34" charset="0"/>
              </a:rPr>
              <a:t>Mathematical problems that are recursive in nature  like factorial, </a:t>
            </a:r>
            <a:r>
              <a:rPr lang="en-US" sz="2800" dirty="0" err="1">
                <a:cs typeface="Arial" pitchFamily="34" charset="0"/>
              </a:rPr>
              <a:t>fibonacci</a:t>
            </a:r>
            <a:r>
              <a:rPr lang="en-US" sz="2800" dirty="0">
                <a:cs typeface="Arial" pitchFamily="34" charset="0"/>
              </a:rPr>
              <a:t>, exponentiation, GCD, Tower of Hanoi, etc. can be easily implemented using recursion.</a:t>
            </a:r>
          </a:p>
          <a:p>
            <a:pPr algn="just">
              <a:lnSpc>
                <a:spcPct val="90000"/>
              </a:lnSpc>
              <a:spcAft>
                <a:spcPts val="600"/>
              </a:spcAft>
              <a:buFont typeface="Wingdings" pitchFamily="2" charset="2"/>
              <a:buChar char="§"/>
              <a:defRPr/>
            </a:pPr>
            <a:r>
              <a:rPr lang="en-US" sz="2800" dirty="0">
                <a:cs typeface="Arial" pitchFamily="34" charset="0"/>
              </a:rPr>
              <a:t>Every time when we make a call to a function, a stack frame is allocated for that function call where all the local variables in the functions are stored. As recursion makes a function to call itself many times till the base condition is met, many stack frames are allocated and it consumes too much main memory and also makes the program run slower.</a:t>
            </a:r>
          </a:p>
          <a:p>
            <a:pPr algn="just">
              <a:lnSpc>
                <a:spcPct val="90000"/>
              </a:lnSpc>
              <a:spcAft>
                <a:spcPts val="600"/>
              </a:spcAft>
              <a:buFont typeface="Wingdings" pitchFamily="2" charset="2"/>
              <a:buChar char="§"/>
              <a:defRPr/>
            </a:pPr>
            <a:r>
              <a:rPr lang="en-US" sz="2800" dirty="0">
                <a:cs typeface="Arial" pitchFamily="34" charset="0"/>
              </a:rPr>
              <a:t>We must use recursion only when it is easy and necessary to use, because it takes more space and time compared to iterative approach.</a:t>
            </a:r>
          </a:p>
          <a:p>
            <a:pPr algn="just">
              <a:spcAft>
                <a:spcPts val="600"/>
              </a:spcAft>
            </a:pPr>
            <a:endParaRPr lang="en-IN" sz="2800" dirty="0"/>
          </a:p>
          <a:p>
            <a:pPr algn="just">
              <a:spcAft>
                <a:spcPts val="600"/>
              </a:spcAft>
            </a:pPr>
            <a:endParaRPr lang="en-IN" sz="2800" dirty="0"/>
          </a:p>
        </p:txBody>
      </p:sp>
      <p:sp>
        <p:nvSpPr>
          <p:cNvPr id="3" name="Date Placeholder 2"/>
          <p:cNvSpPr>
            <a:spLocks noGrp="1"/>
          </p:cNvSpPr>
          <p:nvPr>
            <p:ph type="dt" sz="half" idx="10"/>
          </p:nvPr>
        </p:nvSpPr>
        <p:spPr/>
        <p:txBody>
          <a:bodyPr/>
          <a:lstStyle/>
          <a:p>
            <a:pPr>
              <a:defRPr/>
            </a:pPr>
            <a:fld id="{CCD4D7BD-11EE-4712-B76D-EE617A056FF2}" type="datetime1">
              <a:rPr lang="en-US" smtClean="0"/>
              <a:t>5/23/2022</a:t>
            </a:fld>
            <a:endParaRPr lang="en-US"/>
          </a:p>
        </p:txBody>
      </p:sp>
      <p:sp>
        <p:nvSpPr>
          <p:cNvPr id="5" name="Footer Placeholder 4"/>
          <p:cNvSpPr>
            <a:spLocks noGrp="1"/>
          </p:cNvSpPr>
          <p:nvPr>
            <p:ph type="ftr" sz="quarter" idx="11"/>
          </p:nvPr>
        </p:nvSpPr>
        <p:spPr/>
        <p:txBody>
          <a:bodyPr/>
          <a:lstStyle/>
          <a:p>
            <a:pPr>
              <a:defRPr/>
            </a:pPr>
            <a:r>
              <a:rPr lang="en-IN"/>
              <a:t>CSE 1001                             Department of CSE</a:t>
            </a:r>
            <a:endParaRPr lang="en-US" dirty="0">
              <a:solidFill>
                <a:schemeClr val="bg1"/>
              </a:solidFill>
            </a:endParaRPr>
          </a:p>
        </p:txBody>
      </p:sp>
      <p:sp>
        <p:nvSpPr>
          <p:cNvPr id="4" name="Slide Number Placeholder 3"/>
          <p:cNvSpPr>
            <a:spLocks noGrp="1"/>
          </p:cNvSpPr>
          <p:nvPr>
            <p:ph type="sldNum" sz="quarter" idx="12"/>
          </p:nvPr>
        </p:nvSpPr>
        <p:spPr/>
        <p:txBody>
          <a:bodyPr/>
          <a:lstStyle/>
          <a:p>
            <a:pPr>
              <a:defRPr/>
            </a:pPr>
            <a:fld id="{734E517F-EEB4-4889-9A6A-9CA8A08D6087}" type="slidenum">
              <a:rPr lang="en-US" smtClean="0"/>
              <a:pPr>
                <a:defRPr/>
              </a:pPr>
              <a:t>5</a:t>
            </a:fld>
            <a:endParaRPr lang="en-US"/>
          </a:p>
        </p:txBody>
      </p:sp>
    </p:spTree>
    <p:extLst>
      <p:ext uri="{BB962C8B-B14F-4D97-AF65-F5344CB8AC3E}">
        <p14:creationId xmlns:p14="http://schemas.microsoft.com/office/powerpoint/2010/main" val="558226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b="1" dirty="0">
                <a:solidFill>
                  <a:schemeClr val="accent1"/>
                </a:solidFill>
              </a:rPr>
              <a:t>Recursive Thinking ….. </a:t>
            </a:r>
            <a:endParaRPr lang="en-US" dirty="0">
              <a:solidFill>
                <a:schemeClr val="accent1"/>
              </a:solidFill>
            </a:endParaRPr>
          </a:p>
        </p:txBody>
      </p:sp>
      <p:sp>
        <p:nvSpPr>
          <p:cNvPr id="3" name="Content Placeholder 2"/>
          <p:cNvSpPr>
            <a:spLocks noGrp="1"/>
          </p:cNvSpPr>
          <p:nvPr>
            <p:ph idx="1"/>
          </p:nvPr>
        </p:nvSpPr>
        <p:spPr/>
        <p:txBody>
          <a:bodyPr>
            <a:normAutofit/>
          </a:bodyPr>
          <a:lstStyle/>
          <a:p>
            <a:pPr marL="0" indent="0">
              <a:buNone/>
              <a:defRPr/>
            </a:pPr>
            <a:r>
              <a:rPr lang="en-US" sz="2800" b="1" dirty="0"/>
              <a:t>Recursive Process</a:t>
            </a:r>
          </a:p>
          <a:p>
            <a:pPr marL="514350" indent="-514350">
              <a:buNone/>
              <a:defRPr/>
            </a:pPr>
            <a:endParaRPr lang="en-US" sz="2300" dirty="0"/>
          </a:p>
          <a:p>
            <a:pPr marL="514350" indent="-514350" algn="just">
              <a:buNone/>
              <a:defRPr/>
            </a:pPr>
            <a:r>
              <a:rPr lang="en-US" sz="2800" dirty="0"/>
              <a:t>A child couldn't sleep, so her mother told a story about a little frog, </a:t>
            </a:r>
          </a:p>
          <a:p>
            <a:pPr marL="514350" indent="-514350" algn="just">
              <a:buNone/>
              <a:defRPr/>
            </a:pPr>
            <a:r>
              <a:rPr lang="en-US" sz="2800" dirty="0"/>
              <a:t>   who couldn't sleep, so the frog's mother told a story about a little bear, </a:t>
            </a:r>
          </a:p>
          <a:p>
            <a:pPr marL="514350" indent="-514350" algn="just">
              <a:buNone/>
              <a:defRPr/>
            </a:pPr>
            <a:r>
              <a:rPr lang="en-US" sz="2800" dirty="0"/>
              <a:t>     who couldn't sleep, so bear's mother told a story about a little weasel </a:t>
            </a:r>
          </a:p>
          <a:p>
            <a:pPr marL="514350" indent="-514350" algn="just">
              <a:buNone/>
              <a:defRPr/>
            </a:pPr>
            <a:r>
              <a:rPr lang="en-US" sz="2800" dirty="0"/>
              <a:t>            </a:t>
            </a:r>
            <a:r>
              <a:rPr lang="en-US" sz="3200" dirty="0"/>
              <a:t>...who fell asleep.</a:t>
            </a:r>
          </a:p>
          <a:p>
            <a:pPr marL="514350" indent="-514350" algn="just">
              <a:buNone/>
              <a:defRPr/>
            </a:pPr>
            <a:r>
              <a:rPr lang="en-US" sz="3200" dirty="0"/>
              <a:t>      ...and the little bear fell asleep; </a:t>
            </a:r>
          </a:p>
          <a:p>
            <a:pPr marL="514350" indent="-514350" algn="just">
              <a:buNone/>
              <a:defRPr/>
            </a:pPr>
            <a:r>
              <a:rPr lang="en-US" sz="3200" dirty="0"/>
              <a:t>   ...and the little frog fell asleep; </a:t>
            </a:r>
          </a:p>
          <a:p>
            <a:pPr marL="514350" indent="-514350" algn="just">
              <a:buNone/>
              <a:defRPr/>
            </a:pPr>
            <a:r>
              <a:rPr lang="en-US" sz="3200" dirty="0"/>
              <a:t>...and the child fell asleep.</a:t>
            </a:r>
          </a:p>
        </p:txBody>
      </p:sp>
      <p:sp>
        <p:nvSpPr>
          <p:cNvPr id="6" name="Date Placeholder 5"/>
          <p:cNvSpPr>
            <a:spLocks noGrp="1"/>
          </p:cNvSpPr>
          <p:nvPr>
            <p:ph type="dt" sz="half" idx="10"/>
          </p:nvPr>
        </p:nvSpPr>
        <p:spPr/>
        <p:txBody>
          <a:bodyPr/>
          <a:lstStyle/>
          <a:p>
            <a:pPr>
              <a:defRPr/>
            </a:pPr>
            <a:fld id="{E2D86494-E6AA-4300-94F8-05A9F2EBE0B0}" type="datetime1">
              <a:rPr lang="en-US" smtClean="0"/>
              <a:t>5/23/2022</a:t>
            </a:fld>
            <a:endParaRPr lang="en-US"/>
          </a:p>
        </p:txBody>
      </p:sp>
      <p:sp>
        <p:nvSpPr>
          <p:cNvPr id="8" name="Footer Placeholder 7"/>
          <p:cNvSpPr>
            <a:spLocks noGrp="1"/>
          </p:cNvSpPr>
          <p:nvPr>
            <p:ph type="ftr" sz="quarter" idx="11"/>
          </p:nvPr>
        </p:nvSpPr>
        <p:spPr/>
        <p:txBody>
          <a:bodyPr/>
          <a:lstStyle/>
          <a:p>
            <a:pPr>
              <a:defRPr/>
            </a:pPr>
            <a:r>
              <a:rPr lang="en-IN"/>
              <a:t>CSE 1001                             Department of CSE</a:t>
            </a:r>
            <a:endParaRPr lang="en-US" dirty="0">
              <a:solidFill>
                <a:schemeClr val="bg1"/>
              </a:solidFill>
            </a:endParaRPr>
          </a:p>
        </p:txBody>
      </p:sp>
      <p:sp>
        <p:nvSpPr>
          <p:cNvPr id="7" name="Slide Number Placeholder 6"/>
          <p:cNvSpPr>
            <a:spLocks noGrp="1"/>
          </p:cNvSpPr>
          <p:nvPr>
            <p:ph type="sldNum" sz="quarter" idx="12"/>
          </p:nvPr>
        </p:nvSpPr>
        <p:spPr/>
        <p:txBody>
          <a:bodyPr/>
          <a:lstStyle/>
          <a:p>
            <a:pPr>
              <a:defRPr/>
            </a:pPr>
            <a:fld id="{734E517F-EEB4-4889-9A6A-9CA8A08D6087}" type="slidenum">
              <a:rPr lang="en-US" smtClean="0"/>
              <a:pPr>
                <a:defRPr/>
              </a:pPr>
              <a:t>6</a:t>
            </a:fld>
            <a:endParaRPr lang="en-US"/>
          </a:p>
        </p:txBody>
      </p:sp>
    </p:spTree>
    <p:extLst>
      <p:ext uri="{BB962C8B-B14F-4D97-AF65-F5344CB8AC3E}">
        <p14:creationId xmlns:p14="http://schemas.microsoft.com/office/powerpoint/2010/main" val="2264406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838201" y="546546"/>
            <a:ext cx="9239252" cy="685800"/>
          </a:xfrm>
        </p:spPr>
        <p:txBody>
          <a:bodyPr>
            <a:normAutofit/>
          </a:bodyPr>
          <a:lstStyle/>
          <a:p>
            <a:pPr>
              <a:defRPr/>
            </a:pPr>
            <a:r>
              <a:rPr lang="en-US" b="1" dirty="0">
                <a:solidFill>
                  <a:schemeClr val="accent1"/>
                </a:solidFill>
              </a:rPr>
              <a:t>Steps to Design a Recursive Algorithm</a:t>
            </a:r>
          </a:p>
        </p:txBody>
      </p:sp>
      <p:sp>
        <p:nvSpPr>
          <p:cNvPr id="7173" name="Rectangle 3"/>
          <p:cNvSpPr>
            <a:spLocks noGrp="1" noChangeArrowheads="1"/>
          </p:cNvSpPr>
          <p:nvPr>
            <p:ph idx="1"/>
          </p:nvPr>
        </p:nvSpPr>
        <p:spPr/>
        <p:txBody>
          <a:bodyPr>
            <a:normAutofit/>
          </a:bodyPr>
          <a:lstStyle/>
          <a:p>
            <a:pPr algn="just">
              <a:buFont typeface="Wingdings" panose="05000000000000000000" pitchFamily="2" charset="2"/>
              <a:buChar char="§"/>
              <a:defRPr/>
            </a:pPr>
            <a:r>
              <a:rPr lang="en-US" sz="2800" dirty="0"/>
              <a:t>Base case:</a:t>
            </a:r>
          </a:p>
          <a:p>
            <a:pPr marL="777875" lvl="1" indent="-457200" algn="just">
              <a:buFont typeface="Wingdings" panose="05000000000000000000" pitchFamily="2" charset="2"/>
              <a:buChar char="§"/>
              <a:defRPr/>
            </a:pPr>
            <a:r>
              <a:rPr lang="en-US" sz="2800" dirty="0"/>
              <a:t>It prevents the recursive algorithm from running forever.</a:t>
            </a:r>
          </a:p>
          <a:p>
            <a:pPr algn="just">
              <a:buFont typeface="Wingdings" panose="05000000000000000000" pitchFamily="2" charset="2"/>
              <a:buChar char="§"/>
              <a:defRPr/>
            </a:pPr>
            <a:endParaRPr lang="en-US" sz="2800" dirty="0"/>
          </a:p>
          <a:p>
            <a:pPr algn="just">
              <a:buFont typeface="Wingdings" panose="05000000000000000000" pitchFamily="2" charset="2"/>
              <a:buChar char="§"/>
              <a:defRPr/>
            </a:pPr>
            <a:r>
              <a:rPr lang="en-US" sz="2800" dirty="0"/>
              <a:t>Recursive steps:</a:t>
            </a:r>
          </a:p>
          <a:p>
            <a:pPr marL="777875" lvl="1" indent="-457200" algn="just">
              <a:buFont typeface="Wingdings" panose="05000000000000000000" pitchFamily="2" charset="2"/>
              <a:buChar char="§"/>
              <a:defRPr/>
            </a:pPr>
            <a:r>
              <a:rPr lang="en-US" sz="2800" dirty="0"/>
              <a:t>Identify the base case for the algorithm.</a:t>
            </a:r>
          </a:p>
          <a:p>
            <a:pPr marL="777875" lvl="1" indent="-457200" algn="just">
              <a:buFont typeface="Wingdings" panose="05000000000000000000" pitchFamily="2" charset="2"/>
              <a:buChar char="§"/>
              <a:defRPr/>
            </a:pPr>
            <a:r>
              <a:rPr lang="en-US" sz="2800" dirty="0"/>
              <a:t>Call the same function recursively with the parameter having slightly modified value during each call. </a:t>
            </a:r>
          </a:p>
          <a:p>
            <a:pPr marL="777875" lvl="1" indent="-457200" algn="just">
              <a:buFont typeface="Wingdings" panose="05000000000000000000" pitchFamily="2" charset="2"/>
              <a:buChar char="§"/>
              <a:defRPr/>
            </a:pPr>
            <a:r>
              <a:rPr lang="en-US" sz="2800" dirty="0"/>
              <a:t>This makes the algorithm move towards the base case and finally stop the recursion.</a:t>
            </a:r>
          </a:p>
        </p:txBody>
      </p:sp>
      <p:sp>
        <p:nvSpPr>
          <p:cNvPr id="6" name="Date Placeholder 5"/>
          <p:cNvSpPr>
            <a:spLocks noGrp="1"/>
          </p:cNvSpPr>
          <p:nvPr>
            <p:ph type="dt" sz="half" idx="10"/>
          </p:nvPr>
        </p:nvSpPr>
        <p:spPr/>
        <p:txBody>
          <a:bodyPr/>
          <a:lstStyle/>
          <a:p>
            <a:pPr>
              <a:defRPr/>
            </a:pPr>
            <a:fld id="{A90F07F2-3077-4757-AF17-21EC62732730}" type="datetime1">
              <a:rPr lang="en-US" smtClean="0"/>
              <a:t>5/23/2022</a:t>
            </a:fld>
            <a:endParaRPr lang="en-US"/>
          </a:p>
        </p:txBody>
      </p:sp>
      <p:sp>
        <p:nvSpPr>
          <p:cNvPr id="8" name="Footer Placeholder 7"/>
          <p:cNvSpPr>
            <a:spLocks noGrp="1"/>
          </p:cNvSpPr>
          <p:nvPr>
            <p:ph type="ftr" sz="quarter" idx="11"/>
          </p:nvPr>
        </p:nvSpPr>
        <p:spPr/>
        <p:txBody>
          <a:bodyPr/>
          <a:lstStyle/>
          <a:p>
            <a:pPr>
              <a:defRPr/>
            </a:pPr>
            <a:r>
              <a:rPr lang="en-IN"/>
              <a:t>CSE 1001                             Department of CSE</a:t>
            </a:r>
            <a:endParaRPr lang="en-US" dirty="0">
              <a:solidFill>
                <a:schemeClr val="bg1"/>
              </a:solidFill>
            </a:endParaRPr>
          </a:p>
        </p:txBody>
      </p:sp>
      <p:sp>
        <p:nvSpPr>
          <p:cNvPr id="7" name="Slide Number Placeholder 6"/>
          <p:cNvSpPr>
            <a:spLocks noGrp="1"/>
          </p:cNvSpPr>
          <p:nvPr>
            <p:ph type="sldNum" sz="quarter" idx="12"/>
          </p:nvPr>
        </p:nvSpPr>
        <p:spPr/>
        <p:txBody>
          <a:bodyPr/>
          <a:lstStyle/>
          <a:p>
            <a:pPr>
              <a:defRPr/>
            </a:pPr>
            <a:fld id="{734E517F-EEB4-4889-9A6A-9CA8A08D6087}"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solidFill>
                  <a:schemeClr val="accent1"/>
                </a:solidFill>
              </a:rPr>
              <a:t>Let us consider the code …</a:t>
            </a:r>
          </a:p>
        </p:txBody>
      </p:sp>
      <p:sp>
        <p:nvSpPr>
          <p:cNvPr id="2" name="Date Placeholder 1"/>
          <p:cNvSpPr>
            <a:spLocks noGrp="1"/>
          </p:cNvSpPr>
          <p:nvPr>
            <p:ph type="dt" sz="half" idx="10"/>
          </p:nvPr>
        </p:nvSpPr>
        <p:spPr/>
        <p:txBody>
          <a:bodyPr/>
          <a:lstStyle/>
          <a:p>
            <a:pPr>
              <a:defRPr/>
            </a:pPr>
            <a:fld id="{B1C4E226-837C-42C6-96CB-07713E1AC12E}" type="datetime1">
              <a:rPr lang="en-US" smtClean="0"/>
              <a:t>5/23/2022</a:t>
            </a:fld>
            <a:endParaRPr lang="en-US"/>
          </a:p>
        </p:txBody>
      </p:sp>
      <p:sp>
        <p:nvSpPr>
          <p:cNvPr id="5122" name="Footer Placeholder 3"/>
          <p:cNvSpPr>
            <a:spLocks noGrp="1"/>
          </p:cNvSpPr>
          <p:nvPr>
            <p:ph type="ftr" sz="quarter" idx="11"/>
          </p:nvPr>
        </p:nvSpPr>
        <p:spPr>
          <a:noFill/>
        </p:spPr>
        <p:txBody>
          <a:bodyPr/>
          <a:lstStyle/>
          <a:p>
            <a:r>
              <a:rPr lang="en-IN"/>
              <a:t>CSE 1001                             Department of CSE</a:t>
            </a:r>
            <a:endParaRPr lang="en-US" dirty="0">
              <a:solidFill>
                <a:schemeClr val="bg1"/>
              </a:solidFill>
            </a:endParaRPr>
          </a:p>
        </p:txBody>
      </p:sp>
      <p:sp>
        <p:nvSpPr>
          <p:cNvPr id="5123" name="Slide Number Placeholder 4"/>
          <p:cNvSpPr>
            <a:spLocks noGrp="1"/>
          </p:cNvSpPr>
          <p:nvPr>
            <p:ph type="sldNum" sz="quarter" idx="12"/>
          </p:nvPr>
        </p:nvSpPr>
        <p:spPr>
          <a:noFill/>
        </p:spPr>
        <p:txBody>
          <a:bodyPr/>
          <a:lstStyle/>
          <a:p>
            <a:fld id="{9D3C7549-BC1C-498D-AFDC-74526BD5106B}" type="slidenum">
              <a:rPr lang="en-US" smtClean="0"/>
              <a:pPr/>
              <a:t>8</a:t>
            </a:fld>
            <a:endParaRPr lang="en-US"/>
          </a:p>
        </p:txBody>
      </p:sp>
      <p:sp>
        <p:nvSpPr>
          <p:cNvPr id="5124" name="Rectangle 5"/>
          <p:cNvSpPr>
            <a:spLocks noChangeArrowheads="1"/>
          </p:cNvSpPr>
          <p:nvPr/>
        </p:nvSpPr>
        <p:spPr bwMode="auto">
          <a:xfrm>
            <a:off x="838200" y="1340768"/>
            <a:ext cx="4572744" cy="3139321"/>
          </a:xfrm>
          <a:prstGeom prst="rect">
            <a:avLst/>
          </a:prstGeom>
          <a:noFill/>
          <a:ln w="9525">
            <a:solidFill>
              <a:schemeClr val="tx1"/>
            </a:solidFill>
            <a:miter lim="800000"/>
            <a:headEnd/>
            <a:tailEnd/>
          </a:ln>
        </p:spPr>
        <p:txBody>
          <a:bodyPr wrap="square">
            <a:spAutoFit/>
          </a:bodyPr>
          <a:lstStyle/>
          <a:p>
            <a:pPr>
              <a:spcBef>
                <a:spcPts val="600"/>
              </a:spcBef>
            </a:pPr>
            <a:r>
              <a:rPr lang="en-US" sz="2400" b="0" dirty="0" err="1">
                <a:solidFill>
                  <a:schemeClr val="tx1"/>
                </a:solidFill>
                <a:latin typeface="+mn-lt"/>
              </a:rPr>
              <a:t>int</a:t>
            </a:r>
            <a:r>
              <a:rPr lang="en-US" sz="2400" b="0" dirty="0">
                <a:solidFill>
                  <a:schemeClr val="tx1"/>
                </a:solidFill>
                <a:latin typeface="+mn-lt"/>
              </a:rPr>
              <a:t> main() {</a:t>
            </a:r>
          </a:p>
          <a:p>
            <a:pPr>
              <a:spcBef>
                <a:spcPts val="600"/>
              </a:spcBef>
            </a:pPr>
            <a:r>
              <a:rPr lang="en-US" sz="2400" b="0" dirty="0">
                <a:solidFill>
                  <a:schemeClr val="tx1"/>
                </a:solidFill>
                <a:latin typeface="+mn-lt"/>
              </a:rPr>
              <a:t>  </a:t>
            </a:r>
            <a:r>
              <a:rPr lang="en-US" sz="2400" b="0" dirty="0" err="1">
                <a:solidFill>
                  <a:schemeClr val="tx1"/>
                </a:solidFill>
                <a:latin typeface="+mn-lt"/>
              </a:rPr>
              <a:t>int</a:t>
            </a:r>
            <a:r>
              <a:rPr lang="en-US" sz="2400" b="0" dirty="0">
                <a:solidFill>
                  <a:schemeClr val="tx1"/>
                </a:solidFill>
                <a:latin typeface="+mn-lt"/>
              </a:rPr>
              <a:t> </a:t>
            </a:r>
            <a:r>
              <a:rPr lang="en-US" sz="2400" b="0" dirty="0" err="1">
                <a:solidFill>
                  <a:schemeClr val="tx1"/>
                </a:solidFill>
                <a:latin typeface="+mn-lt"/>
              </a:rPr>
              <a:t>i</a:t>
            </a:r>
            <a:r>
              <a:rPr lang="en-US" sz="2400" b="0" dirty="0">
                <a:solidFill>
                  <a:schemeClr val="tx1"/>
                </a:solidFill>
                <a:latin typeface="+mn-lt"/>
              </a:rPr>
              <a:t>, n, sum=0;</a:t>
            </a:r>
          </a:p>
          <a:p>
            <a:pPr>
              <a:spcBef>
                <a:spcPts val="600"/>
              </a:spcBef>
            </a:pPr>
            <a:r>
              <a:rPr lang="en-US" sz="2400" b="0" dirty="0">
                <a:solidFill>
                  <a:schemeClr val="tx1"/>
                </a:solidFill>
                <a:latin typeface="+mn-lt"/>
              </a:rPr>
              <a:t>  </a:t>
            </a:r>
            <a:r>
              <a:rPr lang="en-US" sz="2400" b="0" dirty="0" err="1">
                <a:solidFill>
                  <a:schemeClr val="tx1"/>
                </a:solidFill>
                <a:latin typeface="+mn-lt"/>
              </a:rPr>
              <a:t>printf</a:t>
            </a:r>
            <a:r>
              <a:rPr lang="en-US" sz="2400" b="0" dirty="0">
                <a:solidFill>
                  <a:schemeClr val="tx1"/>
                </a:solidFill>
                <a:latin typeface="+mn-lt"/>
              </a:rPr>
              <a:t>("Enter the limit“);</a:t>
            </a:r>
          </a:p>
          <a:p>
            <a:pPr>
              <a:spcBef>
                <a:spcPts val="600"/>
              </a:spcBef>
            </a:pPr>
            <a:r>
              <a:rPr lang="en-US" sz="2400" b="0" dirty="0">
                <a:solidFill>
                  <a:schemeClr val="tx1"/>
                </a:solidFill>
                <a:latin typeface="+mn-lt"/>
              </a:rPr>
              <a:t>  </a:t>
            </a:r>
            <a:r>
              <a:rPr lang="en-US" sz="2400" b="0" dirty="0" err="1">
                <a:solidFill>
                  <a:schemeClr val="tx1"/>
                </a:solidFill>
                <a:latin typeface="+mn-lt"/>
              </a:rPr>
              <a:t>scanf</a:t>
            </a:r>
            <a:r>
              <a:rPr lang="en-US" sz="2400" b="0" dirty="0">
                <a:solidFill>
                  <a:schemeClr val="tx1"/>
                </a:solidFill>
                <a:latin typeface="+mn-lt"/>
              </a:rPr>
              <a:t>(“%</a:t>
            </a:r>
            <a:r>
              <a:rPr lang="en-US" sz="2400" b="0" dirty="0" err="1">
                <a:solidFill>
                  <a:schemeClr val="tx1"/>
                </a:solidFill>
                <a:latin typeface="+mn-lt"/>
              </a:rPr>
              <a:t>d”,n</a:t>
            </a:r>
            <a:r>
              <a:rPr lang="en-US" sz="2400" b="0" dirty="0">
                <a:solidFill>
                  <a:schemeClr val="tx1"/>
                </a:solidFill>
                <a:latin typeface="+mn-lt"/>
              </a:rPr>
              <a:t>);</a:t>
            </a:r>
          </a:p>
          <a:p>
            <a:pPr>
              <a:spcBef>
                <a:spcPts val="600"/>
              </a:spcBef>
            </a:pPr>
            <a:r>
              <a:rPr lang="en-US" sz="2400" b="0" dirty="0">
                <a:solidFill>
                  <a:schemeClr val="tx1"/>
                </a:solidFill>
                <a:latin typeface="+mn-lt"/>
              </a:rPr>
              <a:t>  </a:t>
            </a:r>
            <a:r>
              <a:rPr lang="en-US" sz="2400" b="0" dirty="0" err="1">
                <a:solidFill>
                  <a:schemeClr val="tx1"/>
                </a:solidFill>
                <a:latin typeface="+mn-lt"/>
              </a:rPr>
              <a:t>printf</a:t>
            </a:r>
            <a:r>
              <a:rPr lang="en-US" sz="2400" b="0" dirty="0">
                <a:solidFill>
                  <a:schemeClr val="tx1"/>
                </a:solidFill>
                <a:latin typeface="+mn-lt"/>
              </a:rPr>
              <a:t>("The sum is %d“,</a:t>
            </a:r>
            <a:r>
              <a:rPr lang="en-US" sz="2400" b="0" dirty="0" err="1">
                <a:solidFill>
                  <a:schemeClr val="tx1"/>
                </a:solidFill>
                <a:latin typeface="+mn-lt"/>
              </a:rPr>
              <a:t>fnSum</a:t>
            </a:r>
            <a:r>
              <a:rPr lang="en-US" sz="2400" b="0" dirty="0">
                <a:solidFill>
                  <a:schemeClr val="tx1"/>
                </a:solidFill>
                <a:latin typeface="+mn-lt"/>
              </a:rPr>
              <a:t>(n));</a:t>
            </a:r>
          </a:p>
          <a:p>
            <a:pPr>
              <a:spcBef>
                <a:spcPts val="600"/>
              </a:spcBef>
            </a:pPr>
            <a:r>
              <a:rPr lang="en-US" sz="2400" b="0" dirty="0">
                <a:solidFill>
                  <a:schemeClr val="tx1"/>
                </a:solidFill>
                <a:latin typeface="+mn-lt"/>
              </a:rPr>
              <a:t>  return 0;</a:t>
            </a:r>
          </a:p>
          <a:p>
            <a:pPr>
              <a:spcBef>
                <a:spcPts val="600"/>
              </a:spcBef>
            </a:pPr>
            <a:r>
              <a:rPr lang="en-US" sz="2400" b="0" dirty="0">
                <a:solidFill>
                  <a:schemeClr val="tx1"/>
                </a:solidFill>
                <a:latin typeface="+mn-lt"/>
              </a:rPr>
              <a:t>}</a:t>
            </a:r>
          </a:p>
        </p:txBody>
      </p:sp>
      <p:sp>
        <p:nvSpPr>
          <p:cNvPr id="8" name="Rectangle 7">
            <a:hlinkClick r:id="rId2" action="ppaction://hlinksldjump"/>
          </p:cNvPr>
          <p:cNvSpPr/>
          <p:nvPr/>
        </p:nvSpPr>
        <p:spPr>
          <a:xfrm>
            <a:off x="6528048" y="3501008"/>
            <a:ext cx="4032448" cy="2693045"/>
          </a:xfrm>
          <a:prstGeom prst="rect">
            <a:avLst/>
          </a:prstGeom>
          <a:ln>
            <a:solidFill>
              <a:schemeClr val="tx1"/>
            </a:solidFill>
          </a:ln>
        </p:spPr>
        <p:txBody>
          <a:bodyPr wrap="square">
            <a:spAutoFit/>
          </a:bodyPr>
          <a:lstStyle/>
          <a:p>
            <a:pPr>
              <a:spcBef>
                <a:spcPts val="600"/>
              </a:spcBef>
              <a:defRPr/>
            </a:pPr>
            <a:r>
              <a:rPr lang="en-US" sz="2400" b="0" dirty="0" err="1">
                <a:solidFill>
                  <a:schemeClr val="tx1"/>
                </a:solidFill>
                <a:latin typeface="+mj-lt"/>
              </a:rPr>
              <a:t>int</a:t>
            </a:r>
            <a:r>
              <a:rPr lang="en-US" sz="2400" b="0" dirty="0">
                <a:solidFill>
                  <a:schemeClr val="tx1"/>
                </a:solidFill>
                <a:latin typeface="+mj-lt"/>
              </a:rPr>
              <a:t> </a:t>
            </a:r>
            <a:r>
              <a:rPr lang="en-US" sz="2400" b="0" dirty="0" err="1">
                <a:solidFill>
                  <a:schemeClr val="tx1"/>
                </a:solidFill>
                <a:latin typeface="+mj-lt"/>
              </a:rPr>
              <a:t>fnSum</a:t>
            </a:r>
            <a:r>
              <a:rPr lang="en-US" sz="2400" b="0" dirty="0">
                <a:solidFill>
                  <a:schemeClr val="tx1"/>
                </a:solidFill>
                <a:latin typeface="+mj-lt"/>
              </a:rPr>
              <a:t>(</a:t>
            </a:r>
            <a:r>
              <a:rPr lang="en-US" sz="2400" b="0" dirty="0" err="1">
                <a:solidFill>
                  <a:schemeClr val="tx1"/>
                </a:solidFill>
                <a:latin typeface="+mj-lt"/>
              </a:rPr>
              <a:t>int</a:t>
            </a:r>
            <a:r>
              <a:rPr lang="en-US" sz="2400" b="0" dirty="0">
                <a:solidFill>
                  <a:schemeClr val="tx1"/>
                </a:solidFill>
                <a:latin typeface="+mj-lt"/>
              </a:rPr>
              <a:t> n){</a:t>
            </a:r>
          </a:p>
          <a:p>
            <a:pPr>
              <a:spcBef>
                <a:spcPts val="600"/>
              </a:spcBef>
              <a:defRPr/>
            </a:pPr>
            <a:r>
              <a:rPr lang="en-US" sz="2400" b="0" dirty="0">
                <a:solidFill>
                  <a:schemeClr val="tx1"/>
                </a:solidFill>
                <a:latin typeface="+mj-lt"/>
              </a:rPr>
              <a:t>   </a:t>
            </a:r>
            <a:r>
              <a:rPr lang="en-US" sz="2400" b="0" dirty="0" err="1">
                <a:solidFill>
                  <a:schemeClr val="tx1"/>
                </a:solidFill>
                <a:latin typeface="+mj-lt"/>
              </a:rPr>
              <a:t>int</a:t>
            </a:r>
            <a:r>
              <a:rPr lang="en-US" sz="2400" b="0" dirty="0">
                <a:solidFill>
                  <a:schemeClr val="tx1"/>
                </a:solidFill>
                <a:latin typeface="+mj-lt"/>
              </a:rPr>
              <a:t> sum=0;</a:t>
            </a:r>
          </a:p>
          <a:p>
            <a:pPr>
              <a:spcBef>
                <a:spcPts val="600"/>
              </a:spcBef>
              <a:defRPr/>
            </a:pPr>
            <a:r>
              <a:rPr lang="en-US" sz="2400" b="0" dirty="0">
                <a:solidFill>
                  <a:schemeClr val="tx1"/>
                </a:solidFill>
                <a:latin typeface="+mj-lt"/>
              </a:rPr>
              <a:t>   </a:t>
            </a:r>
            <a:r>
              <a:rPr lang="en-US" sz="2400" dirty="0">
                <a:solidFill>
                  <a:schemeClr val="tx1"/>
                </a:solidFill>
                <a:latin typeface="+mj-lt"/>
              </a:rPr>
              <a:t>for</a:t>
            </a:r>
            <a:r>
              <a:rPr lang="en-US" sz="2400" b="0" dirty="0">
                <a:solidFill>
                  <a:schemeClr val="tx1"/>
                </a:solidFill>
                <a:latin typeface="+mj-lt"/>
              </a:rPr>
              <a:t>(</a:t>
            </a:r>
            <a:r>
              <a:rPr lang="en-US" sz="2400" b="0" dirty="0" err="1">
                <a:solidFill>
                  <a:schemeClr val="tx1"/>
                </a:solidFill>
                <a:latin typeface="+mj-lt"/>
              </a:rPr>
              <a:t>i</a:t>
            </a:r>
            <a:r>
              <a:rPr lang="en-US" sz="2400" b="0" dirty="0">
                <a:solidFill>
                  <a:schemeClr val="tx1"/>
                </a:solidFill>
                <a:latin typeface="+mj-lt"/>
              </a:rPr>
              <a:t>=1;i&lt;=</a:t>
            </a:r>
            <a:r>
              <a:rPr lang="en-US" sz="2400" b="0" dirty="0" err="1">
                <a:solidFill>
                  <a:schemeClr val="tx1"/>
                </a:solidFill>
                <a:latin typeface="+mj-lt"/>
              </a:rPr>
              <a:t>n;i</a:t>
            </a:r>
            <a:r>
              <a:rPr lang="en-US" sz="2400" b="0" dirty="0">
                <a:solidFill>
                  <a:schemeClr val="tx1"/>
                </a:solidFill>
                <a:latin typeface="+mj-lt"/>
              </a:rPr>
              <a:t>++) </a:t>
            </a:r>
          </a:p>
          <a:p>
            <a:pPr>
              <a:spcBef>
                <a:spcPts val="600"/>
              </a:spcBef>
              <a:defRPr/>
            </a:pPr>
            <a:r>
              <a:rPr lang="en-US" sz="2400" b="0" dirty="0">
                <a:solidFill>
                  <a:schemeClr val="tx1"/>
                </a:solidFill>
                <a:latin typeface="+mj-lt"/>
              </a:rPr>
              <a:t>	sum=</a:t>
            </a:r>
            <a:r>
              <a:rPr lang="en-US" sz="2400" b="0" dirty="0" err="1">
                <a:solidFill>
                  <a:schemeClr val="tx1"/>
                </a:solidFill>
                <a:latin typeface="+mj-lt"/>
              </a:rPr>
              <a:t>sum+i</a:t>
            </a:r>
            <a:r>
              <a:rPr lang="en-US" sz="2400" b="0" dirty="0">
                <a:solidFill>
                  <a:schemeClr val="tx1"/>
                </a:solidFill>
                <a:latin typeface="+mj-lt"/>
              </a:rPr>
              <a:t>;</a:t>
            </a:r>
          </a:p>
          <a:p>
            <a:pPr>
              <a:spcBef>
                <a:spcPts val="600"/>
              </a:spcBef>
              <a:defRPr/>
            </a:pPr>
            <a:r>
              <a:rPr lang="en-US" sz="2400" b="0" dirty="0">
                <a:solidFill>
                  <a:schemeClr val="tx1"/>
                </a:solidFill>
                <a:latin typeface="+mj-lt"/>
              </a:rPr>
              <a:t>    return (sum);</a:t>
            </a:r>
          </a:p>
          <a:p>
            <a:pPr>
              <a:spcBef>
                <a:spcPts val="600"/>
              </a:spcBef>
              <a:defRPr/>
            </a:pPr>
            <a:r>
              <a:rPr lang="en-US" sz="2400" b="0" dirty="0">
                <a:solidFill>
                  <a:schemeClr val="tx1"/>
                </a:solidFill>
                <a:latin typeface="+mj-l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solidFill>
                  <a:schemeClr val="accent1"/>
                </a:solidFill>
              </a:rPr>
              <a:t>Let us consider same code again …</a:t>
            </a:r>
          </a:p>
        </p:txBody>
      </p:sp>
      <p:sp>
        <p:nvSpPr>
          <p:cNvPr id="2" name="Date Placeholder 1"/>
          <p:cNvSpPr>
            <a:spLocks noGrp="1"/>
          </p:cNvSpPr>
          <p:nvPr>
            <p:ph type="dt" sz="half" idx="10"/>
          </p:nvPr>
        </p:nvSpPr>
        <p:spPr/>
        <p:txBody>
          <a:bodyPr/>
          <a:lstStyle/>
          <a:p>
            <a:pPr>
              <a:defRPr/>
            </a:pPr>
            <a:fld id="{135C4FB5-6920-42A8-8FEE-A3133AB86AB4}" type="datetime1">
              <a:rPr lang="en-US" smtClean="0"/>
              <a:t>5/23/2022</a:t>
            </a:fld>
            <a:endParaRPr lang="en-US"/>
          </a:p>
        </p:txBody>
      </p:sp>
      <p:sp>
        <p:nvSpPr>
          <p:cNvPr id="5122" name="Footer Placeholder 3"/>
          <p:cNvSpPr>
            <a:spLocks noGrp="1"/>
          </p:cNvSpPr>
          <p:nvPr>
            <p:ph type="ftr" sz="quarter" idx="11"/>
          </p:nvPr>
        </p:nvSpPr>
        <p:spPr>
          <a:noFill/>
        </p:spPr>
        <p:txBody>
          <a:bodyPr/>
          <a:lstStyle/>
          <a:p>
            <a:r>
              <a:rPr lang="en-IN"/>
              <a:t>CSE 1001                             Department of CSE</a:t>
            </a:r>
            <a:endParaRPr lang="en-US" dirty="0">
              <a:solidFill>
                <a:schemeClr val="bg1"/>
              </a:solidFill>
            </a:endParaRPr>
          </a:p>
        </p:txBody>
      </p:sp>
      <p:sp>
        <p:nvSpPr>
          <p:cNvPr id="5123" name="Slide Number Placeholder 4"/>
          <p:cNvSpPr>
            <a:spLocks noGrp="1"/>
          </p:cNvSpPr>
          <p:nvPr>
            <p:ph type="sldNum" sz="quarter" idx="12"/>
          </p:nvPr>
        </p:nvSpPr>
        <p:spPr>
          <a:noFill/>
        </p:spPr>
        <p:txBody>
          <a:bodyPr/>
          <a:lstStyle/>
          <a:p>
            <a:fld id="{9D3C7549-BC1C-498D-AFDC-74526BD5106B}" type="slidenum">
              <a:rPr lang="en-US" smtClean="0"/>
              <a:pPr/>
              <a:t>9</a:t>
            </a:fld>
            <a:endParaRPr lang="en-US"/>
          </a:p>
        </p:txBody>
      </p:sp>
      <p:sp>
        <p:nvSpPr>
          <p:cNvPr id="5124" name="Rectangle 5"/>
          <p:cNvSpPr>
            <a:spLocks noChangeArrowheads="1"/>
          </p:cNvSpPr>
          <p:nvPr/>
        </p:nvSpPr>
        <p:spPr bwMode="auto">
          <a:xfrm>
            <a:off x="1598634" y="1219201"/>
            <a:ext cx="4356720" cy="2462213"/>
          </a:xfrm>
          <a:prstGeom prst="rect">
            <a:avLst/>
          </a:prstGeom>
          <a:noFill/>
          <a:ln w="9525">
            <a:solidFill>
              <a:schemeClr val="tx1"/>
            </a:solidFill>
            <a:miter lim="800000"/>
            <a:headEnd/>
            <a:tailEnd/>
          </a:ln>
        </p:spPr>
        <p:txBody>
          <a:bodyPr wrap="square">
            <a:spAutoFit/>
          </a:bodyPr>
          <a:lstStyle/>
          <a:p>
            <a:pPr>
              <a:spcBef>
                <a:spcPts val="0"/>
              </a:spcBef>
            </a:pPr>
            <a:r>
              <a:rPr lang="en-US" sz="2200" b="0" dirty="0" err="1">
                <a:solidFill>
                  <a:schemeClr val="tx1"/>
                </a:solidFill>
                <a:latin typeface="+mn-lt"/>
              </a:rPr>
              <a:t>int</a:t>
            </a:r>
            <a:r>
              <a:rPr lang="en-US" sz="2200" b="0" dirty="0">
                <a:solidFill>
                  <a:schemeClr val="tx1"/>
                </a:solidFill>
                <a:latin typeface="+mn-lt"/>
              </a:rPr>
              <a:t> main() {</a:t>
            </a:r>
          </a:p>
          <a:p>
            <a:pPr>
              <a:spcBef>
                <a:spcPts val="0"/>
              </a:spcBef>
            </a:pPr>
            <a:r>
              <a:rPr lang="en-US" sz="2200" b="0" dirty="0">
                <a:solidFill>
                  <a:schemeClr val="tx1"/>
                </a:solidFill>
                <a:latin typeface="+mn-lt"/>
              </a:rPr>
              <a:t>   </a:t>
            </a:r>
            <a:r>
              <a:rPr lang="en-US" sz="2200" b="0" dirty="0" err="1">
                <a:solidFill>
                  <a:schemeClr val="tx1"/>
                </a:solidFill>
                <a:latin typeface="+mn-lt"/>
              </a:rPr>
              <a:t>int</a:t>
            </a:r>
            <a:r>
              <a:rPr lang="en-US" sz="2200" b="0" dirty="0">
                <a:solidFill>
                  <a:schemeClr val="tx1"/>
                </a:solidFill>
                <a:latin typeface="+mn-lt"/>
              </a:rPr>
              <a:t> </a:t>
            </a:r>
            <a:r>
              <a:rPr lang="en-US" sz="2200" b="0" dirty="0" err="1">
                <a:solidFill>
                  <a:schemeClr val="tx1"/>
                </a:solidFill>
                <a:latin typeface="+mn-lt"/>
              </a:rPr>
              <a:t>i</a:t>
            </a:r>
            <a:r>
              <a:rPr lang="en-US" sz="2200" b="0" dirty="0">
                <a:solidFill>
                  <a:schemeClr val="tx1"/>
                </a:solidFill>
                <a:latin typeface="+mn-lt"/>
              </a:rPr>
              <a:t>, n, sum=0;</a:t>
            </a:r>
          </a:p>
          <a:p>
            <a:pPr>
              <a:spcBef>
                <a:spcPts val="0"/>
              </a:spcBef>
            </a:pPr>
            <a:r>
              <a:rPr lang="en-US" sz="2200" b="0" dirty="0">
                <a:solidFill>
                  <a:schemeClr val="tx1"/>
                </a:solidFill>
                <a:latin typeface="+mn-lt"/>
              </a:rPr>
              <a:t>   </a:t>
            </a:r>
            <a:r>
              <a:rPr lang="en-US" sz="2200" b="0" dirty="0" err="1">
                <a:solidFill>
                  <a:schemeClr val="tx1"/>
                </a:solidFill>
                <a:latin typeface="+mn-lt"/>
              </a:rPr>
              <a:t>printf</a:t>
            </a:r>
            <a:r>
              <a:rPr lang="en-US" sz="2200" b="0" dirty="0">
                <a:solidFill>
                  <a:schemeClr val="tx1"/>
                </a:solidFill>
                <a:latin typeface="+mn-lt"/>
              </a:rPr>
              <a:t>("Enter the limit“);</a:t>
            </a:r>
          </a:p>
          <a:p>
            <a:pPr>
              <a:spcBef>
                <a:spcPts val="0"/>
              </a:spcBef>
            </a:pPr>
            <a:r>
              <a:rPr lang="en-US" sz="2200" b="0" dirty="0">
                <a:solidFill>
                  <a:schemeClr val="tx1"/>
                </a:solidFill>
                <a:latin typeface="+mn-lt"/>
              </a:rPr>
              <a:t>   </a:t>
            </a:r>
            <a:r>
              <a:rPr lang="en-US" sz="2200" b="0" dirty="0" err="1">
                <a:solidFill>
                  <a:schemeClr val="tx1"/>
                </a:solidFill>
                <a:latin typeface="+mn-lt"/>
              </a:rPr>
              <a:t>scanf</a:t>
            </a:r>
            <a:r>
              <a:rPr lang="en-US" sz="2200" b="0" dirty="0">
                <a:solidFill>
                  <a:schemeClr val="tx1"/>
                </a:solidFill>
                <a:latin typeface="+mn-lt"/>
              </a:rPr>
              <a:t>(“%d”, n);</a:t>
            </a:r>
          </a:p>
          <a:p>
            <a:pPr>
              <a:spcBef>
                <a:spcPts val="0"/>
              </a:spcBef>
            </a:pPr>
            <a:r>
              <a:rPr lang="en-US" sz="2200" b="0" dirty="0">
                <a:solidFill>
                  <a:schemeClr val="tx1"/>
                </a:solidFill>
                <a:latin typeface="+mn-lt"/>
              </a:rPr>
              <a:t>   </a:t>
            </a:r>
            <a:r>
              <a:rPr lang="en-US" sz="2200" b="0" dirty="0" err="1">
                <a:solidFill>
                  <a:schemeClr val="tx1"/>
                </a:solidFill>
                <a:latin typeface="+mn-lt"/>
              </a:rPr>
              <a:t>printf</a:t>
            </a:r>
            <a:r>
              <a:rPr lang="en-US" sz="2200" b="0" dirty="0">
                <a:solidFill>
                  <a:schemeClr val="tx1"/>
                </a:solidFill>
                <a:latin typeface="+mn-lt"/>
              </a:rPr>
              <a:t>(“The sum is %d“,</a:t>
            </a:r>
            <a:r>
              <a:rPr lang="en-US" sz="2200" b="0" dirty="0" err="1">
                <a:solidFill>
                  <a:schemeClr val="tx1"/>
                </a:solidFill>
                <a:latin typeface="+mn-lt"/>
              </a:rPr>
              <a:t>fnSum</a:t>
            </a:r>
            <a:r>
              <a:rPr lang="en-US" sz="2200" b="0" dirty="0">
                <a:solidFill>
                  <a:schemeClr val="tx1"/>
                </a:solidFill>
                <a:latin typeface="+mn-lt"/>
              </a:rPr>
              <a:t>(n));</a:t>
            </a:r>
          </a:p>
          <a:p>
            <a:pPr>
              <a:spcBef>
                <a:spcPts val="0"/>
              </a:spcBef>
            </a:pPr>
            <a:r>
              <a:rPr lang="en-US" sz="2200" b="0" dirty="0">
                <a:solidFill>
                  <a:schemeClr val="tx1"/>
                </a:solidFill>
                <a:latin typeface="+mn-lt"/>
              </a:rPr>
              <a:t>   return 0;</a:t>
            </a:r>
          </a:p>
          <a:p>
            <a:pPr>
              <a:spcBef>
                <a:spcPts val="0"/>
              </a:spcBef>
            </a:pPr>
            <a:r>
              <a:rPr lang="en-US" sz="2200" b="0" dirty="0">
                <a:solidFill>
                  <a:schemeClr val="tx1"/>
                </a:solidFill>
                <a:latin typeface="+mn-lt"/>
              </a:rPr>
              <a:t>}</a:t>
            </a:r>
          </a:p>
        </p:txBody>
      </p:sp>
      <p:sp>
        <p:nvSpPr>
          <p:cNvPr id="8" name="Rectangle 7"/>
          <p:cNvSpPr/>
          <p:nvPr/>
        </p:nvSpPr>
        <p:spPr>
          <a:xfrm>
            <a:off x="7176120" y="1196117"/>
            <a:ext cx="2983982" cy="2508379"/>
          </a:xfrm>
          <a:prstGeom prst="rect">
            <a:avLst/>
          </a:prstGeom>
          <a:ln>
            <a:solidFill>
              <a:schemeClr val="tx1"/>
            </a:solidFill>
          </a:ln>
        </p:spPr>
        <p:txBody>
          <a:bodyPr wrap="square">
            <a:spAutoFit/>
          </a:bodyPr>
          <a:lstStyle/>
          <a:p>
            <a:pPr>
              <a:spcBef>
                <a:spcPts val="600"/>
              </a:spcBef>
              <a:defRPr/>
            </a:pPr>
            <a:r>
              <a:rPr lang="en-US" sz="2200" b="0" dirty="0" err="1">
                <a:solidFill>
                  <a:schemeClr val="tx1"/>
                </a:solidFill>
                <a:latin typeface="+mn-lt"/>
              </a:rPr>
              <a:t>int</a:t>
            </a:r>
            <a:r>
              <a:rPr lang="en-US" sz="2200" b="0" dirty="0">
                <a:solidFill>
                  <a:schemeClr val="tx1"/>
                </a:solidFill>
                <a:latin typeface="+mn-lt"/>
              </a:rPr>
              <a:t> </a:t>
            </a:r>
            <a:r>
              <a:rPr lang="en-US" sz="2200" b="0" dirty="0" err="1">
                <a:solidFill>
                  <a:schemeClr val="tx1"/>
                </a:solidFill>
                <a:latin typeface="+mn-lt"/>
              </a:rPr>
              <a:t>fnSum</a:t>
            </a:r>
            <a:r>
              <a:rPr lang="en-US" sz="2200" b="0" dirty="0">
                <a:solidFill>
                  <a:schemeClr val="tx1"/>
                </a:solidFill>
                <a:latin typeface="+mn-lt"/>
              </a:rPr>
              <a:t>(</a:t>
            </a:r>
            <a:r>
              <a:rPr lang="en-US" sz="2200" b="0" dirty="0" err="1">
                <a:solidFill>
                  <a:schemeClr val="tx1"/>
                </a:solidFill>
                <a:latin typeface="+mn-lt"/>
              </a:rPr>
              <a:t>int</a:t>
            </a:r>
            <a:r>
              <a:rPr lang="en-US" sz="2200" b="0" dirty="0">
                <a:solidFill>
                  <a:schemeClr val="tx1"/>
                </a:solidFill>
                <a:latin typeface="+mn-lt"/>
              </a:rPr>
              <a:t> n){</a:t>
            </a:r>
          </a:p>
          <a:p>
            <a:pPr>
              <a:spcBef>
                <a:spcPts val="600"/>
              </a:spcBef>
              <a:defRPr/>
            </a:pPr>
            <a:r>
              <a:rPr lang="en-US" sz="2200" b="0" dirty="0">
                <a:solidFill>
                  <a:schemeClr val="tx1"/>
                </a:solidFill>
                <a:latin typeface="+mn-lt"/>
              </a:rPr>
              <a:t>   </a:t>
            </a:r>
            <a:r>
              <a:rPr lang="en-US" sz="2200" b="0" dirty="0" err="1">
                <a:solidFill>
                  <a:schemeClr val="tx1"/>
                </a:solidFill>
                <a:latin typeface="+mn-lt"/>
              </a:rPr>
              <a:t>int</a:t>
            </a:r>
            <a:r>
              <a:rPr lang="en-US" sz="2200" b="0" dirty="0">
                <a:solidFill>
                  <a:schemeClr val="tx1"/>
                </a:solidFill>
                <a:latin typeface="+mn-lt"/>
              </a:rPr>
              <a:t> sum=0;</a:t>
            </a:r>
          </a:p>
          <a:p>
            <a:pPr>
              <a:spcBef>
                <a:spcPts val="600"/>
              </a:spcBef>
              <a:defRPr/>
            </a:pPr>
            <a:r>
              <a:rPr lang="en-US" sz="2200" b="0" dirty="0">
                <a:solidFill>
                  <a:schemeClr val="tx1"/>
                </a:solidFill>
                <a:latin typeface="+mn-lt"/>
              </a:rPr>
              <a:t>   </a:t>
            </a:r>
            <a:r>
              <a:rPr lang="en-US" sz="2200" dirty="0">
                <a:solidFill>
                  <a:schemeClr val="tx1"/>
                </a:solidFill>
                <a:latin typeface="+mn-lt"/>
              </a:rPr>
              <a:t>for</a:t>
            </a:r>
            <a:r>
              <a:rPr lang="en-US" sz="2200" b="0" dirty="0">
                <a:solidFill>
                  <a:schemeClr val="tx1"/>
                </a:solidFill>
                <a:latin typeface="+mn-lt"/>
              </a:rPr>
              <a:t>(</a:t>
            </a:r>
            <a:r>
              <a:rPr lang="en-US" sz="2200" b="0" dirty="0" err="1">
                <a:solidFill>
                  <a:schemeClr val="tx1"/>
                </a:solidFill>
                <a:latin typeface="+mn-lt"/>
              </a:rPr>
              <a:t>i</a:t>
            </a:r>
            <a:r>
              <a:rPr lang="en-US" sz="2200" b="0" dirty="0">
                <a:solidFill>
                  <a:schemeClr val="tx1"/>
                </a:solidFill>
                <a:latin typeface="+mn-lt"/>
              </a:rPr>
              <a:t>=1;i&lt;=</a:t>
            </a:r>
            <a:r>
              <a:rPr lang="en-US" sz="2200" b="0" dirty="0" err="1">
                <a:solidFill>
                  <a:schemeClr val="tx1"/>
                </a:solidFill>
                <a:latin typeface="+mn-lt"/>
              </a:rPr>
              <a:t>n;i</a:t>
            </a:r>
            <a:r>
              <a:rPr lang="en-US" sz="2200" b="0" dirty="0">
                <a:solidFill>
                  <a:schemeClr val="tx1"/>
                </a:solidFill>
                <a:latin typeface="+mn-lt"/>
              </a:rPr>
              <a:t>++)</a:t>
            </a:r>
          </a:p>
          <a:p>
            <a:pPr>
              <a:spcBef>
                <a:spcPts val="600"/>
              </a:spcBef>
              <a:defRPr/>
            </a:pPr>
            <a:r>
              <a:rPr lang="en-US" sz="2200" b="0" dirty="0">
                <a:solidFill>
                  <a:schemeClr val="tx1"/>
                </a:solidFill>
                <a:latin typeface="+mn-lt"/>
              </a:rPr>
              <a:t>	 sum=</a:t>
            </a:r>
            <a:r>
              <a:rPr lang="en-US" sz="2200" b="0" dirty="0" err="1">
                <a:solidFill>
                  <a:schemeClr val="tx1"/>
                </a:solidFill>
                <a:latin typeface="+mn-lt"/>
              </a:rPr>
              <a:t>sum+i</a:t>
            </a:r>
            <a:r>
              <a:rPr lang="en-US" sz="2200" b="0" dirty="0">
                <a:solidFill>
                  <a:schemeClr val="tx1"/>
                </a:solidFill>
                <a:latin typeface="+mn-lt"/>
              </a:rPr>
              <a:t>;</a:t>
            </a:r>
          </a:p>
          <a:p>
            <a:pPr>
              <a:spcBef>
                <a:spcPts val="600"/>
              </a:spcBef>
              <a:defRPr/>
            </a:pPr>
            <a:r>
              <a:rPr lang="en-US" sz="2200" b="0" dirty="0">
                <a:solidFill>
                  <a:schemeClr val="tx1"/>
                </a:solidFill>
                <a:latin typeface="+mn-lt"/>
              </a:rPr>
              <a:t>    return (sum);</a:t>
            </a:r>
          </a:p>
          <a:p>
            <a:pPr>
              <a:spcBef>
                <a:spcPts val="600"/>
              </a:spcBef>
              <a:defRPr/>
            </a:pPr>
            <a:r>
              <a:rPr lang="en-US" sz="2200" b="0" dirty="0">
                <a:solidFill>
                  <a:schemeClr val="tx1"/>
                </a:solidFill>
                <a:latin typeface="+mn-lt"/>
              </a:rPr>
              <a:t>}</a:t>
            </a:r>
          </a:p>
        </p:txBody>
      </p:sp>
      <p:sp>
        <p:nvSpPr>
          <p:cNvPr id="9" name="Rectangle 8"/>
          <p:cNvSpPr>
            <a:spLocks noChangeArrowheads="1"/>
          </p:cNvSpPr>
          <p:nvPr/>
        </p:nvSpPr>
        <p:spPr bwMode="auto">
          <a:xfrm>
            <a:off x="3265305" y="3460764"/>
            <a:ext cx="6140200" cy="3139321"/>
          </a:xfrm>
          <a:prstGeom prst="rect">
            <a:avLst/>
          </a:prstGeom>
          <a:noFill/>
          <a:ln w="9525">
            <a:solidFill>
              <a:schemeClr val="bg1"/>
            </a:solidFill>
            <a:miter lim="800000"/>
            <a:headEnd/>
            <a:tailEnd/>
          </a:ln>
        </p:spPr>
        <p:txBody>
          <a:bodyPr wrap="square">
            <a:spAutoFit/>
          </a:bodyPr>
          <a:lstStyle/>
          <a:p>
            <a:pPr>
              <a:spcBef>
                <a:spcPts val="600"/>
              </a:spcBef>
              <a:defRPr/>
            </a:pPr>
            <a:endParaRPr lang="en-US" sz="2400" dirty="0">
              <a:solidFill>
                <a:schemeClr val="tx1"/>
              </a:solidFill>
              <a:latin typeface="+mj-lt"/>
            </a:endParaRPr>
          </a:p>
          <a:p>
            <a:pPr>
              <a:spcBef>
                <a:spcPts val="600"/>
              </a:spcBef>
              <a:defRPr/>
            </a:pPr>
            <a:r>
              <a:rPr lang="en-US" sz="2400" dirty="0" err="1">
                <a:solidFill>
                  <a:schemeClr val="tx1"/>
                </a:solidFill>
                <a:latin typeface="+mj-lt"/>
              </a:rPr>
              <a:t>int</a:t>
            </a:r>
            <a:r>
              <a:rPr lang="en-US" sz="2400" dirty="0">
                <a:solidFill>
                  <a:schemeClr val="tx1"/>
                </a:solidFill>
                <a:latin typeface="+mj-lt"/>
              </a:rPr>
              <a:t> </a:t>
            </a:r>
            <a:r>
              <a:rPr lang="en-US" sz="2400" dirty="0" err="1">
                <a:solidFill>
                  <a:schemeClr val="tx1"/>
                </a:solidFill>
                <a:latin typeface="+mj-lt"/>
              </a:rPr>
              <a:t>fnSum</a:t>
            </a:r>
            <a:r>
              <a:rPr lang="en-US" sz="2400" dirty="0">
                <a:solidFill>
                  <a:schemeClr val="tx1"/>
                </a:solidFill>
                <a:latin typeface="+mj-lt"/>
              </a:rPr>
              <a:t>(</a:t>
            </a:r>
            <a:r>
              <a:rPr lang="en-US" sz="2400" dirty="0" err="1">
                <a:solidFill>
                  <a:schemeClr val="tx1"/>
                </a:solidFill>
                <a:latin typeface="+mj-lt"/>
              </a:rPr>
              <a:t>int</a:t>
            </a:r>
            <a:r>
              <a:rPr lang="en-US" sz="2400" dirty="0">
                <a:solidFill>
                  <a:schemeClr val="tx1"/>
                </a:solidFill>
                <a:latin typeface="+mj-lt"/>
              </a:rPr>
              <a:t> x) {</a:t>
            </a:r>
          </a:p>
          <a:p>
            <a:pPr>
              <a:spcBef>
                <a:spcPts val="600"/>
              </a:spcBef>
              <a:defRPr/>
            </a:pPr>
            <a:r>
              <a:rPr lang="en-US" sz="2400" dirty="0">
                <a:solidFill>
                  <a:schemeClr val="tx1"/>
                </a:solidFill>
                <a:latin typeface="+mj-lt"/>
              </a:rPr>
              <a:t>  </a:t>
            </a:r>
            <a:r>
              <a:rPr lang="en-US" sz="2400" dirty="0">
                <a:solidFill>
                  <a:srgbClr val="003399"/>
                </a:solidFill>
                <a:latin typeface="+mj-lt"/>
              </a:rPr>
              <a:t>if (x == 1) </a:t>
            </a:r>
            <a:r>
              <a:rPr lang="en-US" sz="2400" dirty="0">
                <a:solidFill>
                  <a:schemeClr val="bg1">
                    <a:lumMod val="50000"/>
                  </a:schemeClr>
                </a:solidFill>
                <a:latin typeface="+mj-lt"/>
              </a:rPr>
              <a:t>//base case</a:t>
            </a:r>
          </a:p>
          <a:p>
            <a:pPr>
              <a:spcBef>
                <a:spcPts val="600"/>
              </a:spcBef>
              <a:defRPr/>
            </a:pPr>
            <a:r>
              <a:rPr lang="en-US" sz="2400" dirty="0">
                <a:solidFill>
                  <a:srgbClr val="003399"/>
                </a:solidFill>
                <a:latin typeface="+mj-lt"/>
              </a:rPr>
              <a:t>    return 1; </a:t>
            </a:r>
          </a:p>
          <a:p>
            <a:pPr>
              <a:spcBef>
                <a:spcPts val="600"/>
              </a:spcBef>
              <a:defRPr/>
            </a:pPr>
            <a:r>
              <a:rPr lang="en-US" sz="2400" dirty="0">
                <a:solidFill>
                  <a:srgbClr val="003399"/>
                </a:solidFill>
                <a:latin typeface="+mj-lt"/>
              </a:rPr>
              <a:t>  else</a:t>
            </a:r>
          </a:p>
          <a:p>
            <a:pPr>
              <a:spcBef>
                <a:spcPts val="600"/>
              </a:spcBef>
              <a:defRPr/>
            </a:pPr>
            <a:r>
              <a:rPr lang="en-US" sz="2400" dirty="0">
                <a:solidFill>
                  <a:srgbClr val="003399"/>
                </a:solidFill>
                <a:latin typeface="+mj-lt"/>
              </a:rPr>
              <a:t>    return </a:t>
            </a:r>
            <a:r>
              <a:rPr lang="en-US" sz="2400" dirty="0" err="1">
                <a:solidFill>
                  <a:srgbClr val="003399"/>
                </a:solidFill>
                <a:latin typeface="+mj-lt"/>
              </a:rPr>
              <a:t>fnSum</a:t>
            </a:r>
            <a:r>
              <a:rPr lang="en-US" sz="2400" dirty="0">
                <a:solidFill>
                  <a:srgbClr val="003399"/>
                </a:solidFill>
                <a:latin typeface="+mj-lt"/>
              </a:rPr>
              <a:t>(x-1) + x; </a:t>
            </a:r>
            <a:r>
              <a:rPr lang="en-US" sz="2400" dirty="0">
                <a:solidFill>
                  <a:schemeClr val="bg1">
                    <a:lumMod val="50000"/>
                  </a:schemeClr>
                </a:solidFill>
                <a:latin typeface="+mj-lt"/>
              </a:rPr>
              <a:t>//recursive case </a:t>
            </a:r>
          </a:p>
          <a:p>
            <a:pPr>
              <a:spcBef>
                <a:spcPts val="600"/>
              </a:spcBef>
              <a:defRPr/>
            </a:pPr>
            <a:r>
              <a:rPr lang="en-US" sz="2400" dirty="0">
                <a:solidFill>
                  <a:schemeClr val="tx1"/>
                </a:solidFill>
                <a:latin typeface="+mj-lt"/>
              </a:rPr>
              <a:t>}</a:t>
            </a:r>
          </a:p>
        </p:txBody>
      </p:sp>
    </p:spTree>
    <p:extLst>
      <p:ext uri="{BB962C8B-B14F-4D97-AF65-F5344CB8AC3E}">
        <p14:creationId xmlns:p14="http://schemas.microsoft.com/office/powerpoint/2010/main" val="114491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blinds(horizontal)">
                                      <p:cBhvr>
                                        <p:cTn id="16" dur="500"/>
                                        <p:tgtEl>
                                          <p:spTgt spid="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blinds(horizontal)">
                                      <p:cBhvr>
                                        <p:cTn id="21" dur="500"/>
                                        <p:tgtEl>
                                          <p:spTgt spid="9">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9">
                                            <p:txEl>
                                              <p:pRg st="4" end="4"/>
                                            </p:txEl>
                                          </p:spTgt>
                                        </p:tgtEl>
                                        <p:attrNameLst>
                                          <p:attrName>style.visibility</p:attrName>
                                        </p:attrNameLst>
                                      </p:cBhvr>
                                      <p:to>
                                        <p:strVal val="visible"/>
                                      </p:to>
                                    </p:set>
                                    <p:animEffect transition="in" filter="blinds(horizontal)">
                                      <p:cBhvr>
                                        <p:cTn id="26" dur="500"/>
                                        <p:tgtEl>
                                          <p:spTgt spid="9">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Effect transition="in" filter="blinds(horizontal)">
                                      <p:cBhvr>
                                        <p:cTn id="31" dur="500"/>
                                        <p:tgtEl>
                                          <p:spTgt spid="9">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9">
                                            <p:txEl>
                                              <p:pRg st="1" end="1"/>
                                            </p:txEl>
                                          </p:spTgt>
                                        </p:tgtEl>
                                        <p:attrNameLst>
                                          <p:attrName>style.visibility</p:attrName>
                                        </p:attrNameLst>
                                      </p:cBhvr>
                                      <p:to>
                                        <p:strVal val="visible"/>
                                      </p:to>
                                    </p:set>
                                    <p:animEffect transition="in" filter="blinds(horizontal)">
                                      <p:cBhvr>
                                        <p:cTn id="36" dur="500"/>
                                        <p:tgtEl>
                                          <p:spTgt spid="9">
                                            <p:txEl>
                                              <p:pRg st="1" end="1"/>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animEffect transition="in" filter="blinds(horizontal)">
                                      <p:cBhvr>
                                        <p:cTn id="39"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p:bldP spid="8" grpId="0" animBg="1"/>
    </p:bldLst>
  </p:timing>
</p:sld>
</file>

<file path=ppt/theme/theme1.xml><?xml version="1.0" encoding="utf-8"?>
<a:theme xmlns:a="http://schemas.openxmlformats.org/drawingml/2006/main" name="tem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SUC2018 Template" id="{93EF96F5-E747-46F5-91A5-49A1A8F17C25}" vid="{65C9EF66-907A-46B3-BC73-6E107B4F262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Template>
  <TotalTime>22997</TotalTime>
  <Words>7731</Words>
  <Application>Microsoft Office PowerPoint</Application>
  <PresentationFormat>Widescreen</PresentationFormat>
  <Paragraphs>973</Paragraphs>
  <Slides>38</Slides>
  <Notes>33</Notes>
  <HiddenSlides>13</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50" baseType="lpstr">
      <vt:lpstr>Arial</vt:lpstr>
      <vt:lpstr>Baskerville Old Face</vt:lpstr>
      <vt:lpstr>Book Antiqua</vt:lpstr>
      <vt:lpstr>Calibri</vt:lpstr>
      <vt:lpstr>Calibri Light</vt:lpstr>
      <vt:lpstr>Courier New</vt:lpstr>
      <vt:lpstr>Lucida Sans Unicode</vt:lpstr>
      <vt:lpstr>Tempus Sans ITC</vt:lpstr>
      <vt:lpstr>Times New Roman</vt:lpstr>
      <vt:lpstr>Wingdings</vt:lpstr>
      <vt:lpstr>temp</vt:lpstr>
      <vt:lpstr>Bitmap Image</vt:lpstr>
      <vt:lpstr>PowerPoint Presentation</vt:lpstr>
      <vt:lpstr>Objectives:  </vt:lpstr>
      <vt:lpstr>Session outcome:</vt:lpstr>
      <vt:lpstr>What is Recursion ?</vt:lpstr>
      <vt:lpstr>What is Recursion ?</vt:lpstr>
      <vt:lpstr>Recursive Thinking ….. </vt:lpstr>
      <vt:lpstr>Steps to Design a Recursive Algorithm</vt:lpstr>
      <vt:lpstr>Let us consider the code …</vt:lpstr>
      <vt:lpstr>Let us consider same code again …</vt:lpstr>
      <vt:lpstr>Factorial of a natural number–    a classical recursive example</vt:lpstr>
      <vt:lpstr>Factorial- recursive procedure </vt:lpstr>
      <vt:lpstr>Recursion - How is it doing!</vt:lpstr>
      <vt:lpstr>Fibonacci Numbers: Recursion</vt:lpstr>
      <vt:lpstr>Fibonacci Numbers: Recursion</vt:lpstr>
      <vt:lpstr>Recursive Calls initiated by Fib(4)</vt:lpstr>
      <vt:lpstr>Fibonacci Series using Recursion</vt:lpstr>
      <vt:lpstr>Factorial- recursive procedure – A revisit</vt:lpstr>
      <vt:lpstr>Recursion - How is it doing!</vt:lpstr>
      <vt:lpstr>Static Variable:</vt:lpstr>
      <vt:lpstr>Reversing a Number</vt:lpstr>
      <vt:lpstr>Sorting a list – Recursive </vt:lpstr>
      <vt:lpstr>Sorting a list</vt:lpstr>
      <vt:lpstr>Sorting a list</vt:lpstr>
      <vt:lpstr>Recursion - Should I or Shouldn’t I?</vt:lpstr>
      <vt:lpstr>Recursion vs Iteration</vt:lpstr>
      <vt:lpstr>Recursion – Do’s </vt:lpstr>
      <vt:lpstr>GCD: Recursion</vt:lpstr>
      <vt:lpstr>GCD: Recursion</vt:lpstr>
      <vt:lpstr>Recursive Problem- Finding product of two numbers</vt:lpstr>
      <vt:lpstr>Recursive Problem- Dividing two numbers</vt:lpstr>
      <vt:lpstr>Recursive Problem- Calculating power of a number</vt:lpstr>
      <vt:lpstr>Recursive Problem- Sum of natural numbers</vt:lpstr>
      <vt:lpstr>Recursive Problem- To count number of digits</vt:lpstr>
      <vt:lpstr>Recursive Problem- To find sum of all digits</vt:lpstr>
      <vt:lpstr>Recursive Problem- To find length of a string</vt:lpstr>
      <vt:lpstr>Recursive Problem-Binary Search</vt:lpstr>
      <vt:lpstr>Binary Search</vt:lpstr>
      <vt:lpstr>Summary </vt:lpstr>
    </vt:vector>
  </TitlesOfParts>
  <Company>M.I.T. MANIPAL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RAJ</dc:creator>
  <cp:lastModifiedBy>Kishore B [MAHE-MIT]</cp:lastModifiedBy>
  <cp:revision>266</cp:revision>
  <dcterms:created xsi:type="dcterms:W3CDTF">2006-06-12T05:09:00Z</dcterms:created>
  <dcterms:modified xsi:type="dcterms:W3CDTF">2022-05-23T09:30:30Z</dcterms:modified>
</cp:coreProperties>
</file>