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79" r:id="rId1"/>
  </p:sldMasterIdLst>
  <p:notesMasterIdLst>
    <p:notesMasterId r:id="rId24"/>
  </p:notesMasterIdLst>
  <p:sldIdLst>
    <p:sldId id="257" r:id="rId2"/>
    <p:sldId id="328" r:id="rId3"/>
    <p:sldId id="333" r:id="rId4"/>
    <p:sldId id="258" r:id="rId5"/>
    <p:sldId id="259" r:id="rId6"/>
    <p:sldId id="260" r:id="rId7"/>
    <p:sldId id="319" r:id="rId8"/>
    <p:sldId id="334" r:id="rId9"/>
    <p:sldId id="262" r:id="rId10"/>
    <p:sldId id="316" r:id="rId11"/>
    <p:sldId id="321" r:id="rId12"/>
    <p:sldId id="265" r:id="rId13"/>
    <p:sldId id="323" r:id="rId14"/>
    <p:sldId id="264" r:id="rId15"/>
    <p:sldId id="268" r:id="rId16"/>
    <p:sldId id="324" r:id="rId17"/>
    <p:sldId id="269" r:id="rId18"/>
    <p:sldId id="340" r:id="rId19"/>
    <p:sldId id="341" r:id="rId20"/>
    <p:sldId id="339" r:id="rId21"/>
    <p:sldId id="335" r:id="rId22"/>
    <p:sldId id="315" r:id="rId2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4F1146"/>
    <a:srgbClr val="570951"/>
    <a:srgbClr val="990000"/>
    <a:srgbClr val="660033"/>
    <a:srgbClr val="66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35" autoAdjust="0"/>
  </p:normalViewPr>
  <p:slideViewPr>
    <p:cSldViewPr>
      <p:cViewPr varScale="1">
        <p:scale>
          <a:sx n="63" d="100"/>
          <a:sy n="63" d="100"/>
        </p:scale>
        <p:origin x="996" y="72"/>
      </p:cViewPr>
      <p:guideLst>
        <p:guide orient="horz" pos="2160"/>
        <p:guide pos="384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6AF4FC2-7059-45EB-97AF-582C6D09CFDC}" type="slidenum">
              <a:rPr lang="en-US"/>
              <a:pPr>
                <a:defRPr/>
              </a:pPr>
              <a:t>‹#›</a:t>
            </a:fld>
            <a:endParaRPr lang="en-US"/>
          </a:p>
        </p:txBody>
      </p:sp>
    </p:spTree>
    <p:extLst>
      <p:ext uri="{BB962C8B-B14F-4D97-AF65-F5344CB8AC3E}">
        <p14:creationId xmlns:p14="http://schemas.microsoft.com/office/powerpoint/2010/main" val="2964354162"/>
      </p:ext>
    </p:extLst>
  </p:cSld>
  <p:clrMap bg1="lt1" tx1="dk1" bg2="lt2" tx2="dk2" accent1="accent1" accent2="accent2" accent3="accent3" accent4="accent4" accent5="accent5" accent6="accent6" hlink="hlink" folHlink="folHlink"/>
  <p:notesStyle>
    <a:lvl1pPr algn="just" rtl="0" eaLnBrk="0" fontAlgn="base" hangingPunct="0">
      <a:spcBef>
        <a:spcPct val="30000"/>
      </a:spcBef>
      <a:spcAft>
        <a:spcPct val="0"/>
      </a:spcAft>
      <a:defRPr sz="1200" kern="1200">
        <a:solidFill>
          <a:schemeClr val="tx1"/>
        </a:solidFill>
        <a:latin typeface="Arial" charset="0"/>
        <a:ea typeface="+mn-ea"/>
        <a:cs typeface="+mn-cs"/>
      </a:defRPr>
    </a:lvl1pPr>
    <a:lvl2pPr marL="457200" algn="just" rtl="0" eaLnBrk="0" fontAlgn="base" hangingPunct="0">
      <a:spcBef>
        <a:spcPct val="30000"/>
      </a:spcBef>
      <a:spcAft>
        <a:spcPct val="0"/>
      </a:spcAft>
      <a:defRPr sz="1200" kern="1200">
        <a:solidFill>
          <a:schemeClr val="tx1"/>
        </a:solidFill>
        <a:latin typeface="Arial" charset="0"/>
        <a:ea typeface="+mn-ea"/>
        <a:cs typeface="+mn-cs"/>
      </a:defRPr>
    </a:lvl2pPr>
    <a:lvl3pPr marL="914400" algn="just" rtl="0" eaLnBrk="0" fontAlgn="base" hangingPunct="0">
      <a:spcBef>
        <a:spcPct val="30000"/>
      </a:spcBef>
      <a:spcAft>
        <a:spcPct val="0"/>
      </a:spcAft>
      <a:defRPr sz="1200" kern="1200">
        <a:solidFill>
          <a:schemeClr val="tx1"/>
        </a:solidFill>
        <a:latin typeface="Arial" charset="0"/>
        <a:ea typeface="+mn-ea"/>
        <a:cs typeface="+mn-cs"/>
      </a:defRPr>
    </a:lvl3pPr>
    <a:lvl4pPr marL="1371600" algn="just" rtl="0" eaLnBrk="0" fontAlgn="base" hangingPunct="0">
      <a:spcBef>
        <a:spcPct val="30000"/>
      </a:spcBef>
      <a:spcAft>
        <a:spcPct val="0"/>
      </a:spcAft>
      <a:defRPr sz="1200" kern="1200">
        <a:solidFill>
          <a:schemeClr val="tx1"/>
        </a:solidFill>
        <a:latin typeface="Arial" charset="0"/>
        <a:ea typeface="+mn-ea"/>
        <a:cs typeface="+mn-cs"/>
      </a:defRPr>
    </a:lvl4pPr>
    <a:lvl5pPr marL="1828800" algn="just"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zentut.com/c-tutorial/c-variable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zentut.com/c-tutorial/c-arra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zentut.com/c-tutorial/c-integer/" TargetMode="External"/><Relationship Id="rId7" Type="http://schemas.openxmlformats.org/officeDocument/2006/relationships/hyperlink" Target="http://www.zentut.com/c-tutorial/c-point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zentut.com/c-tutorial/c-array/" TargetMode="External"/><Relationship Id="rId5" Type="http://schemas.openxmlformats.org/officeDocument/2006/relationships/hyperlink" Target="http://www.zentut.com/c-tutorial/c-float/" TargetMode="External"/><Relationship Id="rId4" Type="http://schemas.openxmlformats.org/officeDocument/2006/relationships/hyperlink" Target="http://www.zentut.com/c-tutorial/c-character-typ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C70D635-AF20-4044-8FDA-2A94BA4D0A5B}" type="slidenum">
              <a:rPr lang="en-US" smtClean="0"/>
              <a:pPr/>
              <a:t>1</a:t>
            </a:fld>
            <a:endParaRPr lang="en-US" smtClean="0"/>
          </a:p>
        </p:txBody>
      </p:sp>
      <p:sp>
        <p:nvSpPr>
          <p:cNvPr id="28675" name="Rectangle 2"/>
          <p:cNvSpPr>
            <a:spLocks noGrp="1" noRot="1" noChangeAspect="1" noChangeArrowheads="1" noTextEdit="1"/>
          </p:cNvSpPr>
          <p:nvPr>
            <p:ph type="sldImg"/>
          </p:nvPr>
        </p:nvSpPr>
        <p:spPr>
          <a:xfrm>
            <a:off x="385763" y="687388"/>
            <a:ext cx="6086475" cy="3424237"/>
          </a:xfrm>
          <a:ln w="12700" cap="flat">
            <a:solidFill>
              <a:schemeClr val="tx1"/>
            </a:solidFill>
          </a:ln>
        </p:spPr>
      </p:sp>
      <p:sp>
        <p:nvSpPr>
          <p:cNvPr id="28676" name="Rectangle 3"/>
          <p:cNvSpPr>
            <a:spLocks noGrp="1" noChangeArrowheads="1"/>
          </p:cNvSpPr>
          <p:nvPr>
            <p:ph type="body" idx="1"/>
          </p:nvPr>
        </p:nvSpPr>
        <p:spPr>
          <a:xfrm>
            <a:off x="914400" y="4357688"/>
            <a:ext cx="5029200" cy="4133850"/>
          </a:xfrm>
          <a:noFill/>
          <a:ln/>
        </p:spPr>
        <p:txBody>
          <a:bodyPr lIns="92075" tIns="46038" rIns="92075" bIns="46038"/>
          <a:lstStyle/>
          <a:p>
            <a:pPr eaLnBrk="1" hangingPunct="1"/>
            <a:endParaRPr lang="en-AU" smtClean="0"/>
          </a:p>
        </p:txBody>
      </p:sp>
    </p:spTree>
    <p:extLst>
      <p:ext uri="{BB962C8B-B14F-4D97-AF65-F5344CB8AC3E}">
        <p14:creationId xmlns:p14="http://schemas.microsoft.com/office/powerpoint/2010/main" val="52352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9C216D6D-F2DD-456F-A605-3579797546AD}" type="slidenum">
              <a:rPr lang="en-US" smtClean="0"/>
              <a:pPr/>
              <a:t>12</a:t>
            </a:fld>
            <a:endParaRPr lang="en-US" smtClean="0"/>
          </a:p>
        </p:txBody>
      </p:sp>
      <p:sp>
        <p:nvSpPr>
          <p:cNvPr id="35843" name="Rectangle 2"/>
          <p:cNvSpPr>
            <a:spLocks noGrp="1" noRot="1" noChangeAspect="1" noChangeArrowheads="1" noTextEdit="1"/>
          </p:cNvSpPr>
          <p:nvPr>
            <p:ph type="sldImg"/>
          </p:nvPr>
        </p:nvSpPr>
        <p:spPr>
          <a:xfrm>
            <a:off x="385763" y="687388"/>
            <a:ext cx="6086475" cy="3424237"/>
          </a:xfrm>
          <a:ln/>
        </p:spPr>
      </p:sp>
      <p:sp>
        <p:nvSpPr>
          <p:cNvPr id="35844" name="Rectangle 3"/>
          <p:cNvSpPr>
            <a:spLocks noGrp="1" noChangeArrowheads="1"/>
          </p:cNvSpPr>
          <p:nvPr>
            <p:ph type="body" idx="1"/>
          </p:nvPr>
        </p:nvSpPr>
        <p:spPr>
          <a:xfrm>
            <a:off x="914400" y="4357688"/>
            <a:ext cx="5029200" cy="4133850"/>
          </a:xfrm>
          <a:noFill/>
          <a:ln/>
        </p:spPr>
        <p:txBody>
          <a:bodyPr/>
          <a:lstStyle/>
          <a:p>
            <a:pPr algn="just"/>
            <a:r>
              <a:rPr lang="en-US" sz="1200" kern="1200" dirty="0" smtClean="0">
                <a:solidFill>
                  <a:schemeClr val="tx1"/>
                </a:solidFill>
                <a:effectLst/>
                <a:latin typeface="Arial" charset="0"/>
                <a:ea typeface="+mn-ea"/>
                <a:cs typeface="+mn-cs"/>
              </a:rPr>
              <a:t>Normally, structure definitions appear at the beginning of the program file, before any variables or functions are defined.</a:t>
            </a:r>
          </a:p>
          <a:p>
            <a:pPr algn="just"/>
            <a:r>
              <a:rPr lang="en-US" sz="1200" kern="1200" dirty="0" smtClean="0">
                <a:solidFill>
                  <a:schemeClr val="tx1"/>
                </a:solidFill>
                <a:effectLst/>
                <a:latin typeface="Arial" charset="0"/>
                <a:ea typeface="+mn-ea"/>
                <a:cs typeface="+mn-cs"/>
              </a:rPr>
              <a:t>They may also appear before main. In such cases, the definition is global and can be used by other functions as well.</a:t>
            </a:r>
          </a:p>
          <a:p>
            <a:pPr eaLnBrk="1" hangingPunct="1"/>
            <a:r>
              <a:rPr lang="en-US" dirty="0" smtClean="0">
                <a:effectLst/>
              </a:rPr>
              <a:t>When a structure is defined, it creates a user-defined type but, no storage is allocated.</a:t>
            </a:r>
            <a:endParaRPr lang="en-US" dirty="0" smtClean="0"/>
          </a:p>
        </p:txBody>
      </p:sp>
    </p:spTree>
    <p:extLst>
      <p:ext uri="{BB962C8B-B14F-4D97-AF65-F5344CB8AC3E}">
        <p14:creationId xmlns:p14="http://schemas.microsoft.com/office/powerpoint/2010/main" val="3276111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u="sng" dirty="0" smtClean="0">
                <a:effectLst/>
              </a:rPr>
              <a:t>Different Ways of Declaring Structure Variable :</a:t>
            </a:r>
          </a:p>
          <a:p>
            <a:endParaRPr lang="en-US" b="1" u="sng" dirty="0" smtClean="0">
              <a:effectLst/>
            </a:endParaRPr>
          </a:p>
          <a:p>
            <a:r>
              <a:rPr lang="en-US" b="1" dirty="0" smtClean="0">
                <a:effectLst/>
              </a:rPr>
              <a:t>Way 1 : Declare Variables using structure </a:t>
            </a:r>
            <a:r>
              <a:rPr lang="en-US" b="1" dirty="0" err="1" smtClean="0">
                <a:effectLst/>
              </a:rPr>
              <a:t>tagname</a:t>
            </a:r>
            <a:r>
              <a:rPr lang="en-US" b="1" dirty="0" smtClean="0">
                <a:effectLst/>
              </a:rPr>
              <a:t> </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p>
          <a:p>
            <a:r>
              <a:rPr lang="en-US" dirty="0" smtClean="0">
                <a:effectLst/>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 </a:t>
            </a:r>
          </a:p>
          <a:p>
            <a:endParaRPr lang="en-US" dirty="0" smtClean="0">
              <a:effectLst/>
            </a:endParaRPr>
          </a:p>
          <a:p>
            <a:r>
              <a:rPr lang="en-US" dirty="0" smtClean="0">
                <a:effectLst/>
              </a:rPr>
              <a:t>date today</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r>
              <a:rPr lang="en-US" dirty="0" smtClean="0">
                <a:effectLst/>
              </a:rPr>
              <a:t>where “</a:t>
            </a:r>
            <a:r>
              <a:rPr lang="en-US" b="1" dirty="0" smtClean="0">
                <a:effectLst/>
              </a:rPr>
              <a:t>date</a:t>
            </a:r>
            <a:r>
              <a:rPr lang="en-US" dirty="0" smtClean="0">
                <a:effectLst/>
              </a:rPr>
              <a:t>” is name of structure and “</a:t>
            </a:r>
            <a:r>
              <a:rPr lang="en-US" b="1" dirty="0" smtClean="0">
                <a:effectLst/>
              </a:rPr>
              <a:t>today</a:t>
            </a:r>
            <a:r>
              <a:rPr lang="en-US" dirty="0" smtClean="0">
                <a:effectLst/>
              </a:rPr>
              <a:t>” is name of the structure variable.</a:t>
            </a:r>
          </a:p>
          <a:p>
            <a:endParaRPr lang="en-US" b="1" u="sng" dirty="0" smtClean="0">
              <a:effectLst/>
            </a:endParaRPr>
          </a:p>
          <a:p>
            <a:r>
              <a:rPr lang="en-US" b="1" dirty="0" smtClean="0">
                <a:effectLst/>
              </a:rPr>
              <a:t>Way 2 : Immediately after Structure Template</a:t>
            </a:r>
          </a:p>
          <a:p>
            <a:r>
              <a:rPr lang="en-US" sz="1200" b="1" kern="1200" dirty="0" err="1" smtClean="0">
                <a:solidFill>
                  <a:schemeClr val="tx1"/>
                </a:solidFill>
                <a:effectLst/>
                <a:latin typeface="Arial" charset="0"/>
                <a:ea typeface="+mn-ea"/>
                <a:cs typeface="+mn-cs"/>
              </a:rPr>
              <a:t>struct</a:t>
            </a:r>
            <a:r>
              <a:rPr lang="en-US" dirty="0" smtClean="0">
                <a:effectLst/>
              </a:rPr>
              <a:t> date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date</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month</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today</a:t>
            </a:r>
            <a:r>
              <a:rPr lang="en-US" sz="1200" kern="1200" dirty="0" smtClean="0">
                <a:solidFill>
                  <a:schemeClr val="tx1"/>
                </a:solidFill>
                <a:effectLst/>
                <a:latin typeface="Arial" charset="0"/>
                <a:ea typeface="+mn-ea"/>
                <a:cs typeface="+mn-cs"/>
              </a:rPr>
              <a:t>;</a:t>
            </a:r>
            <a:r>
              <a:rPr lang="en-US" dirty="0" smtClean="0">
                <a:effectLst/>
              </a:rPr>
              <a:t> </a:t>
            </a:r>
            <a:r>
              <a:rPr lang="en-US" sz="1200" kern="1200" dirty="0" smtClean="0">
                <a:solidFill>
                  <a:schemeClr val="tx1"/>
                </a:solidFill>
                <a:effectLst/>
                <a:latin typeface="Arial" charset="0"/>
                <a:ea typeface="+mn-ea"/>
                <a:cs typeface="+mn-cs"/>
              </a:rPr>
              <a:t>// 'today' is name of Structure variable</a:t>
            </a:r>
          </a:p>
          <a:p>
            <a:endParaRPr lang="en-US" sz="1200" b="1" kern="1200" dirty="0" smtClean="0">
              <a:solidFill>
                <a:schemeClr val="tx1"/>
              </a:solidFill>
              <a:effectLst/>
              <a:latin typeface="Arial" charset="0"/>
              <a:ea typeface="+mn-ea"/>
              <a:cs typeface="+mn-cs"/>
            </a:endParaRPr>
          </a:p>
          <a:p>
            <a:r>
              <a:rPr lang="en-US" b="1" dirty="0" smtClean="0">
                <a:effectLst/>
              </a:rPr>
              <a:t>Way 3 : Declaring Multiple Structure Variables</a:t>
            </a:r>
          </a:p>
          <a:p>
            <a:r>
              <a:rPr lang="en-US" sz="1200" b="1" kern="1200" dirty="0" err="1" smtClean="0">
                <a:solidFill>
                  <a:schemeClr val="tx1"/>
                </a:solidFill>
                <a:effectLst/>
                <a:latin typeface="Arial" charset="0"/>
                <a:ea typeface="+mn-ea"/>
                <a:cs typeface="+mn-cs"/>
              </a:rPr>
              <a:t>struct</a:t>
            </a:r>
            <a:r>
              <a:rPr lang="en-US" dirty="0" smtClean="0">
                <a:effectLst/>
              </a:rPr>
              <a:t> Book </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pages</a:t>
            </a:r>
            <a:r>
              <a:rPr lang="en-US" sz="1200" kern="1200" dirty="0" smtClean="0">
                <a:solidFill>
                  <a:schemeClr val="tx1"/>
                </a:solidFill>
                <a:effectLst/>
                <a:latin typeface="Arial" charset="0"/>
                <a:ea typeface="+mn-ea"/>
                <a:cs typeface="+mn-cs"/>
              </a:rPr>
              <a:t>;</a:t>
            </a:r>
            <a:r>
              <a:rPr lang="en-US" dirty="0" smtClean="0">
                <a:effectLst/>
              </a:rPr>
              <a:t> </a:t>
            </a:r>
          </a:p>
          <a:p>
            <a:r>
              <a:rPr lang="en-US" sz="1200" b="1" kern="1200" dirty="0" smtClean="0">
                <a:solidFill>
                  <a:schemeClr val="tx1"/>
                </a:solidFill>
                <a:effectLst/>
                <a:latin typeface="Arial" charset="0"/>
                <a:ea typeface="+mn-ea"/>
                <a:cs typeface="+mn-cs"/>
              </a:rPr>
              <a:t>   char</a:t>
            </a:r>
            <a:r>
              <a:rPr lang="en-US" dirty="0" smtClean="0">
                <a:effectLst/>
              </a:rPr>
              <a:t> name</a:t>
            </a:r>
            <a:r>
              <a:rPr lang="en-US" sz="1200" kern="1200" dirty="0" smtClean="0">
                <a:solidFill>
                  <a:schemeClr val="tx1"/>
                </a:solidFill>
                <a:effectLst/>
                <a:latin typeface="Arial" charset="0"/>
                <a:ea typeface="+mn-ea"/>
                <a:cs typeface="+mn-cs"/>
              </a:rPr>
              <a:t>[20];</a:t>
            </a:r>
            <a:r>
              <a:rPr lang="en-US" dirty="0" smtClean="0">
                <a:effectLst/>
              </a:rPr>
              <a:t> </a:t>
            </a:r>
          </a:p>
          <a:p>
            <a:r>
              <a:rPr lang="en-US" sz="1200" b="1" kern="1200" dirty="0" smtClean="0">
                <a:solidFill>
                  <a:schemeClr val="tx1"/>
                </a:solidFill>
                <a:effectLst/>
                <a:latin typeface="Arial" charset="0"/>
                <a:ea typeface="+mn-ea"/>
                <a:cs typeface="+mn-cs"/>
              </a:rPr>
              <a:t>   </a:t>
            </a:r>
            <a:r>
              <a:rPr lang="en-US" sz="1200" b="1" kern="1200" dirty="0" err="1" smtClean="0">
                <a:solidFill>
                  <a:schemeClr val="tx1"/>
                </a:solidFill>
                <a:effectLst/>
                <a:latin typeface="Arial" charset="0"/>
                <a:ea typeface="+mn-ea"/>
                <a:cs typeface="+mn-cs"/>
              </a:rPr>
              <a:t>int</a:t>
            </a:r>
            <a:r>
              <a:rPr lang="en-US" dirty="0" smtClean="0">
                <a:effectLst/>
              </a:rPr>
              <a:t> year</a:t>
            </a:r>
            <a:r>
              <a:rPr lang="en-US" sz="1200" kern="1200" dirty="0" smtClean="0">
                <a:solidFill>
                  <a:schemeClr val="tx1"/>
                </a:solidFill>
                <a:effectLst/>
                <a:latin typeface="Arial" charset="0"/>
                <a:ea typeface="+mn-ea"/>
                <a:cs typeface="+mn-cs"/>
              </a:rPr>
              <a:t>;</a:t>
            </a:r>
            <a:r>
              <a:rPr lang="en-US" dirty="0" smtClean="0">
                <a:effectLst/>
              </a:rPr>
              <a:t> </a:t>
            </a:r>
          </a:p>
          <a:p>
            <a:r>
              <a:rPr lang="en-US" sz="1200" kern="1200" dirty="0" smtClean="0">
                <a:solidFill>
                  <a:schemeClr val="tx1"/>
                </a:solidFill>
                <a:effectLst/>
                <a:latin typeface="Arial" charset="0"/>
                <a:ea typeface="+mn-ea"/>
                <a:cs typeface="+mn-cs"/>
              </a:rPr>
              <a:t>}</a:t>
            </a:r>
            <a:r>
              <a:rPr lang="en-US" dirty="0" smtClean="0">
                <a:effectLst/>
              </a:rPr>
              <a:t>book1</a:t>
            </a:r>
            <a:r>
              <a:rPr lang="en-US" sz="1200" kern="1200" dirty="0" smtClean="0">
                <a:solidFill>
                  <a:schemeClr val="tx1"/>
                </a:solidFill>
                <a:effectLst/>
                <a:latin typeface="Arial" charset="0"/>
                <a:ea typeface="+mn-ea"/>
                <a:cs typeface="+mn-cs"/>
              </a:rPr>
              <a:t>,</a:t>
            </a:r>
            <a:r>
              <a:rPr lang="en-US" dirty="0" smtClean="0">
                <a:effectLst/>
              </a:rPr>
              <a:t>book2</a:t>
            </a:r>
            <a:r>
              <a:rPr lang="en-US" sz="1200" kern="1200" dirty="0" smtClean="0">
                <a:solidFill>
                  <a:schemeClr val="tx1"/>
                </a:solidFill>
                <a:effectLst/>
                <a:latin typeface="Arial" charset="0"/>
                <a:ea typeface="+mn-ea"/>
                <a:cs typeface="+mn-cs"/>
              </a:rPr>
              <a:t>,</a:t>
            </a:r>
            <a:r>
              <a:rPr lang="en-US" dirty="0" smtClean="0">
                <a:effectLst/>
              </a:rPr>
              <a:t>book3</a:t>
            </a:r>
            <a:r>
              <a:rPr lang="en-US" sz="1200" kern="1200" dirty="0" smtClean="0">
                <a:solidFill>
                  <a:schemeClr val="tx1"/>
                </a:solidFill>
                <a:effectLst/>
                <a:latin typeface="Arial" charset="0"/>
                <a:ea typeface="+mn-ea"/>
                <a:cs typeface="+mn-cs"/>
              </a:rPr>
              <a:t>;</a:t>
            </a:r>
          </a:p>
          <a:p>
            <a:endParaRPr lang="en-US" sz="1200" kern="1200" dirty="0" smtClean="0">
              <a:solidFill>
                <a:schemeClr val="tx1"/>
              </a:solidFill>
              <a:effectLst/>
              <a:latin typeface="Arial" charset="0"/>
              <a:ea typeface="+mn-ea"/>
              <a:cs typeface="+mn-cs"/>
            </a:endParaRPr>
          </a:p>
          <a:p>
            <a:pPr algn="just"/>
            <a:r>
              <a:rPr lang="en-US" dirty="0" smtClean="0">
                <a:effectLst/>
              </a:rPr>
              <a:t>We can declare multiple variables separated by comma directly after closing curly.</a:t>
            </a:r>
          </a:p>
          <a:p>
            <a:pPr algn="just"/>
            <a:endParaRPr lang="en-US"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13</a:t>
            </a:fld>
            <a:endParaRPr lang="en-US"/>
          </a:p>
        </p:txBody>
      </p:sp>
    </p:spTree>
    <p:extLst>
      <p:ext uri="{BB962C8B-B14F-4D97-AF65-F5344CB8AC3E}">
        <p14:creationId xmlns:p14="http://schemas.microsoft.com/office/powerpoint/2010/main" val="2776027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B101A6D9-77FD-4503-A0A7-BE6F1A49B987}" type="slidenum">
              <a:rPr lang="en-US" smtClean="0"/>
              <a:pPr/>
              <a:t>14</a:t>
            </a:fld>
            <a:endParaRPr lang="en-US" smtClean="0"/>
          </a:p>
        </p:txBody>
      </p:sp>
      <p:sp>
        <p:nvSpPr>
          <p:cNvPr id="34819" name="Rectangle 2"/>
          <p:cNvSpPr>
            <a:spLocks noGrp="1" noRot="1" noChangeAspect="1" noChangeArrowheads="1" noTextEdit="1"/>
          </p:cNvSpPr>
          <p:nvPr>
            <p:ph type="sldImg"/>
          </p:nvPr>
        </p:nvSpPr>
        <p:spPr>
          <a:xfrm>
            <a:off x="385763" y="687388"/>
            <a:ext cx="6086475" cy="3424237"/>
          </a:xfrm>
          <a:ln/>
        </p:spPr>
      </p:sp>
      <p:sp>
        <p:nvSpPr>
          <p:cNvPr id="34820" name="Rectangle 3"/>
          <p:cNvSpPr>
            <a:spLocks noGrp="1" noChangeArrowheads="1"/>
          </p:cNvSpPr>
          <p:nvPr>
            <p:ph type="body" idx="1"/>
          </p:nvPr>
        </p:nvSpPr>
        <p:spPr>
          <a:xfrm>
            <a:off x="914400" y="4357688"/>
            <a:ext cx="5029200" cy="4133850"/>
          </a:xfrm>
          <a:noFill/>
          <a:ln/>
        </p:spPr>
        <p:txBody>
          <a:bodyPr/>
          <a:lstStyle/>
          <a:p>
            <a:r>
              <a:rPr lang="en-US" sz="1200" b="0" kern="1200" dirty="0" smtClean="0">
                <a:solidFill>
                  <a:schemeClr val="tx1"/>
                </a:solidFill>
                <a:effectLst/>
                <a:latin typeface="Arial" charset="0"/>
                <a:ea typeface="+mn-ea"/>
                <a:cs typeface="+mn-cs"/>
              </a:rPr>
              <a:t>We can declare variables of type structure</a:t>
            </a:r>
            <a:r>
              <a:rPr lang="en-US" sz="1200" b="0" kern="1200" baseline="0" dirty="0" smtClean="0">
                <a:solidFill>
                  <a:schemeClr val="tx1"/>
                </a:solidFill>
                <a:effectLst/>
                <a:latin typeface="Arial" charset="0"/>
                <a:ea typeface="+mn-ea"/>
                <a:cs typeface="+mn-cs"/>
              </a:rPr>
              <a:t> immediately after the closing bracket of structure definition. Each variable must be separated by comma. Usually this method of declaration is used when declaring global variables of structure type. In the above declaration, s1,s2 and s3 are 3 variables of type student. </a:t>
            </a:r>
            <a:endParaRPr lang="en-US" sz="1200" b="0" kern="1200" dirty="0" smtClean="0">
              <a:solidFill>
                <a:schemeClr val="tx1"/>
              </a:solidFill>
              <a:effectLst/>
              <a:latin typeface="Arial" charset="0"/>
              <a:ea typeface="+mn-ea"/>
              <a:cs typeface="+mn-cs"/>
            </a:endParaRPr>
          </a:p>
          <a:p>
            <a:endParaRPr lang="en-US" sz="1200" b="1" kern="1200" dirty="0" smtClean="0">
              <a:solidFill>
                <a:schemeClr val="tx1"/>
              </a:solidFill>
              <a:effectLst/>
              <a:latin typeface="Arial" charset="0"/>
              <a:ea typeface="+mn-ea"/>
              <a:cs typeface="+mn-cs"/>
            </a:endParaRPr>
          </a:p>
          <a:p>
            <a:r>
              <a:rPr lang="en-US" sz="1200" b="1" kern="1200" dirty="0" smtClean="0">
                <a:solidFill>
                  <a:schemeClr val="tx1"/>
                </a:solidFill>
                <a:effectLst/>
                <a:latin typeface="Arial" charset="0"/>
                <a:ea typeface="+mn-ea"/>
                <a:cs typeface="+mn-cs"/>
              </a:rPr>
              <a:t>Note: Members of a structure themselves are not  variables.</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They do not occupy any memory until they are associated with the structure variables such as  s1, s2, s3 etc.</a:t>
            </a:r>
          </a:p>
          <a:p>
            <a:pPr eaLnBrk="1" hangingPunct="1"/>
            <a:endParaRPr lang="en-US" dirty="0" smtClean="0"/>
          </a:p>
        </p:txBody>
      </p:sp>
    </p:spTree>
    <p:extLst>
      <p:ext uri="{BB962C8B-B14F-4D97-AF65-F5344CB8AC3E}">
        <p14:creationId xmlns:p14="http://schemas.microsoft.com/office/powerpoint/2010/main" val="177897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98073C22-3169-4524-B929-A9B63742E6A9}" type="slidenum">
              <a:rPr lang="en-US" smtClean="0"/>
              <a:pPr/>
              <a:t>15</a:t>
            </a:fld>
            <a:endParaRPr lang="en-US" smtClean="0"/>
          </a:p>
        </p:txBody>
      </p:sp>
      <p:sp>
        <p:nvSpPr>
          <p:cNvPr id="36867" name="Rectangle 2"/>
          <p:cNvSpPr>
            <a:spLocks noGrp="1" noRot="1" noChangeAspect="1" noChangeArrowheads="1" noTextEdit="1"/>
          </p:cNvSpPr>
          <p:nvPr>
            <p:ph type="sldImg"/>
          </p:nvPr>
        </p:nvSpPr>
        <p:spPr>
          <a:xfrm>
            <a:off x="385763" y="687388"/>
            <a:ext cx="6086475" cy="3424237"/>
          </a:xfrm>
          <a:ln/>
        </p:spPr>
      </p:sp>
      <p:sp>
        <p:nvSpPr>
          <p:cNvPr id="36868" name="Rectangle 3"/>
          <p:cNvSpPr>
            <a:spLocks noGrp="1" noChangeArrowheads="1"/>
          </p:cNvSpPr>
          <p:nvPr>
            <p:ph type="body" idx="1"/>
          </p:nvPr>
        </p:nvSpPr>
        <p:spPr>
          <a:xfrm>
            <a:off x="914400" y="4357688"/>
            <a:ext cx="5029200" cy="4133850"/>
          </a:xfrm>
          <a:noFill/>
          <a:ln/>
        </p:spPr>
        <p:txBody>
          <a:bodyPr/>
          <a:lstStyle/>
          <a:p>
            <a:pPr lvl="0"/>
            <a:r>
              <a:rPr lang="en-US" sz="1200" kern="1200" dirty="0" smtClean="0">
                <a:solidFill>
                  <a:schemeClr val="tx1"/>
                </a:solidFill>
                <a:effectLst/>
                <a:latin typeface="Arial" charset="0"/>
                <a:ea typeface="+mn-ea"/>
                <a:cs typeface="+mn-cs"/>
              </a:rPr>
              <a:t>The link between member and a structure variable  is established using the member operator </a:t>
            </a:r>
            <a:r>
              <a:rPr lang="en-US" sz="1200" b="1" kern="1200" dirty="0" smtClean="0">
                <a:solidFill>
                  <a:schemeClr val="tx1"/>
                </a:solidFill>
                <a:effectLst/>
                <a:latin typeface="Arial" charset="0"/>
                <a:ea typeface="+mn-ea"/>
                <a:cs typeface="+mn-cs"/>
              </a:rPr>
              <a:t>‘.’</a:t>
            </a:r>
            <a:r>
              <a:rPr lang="en-US" sz="1200" kern="1200" dirty="0" smtClean="0">
                <a:solidFill>
                  <a:schemeClr val="tx1"/>
                </a:solidFill>
                <a:effectLst/>
                <a:latin typeface="Arial" charset="0"/>
                <a:ea typeface="+mn-ea"/>
                <a:cs typeface="+mn-cs"/>
              </a:rPr>
              <a:t> which is also know as ‘dot operator’ .</a:t>
            </a:r>
          </a:p>
          <a:p>
            <a:r>
              <a:rPr lang="en-US" sz="1200" kern="1200" dirty="0" smtClean="0">
                <a:solidFill>
                  <a:schemeClr val="tx1"/>
                </a:solidFill>
                <a:effectLst/>
                <a:latin typeface="Arial" charset="0"/>
                <a:ea typeface="+mn-ea"/>
                <a:cs typeface="+mn-cs"/>
              </a:rPr>
              <a:t>For example, s1.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is a variable representing the </a:t>
            </a:r>
            <a:r>
              <a:rPr lang="en-US" sz="1200" kern="1200" dirty="0" err="1" smtClean="0">
                <a:solidFill>
                  <a:schemeClr val="tx1"/>
                </a:solidFill>
                <a:effectLst/>
                <a:latin typeface="Arial" charset="0"/>
                <a:ea typeface="+mn-ea"/>
                <a:cs typeface="+mn-cs"/>
              </a:rPr>
              <a:t>rollno</a:t>
            </a:r>
            <a:r>
              <a:rPr lang="en-US" sz="1200" kern="1200" dirty="0" smtClean="0">
                <a:solidFill>
                  <a:schemeClr val="tx1"/>
                </a:solidFill>
                <a:effectLst/>
                <a:latin typeface="Arial" charset="0"/>
                <a:ea typeface="+mn-ea"/>
                <a:cs typeface="+mn-cs"/>
              </a:rPr>
              <a:t> of student  s1 and can be treated like any other ordinary variable. The general format is</a:t>
            </a:r>
            <a:r>
              <a:rPr lang="en-US" sz="1200" kern="1200" baseline="0" dirty="0" smtClean="0">
                <a:solidFill>
                  <a:schemeClr val="tx1"/>
                </a:solidFill>
                <a:effectLst/>
                <a:latin typeface="Arial" charset="0"/>
                <a:ea typeface="+mn-ea"/>
                <a:cs typeface="+mn-cs"/>
              </a:rPr>
              <a:t> </a:t>
            </a:r>
            <a:endParaRPr lang="en-US" sz="1200" kern="1200" dirty="0" smtClean="0">
              <a:solidFill>
                <a:schemeClr val="tx1"/>
              </a:solidFill>
              <a:effectLst/>
              <a:latin typeface="Arial" charset="0"/>
              <a:ea typeface="+mn-ea"/>
              <a:cs typeface="+mn-cs"/>
            </a:endParaRP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t>		&lt;</a:t>
            </a:r>
            <a:r>
              <a:rPr lang="en-US" sz="1200" dirty="0" err="1" smtClean="0"/>
              <a:t>struct</a:t>
            </a:r>
            <a:r>
              <a:rPr lang="en-US" sz="1200" dirty="0" smtClean="0"/>
              <a:t>-variable&gt;.&lt;</a:t>
            </a:r>
            <a:r>
              <a:rPr lang="en-US" sz="1200" dirty="0" err="1" smtClean="0"/>
              <a:t>member_name</a:t>
            </a:r>
            <a:r>
              <a:rPr lang="en-US" sz="1200" dirty="0" smtClean="0"/>
              <a:t>&gt;</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marL="0" marR="0" indent="0" algn="just" defTabSz="914400" rtl="0" eaLnBrk="1" fontAlgn="base" latinLnBrk="0" hangingPunct="1">
              <a:lnSpc>
                <a:spcPct val="100000"/>
              </a:lnSpc>
              <a:spcBef>
                <a:spcPct val="30000"/>
              </a:spcBef>
              <a:spcAft>
                <a:spcPct val="0"/>
              </a:spcAft>
              <a:buClrTx/>
              <a:buSzTx/>
              <a:buFontTx/>
              <a:buNone/>
              <a:tabLst/>
              <a:defRPr/>
            </a:pPr>
            <a:endParaRPr lang="en-US" sz="1200" dirty="0" smtClean="0"/>
          </a:p>
          <a:p>
            <a:pPr eaLnBrk="1" hangingPunct="1"/>
            <a:endParaRPr lang="en-US" dirty="0" smtClean="0"/>
          </a:p>
        </p:txBody>
      </p:sp>
    </p:spTree>
    <p:extLst>
      <p:ext uri="{BB962C8B-B14F-4D97-AF65-F5344CB8AC3E}">
        <p14:creationId xmlns:p14="http://schemas.microsoft.com/office/powerpoint/2010/main" val="672188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member of a structure can be used just like a normal variable, but its name will be a bit longer. In</a:t>
            </a:r>
            <a:r>
              <a:rPr lang="en-US" baseline="0" dirty="0" smtClean="0"/>
              <a:t> the above example, Student1 is a variable of type </a:t>
            </a:r>
            <a:r>
              <a:rPr lang="en-US" baseline="0" dirty="0" err="1" smtClean="0"/>
              <a:t>StudentRecord</a:t>
            </a:r>
            <a:r>
              <a:rPr lang="en-US" baseline="0" dirty="0" smtClean="0"/>
              <a:t> which is defined as follows:</a:t>
            </a:r>
            <a:endParaRPr lang="en-US" dirty="0" smtClean="0"/>
          </a:p>
          <a:p>
            <a:endParaRPr lang="en-US" baseline="0" dirty="0" smtClean="0"/>
          </a:p>
          <a:p>
            <a:pPr>
              <a:lnSpc>
                <a:spcPct val="90000"/>
              </a:lnSpc>
              <a:buFont typeface="Monotype Sorts" pitchFamily="2" charset="2"/>
              <a:buNone/>
            </a:pPr>
            <a:r>
              <a:rPr lang="en-US" sz="1200" b="1" dirty="0" err="1" smtClean="0">
                <a:solidFill>
                  <a:srgbClr val="3F8CFD"/>
                </a:solidFill>
                <a:latin typeface="Courier New" pitchFamily="49" charset="0"/>
              </a:rPr>
              <a:t>struct</a:t>
            </a:r>
            <a:r>
              <a:rPr lang="en-US" sz="1200" b="1" dirty="0" smtClean="0">
                <a:latin typeface="Courier New" pitchFamily="49" charset="0"/>
              </a:rPr>
              <a:t> </a:t>
            </a:r>
            <a:r>
              <a:rPr lang="en-US" sz="1200" b="1" dirty="0" err="1" smtClean="0">
                <a:latin typeface="Courier New" pitchFamily="49" charset="0"/>
              </a:rPr>
              <a:t>StudentRecord</a:t>
            </a:r>
            <a:r>
              <a:rPr lang="en-US" sz="1200" b="1" dirty="0" smtClean="0">
                <a:latin typeface="Courier New" pitchFamily="49" charset="0"/>
              </a:rPr>
              <a:t>{</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Name[15];</a:t>
            </a:r>
          </a:p>
          <a:p>
            <a:pPr>
              <a:lnSpc>
                <a:spcPct val="70000"/>
              </a:lnSpc>
              <a:buFont typeface="Monotype Sorts" pitchFamily="2" charset="2"/>
              <a:buNone/>
            </a:pPr>
            <a:r>
              <a:rPr lang="en-US" sz="1200" b="1" dirty="0" smtClean="0">
                <a:latin typeface="Courier New" pitchFamily="49" charset="0"/>
              </a:rPr>
              <a:t>		</a:t>
            </a:r>
            <a:r>
              <a:rPr lang="en-US" sz="1200" b="1" dirty="0" err="1" smtClean="0">
                <a:solidFill>
                  <a:srgbClr val="3F8CFD"/>
                </a:solidFill>
                <a:latin typeface="Courier New" pitchFamily="49" charset="0"/>
              </a:rPr>
              <a:t>int</a:t>
            </a:r>
            <a:r>
              <a:rPr lang="en-US" sz="1200" b="1" dirty="0" smtClean="0">
                <a:latin typeface="Courier New" pitchFamily="49" charset="0"/>
              </a:rPr>
              <a:t> Id;</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a:t>
            </a:r>
            <a:r>
              <a:rPr lang="en-US" sz="1200" b="1" dirty="0" err="1" smtClean="0">
                <a:latin typeface="Courier New" pitchFamily="49" charset="0"/>
              </a:rPr>
              <a:t>Dept</a:t>
            </a:r>
            <a:r>
              <a:rPr lang="en-US" sz="1200" b="1" dirty="0" smtClean="0">
                <a:latin typeface="Courier New" pitchFamily="49" charset="0"/>
              </a:rPr>
              <a:t>[5];</a:t>
            </a:r>
          </a:p>
          <a:p>
            <a:pPr>
              <a:lnSpc>
                <a:spcPct val="70000"/>
              </a:lnSpc>
              <a:buFont typeface="Monotype Sorts" pitchFamily="2" charset="2"/>
              <a:buNone/>
            </a:pPr>
            <a:r>
              <a:rPr lang="en-US" sz="1200" b="1" dirty="0" smtClean="0">
                <a:latin typeface="Courier New" pitchFamily="49" charset="0"/>
              </a:rPr>
              <a:t>		</a:t>
            </a:r>
            <a:r>
              <a:rPr lang="en-US" sz="1200" b="1" dirty="0" smtClean="0">
                <a:solidFill>
                  <a:srgbClr val="3F8CFD"/>
                </a:solidFill>
                <a:latin typeface="Courier New" pitchFamily="49" charset="0"/>
              </a:rPr>
              <a:t>char</a:t>
            </a:r>
            <a:r>
              <a:rPr lang="en-US" sz="1200" b="1" dirty="0" smtClean="0">
                <a:latin typeface="Courier New" pitchFamily="49" charset="0"/>
              </a:rPr>
              <a:t> Gender;</a:t>
            </a:r>
          </a:p>
          <a:p>
            <a:pPr>
              <a:lnSpc>
                <a:spcPct val="70000"/>
              </a:lnSpc>
              <a:buFont typeface="Monotype Sorts" pitchFamily="2" charset="2"/>
              <a:buNone/>
            </a:pPr>
            <a:r>
              <a:rPr lang="en-US" sz="1200" b="1" dirty="0" smtClean="0">
                <a:latin typeface="Courier New" pitchFamily="49" charset="0"/>
              </a:rPr>
              <a:t>	};</a:t>
            </a:r>
          </a:p>
          <a:p>
            <a:pPr>
              <a:lnSpc>
                <a:spcPct val="70000"/>
              </a:lnSpc>
              <a:buFont typeface="Monotype Sorts" pitchFamily="2" charset="2"/>
              <a:buNone/>
            </a:pPr>
            <a:endParaRPr lang="en-US" sz="1200" b="1" dirty="0" smtClean="0">
              <a:latin typeface="Courier New" pitchFamily="49" charset="0"/>
            </a:endParaRPr>
          </a:p>
          <a:p>
            <a:pPr>
              <a:lnSpc>
                <a:spcPct val="70000"/>
              </a:lnSpc>
              <a:buFont typeface="Monotype Sorts" pitchFamily="2" charset="2"/>
              <a:buNone/>
            </a:pPr>
            <a:r>
              <a:rPr lang="en-US" sz="1200" b="0" dirty="0" smtClean="0">
                <a:latin typeface="Courier New" pitchFamily="49" charset="0"/>
              </a:rPr>
              <a:t>The</a:t>
            </a:r>
            <a:r>
              <a:rPr lang="en-US" sz="1200" b="0" baseline="0" dirty="0" smtClean="0">
                <a:latin typeface="Courier New" pitchFamily="49" charset="0"/>
              </a:rPr>
              <a:t> members of the </a:t>
            </a:r>
            <a:r>
              <a:rPr lang="en-US" sz="1200" b="0" baseline="0" dirty="0" err="1" smtClean="0">
                <a:latin typeface="Courier New" pitchFamily="49" charset="0"/>
              </a:rPr>
              <a:t>stucture</a:t>
            </a:r>
            <a:r>
              <a:rPr lang="en-US" sz="1200" b="0" baseline="0" dirty="0" smtClean="0">
                <a:latin typeface="Courier New" pitchFamily="49" charset="0"/>
              </a:rPr>
              <a:t>, Name, Id, </a:t>
            </a:r>
            <a:r>
              <a:rPr lang="en-US" sz="1200" b="0" baseline="0" dirty="0" err="1" smtClean="0">
                <a:latin typeface="Courier New" pitchFamily="49" charset="0"/>
              </a:rPr>
              <a:t>Dept</a:t>
            </a:r>
            <a:r>
              <a:rPr lang="en-US" sz="1200" b="0" baseline="0" dirty="0" smtClean="0">
                <a:latin typeface="Courier New" pitchFamily="49" charset="0"/>
              </a:rPr>
              <a:t> </a:t>
            </a:r>
            <a:r>
              <a:rPr lang="en-US" sz="1200" b="0" baseline="0" dirty="0" err="1" smtClean="0">
                <a:latin typeface="Courier New" pitchFamily="49" charset="0"/>
              </a:rPr>
              <a:t>etc</a:t>
            </a:r>
            <a:r>
              <a:rPr lang="en-US" sz="1200" b="0" baseline="0" dirty="0" smtClean="0">
                <a:latin typeface="Courier New" pitchFamily="49" charset="0"/>
              </a:rPr>
              <a:t> are NOT standalone variables. We need to refer them with the variable of structure type, as in :</a:t>
            </a:r>
          </a:p>
          <a:p>
            <a:pPr>
              <a:lnSpc>
                <a:spcPct val="70000"/>
              </a:lnSpc>
              <a:buFont typeface="Monotype Sorts" pitchFamily="2" charset="2"/>
              <a:buNone/>
            </a:pPr>
            <a:endParaRPr lang="en-US" sz="1200" b="0" baseline="0" dirty="0" smtClean="0">
              <a:latin typeface="Courier New" pitchFamily="49" charset="0"/>
            </a:endParaRPr>
          </a:p>
          <a:p>
            <a:pPr algn="l">
              <a:lnSpc>
                <a:spcPct val="70000"/>
              </a:lnSpc>
              <a:buFont typeface="Monotype Sorts" pitchFamily="2" charset="2"/>
              <a:buNone/>
            </a:pPr>
            <a:r>
              <a:rPr lang="en-US" sz="1200" dirty="0" err="1" smtClean="0"/>
              <a:t>strcpy</a:t>
            </a:r>
            <a:r>
              <a:rPr lang="en-US" sz="1200" dirty="0" smtClean="0"/>
              <a:t>(Student1.Name, "Chan Tai Man");</a:t>
            </a:r>
            <a:br>
              <a:rPr lang="en-US" sz="1200" dirty="0" smtClean="0"/>
            </a:br>
            <a:r>
              <a:rPr lang="en-US" sz="1200" b="0" baseline="0" dirty="0" smtClean="0">
                <a:latin typeface="Courier New" pitchFamily="49" charset="0"/>
              </a:rPr>
              <a:t>Student1.Idd = 12345</a:t>
            </a:r>
            <a:endParaRPr lang="en-US" sz="1200" b="0" dirty="0" smtClean="0">
              <a:latin typeface="Courier New" pitchFamily="49" charset="0"/>
            </a:endParaRP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16</a:t>
            </a:fld>
            <a:endParaRPr lang="en-US"/>
          </a:p>
        </p:txBody>
      </p:sp>
    </p:spTree>
    <p:extLst>
      <p:ext uri="{BB962C8B-B14F-4D97-AF65-F5344CB8AC3E}">
        <p14:creationId xmlns:p14="http://schemas.microsoft.com/office/powerpoint/2010/main" val="3496015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1F74624-4460-4A31-8656-B9DEB7F2EBCF}" type="slidenum">
              <a:rPr lang="en-US" smtClean="0"/>
              <a:pPr/>
              <a:t>17</a:t>
            </a:fld>
            <a:endParaRPr lang="en-US" smtClean="0"/>
          </a:p>
        </p:txBody>
      </p:sp>
      <p:sp>
        <p:nvSpPr>
          <p:cNvPr id="37891" name="Rectangle 2"/>
          <p:cNvSpPr>
            <a:spLocks noGrp="1" noRot="1" noChangeAspect="1" noChangeArrowheads="1" noTextEdit="1"/>
          </p:cNvSpPr>
          <p:nvPr>
            <p:ph type="sldImg"/>
          </p:nvPr>
        </p:nvSpPr>
        <p:spPr>
          <a:xfrm>
            <a:off x="385763" y="687388"/>
            <a:ext cx="6086475" cy="3424237"/>
          </a:xfrm>
          <a:ln/>
        </p:spPr>
      </p:sp>
      <p:sp>
        <p:nvSpPr>
          <p:cNvPr id="37892" name="Rectangle 3"/>
          <p:cNvSpPr>
            <a:spLocks noGrp="1" noChangeArrowheads="1"/>
          </p:cNvSpPr>
          <p:nvPr>
            <p:ph type="body" idx="1"/>
          </p:nvPr>
        </p:nvSpPr>
        <p:spPr>
          <a:xfrm>
            <a:off x="914400" y="4357688"/>
            <a:ext cx="5029200" cy="4133850"/>
          </a:xfrm>
          <a:noFill/>
          <a:ln/>
        </p:spPr>
        <p:txBody>
          <a:bodyPr/>
          <a:lstStyle/>
          <a:p>
            <a:pPr eaLnBrk="1" hangingPunct="1"/>
            <a:r>
              <a:rPr lang="en-US" dirty="0" smtClean="0"/>
              <a:t>Members of a</a:t>
            </a:r>
            <a:r>
              <a:rPr lang="en-US" baseline="0" dirty="0" smtClean="0"/>
              <a:t> structure when referred with the structure variable name, can be assigned values in a normal way just like ordinary variables. </a:t>
            </a:r>
            <a:endParaRPr lang="en-US" dirty="0" smtClean="0"/>
          </a:p>
        </p:txBody>
      </p:sp>
    </p:spTree>
    <p:extLst>
      <p:ext uri="{BB962C8B-B14F-4D97-AF65-F5344CB8AC3E}">
        <p14:creationId xmlns:p14="http://schemas.microsoft.com/office/powerpoint/2010/main" val="1049082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54778E56-F080-4623-9AB3-4123C0C71605}" type="slidenum">
              <a:rPr lang="en-US" smtClean="0"/>
              <a:pPr/>
              <a:t>20</a:t>
            </a:fld>
            <a:endParaRPr lang="en-US" smtClean="0"/>
          </a:p>
        </p:txBody>
      </p:sp>
      <p:sp>
        <p:nvSpPr>
          <p:cNvPr id="40963" name="Rectangle 2"/>
          <p:cNvSpPr>
            <a:spLocks noGrp="1" noRot="1" noChangeAspect="1" noChangeArrowheads="1" noTextEdit="1"/>
          </p:cNvSpPr>
          <p:nvPr>
            <p:ph type="sldImg"/>
          </p:nvPr>
        </p:nvSpPr>
        <p:spPr>
          <a:xfrm>
            <a:off x="385763" y="687388"/>
            <a:ext cx="6086475" cy="3424237"/>
          </a:xfrm>
          <a:ln/>
        </p:spPr>
      </p:sp>
      <p:sp>
        <p:nvSpPr>
          <p:cNvPr id="40964" name="Rectangle 3"/>
          <p:cNvSpPr>
            <a:spLocks noGrp="1" noChangeArrowheads="1"/>
          </p:cNvSpPr>
          <p:nvPr>
            <p:ph type="body" idx="1"/>
          </p:nvPr>
        </p:nvSpPr>
        <p:spPr>
          <a:xfrm>
            <a:off x="914400" y="4357688"/>
            <a:ext cx="5029200" cy="4133850"/>
          </a:xfrm>
          <a:noFill/>
          <a:ln/>
        </p:spPr>
        <p:txBody>
          <a:bodyPr/>
          <a:lstStyle/>
          <a:p>
            <a:pPr eaLnBrk="1" hangingPunct="1"/>
            <a:endParaRPr lang="en-US" dirty="0" smtClean="0"/>
          </a:p>
        </p:txBody>
      </p:sp>
    </p:spTree>
    <p:extLst>
      <p:ext uri="{BB962C8B-B14F-4D97-AF65-F5344CB8AC3E}">
        <p14:creationId xmlns:p14="http://schemas.microsoft.com/office/powerpoint/2010/main" val="11494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22</a:t>
            </a:fld>
            <a:endParaRPr lang="en-US"/>
          </a:p>
        </p:txBody>
      </p:sp>
    </p:spTree>
    <p:extLst>
      <p:ext uri="{BB962C8B-B14F-4D97-AF65-F5344CB8AC3E}">
        <p14:creationId xmlns:p14="http://schemas.microsoft.com/office/powerpoint/2010/main" val="125113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2</a:t>
            </a:fld>
            <a:endParaRPr lang="en-US"/>
          </a:p>
        </p:txBody>
      </p:sp>
    </p:spTree>
    <p:extLst>
      <p:ext uri="{BB962C8B-B14F-4D97-AF65-F5344CB8AC3E}">
        <p14:creationId xmlns:p14="http://schemas.microsoft.com/office/powerpoint/2010/main" val="1619906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1EBBFE1-8865-43FC-98C6-1356AEE34ED5}" type="slidenum">
              <a:rPr lang="en-US" smtClean="0"/>
              <a:pPr/>
              <a:t>4</a:t>
            </a:fld>
            <a:endParaRPr lang="en-US" smtClean="0"/>
          </a:p>
        </p:txBody>
      </p:sp>
      <p:sp>
        <p:nvSpPr>
          <p:cNvPr id="29699" name="Rectangle 2"/>
          <p:cNvSpPr>
            <a:spLocks noGrp="1" noRot="1" noChangeAspect="1" noChangeArrowheads="1" noTextEdit="1"/>
          </p:cNvSpPr>
          <p:nvPr>
            <p:ph type="sldImg"/>
          </p:nvPr>
        </p:nvSpPr>
        <p:spPr>
          <a:xfrm>
            <a:off x="385763" y="687388"/>
            <a:ext cx="6086475" cy="3424237"/>
          </a:xfrm>
          <a:ln/>
        </p:spPr>
      </p:sp>
      <p:sp>
        <p:nvSpPr>
          <p:cNvPr id="29700" name="Rectangle 3"/>
          <p:cNvSpPr>
            <a:spLocks noGrp="1" noChangeArrowheads="1"/>
          </p:cNvSpPr>
          <p:nvPr>
            <p:ph type="body" idx="1"/>
          </p:nvPr>
        </p:nvSpPr>
        <p:spPr>
          <a:xfrm>
            <a:off x="914400" y="4357688"/>
            <a:ext cx="5029200" cy="4133850"/>
          </a:xfrm>
          <a:noFill/>
          <a:ln/>
        </p:spPr>
        <p:txBody>
          <a:bodyPr/>
          <a:lstStyle/>
          <a:p>
            <a:pPr algn="just"/>
            <a:r>
              <a:rPr lang="en-US" dirty="0" smtClean="0"/>
              <a:t>We have used variables in our C program to store value but one variable can store only single piece information (an integer can hold only one integer value) and to store similar type of values we had to declare many variables. To overcome this problem we used array which can hold numbers of similar data type. But array too have some limitations, like in our real world application we deal with set of dissimilar data types and single array cannot store dissimilar data.</a:t>
            </a:r>
          </a:p>
          <a:p>
            <a:pPr algn="just"/>
            <a:r>
              <a:rPr lang="en-US" dirty="0" smtClean="0"/>
              <a:t>For example think about storing book information or product information, a product can have different information to store like </a:t>
            </a:r>
            <a:r>
              <a:rPr lang="en-US" b="1" dirty="0" smtClean="0"/>
              <a:t>product code (an integer), product name (a char array), product price (a float)</a:t>
            </a:r>
            <a:r>
              <a:rPr lang="en-US" dirty="0" smtClean="0"/>
              <a:t> etc. And to store 20 products information we can declare integer array for product code, 2D character array for storing product name and float array to store product price. This approach definitely achieves your goals, but try to consider these things too. What if you wanted to add more products than 20, what if you want to add more information on products like stock, discount, tax </a:t>
            </a:r>
            <a:r>
              <a:rPr lang="en-US" dirty="0" err="1" smtClean="0"/>
              <a:t>etc</a:t>
            </a:r>
            <a:r>
              <a:rPr lang="en-US" dirty="0" smtClean="0"/>
              <a:t>? It will become difficult to differentiate these variables with other variables declared for calculation etc.</a:t>
            </a:r>
          </a:p>
          <a:p>
            <a:pPr algn="just" eaLnBrk="1" hangingPunct="1"/>
            <a:endParaRPr lang="en-US" dirty="0" smtClean="0"/>
          </a:p>
          <a:p>
            <a:pPr algn="just" eaLnBrk="1" hangingPunct="1"/>
            <a:r>
              <a:rPr lang="en-US" dirty="0" smtClean="0"/>
              <a:t>When you design a program, it is important to choose an optimal way to represent the data that the program processes. In simple cases, </a:t>
            </a:r>
            <a:r>
              <a:rPr lang="en-US" dirty="0" smtClean="0">
                <a:hlinkClick r:id="rId3" tooltip="C variables"/>
              </a:rPr>
              <a:t>scalar variables</a:t>
            </a:r>
            <a:r>
              <a:rPr lang="en-US" dirty="0" smtClean="0"/>
              <a:t> and </a:t>
            </a:r>
            <a:r>
              <a:rPr lang="en-US" dirty="0" smtClean="0">
                <a:hlinkClick r:id="rId4" tooltip="C Array"/>
              </a:rPr>
              <a:t>arrays </a:t>
            </a:r>
            <a:r>
              <a:rPr lang="en-US" dirty="0" smtClean="0"/>
              <a:t>are sufficient. However in practical programming context, you need a new form of variable that reflects the real world. For example, in your program, you may want to refer to an address that holds multiple fields including house number, street, zip code, state and country.</a:t>
            </a:r>
          </a:p>
        </p:txBody>
      </p:sp>
    </p:spTree>
    <p:extLst>
      <p:ext uri="{BB962C8B-B14F-4D97-AF65-F5344CB8AC3E}">
        <p14:creationId xmlns:p14="http://schemas.microsoft.com/office/powerpoint/2010/main" val="261508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A774986-C74C-4663-8F62-FAFEA04D6CC9}" type="slidenum">
              <a:rPr lang="en-US" smtClean="0"/>
              <a:pPr/>
              <a:t>5</a:t>
            </a:fld>
            <a:endParaRPr lang="en-US" smtClean="0"/>
          </a:p>
        </p:txBody>
      </p:sp>
      <p:sp>
        <p:nvSpPr>
          <p:cNvPr id="30723" name="Rectangle 2"/>
          <p:cNvSpPr>
            <a:spLocks noGrp="1" noRot="1" noChangeAspect="1" noChangeArrowheads="1" noTextEdit="1"/>
          </p:cNvSpPr>
          <p:nvPr>
            <p:ph type="sldImg"/>
          </p:nvPr>
        </p:nvSpPr>
        <p:spPr>
          <a:xfrm>
            <a:off x="385763" y="687388"/>
            <a:ext cx="6086475" cy="3424237"/>
          </a:xfrm>
          <a:ln/>
        </p:spPr>
      </p:sp>
      <p:sp>
        <p:nvSpPr>
          <p:cNvPr id="30724" name="Rectangle 3"/>
          <p:cNvSpPr>
            <a:spLocks noGrp="1" noChangeArrowheads="1"/>
          </p:cNvSpPr>
          <p:nvPr>
            <p:ph type="body" idx="1"/>
          </p:nvPr>
        </p:nvSpPr>
        <p:spPr>
          <a:xfrm>
            <a:off x="914400" y="4357688"/>
            <a:ext cx="5029200" cy="4133850"/>
          </a:xfrm>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dirty="0" smtClean="0"/>
              <a:t>To solve this problem,</a:t>
            </a:r>
            <a:r>
              <a:rPr lang="en-US" baseline="0" dirty="0" smtClean="0"/>
              <a:t> C</a:t>
            </a:r>
            <a:r>
              <a:rPr lang="en-US" dirty="0" smtClean="0"/>
              <a:t> language has a user defined data type called </a:t>
            </a:r>
            <a:r>
              <a:rPr lang="en-US" b="1" dirty="0" smtClean="0"/>
              <a:t>Structure</a:t>
            </a:r>
            <a:r>
              <a:rPr lang="en-US" dirty="0" smtClean="0"/>
              <a:t>. C structure is nothing but collection of different related data types. We are combine different related data types in one group so that we can use and manage those variables easily. Here related data type means, a structure holding information about book will contains variables and array related to book. </a:t>
            </a:r>
          </a:p>
          <a:p>
            <a:pPr eaLnBrk="1" hangingPunct="1"/>
            <a:r>
              <a:rPr lang="en-US" dirty="0" smtClean="0"/>
              <a:t>C++ structure allows you to wrap related variables that has different data types into a single variable. A structure can contain any valid data types such as  </a:t>
            </a:r>
            <a:r>
              <a:rPr lang="en-US" dirty="0" err="1" smtClean="0">
                <a:hlinkClick r:id="rId3" tooltip="C Integer"/>
              </a:rPr>
              <a:t>int</a:t>
            </a:r>
            <a:r>
              <a:rPr lang="en-US" dirty="0" smtClean="0"/>
              <a:t>, </a:t>
            </a:r>
            <a:r>
              <a:rPr lang="en-US" dirty="0" smtClean="0">
                <a:hlinkClick r:id="rId4" tooltip="C Character Type"/>
              </a:rPr>
              <a:t>char</a:t>
            </a:r>
            <a:r>
              <a:rPr lang="en-US" dirty="0" smtClean="0"/>
              <a:t>, </a:t>
            </a:r>
            <a:r>
              <a:rPr lang="en-US" dirty="0" smtClean="0">
                <a:hlinkClick r:id="rId5" tooltip="C float"/>
              </a:rPr>
              <a:t>float</a:t>
            </a:r>
            <a:r>
              <a:rPr lang="en-US" dirty="0" smtClean="0"/>
              <a:t>, </a:t>
            </a:r>
            <a:r>
              <a:rPr lang="en-US" dirty="0" smtClean="0">
                <a:hlinkClick r:id="rId6" tooltip="C Array"/>
              </a:rPr>
              <a:t>array</a:t>
            </a:r>
            <a:r>
              <a:rPr lang="en-US" dirty="0" smtClean="0"/>
              <a:t>, </a:t>
            </a:r>
            <a:r>
              <a:rPr lang="en-US" dirty="0" smtClean="0">
                <a:hlinkClick r:id="rId7" tooltip="C pointer"/>
              </a:rPr>
              <a:t>pointer</a:t>
            </a:r>
            <a:r>
              <a:rPr lang="en-US" i="1" dirty="0" smtClean="0">
                <a:hlinkClick r:id="rId7" tooltip="C pointer"/>
              </a:rPr>
              <a:t> </a:t>
            </a:r>
            <a:r>
              <a:rPr lang="en-US" dirty="0" smtClean="0"/>
              <a:t>or even other structures. Each variable in the structure is called structure member.</a:t>
            </a:r>
          </a:p>
        </p:txBody>
      </p:sp>
    </p:spTree>
    <p:extLst>
      <p:ext uri="{BB962C8B-B14F-4D97-AF65-F5344CB8AC3E}">
        <p14:creationId xmlns:p14="http://schemas.microsoft.com/office/powerpoint/2010/main" val="216501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47577CA7-031F-4321-8A3C-6C79A10DB238}" type="slidenum">
              <a:rPr lang="en-US" smtClean="0"/>
              <a:pPr/>
              <a:t>6</a:t>
            </a:fld>
            <a:endParaRPr lang="en-US" smtClean="0"/>
          </a:p>
        </p:txBody>
      </p:sp>
      <p:sp>
        <p:nvSpPr>
          <p:cNvPr id="31747" name="Rectangle 2"/>
          <p:cNvSpPr>
            <a:spLocks noGrp="1" noRot="1" noChangeAspect="1" noChangeArrowheads="1" noTextEdit="1"/>
          </p:cNvSpPr>
          <p:nvPr>
            <p:ph type="sldImg"/>
          </p:nvPr>
        </p:nvSpPr>
        <p:spPr>
          <a:xfrm>
            <a:off x="385763" y="687388"/>
            <a:ext cx="6086475" cy="3424237"/>
          </a:xfrm>
          <a:ln/>
        </p:spPr>
      </p:sp>
      <p:sp>
        <p:nvSpPr>
          <p:cNvPr id="31748" name="Rectangle 3"/>
          <p:cNvSpPr>
            <a:spLocks noGrp="1" noChangeArrowheads="1"/>
          </p:cNvSpPr>
          <p:nvPr>
            <p:ph type="body" idx="1"/>
          </p:nvPr>
        </p:nvSpPr>
        <p:spPr>
          <a:xfrm>
            <a:off x="914400" y="4357688"/>
            <a:ext cx="5029200" cy="4133850"/>
          </a:xfrm>
          <a:noFill/>
          <a:ln/>
        </p:spPr>
        <p:txBody>
          <a:bodyPr/>
          <a:lstStyle/>
          <a:p>
            <a:r>
              <a:rPr lang="en-AU" sz="1200" kern="1200" dirty="0" smtClean="0">
                <a:solidFill>
                  <a:schemeClr val="tx1"/>
                </a:solidFill>
                <a:effectLst/>
                <a:latin typeface="Arial" charset="0"/>
                <a:ea typeface="+mn-ea"/>
                <a:cs typeface="+mn-cs"/>
              </a:rPr>
              <a:t>A structure is a collection of one or more variables, possibly of different types, grouped together under a single name for convenient handling.</a:t>
            </a:r>
            <a:r>
              <a:rPr lang="en-AU" sz="1200" kern="1200" baseline="0" dirty="0" smtClean="0">
                <a:solidFill>
                  <a:schemeClr val="tx1"/>
                </a:solidFill>
                <a:effectLst/>
                <a:latin typeface="Arial" charset="0"/>
                <a:ea typeface="+mn-ea"/>
                <a:cs typeface="+mn-cs"/>
              </a:rPr>
              <a:t> </a:t>
            </a:r>
            <a:r>
              <a:rPr lang="en-US" sz="1200" kern="1200" dirty="0" smtClean="0">
                <a:solidFill>
                  <a:schemeClr val="tx1"/>
                </a:solidFill>
                <a:effectLst/>
                <a:latin typeface="Arial" charset="0"/>
                <a:ea typeface="+mn-ea"/>
                <a:cs typeface="+mn-cs"/>
              </a:rPr>
              <a:t>The variables in a structure can be </a:t>
            </a:r>
            <a:r>
              <a:rPr lang="en-US" sz="1200" kern="1200" dirty="0" err="1" smtClean="0">
                <a:solidFill>
                  <a:schemeClr val="tx1"/>
                </a:solidFill>
                <a:effectLst/>
                <a:latin typeface="Arial" charset="0"/>
                <a:ea typeface="+mn-ea"/>
                <a:cs typeface="+mn-cs"/>
              </a:rPr>
              <a:t>int</a:t>
            </a:r>
            <a:r>
              <a:rPr lang="en-US" sz="1200" kern="1200" dirty="0" smtClean="0">
                <a:solidFill>
                  <a:schemeClr val="tx1"/>
                </a:solidFill>
                <a:effectLst/>
                <a:latin typeface="Arial" charset="0"/>
                <a:ea typeface="+mn-ea"/>
                <a:cs typeface="+mn-cs"/>
              </a:rPr>
              <a:t>, some can be float, and so on. This is unlike the array, in which all the variables must be the  same type. The data items in a structure are called the </a:t>
            </a:r>
            <a:r>
              <a:rPr lang="en-US" sz="1200" i="1" kern="1200" dirty="0" smtClean="0">
                <a:solidFill>
                  <a:schemeClr val="tx1"/>
                </a:solidFill>
                <a:effectLst/>
                <a:latin typeface="Arial" charset="0"/>
                <a:ea typeface="+mn-ea"/>
                <a:cs typeface="+mn-cs"/>
              </a:rPr>
              <a:t>members</a:t>
            </a:r>
            <a:r>
              <a:rPr lang="en-US" sz="1200" kern="1200" dirty="0" smtClean="0">
                <a:solidFill>
                  <a:schemeClr val="tx1"/>
                </a:solidFill>
                <a:effectLst/>
                <a:latin typeface="Arial" charset="0"/>
                <a:ea typeface="+mn-ea"/>
                <a:cs typeface="+mn-cs"/>
              </a:rPr>
              <a:t> of the </a:t>
            </a:r>
            <a:r>
              <a:rPr lang="en-US" sz="1200" kern="1200" dirty="0" err="1" smtClean="0">
                <a:solidFill>
                  <a:schemeClr val="tx1"/>
                </a:solidFill>
                <a:effectLst/>
                <a:latin typeface="Arial" charset="0"/>
                <a:ea typeface="+mn-ea"/>
                <a:cs typeface="+mn-cs"/>
              </a:rPr>
              <a:t>struct</a:t>
            </a:r>
            <a:endParaRPr lang="en-US" sz="1200" kern="1200" dirty="0" smtClean="0">
              <a:solidFill>
                <a:schemeClr val="tx1"/>
              </a:solidFill>
              <a:effectLst/>
              <a:latin typeface="Arial" charset="0"/>
              <a:ea typeface="+mn-ea"/>
              <a:cs typeface="+mn-cs"/>
            </a:endParaRPr>
          </a:p>
          <a:p>
            <a:r>
              <a:rPr lang="en-AU" sz="1200" kern="1200" dirty="0" smtClean="0">
                <a:solidFill>
                  <a:schemeClr val="tx1"/>
                </a:solidFill>
                <a:effectLst/>
                <a:latin typeface="Arial" charset="0"/>
                <a:ea typeface="+mn-ea"/>
                <a:cs typeface="+mn-cs"/>
              </a:rPr>
              <a:t>C++ provides facilities to define one’s own types. These may be a composite of basic types (</a:t>
            </a:r>
            <a:r>
              <a:rPr lang="en-AU" sz="1200" b="1" kern="1200" dirty="0" err="1" smtClean="0">
                <a:solidFill>
                  <a:schemeClr val="tx1"/>
                </a:solidFill>
                <a:effectLst/>
                <a:latin typeface="Arial" charset="0"/>
                <a:ea typeface="+mn-ea"/>
                <a:cs typeface="+mn-cs"/>
              </a:rPr>
              <a:t>int</a:t>
            </a:r>
            <a:r>
              <a:rPr lang="en-AU" sz="1200" kern="1200" dirty="0" smtClean="0">
                <a:solidFill>
                  <a:schemeClr val="tx1"/>
                </a:solidFill>
                <a:effectLst/>
                <a:latin typeface="Arial" charset="0"/>
                <a:ea typeface="+mn-ea"/>
                <a:cs typeface="+mn-cs"/>
              </a:rPr>
              <a:t>, </a:t>
            </a:r>
            <a:r>
              <a:rPr lang="en-AU" sz="1200" b="1" kern="1200" dirty="0" smtClean="0">
                <a:solidFill>
                  <a:schemeClr val="tx1"/>
                </a:solidFill>
                <a:effectLst/>
                <a:latin typeface="Arial" charset="0"/>
                <a:ea typeface="+mn-ea"/>
                <a:cs typeface="+mn-cs"/>
              </a:rPr>
              <a:t>double</a:t>
            </a:r>
            <a:r>
              <a:rPr lang="en-AU" sz="1200" kern="1200" dirty="0" smtClean="0">
                <a:solidFill>
                  <a:schemeClr val="tx1"/>
                </a:solidFill>
                <a:effectLst/>
                <a:latin typeface="Arial" charset="0"/>
                <a:ea typeface="+mn-ea"/>
                <a:cs typeface="+mn-cs"/>
              </a:rPr>
              <a:t>, </a:t>
            </a:r>
            <a:r>
              <a:rPr lang="en-AU" sz="1200" kern="1200" dirty="0" err="1" smtClean="0">
                <a:solidFill>
                  <a:schemeClr val="tx1"/>
                </a:solidFill>
                <a:effectLst/>
                <a:latin typeface="Arial" charset="0"/>
                <a:ea typeface="+mn-ea"/>
                <a:cs typeface="+mn-cs"/>
              </a:rPr>
              <a:t>etc</a:t>
            </a:r>
            <a:r>
              <a:rPr lang="en-AU" sz="1200" kern="1200" dirty="0" smtClean="0">
                <a:solidFill>
                  <a:schemeClr val="tx1"/>
                </a:solidFill>
                <a:effectLst/>
                <a:latin typeface="Arial" charset="0"/>
                <a:ea typeface="+mn-ea"/>
                <a:cs typeface="+mn-cs"/>
              </a:rPr>
              <a:t>) and other user-defined types. The most common user-defined type is a structure, defined by the keyword </a:t>
            </a:r>
            <a:r>
              <a:rPr lang="en-AU" sz="1200" b="1" kern="1200" dirty="0" err="1" smtClean="0">
                <a:solidFill>
                  <a:schemeClr val="tx1"/>
                </a:solidFill>
                <a:effectLst/>
                <a:latin typeface="Arial" charset="0"/>
                <a:ea typeface="+mn-ea"/>
                <a:cs typeface="+mn-cs"/>
              </a:rPr>
              <a:t>struct</a:t>
            </a:r>
            <a:r>
              <a:rPr lang="en-AU" sz="1200" kern="1200" dirty="0" smtClean="0">
                <a:solidFill>
                  <a:schemeClr val="tx1"/>
                </a:solidFill>
                <a:effectLst/>
                <a:latin typeface="Arial" charset="0"/>
                <a:ea typeface="+mn-ea"/>
                <a:cs typeface="+mn-cs"/>
              </a:rPr>
              <a:t>.</a:t>
            </a:r>
            <a:endParaRPr lang="en-US" dirty="0" smtClean="0"/>
          </a:p>
        </p:txBody>
      </p:sp>
    </p:spTree>
    <p:extLst>
      <p:ext uri="{BB962C8B-B14F-4D97-AF65-F5344CB8AC3E}">
        <p14:creationId xmlns:p14="http://schemas.microsoft.com/office/powerpoint/2010/main" val="955544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effectLst/>
              </a:rPr>
              <a:t>Ideally Structure is </a:t>
            </a:r>
            <a:r>
              <a:rPr lang="en-US" b="1" u="sng" dirty="0" smtClean="0">
                <a:effectLst/>
              </a:rPr>
              <a:t>collection of different variables under single name</a:t>
            </a:r>
            <a:r>
              <a:rPr lang="en-US" dirty="0" smtClean="0">
                <a:effectLst/>
              </a:rPr>
              <a:t>..</a:t>
            </a:r>
            <a:r>
              <a:rPr lang="en-US" baseline="0" dirty="0" smtClean="0">
                <a:effectLst/>
              </a:rPr>
              <a:t> </a:t>
            </a:r>
            <a:r>
              <a:rPr lang="en-US" dirty="0" smtClean="0">
                <a:effectLst/>
              </a:rPr>
              <a:t>Basically Structure is for storing the complicated data.</a:t>
            </a:r>
            <a:r>
              <a:rPr lang="en-US" baseline="0" dirty="0" smtClean="0">
                <a:effectLst/>
              </a:rPr>
              <a:t> </a:t>
            </a:r>
            <a:r>
              <a:rPr lang="en-US" dirty="0" smtClean="0">
                <a:effectLst/>
              </a:rPr>
              <a:t>A structure is a convenient way of </a:t>
            </a:r>
            <a:r>
              <a:rPr lang="en-US" b="1" u="sng" dirty="0" smtClean="0">
                <a:effectLst/>
              </a:rPr>
              <a:t>grouping several pieces of related information together</a:t>
            </a:r>
            <a:r>
              <a:rPr lang="en-US" dirty="0" smtClean="0">
                <a:effectLst/>
              </a:rPr>
              <a:t>.</a:t>
            </a:r>
          </a:p>
          <a:p>
            <a:endParaRPr lang="en-US" dirty="0" smtClean="0"/>
          </a:p>
          <a:p>
            <a:pPr algn="just" eaLnBrk="1" hangingPunct="1">
              <a:buFont typeface="Wingdings" pitchFamily="2" charset="2"/>
              <a:buChar char="§"/>
            </a:pPr>
            <a:r>
              <a:rPr lang="en-AU" sz="2800" dirty="0" smtClean="0">
                <a:solidFill>
                  <a:srgbClr val="C00000"/>
                </a:solidFill>
                <a:latin typeface="Arial" pitchFamily="34" charset="0"/>
                <a:cs typeface="Arial" pitchFamily="34" charset="0"/>
              </a:rPr>
              <a:t>Structures are user-defined aggregate types</a:t>
            </a:r>
            <a:r>
              <a:rPr lang="en-AU" sz="2800" dirty="0" smtClean="0">
                <a:solidFill>
                  <a:schemeClr val="accent2"/>
                </a:solidFill>
                <a:latin typeface="Arial" pitchFamily="34" charset="0"/>
                <a:cs typeface="Arial" pitchFamily="34" charset="0"/>
              </a:rPr>
              <a:t>.</a:t>
            </a:r>
          </a:p>
          <a:p>
            <a:pPr algn="just" eaLnBrk="1" hangingPunct="1">
              <a:buFont typeface="Wingdings" pitchFamily="2" charset="2"/>
              <a:buChar char="§"/>
            </a:pPr>
            <a:r>
              <a:rPr lang="en-AU" sz="2800" dirty="0" smtClean="0">
                <a:latin typeface="Arial" pitchFamily="34" charset="0"/>
                <a:cs typeface="Arial" pitchFamily="34" charset="0"/>
              </a:rPr>
              <a:t>They assist program organisation by</a:t>
            </a:r>
          </a:p>
          <a:p>
            <a:pPr lvl="1" algn="just" eaLnBrk="1" hangingPunct="1"/>
            <a:r>
              <a:rPr lang="en-AU" dirty="0" smtClean="0">
                <a:latin typeface="Arial" pitchFamily="34" charset="0"/>
                <a:cs typeface="Arial" pitchFamily="34" charset="0"/>
              </a:rPr>
              <a:t>Grouping logically related data, and giving this set of variables a higher-level name and more abstract representation.</a:t>
            </a:r>
          </a:p>
          <a:p>
            <a:pPr lvl="1" algn="just" eaLnBrk="1" hangingPunct="1"/>
            <a:r>
              <a:rPr lang="en-AU" dirty="0" smtClean="0">
                <a:latin typeface="Arial" pitchFamily="34" charset="0"/>
                <a:cs typeface="Arial" pitchFamily="34" charset="0"/>
              </a:rPr>
              <a:t>Enabling related variables to be manipulated as a </a:t>
            </a:r>
            <a:r>
              <a:rPr lang="en-AU" dirty="0" smtClean="0">
                <a:solidFill>
                  <a:srgbClr val="C00000"/>
                </a:solidFill>
                <a:latin typeface="Arial" pitchFamily="34" charset="0"/>
                <a:cs typeface="Arial" pitchFamily="34" charset="0"/>
              </a:rPr>
              <a:t>single unit</a:t>
            </a:r>
            <a:r>
              <a:rPr lang="en-AU" dirty="0" smtClean="0">
                <a:solidFill>
                  <a:schemeClr val="accent2"/>
                </a:solidFill>
                <a:latin typeface="Arial" pitchFamily="34" charset="0"/>
                <a:cs typeface="Arial" pitchFamily="34" charset="0"/>
              </a:rPr>
              <a:t> </a:t>
            </a:r>
            <a:r>
              <a:rPr lang="en-AU" dirty="0" smtClean="0">
                <a:latin typeface="Arial" pitchFamily="34" charset="0"/>
                <a:cs typeface="Arial" pitchFamily="34" charset="0"/>
              </a:rPr>
              <a:t>rather than as separate entities.</a:t>
            </a:r>
          </a:p>
          <a:p>
            <a:pPr lvl="1" algn="just" eaLnBrk="1" hangingPunct="1"/>
            <a:r>
              <a:rPr lang="en-AU" dirty="0" smtClean="0">
                <a:solidFill>
                  <a:srgbClr val="C00000"/>
                </a:solidFill>
                <a:latin typeface="Arial" pitchFamily="34" charset="0"/>
                <a:cs typeface="Arial" pitchFamily="34" charset="0"/>
              </a:rPr>
              <a:t>Reducing the number of parameters </a:t>
            </a:r>
            <a:r>
              <a:rPr lang="en-AU" dirty="0" smtClean="0">
                <a:latin typeface="Arial" pitchFamily="34" charset="0"/>
                <a:cs typeface="Arial" pitchFamily="34" charset="0"/>
              </a:rPr>
              <a:t>that need to be passed between functions.</a:t>
            </a:r>
          </a:p>
          <a:p>
            <a:pPr lvl="1" algn="just" eaLnBrk="1" hangingPunct="1"/>
            <a:r>
              <a:rPr lang="en-AU" dirty="0" smtClean="0">
                <a:latin typeface="Arial" pitchFamily="34" charset="0"/>
                <a:cs typeface="Arial" pitchFamily="34" charset="0"/>
              </a:rPr>
              <a:t>Providing another means to </a:t>
            </a:r>
            <a:r>
              <a:rPr lang="en-AU" dirty="0" smtClean="0">
                <a:solidFill>
                  <a:srgbClr val="C00000"/>
                </a:solidFill>
                <a:latin typeface="Arial" pitchFamily="34" charset="0"/>
                <a:cs typeface="Arial" pitchFamily="34" charset="0"/>
              </a:rPr>
              <a:t>return multiple v</a:t>
            </a:r>
            <a:r>
              <a:rPr lang="en-AU" dirty="0" smtClean="0">
                <a:solidFill>
                  <a:schemeClr val="accent2"/>
                </a:solidFill>
                <a:latin typeface="Arial" pitchFamily="34" charset="0"/>
                <a:cs typeface="Arial" pitchFamily="34" charset="0"/>
              </a:rPr>
              <a:t>alues </a:t>
            </a:r>
            <a:r>
              <a:rPr lang="en-AU" dirty="0" smtClean="0">
                <a:latin typeface="Arial" pitchFamily="34" charset="0"/>
                <a:cs typeface="Arial" pitchFamily="34" charset="0"/>
              </a:rPr>
              <a:t>from a function.</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7</a:t>
            </a:fld>
            <a:endParaRPr lang="en-US"/>
          </a:p>
        </p:txBody>
      </p:sp>
    </p:spTree>
    <p:extLst>
      <p:ext uri="{BB962C8B-B14F-4D97-AF65-F5344CB8AC3E}">
        <p14:creationId xmlns:p14="http://schemas.microsoft.com/office/powerpoint/2010/main" val="334591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B99318B3-1E00-4F9F-976B-BD063485D204}" type="slidenum">
              <a:rPr lang="en-US" smtClean="0"/>
              <a:pPr/>
              <a:t>9</a:t>
            </a:fld>
            <a:endParaRPr lang="en-US" smtClean="0"/>
          </a:p>
        </p:txBody>
      </p:sp>
      <p:sp>
        <p:nvSpPr>
          <p:cNvPr id="33795" name="Rectangle 2"/>
          <p:cNvSpPr>
            <a:spLocks noGrp="1" noRot="1" noChangeAspect="1" noChangeArrowheads="1" noTextEdit="1"/>
          </p:cNvSpPr>
          <p:nvPr>
            <p:ph type="sldImg"/>
          </p:nvPr>
        </p:nvSpPr>
        <p:spPr>
          <a:xfrm>
            <a:off x="385763" y="687388"/>
            <a:ext cx="6086475" cy="3424237"/>
          </a:xfrm>
          <a:ln/>
        </p:spPr>
      </p:sp>
      <p:sp>
        <p:nvSpPr>
          <p:cNvPr id="33796" name="Rectangle 3"/>
          <p:cNvSpPr>
            <a:spLocks noGrp="1" noChangeArrowheads="1"/>
          </p:cNvSpPr>
          <p:nvPr>
            <p:ph type="body" idx="1"/>
          </p:nvPr>
        </p:nvSpPr>
        <p:spPr>
          <a:xfrm>
            <a:off x="914400" y="4357688"/>
            <a:ext cx="5029200" cy="4133850"/>
          </a:xfrm>
          <a:noFill/>
          <a:ln/>
        </p:spPr>
        <p:txBody>
          <a:bodyPr/>
          <a:lstStyle/>
          <a:p>
            <a:r>
              <a:rPr lang="en-US" sz="1200" kern="1200" dirty="0" smtClean="0">
                <a:solidFill>
                  <a:schemeClr val="tx1"/>
                </a:solidFill>
                <a:effectLst/>
                <a:latin typeface="Arial" charset="0"/>
                <a:ea typeface="+mn-ea"/>
                <a:cs typeface="+mn-cs"/>
              </a:rPr>
              <a:t>The general format of a structure definition is </a:t>
            </a:r>
          </a:p>
          <a:p>
            <a:endParaRPr lang="en-US" sz="1200" kern="1200" dirty="0" smtClean="0">
              <a:solidFill>
                <a:schemeClr val="tx1"/>
              </a:solidFill>
              <a:effectLst/>
              <a:latin typeface="Arial" charset="0"/>
              <a:ea typeface="+mn-ea"/>
              <a:cs typeface="+mn-cs"/>
            </a:endParaRPr>
          </a:p>
          <a:p>
            <a:r>
              <a:rPr lang="en-US" sz="1200" kern="1200" dirty="0" err="1" smtClean="0">
                <a:solidFill>
                  <a:schemeClr val="tx1"/>
                </a:solidFill>
                <a:effectLst/>
                <a:latin typeface="Arial" charset="0"/>
                <a:ea typeface="+mn-ea"/>
                <a:cs typeface="+mn-cs"/>
              </a:rPr>
              <a:t>struct</a:t>
            </a:r>
            <a:r>
              <a:rPr lang="en-US" sz="1200" kern="1200" dirty="0" smtClean="0">
                <a:solidFill>
                  <a:schemeClr val="tx1"/>
                </a:solidFill>
                <a:effectLst/>
                <a:latin typeface="Arial" charset="0"/>
                <a:ea typeface="+mn-ea"/>
                <a:cs typeface="+mn-cs"/>
              </a:rPr>
              <a:t>  </a:t>
            </a:r>
            <a:r>
              <a:rPr lang="en-US" sz="1200" kern="1200" dirty="0" err="1" smtClean="0">
                <a:solidFill>
                  <a:schemeClr val="tx1"/>
                </a:solidFill>
                <a:effectLst/>
                <a:latin typeface="Arial" charset="0"/>
                <a:ea typeface="+mn-ea"/>
                <a:cs typeface="+mn-cs"/>
              </a:rPr>
              <a:t>tag_name</a:t>
            </a:r>
            <a:endParaRPr lang="en-US" sz="1200" kern="1200" dirty="0" smtClean="0">
              <a:solidFill>
                <a:schemeClr val="tx1"/>
              </a:solidFill>
              <a:effectLst/>
              <a:latin typeface="Arial" charset="0"/>
              <a:ea typeface="+mn-ea"/>
              <a:cs typeface="+mn-cs"/>
            </a:endParaRPr>
          </a:p>
          <a:p>
            <a:r>
              <a:rPr lang="en-US" sz="1200" kern="1200" dirty="0" smtClean="0">
                <a:solidFill>
                  <a:schemeClr val="tx1"/>
                </a:solidFill>
                <a:effectLst/>
                <a:latin typeface="Arial" charset="0"/>
                <a:ea typeface="+mn-ea"/>
                <a:cs typeface="+mn-cs"/>
              </a:rPr>
              <a:t>{</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member1;</a:t>
            </a:r>
          </a:p>
          <a:p>
            <a:r>
              <a:rPr lang="en-US" sz="1200" kern="1200" dirty="0" err="1" smtClean="0">
                <a:solidFill>
                  <a:schemeClr val="tx1"/>
                </a:solidFill>
                <a:effectLst/>
                <a:latin typeface="Arial" charset="0"/>
                <a:ea typeface="+mn-ea"/>
                <a:cs typeface="+mn-cs"/>
              </a:rPr>
              <a:t>Data_type</a:t>
            </a:r>
            <a:r>
              <a:rPr lang="en-US" sz="1200" kern="1200" dirty="0" smtClean="0">
                <a:solidFill>
                  <a:schemeClr val="tx1"/>
                </a:solidFill>
                <a:effectLst/>
                <a:latin typeface="Arial" charset="0"/>
                <a:ea typeface="+mn-ea"/>
                <a:cs typeface="+mn-cs"/>
              </a:rPr>
              <a:t> member2;</a:t>
            </a:r>
          </a:p>
          <a:p>
            <a:r>
              <a:rPr lang="en-US" sz="1200" kern="1200" dirty="0" smtClean="0">
                <a:solidFill>
                  <a:schemeClr val="tx1"/>
                </a:solidFill>
                <a:effectLst/>
                <a:latin typeface="Arial" charset="0"/>
                <a:ea typeface="+mn-ea"/>
                <a:cs typeface="+mn-cs"/>
              </a:rPr>
              <a:t>----------------</a:t>
            </a:r>
          </a:p>
          <a:p>
            <a:r>
              <a:rPr lang="en-US" sz="1200" kern="1200" dirty="0" smtClean="0">
                <a:solidFill>
                  <a:schemeClr val="tx1"/>
                </a:solidFill>
                <a:effectLst/>
                <a:latin typeface="Arial" charset="0"/>
                <a:ea typeface="+mn-ea"/>
                <a:cs typeface="+mn-cs"/>
              </a:rPr>
              <a:t>};</a:t>
            </a:r>
          </a:p>
          <a:p>
            <a:pPr eaLnBrk="1" hangingPunct="1"/>
            <a:endParaRPr lang="en-US" dirty="0" smtClean="0"/>
          </a:p>
          <a:p>
            <a:r>
              <a:rPr lang="en-US" dirty="0" smtClean="0"/>
              <a:t>A structure type is usually defined near to the start of a file, allowing its use throughout the program. Here is an example structure definition. </a:t>
            </a:r>
          </a:p>
          <a:p>
            <a:r>
              <a:rPr lang="en-US" dirty="0" err="1" smtClean="0"/>
              <a:t>struct</a:t>
            </a:r>
            <a:r>
              <a:rPr lang="en-US" dirty="0" smtClean="0"/>
              <a:t> student</a:t>
            </a:r>
          </a:p>
          <a:p>
            <a:r>
              <a:rPr lang="en-US" dirty="0" smtClean="0"/>
              <a:t>{ </a:t>
            </a:r>
          </a:p>
          <a:p>
            <a:r>
              <a:rPr lang="en-US" dirty="0" smtClean="0"/>
              <a:t>	char name[64]; </a:t>
            </a:r>
          </a:p>
          <a:p>
            <a:r>
              <a:rPr lang="en-US" dirty="0" smtClean="0"/>
              <a:t>	char course[128]; </a:t>
            </a:r>
          </a:p>
          <a:p>
            <a:r>
              <a:rPr lang="en-US" dirty="0" smtClean="0"/>
              <a:t>	</a:t>
            </a:r>
            <a:r>
              <a:rPr lang="en-US" dirty="0" err="1" smtClean="0"/>
              <a:t>int</a:t>
            </a:r>
            <a:r>
              <a:rPr lang="en-US" dirty="0" smtClean="0"/>
              <a:t> age; </a:t>
            </a:r>
          </a:p>
          <a:p>
            <a:r>
              <a:rPr lang="en-US" dirty="0" smtClean="0"/>
              <a:t>	</a:t>
            </a:r>
            <a:r>
              <a:rPr lang="en-US" dirty="0" err="1" smtClean="0"/>
              <a:t>int</a:t>
            </a:r>
            <a:r>
              <a:rPr lang="en-US" dirty="0" smtClean="0"/>
              <a:t> year; </a:t>
            </a:r>
          </a:p>
          <a:p>
            <a:r>
              <a:rPr lang="en-US" dirty="0" smtClean="0"/>
              <a:t>};</a:t>
            </a:r>
          </a:p>
          <a:p>
            <a:endParaRPr lang="en-US" dirty="0" smtClean="0"/>
          </a:p>
          <a:p>
            <a:r>
              <a:rPr lang="en-US" dirty="0" smtClean="0"/>
              <a:t>This defines a new structure type called</a:t>
            </a:r>
            <a:r>
              <a:rPr lang="en-US" baseline="0" dirty="0" smtClean="0"/>
              <a:t> </a:t>
            </a:r>
            <a:r>
              <a:rPr lang="en-US" dirty="0" smtClean="0"/>
              <a:t>student using</a:t>
            </a:r>
            <a:r>
              <a:rPr lang="en-US" baseline="0" dirty="0" smtClean="0"/>
              <a:t> which we can declare variables as any built-in types</a:t>
            </a:r>
          </a:p>
          <a:p>
            <a:endParaRPr lang="en-US" dirty="0" smtClean="0"/>
          </a:p>
          <a:p>
            <a:r>
              <a:rPr lang="en-US" dirty="0" smtClean="0"/>
              <a:t>student </a:t>
            </a:r>
            <a:r>
              <a:rPr lang="en-US" dirty="0" err="1" smtClean="0"/>
              <a:t>st_rec</a:t>
            </a:r>
            <a:r>
              <a:rPr lang="en-US" dirty="0" smtClean="0"/>
              <a:t>;</a:t>
            </a:r>
          </a:p>
          <a:p>
            <a:endParaRPr lang="en-US" dirty="0" smtClean="0"/>
          </a:p>
          <a:p>
            <a:r>
              <a:rPr lang="en-US" dirty="0" smtClean="0"/>
              <a:t>Notice how similar this is to declaring an </a:t>
            </a:r>
            <a:r>
              <a:rPr lang="en-US" dirty="0" err="1" smtClean="0"/>
              <a:t>int</a:t>
            </a:r>
            <a:r>
              <a:rPr lang="en-US" dirty="0" smtClean="0"/>
              <a:t> or float. The variable name is </a:t>
            </a:r>
            <a:r>
              <a:rPr lang="en-US" dirty="0" err="1" smtClean="0"/>
              <a:t>st_rec</a:t>
            </a:r>
            <a:r>
              <a:rPr lang="en-US" dirty="0" smtClean="0"/>
              <a:t>, it has members called name, course, age and year.</a:t>
            </a:r>
            <a:r>
              <a:rPr lang="en-US" baseline="0" dirty="0" smtClean="0"/>
              <a:t> A </a:t>
            </a:r>
            <a:r>
              <a:rPr lang="en-US" b="1" dirty="0" smtClean="0"/>
              <a:t>structure definition</a:t>
            </a:r>
            <a:r>
              <a:rPr lang="en-US" b="1" baseline="0" dirty="0" smtClean="0"/>
              <a:t> </a:t>
            </a:r>
            <a:r>
              <a:rPr lang="en-US" dirty="0" smtClean="0"/>
              <a:t>begins with </a:t>
            </a:r>
            <a:r>
              <a:rPr lang="en-US" b="1" dirty="0" err="1" smtClean="0"/>
              <a:t>struct</a:t>
            </a:r>
            <a:r>
              <a:rPr lang="en-US" dirty="0" smtClean="0"/>
              <a:t> keyword and with a space we need to provide a structure name. Within open and closed curly braces we can declare required and related variable, you can see it in our example structure declaration. And most important point to remember in case of C++ structure is that it ends with semicolon (;).</a:t>
            </a:r>
          </a:p>
          <a:p>
            <a:endParaRPr lang="en-US" dirty="0" smtClean="0"/>
          </a:p>
          <a:p>
            <a:pPr algn="just"/>
            <a:r>
              <a:rPr lang="en-US" sz="1200" kern="1200" dirty="0" smtClean="0">
                <a:solidFill>
                  <a:schemeClr val="tx1"/>
                </a:solidFill>
                <a:effectLst/>
                <a:latin typeface="Arial" charset="0"/>
                <a:ea typeface="+mn-ea"/>
                <a:cs typeface="+mn-cs"/>
              </a:rPr>
              <a:t>Rules for defining structure: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structure template is terminated with a semicolon.</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While the entire declaration is considered as a statement, each member is declared independently for its name and type in a separate statement inside the template.</a:t>
            </a:r>
          </a:p>
          <a:p>
            <a:pPr marL="171450" lvl="0" indent="-171450" algn="just">
              <a:buFont typeface="Arial" pitchFamily="34" charset="0"/>
              <a:buChar char="•"/>
            </a:pPr>
            <a:r>
              <a:rPr lang="en-US" sz="1200" kern="1200" dirty="0" smtClean="0">
                <a:solidFill>
                  <a:schemeClr val="tx1"/>
                </a:solidFill>
                <a:effectLst/>
                <a:latin typeface="Arial" charset="0"/>
                <a:ea typeface="+mn-ea"/>
                <a:cs typeface="+mn-cs"/>
              </a:rPr>
              <a:t>The tag name such as student  can be used to declare structure variables of its type, later in the program.</a:t>
            </a:r>
          </a:p>
          <a:p>
            <a:endParaRPr lang="en-US" dirty="0" smtClean="0"/>
          </a:p>
          <a:p>
            <a:endParaRPr lang="en-US" dirty="0" smtClean="0"/>
          </a:p>
        </p:txBody>
      </p:sp>
    </p:spTree>
    <p:extLst>
      <p:ext uri="{BB962C8B-B14F-4D97-AF65-F5344CB8AC3E}">
        <p14:creationId xmlns:p14="http://schemas.microsoft.com/office/powerpoint/2010/main" val="2411080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u="sng" dirty="0" smtClean="0">
                <a:effectLst/>
              </a:rPr>
              <a:t>Some Important Points Regarding Structure in C Programming :</a:t>
            </a:r>
          </a:p>
          <a:p>
            <a:pPr marL="171450" indent="-171450">
              <a:buFont typeface="Arial" pitchFamily="34" charset="0"/>
              <a:buChar char="•"/>
            </a:pPr>
            <a:r>
              <a:rPr lang="en-US" b="1" dirty="0" err="1" smtClean="0">
                <a:effectLst/>
              </a:rPr>
              <a:t>Struct</a:t>
            </a:r>
            <a:r>
              <a:rPr lang="en-US" dirty="0" smtClean="0">
                <a:effectLst/>
              </a:rPr>
              <a:t> keyword is used to declare and define the structure.</a:t>
            </a:r>
          </a:p>
          <a:p>
            <a:pPr marL="171450" indent="-171450">
              <a:buFont typeface="Arial" pitchFamily="34" charset="0"/>
              <a:buChar char="•"/>
            </a:pPr>
            <a:r>
              <a:rPr lang="en-US" b="1" dirty="0" smtClean="0">
                <a:effectLst/>
              </a:rPr>
              <a:t>Members of structure</a:t>
            </a:r>
            <a:r>
              <a:rPr lang="en-US" dirty="0" smtClean="0">
                <a:effectLst/>
              </a:rPr>
              <a:t> are enclosed within opening and closing braces.</a:t>
            </a:r>
          </a:p>
          <a:p>
            <a:pPr marL="171450" indent="-171450">
              <a:buFont typeface="Arial" pitchFamily="34" charset="0"/>
              <a:buChar char="•"/>
            </a:pPr>
            <a:r>
              <a:rPr lang="en-US" b="1" dirty="0" smtClean="0">
                <a:effectLst/>
              </a:rPr>
              <a:t>Declaration</a:t>
            </a:r>
            <a:r>
              <a:rPr lang="en-US" dirty="0" smtClean="0">
                <a:effectLst/>
              </a:rPr>
              <a:t> of Structure reserves </a:t>
            </a:r>
            <a:r>
              <a:rPr lang="en-US" b="1" dirty="0" smtClean="0">
                <a:effectLst/>
              </a:rPr>
              <a:t>no space</a:t>
            </a:r>
            <a:r>
              <a:rPr lang="en-US" dirty="0" smtClean="0">
                <a:effectLst/>
              </a:rPr>
              <a:t>.</a:t>
            </a:r>
          </a:p>
          <a:p>
            <a:pPr marL="171450" indent="-171450">
              <a:buFont typeface="Arial" pitchFamily="34" charset="0"/>
              <a:buChar char="•"/>
            </a:pPr>
            <a:r>
              <a:rPr lang="en-US" dirty="0" smtClean="0">
                <a:effectLst/>
              </a:rPr>
              <a:t>It is nothing but the “</a:t>
            </a:r>
            <a:r>
              <a:rPr lang="en-US" b="1" dirty="0" smtClean="0">
                <a:effectLst/>
              </a:rPr>
              <a:t> Template / Map / Shape </a:t>
            </a:r>
            <a:r>
              <a:rPr lang="en-US" dirty="0" smtClean="0">
                <a:effectLst/>
              </a:rPr>
              <a:t>” of the  structure .</a:t>
            </a:r>
          </a:p>
          <a:p>
            <a:pPr marL="171450" indent="-171450">
              <a:buFont typeface="Arial" pitchFamily="34" charset="0"/>
              <a:buChar char="•"/>
            </a:pPr>
            <a:r>
              <a:rPr lang="en-US" dirty="0" smtClean="0">
                <a:effectLst/>
              </a:rPr>
              <a:t>Memory is created , very first time when the </a:t>
            </a:r>
            <a:r>
              <a:rPr lang="en-US" b="1" dirty="0" smtClean="0">
                <a:effectLst/>
              </a:rPr>
              <a:t>variable is created</a:t>
            </a:r>
            <a:r>
              <a:rPr lang="en-US" dirty="0" smtClean="0">
                <a:effectLst/>
              </a:rPr>
              <a:t> / </a:t>
            </a:r>
            <a:r>
              <a:rPr lang="en-US" b="1" dirty="0" smtClean="0">
                <a:effectLst/>
              </a:rPr>
              <a:t>Instance</a:t>
            </a:r>
            <a:r>
              <a:rPr lang="en-US" dirty="0" smtClean="0">
                <a:effectLst/>
              </a:rPr>
              <a:t> is created.</a:t>
            </a:r>
          </a:p>
          <a:p>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10</a:t>
            </a:fld>
            <a:endParaRPr lang="en-US"/>
          </a:p>
        </p:txBody>
      </p:sp>
    </p:spTree>
    <p:extLst>
      <p:ext uri="{BB962C8B-B14F-4D97-AF65-F5344CB8AC3E}">
        <p14:creationId xmlns:p14="http://schemas.microsoft.com/office/powerpoint/2010/main" val="146771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2 structures</a:t>
            </a:r>
            <a:r>
              <a:rPr lang="en-US" baseline="0" dirty="0" smtClean="0"/>
              <a:t> have been defined with different types and no. of members. As you can see, by defining a structure, we can group together or collect the data about a particular entity like Employee, Student, Address, Date etc. A structure, thus provides a convenient way for </a:t>
            </a:r>
            <a:r>
              <a:rPr lang="en-US" baseline="0" dirty="0" smtClean="0"/>
              <a:t>grouping </a:t>
            </a:r>
            <a:r>
              <a:rPr lang="en-US" baseline="0" dirty="0" smtClean="0"/>
              <a:t>together logically related data items under a single name.</a:t>
            </a:r>
            <a:endParaRPr lang="en-US" dirty="0"/>
          </a:p>
        </p:txBody>
      </p:sp>
      <p:sp>
        <p:nvSpPr>
          <p:cNvPr id="4" name="Slide Number Placeholder 3"/>
          <p:cNvSpPr>
            <a:spLocks noGrp="1"/>
          </p:cNvSpPr>
          <p:nvPr>
            <p:ph type="sldNum" sz="quarter" idx="10"/>
          </p:nvPr>
        </p:nvSpPr>
        <p:spPr/>
        <p:txBody>
          <a:bodyPr/>
          <a:lstStyle/>
          <a:p>
            <a:pPr>
              <a:defRPr/>
            </a:pPr>
            <a:fld id="{86AF4FC2-7059-45EB-97AF-582C6D09CFDC}" type="slidenum">
              <a:rPr lang="en-US" smtClean="0"/>
              <a:pPr>
                <a:defRPr/>
              </a:pPr>
              <a:t>11</a:t>
            </a:fld>
            <a:endParaRPr lang="en-US"/>
          </a:p>
        </p:txBody>
      </p:sp>
    </p:spTree>
    <p:extLst>
      <p:ext uri="{BB962C8B-B14F-4D97-AF65-F5344CB8AC3E}">
        <p14:creationId xmlns:p14="http://schemas.microsoft.com/office/powerpoint/2010/main" val="135705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4745-080E-4B88-8B8B-2992D21A2570}"/>
              </a:ext>
            </a:extLst>
          </p:cNvPr>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30E94FCC-663F-4763-BD22-ED6902EECAA9}"/>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71BA37EB-2F3B-4811-9996-207993AAD2DE}"/>
              </a:ext>
            </a:extLst>
          </p:cNvPr>
          <p:cNvSpPr>
            <a:spLocks noGrp="1"/>
          </p:cNvSpPr>
          <p:nvPr>
            <p:ph type="dt" sz="half" idx="10"/>
          </p:nvPr>
        </p:nvSpPr>
        <p:spPr/>
        <p:txBody>
          <a:bodyPr/>
          <a:lstStyle/>
          <a:p>
            <a:pPr>
              <a:defRPr/>
            </a:pPr>
            <a:fld id="{057BDB93-DDCC-4B93-A421-3D32C072DCED}" type="datetime1">
              <a:rPr lang="en-US" smtClean="0"/>
              <a:t>4/16/2020</a:t>
            </a:fld>
            <a:endParaRPr lang="en-US"/>
          </a:p>
        </p:txBody>
      </p:sp>
      <p:sp>
        <p:nvSpPr>
          <p:cNvPr id="5" name="Footer Placeholder 4">
            <a:extLst>
              <a:ext uri="{FF2B5EF4-FFF2-40B4-BE49-F238E27FC236}">
                <a16:creationId xmlns:a16="http://schemas.microsoft.com/office/drawing/2014/main" id="{36A36A9E-BCDE-41C3-9CC5-60E542941285}"/>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AEC7BD90-BB00-4963-8C24-3F10ACCD66D5}"/>
              </a:ext>
            </a:extLst>
          </p:cNvPr>
          <p:cNvSpPr>
            <a:spLocks noGrp="1"/>
          </p:cNvSpPr>
          <p:nvPr>
            <p:ph type="sldNum" sz="quarter" idx="12"/>
          </p:nvPr>
        </p:nvSpPr>
        <p:spPr/>
        <p:txBody>
          <a:bodyPr/>
          <a:lstStyle/>
          <a:p>
            <a:pPr>
              <a:defRPr/>
            </a:pPr>
            <a:fld id="{B8FC18BD-BBE6-4AA9-B3E6-A30516FE6E5F}" type="slidenum">
              <a:rPr lang="en-US" smtClean="0"/>
              <a:pPr>
                <a:defRPr/>
              </a:pPr>
              <a:t>‹#›</a:t>
            </a:fld>
            <a:endParaRPr lang="en-US"/>
          </a:p>
        </p:txBody>
      </p:sp>
    </p:spTree>
    <p:extLst>
      <p:ext uri="{BB962C8B-B14F-4D97-AF65-F5344CB8AC3E}">
        <p14:creationId xmlns:p14="http://schemas.microsoft.com/office/powerpoint/2010/main" val="2170398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24F1F-5027-4E1F-89BF-075A57C93BD7}"/>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828E24CC-301E-4D8A-BFC7-3ED1E685B2E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DC969E63-03AB-4658-B659-F96379FA458F}"/>
              </a:ext>
            </a:extLst>
          </p:cNvPr>
          <p:cNvSpPr>
            <a:spLocks noGrp="1"/>
          </p:cNvSpPr>
          <p:nvPr>
            <p:ph type="dt" sz="half" idx="10"/>
          </p:nvPr>
        </p:nvSpPr>
        <p:spPr/>
        <p:txBody>
          <a:bodyPr/>
          <a:lstStyle/>
          <a:p>
            <a:pPr>
              <a:defRPr/>
            </a:pPr>
            <a:fld id="{EA34B80D-00B1-4E55-BE4C-2625DDDEA85A}" type="datetime1">
              <a:rPr lang="en-US" smtClean="0"/>
              <a:t>4/16/2020</a:t>
            </a:fld>
            <a:endParaRPr lang="en-US"/>
          </a:p>
        </p:txBody>
      </p:sp>
      <p:sp>
        <p:nvSpPr>
          <p:cNvPr id="5" name="Footer Placeholder 4">
            <a:extLst>
              <a:ext uri="{FF2B5EF4-FFF2-40B4-BE49-F238E27FC236}">
                <a16:creationId xmlns:a16="http://schemas.microsoft.com/office/drawing/2014/main" id="{97427C7C-EA7C-43D7-9C98-4953DDD98630}"/>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1C2FE119-F33A-43B2-ACCD-2210AE6CAA3B}"/>
              </a:ext>
            </a:extLst>
          </p:cNvPr>
          <p:cNvSpPr>
            <a:spLocks noGrp="1"/>
          </p:cNvSpPr>
          <p:nvPr>
            <p:ph type="sldNum" sz="quarter" idx="12"/>
          </p:nvPr>
        </p:nvSpPr>
        <p:spPr/>
        <p:txBody>
          <a:bodyPr/>
          <a:lstStyle/>
          <a:p>
            <a:pPr>
              <a:defRPr/>
            </a:pPr>
            <a:fld id="{4E5EF210-D289-4C53-B9B3-08E9D40C9084}" type="slidenum">
              <a:rPr lang="en-US" smtClean="0"/>
              <a:pPr>
                <a:defRPr/>
              </a:pPr>
              <a:t>‹#›</a:t>
            </a:fld>
            <a:endParaRPr lang="en-US"/>
          </a:p>
        </p:txBody>
      </p:sp>
    </p:spTree>
    <p:extLst>
      <p:ext uri="{BB962C8B-B14F-4D97-AF65-F5344CB8AC3E}">
        <p14:creationId xmlns:p14="http://schemas.microsoft.com/office/powerpoint/2010/main" val="111963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DC8D-D96B-4CF8-B742-313A77CEEA52}"/>
              </a:ext>
            </a:extLst>
          </p:cNvPr>
          <p:cNvSpPr>
            <a:spLocks noGrp="1"/>
          </p:cNvSpPr>
          <p:nvPr>
            <p:ph type="title" orient="vert"/>
          </p:nvPr>
        </p:nvSpPr>
        <p:spPr>
          <a:xfrm>
            <a:off x="8724901"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5182A008-CAC5-4BD4-B085-79537F13EA32}"/>
              </a:ext>
            </a:extLst>
          </p:cNvPr>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23EAE035-5983-430E-9A6F-966CA34E86D8}"/>
              </a:ext>
            </a:extLst>
          </p:cNvPr>
          <p:cNvSpPr>
            <a:spLocks noGrp="1"/>
          </p:cNvSpPr>
          <p:nvPr>
            <p:ph type="dt" sz="half" idx="10"/>
          </p:nvPr>
        </p:nvSpPr>
        <p:spPr/>
        <p:txBody>
          <a:bodyPr/>
          <a:lstStyle/>
          <a:p>
            <a:pPr>
              <a:defRPr/>
            </a:pPr>
            <a:fld id="{C25CD379-9560-4B6D-A689-8CAC82AD61AB}" type="datetime1">
              <a:rPr lang="en-US" smtClean="0"/>
              <a:t>4/16/2020</a:t>
            </a:fld>
            <a:endParaRPr lang="en-US"/>
          </a:p>
        </p:txBody>
      </p:sp>
      <p:sp>
        <p:nvSpPr>
          <p:cNvPr id="5" name="Footer Placeholder 4">
            <a:extLst>
              <a:ext uri="{FF2B5EF4-FFF2-40B4-BE49-F238E27FC236}">
                <a16:creationId xmlns:a16="http://schemas.microsoft.com/office/drawing/2014/main" id="{EA0E1584-0A77-4AB0-ABA1-EF7A9661F127}"/>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D0883395-9EB0-45A5-9312-7EF200F5F2AA}"/>
              </a:ext>
            </a:extLst>
          </p:cNvPr>
          <p:cNvSpPr>
            <a:spLocks noGrp="1"/>
          </p:cNvSpPr>
          <p:nvPr>
            <p:ph type="sldNum" sz="quarter" idx="12"/>
          </p:nvPr>
        </p:nvSpPr>
        <p:spPr/>
        <p:txBody>
          <a:bodyPr/>
          <a:lstStyle/>
          <a:p>
            <a:pPr>
              <a:defRPr/>
            </a:pPr>
            <a:fld id="{AAEDEE4A-53AA-495C-AB93-B2769EE74F38}" type="slidenum">
              <a:rPr lang="en-US" smtClean="0"/>
              <a:pPr>
                <a:defRPr/>
              </a:pPr>
              <a:t>‹#›</a:t>
            </a:fld>
            <a:endParaRPr lang="en-US"/>
          </a:p>
        </p:txBody>
      </p:sp>
      <p:sp>
        <p:nvSpPr>
          <p:cNvPr id="7" name="Title 1"/>
          <p:cNvSpPr txBox="1">
            <a:spLocks/>
          </p:cNvSpPr>
          <p:nvPr userDrawn="1"/>
        </p:nvSpPr>
        <p:spPr>
          <a:xfrm>
            <a:off x="1930400" y="228600"/>
            <a:ext cx="9347197" cy="549992"/>
          </a:xfrm>
          <a:prstGeom prst="rect">
            <a:avLst/>
          </a:prstGeom>
        </p:spPr>
        <p:txBody>
          <a:bodyPr vert="horz" lIns="91440" tIns="45720" rIns="91440" bIns="45720" rtlCol="0" anchor="ctr">
            <a:normAutofit fontScale="85000" lnSpcReduction="20000"/>
          </a:bodyPr>
          <a:lstStyle>
            <a:lvl1pPr algn="l"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sz="4400" smtClean="0"/>
              <a:t>Click to edit Master title style</a:t>
            </a:r>
            <a:endParaRPr lang="en-US" sz="4400" dirty="0"/>
          </a:p>
        </p:txBody>
      </p:sp>
    </p:spTree>
    <p:extLst>
      <p:ext uri="{BB962C8B-B14F-4D97-AF65-F5344CB8AC3E}">
        <p14:creationId xmlns:p14="http://schemas.microsoft.com/office/powerpoint/2010/main" val="3867316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1625600" y="0"/>
            <a:ext cx="10329511" cy="888304"/>
          </a:xfrm>
        </p:spPr>
        <p:txBody>
          <a:bodyPr/>
          <a:lstStyle/>
          <a:p>
            <a:r>
              <a:rPr lang="en-US" smtClean="0"/>
              <a:t>Click to edit Master title style</a:t>
            </a:r>
            <a:endParaRPr lang="en-US"/>
          </a:p>
        </p:txBody>
      </p:sp>
      <p:sp>
        <p:nvSpPr>
          <p:cNvPr id="4" name="Date Placeholder 3"/>
          <p:cNvSpPr>
            <a:spLocks noGrp="1"/>
          </p:cNvSpPr>
          <p:nvPr>
            <p:ph type="dt" sz="half" idx="10"/>
          </p:nvPr>
        </p:nvSpPr>
        <p:spPr/>
        <p:txBody>
          <a:bodyPr/>
          <a:lstStyle/>
          <a:p>
            <a:pPr>
              <a:defRPr/>
            </a:pPr>
            <a:fld id="{615811B7-6BB1-48B4-87B7-2C5ADC26F11B}"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
        <p:nvSpPr>
          <p:cNvPr id="7" name="Rectangle 6"/>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34821916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31473"/>
            <a:ext cx="1828800" cy="365125"/>
          </a:xfrm>
        </p:spPr>
        <p:txBody>
          <a:bodyPr/>
          <a:lstStyle/>
          <a:p>
            <a:pPr>
              <a:defRPr/>
            </a:pPr>
            <a:fld id="{ED62EBD0-F32C-474F-A8B9-FBD5D3B04655}" type="datetime1">
              <a:rPr lang="en-US" smtClean="0"/>
              <a:t>4/16/2020</a:t>
            </a:fld>
            <a:endParaRPr lang="en-US"/>
          </a:p>
        </p:txBody>
      </p:sp>
      <p:sp>
        <p:nvSpPr>
          <p:cNvPr id="7" name="Footer Placeholder 7"/>
          <p:cNvSpPr>
            <a:spLocks noGrp="1"/>
          </p:cNvSpPr>
          <p:nvPr>
            <p:ph type="ftr" sz="quarter" idx="11"/>
          </p:nvPr>
        </p:nvSpPr>
        <p:spPr>
          <a:xfrm>
            <a:off x="1727200" y="632460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2460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4030664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EDBFEEE5-5C93-44A3-BEC9-4A34B3254E68}"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55140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49611250-AE15-4C11-A672-B4BB146C0785}"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15683366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A6DBEA86-B8B9-4DC8-BAE7-254870DBB8CB}"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35193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1380583C-CA5D-4397-8BCB-BEA606EAF2FF}"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354059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7BBA6E10-2547-4412-B213-734AD59881EC}"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685442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6"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7" name="Date Placeholder 6"/>
          <p:cNvSpPr>
            <a:spLocks noGrp="1"/>
          </p:cNvSpPr>
          <p:nvPr>
            <p:ph type="dt" sz="half" idx="10"/>
          </p:nvPr>
        </p:nvSpPr>
        <p:spPr>
          <a:xfrm>
            <a:off x="8534400" y="6363223"/>
            <a:ext cx="1828800" cy="365125"/>
          </a:xfrm>
        </p:spPr>
        <p:txBody>
          <a:bodyPr/>
          <a:lstStyle/>
          <a:p>
            <a:pPr>
              <a:defRPr/>
            </a:pPr>
            <a:fld id="{732358A6-413E-461E-961B-6E0CC9E89F89}" type="datetime1">
              <a:rPr lang="en-US" smtClean="0"/>
              <a:t>4/16/2020</a:t>
            </a:fld>
            <a:endParaRPr lang="en-US"/>
          </a:p>
        </p:txBody>
      </p:sp>
      <p:sp>
        <p:nvSpPr>
          <p:cNvPr id="8"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9"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284213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5458-8B79-452D-921E-0ECB61C2AA18}"/>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B733611-6A6B-4C43-BC3F-2D55523D3D2B}"/>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31D29E3-AC0D-450F-9A49-5C61C4E3A32A}"/>
              </a:ext>
            </a:extLst>
          </p:cNvPr>
          <p:cNvSpPr>
            <a:spLocks noGrp="1"/>
          </p:cNvSpPr>
          <p:nvPr>
            <p:ph type="dt" sz="half" idx="10"/>
          </p:nvPr>
        </p:nvSpPr>
        <p:spPr/>
        <p:txBody>
          <a:bodyPr/>
          <a:lstStyle/>
          <a:p>
            <a:pPr>
              <a:defRPr/>
            </a:pPr>
            <a:fld id="{66C96CA6-70D0-4029-AE35-37AFA6E082C7}" type="datetime1">
              <a:rPr lang="en-US" smtClean="0"/>
              <a:t>4/16/2020</a:t>
            </a:fld>
            <a:endParaRPr lang="en-US"/>
          </a:p>
        </p:txBody>
      </p:sp>
      <p:sp>
        <p:nvSpPr>
          <p:cNvPr id="5" name="Footer Placeholder 4">
            <a:extLst>
              <a:ext uri="{FF2B5EF4-FFF2-40B4-BE49-F238E27FC236}">
                <a16:creationId xmlns:a16="http://schemas.microsoft.com/office/drawing/2014/main" id="{705D0025-6DC4-4532-92BB-0035F529DDB9}"/>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262B8A83-CA99-4D72-B625-29725E2665B4}"/>
              </a:ext>
            </a:extLst>
          </p:cNvPr>
          <p:cNvSpPr>
            <a:spLocks noGrp="1"/>
          </p:cNvSpPr>
          <p:nvPr>
            <p:ph type="sldNum" sz="quarter" idx="12"/>
          </p:nvPr>
        </p:nvSpPr>
        <p:spPr/>
        <p:txBody>
          <a:bodyPr/>
          <a:lstStyle/>
          <a:p>
            <a:pPr>
              <a:defRPr/>
            </a:pPr>
            <a:fld id="{22676C6A-DF7E-4622-B0AC-85A43D9FD6B5}" type="slidenum">
              <a:rPr lang="en-US" smtClean="0"/>
              <a:pPr>
                <a:defRPr/>
              </a:pPr>
              <a:t>‹#›</a:t>
            </a:fld>
            <a:endParaRPr lang="en-US"/>
          </a:p>
        </p:txBody>
      </p:sp>
    </p:spTree>
    <p:extLst>
      <p:ext uri="{BB962C8B-B14F-4D97-AF65-F5344CB8AC3E}">
        <p14:creationId xmlns:p14="http://schemas.microsoft.com/office/powerpoint/2010/main" val="690871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
        <p:nvSpPr>
          <p:cNvPr id="5"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6" name="Date Placeholder 6"/>
          <p:cNvSpPr>
            <a:spLocks noGrp="1"/>
          </p:cNvSpPr>
          <p:nvPr>
            <p:ph type="dt" sz="half" idx="10"/>
          </p:nvPr>
        </p:nvSpPr>
        <p:spPr>
          <a:xfrm>
            <a:off x="8534400" y="6363223"/>
            <a:ext cx="1828800" cy="365125"/>
          </a:xfrm>
        </p:spPr>
        <p:txBody>
          <a:bodyPr/>
          <a:lstStyle/>
          <a:p>
            <a:pPr>
              <a:defRPr/>
            </a:pPr>
            <a:fld id="{28A63D1B-1E3A-42F7-8630-9490266CD3F8}" type="datetime1">
              <a:rPr lang="en-US" smtClean="0"/>
              <a:t>4/16/2020</a:t>
            </a:fld>
            <a:endParaRPr lang="en-US"/>
          </a:p>
        </p:txBody>
      </p:sp>
      <p:sp>
        <p:nvSpPr>
          <p:cNvPr id="7"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8"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1941916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5600" y="1066801"/>
            <a:ext cx="9956800" cy="50593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itle 1"/>
          <p:cNvSpPr>
            <a:spLocks noGrp="1"/>
          </p:cNvSpPr>
          <p:nvPr>
            <p:ph type="title"/>
          </p:nvPr>
        </p:nvSpPr>
        <p:spPr>
          <a:xfrm>
            <a:off x="1930400" y="228600"/>
            <a:ext cx="9347197" cy="549992"/>
          </a:xfrm>
          <a:prstGeom prst="rect">
            <a:avLst/>
          </a:prstGeom>
        </p:spPr>
        <p:txBody>
          <a:bodyPr/>
          <a:lstStyle/>
          <a:p>
            <a:r>
              <a:rPr lang="en-US" dirty="0" smtClean="0"/>
              <a:t>Click to edit Master title style</a:t>
            </a:r>
            <a:endParaRPr lang="en-US" dirty="0"/>
          </a:p>
        </p:txBody>
      </p:sp>
      <p:sp>
        <p:nvSpPr>
          <p:cNvPr id="5" name="Date Placeholder 6"/>
          <p:cNvSpPr>
            <a:spLocks noGrp="1"/>
          </p:cNvSpPr>
          <p:nvPr>
            <p:ph type="dt" sz="half" idx="10"/>
          </p:nvPr>
        </p:nvSpPr>
        <p:spPr>
          <a:xfrm>
            <a:off x="8534400" y="6363223"/>
            <a:ext cx="1828800" cy="365125"/>
          </a:xfrm>
        </p:spPr>
        <p:txBody>
          <a:bodyPr/>
          <a:lstStyle/>
          <a:p>
            <a:pPr>
              <a:defRPr/>
            </a:pPr>
            <a:fld id="{C847FE57-CBB7-4B57-85F1-7C3428622A6E}" type="datetime1">
              <a:rPr lang="en-US" smtClean="0"/>
              <a:t>4/16/2020</a:t>
            </a:fld>
            <a:endParaRPr lang="en-US"/>
          </a:p>
        </p:txBody>
      </p:sp>
      <p:sp>
        <p:nvSpPr>
          <p:cNvPr id="6" name="Footer Placeholder 7"/>
          <p:cNvSpPr>
            <a:spLocks noGrp="1"/>
          </p:cNvSpPr>
          <p:nvPr>
            <p:ph type="ftr" sz="quarter" idx="11"/>
          </p:nvPr>
        </p:nvSpPr>
        <p:spPr>
          <a:xfrm>
            <a:off x="1727200" y="6356351"/>
            <a:ext cx="6299200" cy="365125"/>
          </a:xfrm>
        </p:spPr>
        <p:txBody>
          <a:bodyPr/>
          <a:lstStyle/>
          <a:p>
            <a:pPr>
              <a:defRPr/>
            </a:pPr>
            <a:r>
              <a:rPr lang="en-US" smtClean="0"/>
              <a:t>CSE 1051                                   Department of CSE</a:t>
            </a:r>
            <a:endParaRPr lang="en-US"/>
          </a:p>
        </p:txBody>
      </p:sp>
      <p:sp>
        <p:nvSpPr>
          <p:cNvPr id="7" name="Slide Number Placeholder 8"/>
          <p:cNvSpPr>
            <a:spLocks noGrp="1"/>
          </p:cNvSpPr>
          <p:nvPr>
            <p:ph type="sldNum" sz="quarter" idx="12"/>
          </p:nvPr>
        </p:nvSpPr>
        <p:spPr>
          <a:xfrm>
            <a:off x="10668000" y="6356351"/>
            <a:ext cx="914400" cy="365125"/>
          </a:xfrm>
        </p:spPr>
        <p:txBody>
          <a:bodyPr/>
          <a:lstStyle/>
          <a:p>
            <a:pPr>
              <a:defRPr/>
            </a:pPr>
            <a:fld id="{3A154384-6129-4E97-8EC7-A50675D4C978}" type="slidenum">
              <a:rPr lang="en-US" smtClean="0"/>
              <a:pPr>
                <a:defRPr/>
              </a:pPr>
              <a:t>‹#›</a:t>
            </a:fld>
            <a:endParaRPr lang="en-US"/>
          </a:p>
        </p:txBody>
      </p:sp>
      <p:sp>
        <p:nvSpPr>
          <p:cNvPr id="8" name="Rectangle 7"/>
          <p:cNvSpPr/>
          <p:nvPr userDrawn="1"/>
        </p:nvSpPr>
        <p:spPr>
          <a:xfrm flipV="1">
            <a:off x="0" y="888304"/>
            <a:ext cx="12192000" cy="56366"/>
          </a:xfrm>
          <a:prstGeom prst="rect">
            <a:avLst/>
          </a:prstGeom>
          <a:solidFill>
            <a:srgbClr val="000099"/>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6">
                  <a:lumMod val="75000"/>
                </a:schemeClr>
              </a:solidFill>
            </a:endParaRPr>
          </a:p>
        </p:txBody>
      </p:sp>
    </p:spTree>
    <p:extLst>
      <p:ext uri="{BB962C8B-B14F-4D97-AF65-F5344CB8AC3E}">
        <p14:creationId xmlns:p14="http://schemas.microsoft.com/office/powerpoint/2010/main" val="543815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BA839-A5B7-418C-BCAD-FF5ECF04DA40}"/>
              </a:ext>
            </a:extLst>
          </p:cNvPr>
          <p:cNvSpPr>
            <a:spLocks noGrp="1"/>
          </p:cNvSpPr>
          <p:nvPr>
            <p:ph type="title"/>
          </p:nvPr>
        </p:nvSpPr>
        <p:spPr>
          <a:xfrm>
            <a:off x="831851" y="1709740"/>
            <a:ext cx="105156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362CF598-AD66-4E78-BD33-F2CAFCE8F190}"/>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id="{4D81A7E6-34A8-42D9-8468-C791AC861770}"/>
              </a:ext>
            </a:extLst>
          </p:cNvPr>
          <p:cNvSpPr>
            <a:spLocks noGrp="1"/>
          </p:cNvSpPr>
          <p:nvPr>
            <p:ph type="dt" sz="half" idx="10"/>
          </p:nvPr>
        </p:nvSpPr>
        <p:spPr/>
        <p:txBody>
          <a:bodyPr/>
          <a:lstStyle/>
          <a:p>
            <a:pPr>
              <a:defRPr/>
            </a:pPr>
            <a:fld id="{965B6693-0758-4D50-9F93-555C3C9DA814}" type="datetime1">
              <a:rPr lang="en-US" smtClean="0"/>
              <a:t>4/16/2020</a:t>
            </a:fld>
            <a:endParaRPr lang="en-US"/>
          </a:p>
        </p:txBody>
      </p:sp>
      <p:sp>
        <p:nvSpPr>
          <p:cNvPr id="5" name="Footer Placeholder 4">
            <a:extLst>
              <a:ext uri="{FF2B5EF4-FFF2-40B4-BE49-F238E27FC236}">
                <a16:creationId xmlns:a16="http://schemas.microsoft.com/office/drawing/2014/main" id="{4305F426-0C69-4147-90A0-49BD07184112}"/>
              </a:ext>
            </a:extLst>
          </p:cNvPr>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a:extLst>
              <a:ext uri="{FF2B5EF4-FFF2-40B4-BE49-F238E27FC236}">
                <a16:creationId xmlns:a16="http://schemas.microsoft.com/office/drawing/2014/main" id="{70126A7B-B42C-4261-9E1C-BAE9C1802C08}"/>
              </a:ext>
            </a:extLst>
          </p:cNvPr>
          <p:cNvSpPr>
            <a:spLocks noGrp="1"/>
          </p:cNvSpPr>
          <p:nvPr>
            <p:ph type="sldNum" sz="quarter" idx="12"/>
          </p:nvPr>
        </p:nvSpPr>
        <p:spPr/>
        <p:txBody>
          <a:bodyPr/>
          <a:lstStyle/>
          <a:p>
            <a:pPr>
              <a:defRPr/>
            </a:pPr>
            <a:fld id="{91A172CE-F343-4E4C-86D2-FE32EC9327F4}" type="slidenum">
              <a:rPr lang="en-US" smtClean="0"/>
              <a:pPr>
                <a:defRPr/>
              </a:pPr>
              <a:t>‹#›</a:t>
            </a:fld>
            <a:endParaRPr lang="en-US"/>
          </a:p>
        </p:txBody>
      </p:sp>
    </p:spTree>
    <p:extLst>
      <p:ext uri="{BB962C8B-B14F-4D97-AF65-F5344CB8AC3E}">
        <p14:creationId xmlns:p14="http://schemas.microsoft.com/office/powerpoint/2010/main" val="270922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C4AE-95E6-4734-B0CA-6B3F1786F494}"/>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242F3265-9837-449F-B9B5-10EF38B9719B}"/>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7A8C79CB-7734-4551-8220-E3D4D91374A5}"/>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B58A4707-78EE-4BB5-92F6-BB536223EF48}"/>
              </a:ext>
            </a:extLst>
          </p:cNvPr>
          <p:cNvSpPr>
            <a:spLocks noGrp="1"/>
          </p:cNvSpPr>
          <p:nvPr>
            <p:ph type="dt" sz="half" idx="10"/>
          </p:nvPr>
        </p:nvSpPr>
        <p:spPr/>
        <p:txBody>
          <a:bodyPr/>
          <a:lstStyle/>
          <a:p>
            <a:pPr>
              <a:defRPr/>
            </a:pPr>
            <a:fld id="{6F570AAE-6510-480D-BDB1-96C754288655}" type="datetime1">
              <a:rPr lang="en-US" smtClean="0"/>
              <a:t>4/16/2020</a:t>
            </a:fld>
            <a:endParaRPr lang="en-US"/>
          </a:p>
        </p:txBody>
      </p:sp>
      <p:sp>
        <p:nvSpPr>
          <p:cNvPr id="6" name="Footer Placeholder 5">
            <a:extLst>
              <a:ext uri="{FF2B5EF4-FFF2-40B4-BE49-F238E27FC236}">
                <a16:creationId xmlns:a16="http://schemas.microsoft.com/office/drawing/2014/main" id="{21288337-0745-4DB8-BCBB-B2C3787A7C0A}"/>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73C57A4B-F2B7-413C-B502-1F67C91059BC}"/>
              </a:ext>
            </a:extLst>
          </p:cNvPr>
          <p:cNvSpPr>
            <a:spLocks noGrp="1"/>
          </p:cNvSpPr>
          <p:nvPr>
            <p:ph type="sldNum" sz="quarter" idx="12"/>
          </p:nvPr>
        </p:nvSpPr>
        <p:spPr/>
        <p:txBody>
          <a:bodyPr/>
          <a:lstStyle/>
          <a:p>
            <a:pPr>
              <a:defRPr/>
            </a:pPr>
            <a:fld id="{3BB44F75-0C4F-4796-B297-AB147E75AF45}" type="slidenum">
              <a:rPr lang="en-US" smtClean="0"/>
              <a:pPr>
                <a:defRPr/>
              </a:pPr>
              <a:t>‹#›</a:t>
            </a:fld>
            <a:endParaRPr lang="en-US"/>
          </a:p>
        </p:txBody>
      </p:sp>
    </p:spTree>
    <p:extLst>
      <p:ext uri="{BB962C8B-B14F-4D97-AF65-F5344CB8AC3E}">
        <p14:creationId xmlns:p14="http://schemas.microsoft.com/office/powerpoint/2010/main" val="1020641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25BA4-0615-4F7C-873A-1CE0AB72021B}"/>
              </a:ext>
            </a:extLst>
          </p:cNvPr>
          <p:cNvSpPr>
            <a:spLocks noGrp="1"/>
          </p:cNvSpPr>
          <p:nvPr>
            <p:ph type="title"/>
          </p:nvPr>
        </p:nvSpPr>
        <p:spPr>
          <a:xfrm>
            <a:off x="839788" y="365127"/>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7CE65B24-BF8C-46F6-860A-5854376578CA}"/>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id="{29755C70-C911-4814-925A-E28281B68086}"/>
              </a:ext>
            </a:extLst>
          </p:cNvPr>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DAB632A8-B556-4ADA-B8D9-24C84CAD7BFC}"/>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id="{56E47CDF-2C21-477A-9E4F-D478C9090BEF}"/>
              </a:ext>
            </a:extLst>
          </p:cNvPr>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5E70FE3E-BEF0-4D27-86EA-E7C127572570}"/>
              </a:ext>
            </a:extLst>
          </p:cNvPr>
          <p:cNvSpPr>
            <a:spLocks noGrp="1"/>
          </p:cNvSpPr>
          <p:nvPr>
            <p:ph type="dt" sz="half" idx="10"/>
          </p:nvPr>
        </p:nvSpPr>
        <p:spPr/>
        <p:txBody>
          <a:bodyPr/>
          <a:lstStyle/>
          <a:p>
            <a:pPr>
              <a:defRPr/>
            </a:pPr>
            <a:fld id="{A1AC5AD6-026C-41D8-BC44-45852241C06D}" type="datetime1">
              <a:rPr lang="en-US" smtClean="0"/>
              <a:t>4/16/2020</a:t>
            </a:fld>
            <a:endParaRPr lang="en-US"/>
          </a:p>
        </p:txBody>
      </p:sp>
      <p:sp>
        <p:nvSpPr>
          <p:cNvPr id="8" name="Footer Placeholder 7">
            <a:extLst>
              <a:ext uri="{FF2B5EF4-FFF2-40B4-BE49-F238E27FC236}">
                <a16:creationId xmlns:a16="http://schemas.microsoft.com/office/drawing/2014/main" id="{238335C4-93B3-4934-8FAB-308E4C473A30}"/>
              </a:ext>
            </a:extLst>
          </p:cNvPr>
          <p:cNvSpPr>
            <a:spLocks noGrp="1"/>
          </p:cNvSpPr>
          <p:nvPr>
            <p:ph type="ftr" sz="quarter" idx="11"/>
          </p:nvPr>
        </p:nvSpPr>
        <p:spPr/>
        <p:txBody>
          <a:bodyPr/>
          <a:lstStyle/>
          <a:p>
            <a:pPr>
              <a:defRPr/>
            </a:pPr>
            <a:r>
              <a:rPr lang="en-US" smtClean="0"/>
              <a:t>CSE 1051                                   Department of CSE</a:t>
            </a:r>
            <a:endParaRPr lang="en-US"/>
          </a:p>
        </p:txBody>
      </p:sp>
      <p:sp>
        <p:nvSpPr>
          <p:cNvPr id="9" name="Slide Number Placeholder 8">
            <a:extLst>
              <a:ext uri="{FF2B5EF4-FFF2-40B4-BE49-F238E27FC236}">
                <a16:creationId xmlns:a16="http://schemas.microsoft.com/office/drawing/2014/main" id="{6CA261A2-2E89-45BF-9912-25CADFD24661}"/>
              </a:ext>
            </a:extLst>
          </p:cNvPr>
          <p:cNvSpPr>
            <a:spLocks noGrp="1"/>
          </p:cNvSpPr>
          <p:nvPr>
            <p:ph type="sldNum" sz="quarter" idx="12"/>
          </p:nvPr>
        </p:nvSpPr>
        <p:spPr/>
        <p:txBody>
          <a:bodyPr/>
          <a:lstStyle/>
          <a:p>
            <a:pPr>
              <a:defRPr/>
            </a:pPr>
            <a:fld id="{3A154384-6129-4E97-8EC7-A50675D4C978}" type="slidenum">
              <a:rPr lang="en-US" smtClean="0"/>
              <a:pPr>
                <a:defRPr/>
              </a:pPr>
              <a:t>‹#›</a:t>
            </a:fld>
            <a:endParaRPr lang="en-US"/>
          </a:p>
        </p:txBody>
      </p:sp>
    </p:spTree>
    <p:extLst>
      <p:ext uri="{BB962C8B-B14F-4D97-AF65-F5344CB8AC3E}">
        <p14:creationId xmlns:p14="http://schemas.microsoft.com/office/powerpoint/2010/main" val="123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D8C8-DCFC-42DE-B589-797097CE73FD}"/>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068FAD1B-25A8-401B-A470-BB8F690D2F79}"/>
              </a:ext>
            </a:extLst>
          </p:cNvPr>
          <p:cNvSpPr>
            <a:spLocks noGrp="1"/>
          </p:cNvSpPr>
          <p:nvPr>
            <p:ph type="dt" sz="half" idx="10"/>
          </p:nvPr>
        </p:nvSpPr>
        <p:spPr/>
        <p:txBody>
          <a:bodyPr/>
          <a:lstStyle/>
          <a:p>
            <a:pPr>
              <a:defRPr/>
            </a:pPr>
            <a:fld id="{C90F3D9D-51FA-4CCF-870F-6A627F8E1E64}" type="datetime1">
              <a:rPr lang="en-US" smtClean="0"/>
              <a:t>4/16/2020</a:t>
            </a:fld>
            <a:endParaRPr lang="en-US"/>
          </a:p>
        </p:txBody>
      </p:sp>
      <p:sp>
        <p:nvSpPr>
          <p:cNvPr id="4" name="Footer Placeholder 3">
            <a:extLst>
              <a:ext uri="{FF2B5EF4-FFF2-40B4-BE49-F238E27FC236}">
                <a16:creationId xmlns:a16="http://schemas.microsoft.com/office/drawing/2014/main" id="{B308D88C-4868-4C00-B069-222F73C23D52}"/>
              </a:ext>
            </a:extLst>
          </p:cNvPr>
          <p:cNvSpPr>
            <a:spLocks noGrp="1"/>
          </p:cNvSpPr>
          <p:nvPr>
            <p:ph type="ftr" sz="quarter" idx="11"/>
          </p:nvPr>
        </p:nvSpPr>
        <p:spPr/>
        <p:txBody>
          <a:bodyPr/>
          <a:lstStyle/>
          <a:p>
            <a:pPr>
              <a:defRPr/>
            </a:pPr>
            <a:r>
              <a:rPr lang="en-US" smtClean="0"/>
              <a:t>CSE 1051                                   Department of CSE</a:t>
            </a:r>
            <a:endParaRPr lang="en-US"/>
          </a:p>
        </p:txBody>
      </p:sp>
      <p:sp>
        <p:nvSpPr>
          <p:cNvPr id="5" name="Slide Number Placeholder 4">
            <a:extLst>
              <a:ext uri="{FF2B5EF4-FFF2-40B4-BE49-F238E27FC236}">
                <a16:creationId xmlns:a16="http://schemas.microsoft.com/office/drawing/2014/main" id="{3EEB5A61-237C-4FD4-82DC-2C14D4AF239C}"/>
              </a:ext>
            </a:extLst>
          </p:cNvPr>
          <p:cNvSpPr>
            <a:spLocks noGrp="1"/>
          </p:cNvSpPr>
          <p:nvPr>
            <p:ph type="sldNum" sz="quarter" idx="12"/>
          </p:nvPr>
        </p:nvSpPr>
        <p:spPr/>
        <p:txBody>
          <a:bodyPr/>
          <a:lstStyle/>
          <a:p>
            <a:pPr>
              <a:defRPr/>
            </a:pPr>
            <a:fld id="{10168EF4-21E0-4796-8B8D-61A5081B47BE}" type="slidenum">
              <a:rPr lang="en-US" smtClean="0"/>
              <a:pPr>
                <a:defRPr/>
              </a:pPr>
              <a:t>‹#›</a:t>
            </a:fld>
            <a:endParaRPr lang="en-US"/>
          </a:p>
        </p:txBody>
      </p:sp>
    </p:spTree>
    <p:extLst>
      <p:ext uri="{BB962C8B-B14F-4D97-AF65-F5344CB8AC3E}">
        <p14:creationId xmlns:p14="http://schemas.microsoft.com/office/powerpoint/2010/main" val="36175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B215D0-8CE4-4634-A3FA-8B102DFCB01C}"/>
              </a:ext>
            </a:extLst>
          </p:cNvPr>
          <p:cNvSpPr>
            <a:spLocks noGrp="1"/>
          </p:cNvSpPr>
          <p:nvPr>
            <p:ph type="dt" sz="half" idx="10"/>
          </p:nvPr>
        </p:nvSpPr>
        <p:spPr/>
        <p:txBody>
          <a:bodyPr/>
          <a:lstStyle/>
          <a:p>
            <a:pPr>
              <a:defRPr/>
            </a:pPr>
            <a:fld id="{503C394F-7B2E-4C1C-B44B-DE49F6AD2BF1}" type="datetime1">
              <a:rPr lang="en-US" smtClean="0"/>
              <a:t>4/16/2020</a:t>
            </a:fld>
            <a:endParaRPr lang="en-US"/>
          </a:p>
        </p:txBody>
      </p:sp>
      <p:sp>
        <p:nvSpPr>
          <p:cNvPr id="3" name="Footer Placeholder 2">
            <a:extLst>
              <a:ext uri="{FF2B5EF4-FFF2-40B4-BE49-F238E27FC236}">
                <a16:creationId xmlns:a16="http://schemas.microsoft.com/office/drawing/2014/main" id="{9ECC80B2-EC71-4848-8516-94910D35E309}"/>
              </a:ext>
            </a:extLst>
          </p:cNvPr>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a:extLst>
              <a:ext uri="{FF2B5EF4-FFF2-40B4-BE49-F238E27FC236}">
                <a16:creationId xmlns:a16="http://schemas.microsoft.com/office/drawing/2014/main" id="{0194BB75-7581-4616-954C-12FD6B12F3B0}"/>
              </a:ext>
            </a:extLst>
          </p:cNvPr>
          <p:cNvSpPr>
            <a:spLocks noGrp="1"/>
          </p:cNvSpPr>
          <p:nvPr>
            <p:ph type="sldNum" sz="quarter" idx="12"/>
          </p:nvPr>
        </p:nvSpPr>
        <p:spPr/>
        <p:txBody>
          <a:bodyPr/>
          <a:lstStyle/>
          <a:p>
            <a:pPr>
              <a:defRPr/>
            </a:pPr>
            <a:fld id="{6838AF63-9476-4837-844F-6CC2ECD84E28}" type="slidenum">
              <a:rPr lang="en-US" smtClean="0"/>
              <a:pPr>
                <a:defRPr/>
              </a:pPr>
              <a:t>‹#›</a:t>
            </a:fld>
            <a:endParaRPr lang="en-US"/>
          </a:p>
        </p:txBody>
      </p:sp>
    </p:spTree>
    <p:extLst>
      <p:ext uri="{BB962C8B-B14F-4D97-AF65-F5344CB8AC3E}">
        <p14:creationId xmlns:p14="http://schemas.microsoft.com/office/powerpoint/2010/main" val="34602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ADD6-0EDC-410D-B6A9-C0379C90A7DF}"/>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07699FBF-7F3F-496B-8533-E5759A0FFD31}"/>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C7CF0088-0DCF-454C-BCA0-E08A6B5CE66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531AFB6B-25DA-4495-8891-E5462B4A1E16}"/>
              </a:ext>
            </a:extLst>
          </p:cNvPr>
          <p:cNvSpPr>
            <a:spLocks noGrp="1"/>
          </p:cNvSpPr>
          <p:nvPr>
            <p:ph type="dt" sz="half" idx="10"/>
          </p:nvPr>
        </p:nvSpPr>
        <p:spPr/>
        <p:txBody>
          <a:bodyPr/>
          <a:lstStyle/>
          <a:p>
            <a:pPr>
              <a:defRPr/>
            </a:pPr>
            <a:fld id="{4F19F599-3A08-4771-91D1-9CC564CC1F0B}" type="datetime1">
              <a:rPr lang="en-US" smtClean="0"/>
              <a:t>4/16/2020</a:t>
            </a:fld>
            <a:endParaRPr lang="en-US"/>
          </a:p>
        </p:txBody>
      </p:sp>
      <p:sp>
        <p:nvSpPr>
          <p:cNvPr id="6" name="Footer Placeholder 5">
            <a:extLst>
              <a:ext uri="{FF2B5EF4-FFF2-40B4-BE49-F238E27FC236}">
                <a16:creationId xmlns:a16="http://schemas.microsoft.com/office/drawing/2014/main" id="{0FB4F900-E8EB-4577-9FD7-128CBF6F5941}"/>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C17CEBB4-9CD1-4A50-A6DB-D2C7080B3057}"/>
              </a:ext>
            </a:extLst>
          </p:cNvPr>
          <p:cNvSpPr>
            <a:spLocks noGrp="1"/>
          </p:cNvSpPr>
          <p:nvPr>
            <p:ph type="sldNum" sz="quarter" idx="12"/>
          </p:nvPr>
        </p:nvSpPr>
        <p:spPr/>
        <p:txBody>
          <a:bodyPr/>
          <a:lstStyle/>
          <a:p>
            <a:pPr>
              <a:defRPr/>
            </a:pPr>
            <a:fld id="{0A93A3A7-3CAC-4390-9974-66714D1A14CA}" type="slidenum">
              <a:rPr lang="en-US" smtClean="0"/>
              <a:pPr>
                <a:defRPr/>
              </a:pPr>
              <a:t>‹#›</a:t>
            </a:fld>
            <a:endParaRPr lang="en-US"/>
          </a:p>
        </p:txBody>
      </p:sp>
    </p:spTree>
    <p:extLst>
      <p:ext uri="{BB962C8B-B14F-4D97-AF65-F5344CB8AC3E}">
        <p14:creationId xmlns:p14="http://schemas.microsoft.com/office/powerpoint/2010/main" val="43249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F0DBF-BFAB-445E-ACC4-A51766A08222}"/>
              </a:ext>
            </a:extLst>
          </p:cNvPr>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AE32BF54-ABF7-4365-A8C2-EEA4EEFAD68B}"/>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6E26C747-C8FB-4EF1-8EDF-C5EE17A2F14A}"/>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id="{85A1E11C-023F-4B6F-B57A-7042D7302F28}"/>
              </a:ext>
            </a:extLst>
          </p:cNvPr>
          <p:cNvSpPr>
            <a:spLocks noGrp="1"/>
          </p:cNvSpPr>
          <p:nvPr>
            <p:ph type="dt" sz="half" idx="10"/>
          </p:nvPr>
        </p:nvSpPr>
        <p:spPr/>
        <p:txBody>
          <a:bodyPr/>
          <a:lstStyle/>
          <a:p>
            <a:pPr>
              <a:defRPr/>
            </a:pPr>
            <a:fld id="{5D96DB73-4957-4C74-8D13-C1C859738F20}" type="datetime1">
              <a:rPr lang="en-US" smtClean="0"/>
              <a:t>4/16/2020</a:t>
            </a:fld>
            <a:endParaRPr lang="en-US"/>
          </a:p>
        </p:txBody>
      </p:sp>
      <p:sp>
        <p:nvSpPr>
          <p:cNvPr id="6" name="Footer Placeholder 5">
            <a:extLst>
              <a:ext uri="{FF2B5EF4-FFF2-40B4-BE49-F238E27FC236}">
                <a16:creationId xmlns:a16="http://schemas.microsoft.com/office/drawing/2014/main" id="{EE397CEB-9DD0-4B74-BE5C-FB70FBC2DBD6}"/>
              </a:ext>
            </a:extLst>
          </p:cNvPr>
          <p:cNvSpPr>
            <a:spLocks noGrp="1"/>
          </p:cNvSpPr>
          <p:nvPr>
            <p:ph type="ftr" sz="quarter" idx="11"/>
          </p:nvPr>
        </p:nvSpPr>
        <p:spPr/>
        <p:txBody>
          <a:bodyPr/>
          <a:lstStyle/>
          <a:p>
            <a:pPr>
              <a:defRPr/>
            </a:pPr>
            <a:r>
              <a:rPr lang="en-US" smtClean="0"/>
              <a:t>CSE 1051                                   Department of CSE</a:t>
            </a:r>
            <a:endParaRPr lang="en-US"/>
          </a:p>
        </p:txBody>
      </p:sp>
      <p:sp>
        <p:nvSpPr>
          <p:cNvPr id="7" name="Slide Number Placeholder 6">
            <a:extLst>
              <a:ext uri="{FF2B5EF4-FFF2-40B4-BE49-F238E27FC236}">
                <a16:creationId xmlns:a16="http://schemas.microsoft.com/office/drawing/2014/main" id="{8B47B171-7A1B-4CAC-8C40-29BB69356AEF}"/>
              </a:ext>
            </a:extLst>
          </p:cNvPr>
          <p:cNvSpPr>
            <a:spLocks noGrp="1"/>
          </p:cNvSpPr>
          <p:nvPr>
            <p:ph type="sldNum" sz="quarter" idx="12"/>
          </p:nvPr>
        </p:nvSpPr>
        <p:spPr/>
        <p:txBody>
          <a:bodyPr/>
          <a:lstStyle/>
          <a:p>
            <a:pPr>
              <a:defRPr/>
            </a:pPr>
            <a:fld id="{47D3A34E-DECB-4DFD-AF48-B14DA2D65258}" type="slidenum">
              <a:rPr lang="en-US" smtClean="0"/>
              <a:pPr>
                <a:defRPr/>
              </a:pPr>
              <a:t>‹#›</a:t>
            </a:fld>
            <a:endParaRPr lang="en-US"/>
          </a:p>
        </p:txBody>
      </p:sp>
    </p:spTree>
    <p:extLst>
      <p:ext uri="{BB962C8B-B14F-4D97-AF65-F5344CB8AC3E}">
        <p14:creationId xmlns:p14="http://schemas.microsoft.com/office/powerpoint/2010/main" val="267231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E960E-A823-46A1-B92C-C835BEC3D453}"/>
              </a:ext>
            </a:extLst>
          </p:cNvPr>
          <p:cNvSpPr>
            <a:spLocks noGrp="1"/>
          </p:cNvSpPr>
          <p:nvPr>
            <p:ph type="title"/>
          </p:nvPr>
        </p:nvSpPr>
        <p:spPr>
          <a:xfrm>
            <a:off x="838201" y="515254"/>
            <a:ext cx="10994409" cy="628310"/>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a:extLst>
              <a:ext uri="{FF2B5EF4-FFF2-40B4-BE49-F238E27FC236}">
                <a16:creationId xmlns:a16="http://schemas.microsoft.com/office/drawing/2014/main" id="{65BB4212-C96E-427C-881B-D2A4076563BE}"/>
              </a:ext>
            </a:extLst>
          </p:cNvPr>
          <p:cNvSpPr>
            <a:spLocks noGrp="1"/>
          </p:cNvSpPr>
          <p:nvPr>
            <p:ph type="body" idx="1"/>
          </p:nvPr>
        </p:nvSpPr>
        <p:spPr>
          <a:xfrm>
            <a:off x="838200" y="1269243"/>
            <a:ext cx="10994408" cy="490772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070C667-5E2D-43CB-81C1-2C89384C16E8}"/>
              </a:ext>
            </a:extLst>
          </p:cNvPr>
          <p:cNvSpPr>
            <a:spLocks noGrp="1"/>
          </p:cNvSpPr>
          <p:nvPr>
            <p:ph type="dt" sz="half" idx="2"/>
          </p:nvPr>
        </p:nvSpPr>
        <p:spPr>
          <a:xfrm>
            <a:off x="838200" y="6356352"/>
            <a:ext cx="1154373" cy="365125"/>
          </a:xfrm>
          <a:prstGeom prst="rect">
            <a:avLst/>
          </a:prstGeom>
        </p:spPr>
        <p:txBody>
          <a:bodyPr vert="horz" lIns="91440" tIns="45720" rIns="91440" bIns="45720" rtlCol="0" anchor="ctr"/>
          <a:lstStyle>
            <a:lvl1pPr algn="l">
              <a:defRPr sz="900" b="1">
                <a:solidFill>
                  <a:schemeClr val="tx1">
                    <a:tint val="75000"/>
                  </a:schemeClr>
                </a:solidFill>
              </a:defRPr>
            </a:lvl1pPr>
          </a:lstStyle>
          <a:p>
            <a:pPr>
              <a:defRPr/>
            </a:pPr>
            <a:fld id="{BB8FC729-0D77-477E-BD08-18819D8A62F5}" type="datetime1">
              <a:rPr lang="en-US" smtClean="0"/>
              <a:t>4/16/2020</a:t>
            </a:fld>
            <a:endParaRPr lang="en-US"/>
          </a:p>
        </p:txBody>
      </p:sp>
      <p:sp>
        <p:nvSpPr>
          <p:cNvPr id="5" name="Footer Placeholder 4">
            <a:extLst>
              <a:ext uri="{FF2B5EF4-FFF2-40B4-BE49-F238E27FC236}">
                <a16:creationId xmlns:a16="http://schemas.microsoft.com/office/drawing/2014/main" id="{8430E833-EA5E-4A50-A759-535E45CBDD5B}"/>
              </a:ext>
            </a:extLst>
          </p:cNvPr>
          <p:cNvSpPr>
            <a:spLocks noGrp="1"/>
          </p:cNvSpPr>
          <p:nvPr>
            <p:ph type="ftr" sz="quarter" idx="3"/>
          </p:nvPr>
        </p:nvSpPr>
        <p:spPr>
          <a:xfrm>
            <a:off x="2210938" y="6356352"/>
            <a:ext cx="8775511" cy="365125"/>
          </a:xfrm>
          <a:prstGeom prst="rect">
            <a:avLst/>
          </a:prstGeom>
        </p:spPr>
        <p:txBody>
          <a:bodyPr vert="horz" lIns="91440" tIns="45720" rIns="91440" bIns="45720" rtlCol="0" anchor="ctr"/>
          <a:lstStyle>
            <a:lvl1pPr algn="ctr">
              <a:defRPr sz="900" b="1">
                <a:solidFill>
                  <a:schemeClr val="tx1">
                    <a:tint val="75000"/>
                  </a:schemeClr>
                </a:solidFill>
              </a:defRPr>
            </a:lvl1pPr>
          </a:lstStyle>
          <a:p>
            <a:pPr>
              <a:defRPr/>
            </a:pPr>
            <a:r>
              <a:rPr lang="en-US" smtClean="0"/>
              <a:t>CSE 1051                                   Department of CSE</a:t>
            </a:r>
            <a:endParaRPr lang="en-US" dirty="0"/>
          </a:p>
        </p:txBody>
      </p:sp>
      <p:sp>
        <p:nvSpPr>
          <p:cNvPr id="6" name="Slide Number Placeholder 5">
            <a:extLst>
              <a:ext uri="{FF2B5EF4-FFF2-40B4-BE49-F238E27FC236}">
                <a16:creationId xmlns:a16="http://schemas.microsoft.com/office/drawing/2014/main" id="{DFD06493-223E-484B-B535-A556B9BBAF46}"/>
              </a:ext>
            </a:extLst>
          </p:cNvPr>
          <p:cNvSpPr>
            <a:spLocks noGrp="1"/>
          </p:cNvSpPr>
          <p:nvPr>
            <p:ph type="sldNum" sz="quarter" idx="4"/>
          </p:nvPr>
        </p:nvSpPr>
        <p:spPr>
          <a:xfrm>
            <a:off x="11353800" y="6356352"/>
            <a:ext cx="478808" cy="365125"/>
          </a:xfrm>
          <a:prstGeom prst="rect">
            <a:avLst/>
          </a:prstGeom>
        </p:spPr>
        <p:txBody>
          <a:bodyPr vert="horz" lIns="91440" tIns="45720" rIns="91440" bIns="45720" rtlCol="0" anchor="ctr"/>
          <a:lstStyle>
            <a:lvl1pPr algn="r">
              <a:defRPr sz="900" b="1">
                <a:solidFill>
                  <a:schemeClr val="tx1">
                    <a:tint val="75000"/>
                  </a:schemeClr>
                </a:solidFill>
              </a:defRPr>
            </a:lvl1pPr>
          </a:lstStyle>
          <a:p>
            <a:pPr>
              <a:defRPr/>
            </a:pPr>
            <a:fld id="{22676C6A-DF7E-4622-B0AC-85A43D9FD6B5}" type="slidenum">
              <a:rPr lang="en-US" smtClean="0"/>
              <a:pPr>
                <a:defRPr/>
              </a:pPr>
              <a:t>‹#›</a:t>
            </a:fld>
            <a:endParaRPr lang="en-US"/>
          </a:p>
        </p:txBody>
      </p:sp>
      <p:pic>
        <p:nvPicPr>
          <p:cNvPr id="8" name="Picture 7"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424381" y="40946"/>
            <a:ext cx="4726675" cy="628309"/>
          </a:xfrm>
          <a:prstGeom prst="rect">
            <a:avLst/>
          </a:prstGeom>
        </p:spPr>
      </p:pic>
    </p:spTree>
    <p:extLst>
      <p:ext uri="{BB962C8B-B14F-4D97-AF65-F5344CB8AC3E}">
        <p14:creationId xmlns:p14="http://schemas.microsoft.com/office/powerpoint/2010/main" val="270416968"/>
      </p:ext>
    </p:extLst>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 id="2147483997" r:id="rId18"/>
    <p:sldLayoutId id="2147483998" r:id="rId19"/>
    <p:sldLayoutId id="2147484000" r:id="rId20"/>
    <p:sldLayoutId id="2147484001" r:id="rId21"/>
  </p:sldLayoutIdLst>
  <p:hf hdr="0"/>
  <p:txStyles>
    <p:titleStyle>
      <a:lvl1pPr algn="l" defTabSz="6858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4509120"/>
            <a:ext cx="9144000" cy="1008112"/>
          </a:xfrm>
          <a:noFill/>
        </p:spPr>
        <p:txBody>
          <a:bodyPr vert="horz" lIns="92075" tIns="46038" rIns="92075" bIns="46038" rtlCol="0" anchor="b">
            <a:normAutofit/>
          </a:bodyPr>
          <a:lstStyle/>
          <a:p>
            <a:pPr algn="l" eaLnBrk="1" hangingPunct="1"/>
            <a:r>
              <a:rPr lang="en-GB" sz="4400" spc="1000" dirty="0">
                <a:latin typeface="Calibri" pitchFamily="34" charset="0"/>
              </a:rPr>
              <a:t>Structures </a:t>
            </a:r>
          </a:p>
        </p:txBody>
      </p:sp>
      <p:pic>
        <p:nvPicPr>
          <p:cNvPr id="12" name="Picture 11"/>
          <p:cNvPicPr>
            <a:picLocks noChangeAspect="1"/>
          </p:cNvPicPr>
          <p:nvPr/>
        </p:nvPicPr>
        <p:blipFill>
          <a:blip r:embed="rId3">
            <a:clrChange>
              <a:clrFrom>
                <a:srgbClr val="FDFFE7"/>
              </a:clrFrom>
              <a:clrTo>
                <a:srgbClr val="FDFFE7">
                  <a:alpha val="0"/>
                </a:srgbClr>
              </a:clrTo>
            </a:clrChange>
            <a:extLst>
              <a:ext uri="{28A0092B-C50C-407E-A947-70E740481C1C}">
                <a14:useLocalDpi xmlns:a14="http://schemas.microsoft.com/office/drawing/2010/main" val="0"/>
              </a:ext>
            </a:extLst>
          </a:blip>
          <a:stretch>
            <a:fillRect/>
          </a:stretch>
        </p:blipFill>
        <p:spPr>
          <a:xfrm>
            <a:off x="2971801" y="1371600"/>
            <a:ext cx="2704971" cy="3352800"/>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en-US" dirty="0" smtClean="0"/>
              <a:t>Structure Definition - Examples</a:t>
            </a:r>
            <a:endParaRPr lang="en-US" dirty="0"/>
          </a:p>
        </p:txBody>
      </p:sp>
      <p:sp>
        <p:nvSpPr>
          <p:cNvPr id="2" name="Content Placeholder 1"/>
          <p:cNvSpPr>
            <a:spLocks noGrp="1"/>
          </p:cNvSpPr>
          <p:nvPr>
            <p:ph idx="1"/>
          </p:nvPr>
        </p:nvSpPr>
        <p:spPr/>
        <p:txBody>
          <a:bodyPr/>
          <a:lstStyle/>
          <a:p>
            <a:pPr>
              <a:lnSpc>
                <a:spcPct val="90000"/>
              </a:lnSpc>
            </a:pPr>
            <a:r>
              <a:rPr lang="en-US" sz="2800" dirty="0">
                <a:cs typeface="Arial" pitchFamily="34" charset="0"/>
              </a:rPr>
              <a:t>Example:</a:t>
            </a:r>
          </a:p>
          <a:p>
            <a:pPr>
              <a:lnSpc>
                <a:spcPct val="90000"/>
              </a:lnSpc>
            </a:pPr>
            <a:endParaRPr lang="en-US" sz="2800" dirty="0">
              <a:cs typeface="Arial" pitchFamily="34" charset="0"/>
            </a:endParaRPr>
          </a:p>
          <a:p>
            <a:pPr>
              <a:lnSpc>
                <a:spcPct val="90000"/>
              </a:lnSpc>
            </a:pPr>
            <a:endParaRPr lang="en-US" sz="2800" dirty="0">
              <a:cs typeface="Arial" pitchFamily="34" charset="0"/>
            </a:endParaRPr>
          </a:p>
          <a:p>
            <a:pPr>
              <a:lnSpc>
                <a:spcPct val="9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struct</a:t>
            </a:r>
            <a:r>
              <a:rPr lang="en-US" sz="2800" b="1" dirty="0">
                <a:solidFill>
                  <a:srgbClr val="3333FF"/>
                </a:solidFill>
                <a:cs typeface="Arial" pitchFamily="34" charset="0"/>
              </a:rPr>
              <a:t> </a:t>
            </a:r>
            <a:r>
              <a:rPr lang="en-US" sz="2800" b="1" dirty="0">
                <a:cs typeface="Arial" pitchFamily="34" charset="0"/>
              </a:rPr>
              <a:t>Date </a:t>
            </a:r>
          </a:p>
          <a:p>
            <a:pPr>
              <a:lnSpc>
                <a:spcPct val="90000"/>
              </a:lnSpc>
              <a:buFont typeface="Monotype Sorts" pitchFamily="2" charset="2"/>
              <a:buNone/>
            </a:pPr>
            <a:r>
              <a:rPr lang="en-US" sz="2800" b="1" dirty="0">
                <a:cs typeface="Arial" pitchFamily="34" charset="0"/>
              </a:rPr>
              <a:t>    {</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day;</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month;</a:t>
            </a:r>
          </a:p>
          <a:p>
            <a:pPr>
              <a:lnSpc>
                <a:spcPct val="70000"/>
              </a:lnSpc>
              <a:buFont typeface="Monotype Sorts" pitchFamily="2" charset="2"/>
              <a:buNone/>
            </a:pPr>
            <a:r>
              <a:rPr lang="en-US" sz="2800" b="1" dirty="0">
                <a:cs typeface="Arial" pitchFamily="34" charset="0"/>
              </a:rPr>
              <a:t>		</a:t>
            </a:r>
            <a:r>
              <a:rPr lang="en-US" sz="2800" b="1" dirty="0" err="1">
                <a:solidFill>
                  <a:srgbClr val="3333FF"/>
                </a:solidFill>
                <a:cs typeface="Arial" pitchFamily="34" charset="0"/>
              </a:rPr>
              <a:t>int</a:t>
            </a:r>
            <a:r>
              <a:rPr lang="en-US" sz="2800" b="1" dirty="0">
                <a:solidFill>
                  <a:srgbClr val="3333FF"/>
                </a:solidFill>
                <a:cs typeface="Arial" pitchFamily="34" charset="0"/>
              </a:rPr>
              <a:t> </a:t>
            </a:r>
            <a:r>
              <a:rPr lang="en-US" sz="2800" b="1" dirty="0">
                <a:cs typeface="Arial" pitchFamily="34" charset="0"/>
              </a:rPr>
              <a:t>year;</a:t>
            </a:r>
          </a:p>
          <a:p>
            <a:pPr>
              <a:lnSpc>
                <a:spcPct val="90000"/>
              </a:lnSpc>
              <a:buFont typeface="Monotype Sorts" pitchFamily="2" charset="2"/>
              <a:buNone/>
            </a:pPr>
            <a:r>
              <a:rPr lang="en-US" sz="2800" b="1" dirty="0">
                <a:cs typeface="Arial" pitchFamily="34" charset="0"/>
              </a:rPr>
              <a:t>	 } ;</a:t>
            </a:r>
          </a:p>
          <a:p>
            <a:endParaRPr lang="en-US" dirty="0"/>
          </a:p>
        </p:txBody>
      </p:sp>
      <p:sp>
        <p:nvSpPr>
          <p:cNvPr id="4" name="Date Placeholder 3"/>
          <p:cNvSpPr>
            <a:spLocks noGrp="1"/>
          </p:cNvSpPr>
          <p:nvPr>
            <p:ph type="dt" sz="half" idx="10"/>
          </p:nvPr>
        </p:nvSpPr>
        <p:spPr/>
        <p:txBody>
          <a:bodyPr/>
          <a:lstStyle/>
          <a:p>
            <a:pPr>
              <a:defRPr/>
            </a:pPr>
            <a:fld id="{81A60483-B3BF-44CB-AF07-74BEEB00C616}"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10</a:t>
            </a:fld>
            <a:endParaRPr lang="en-US"/>
          </a:p>
        </p:txBody>
      </p:sp>
      <p:grpSp>
        <p:nvGrpSpPr>
          <p:cNvPr id="14" name="Group 4"/>
          <p:cNvGrpSpPr>
            <a:grpSpLocks/>
          </p:cNvGrpSpPr>
          <p:nvPr/>
        </p:nvGrpSpPr>
        <p:grpSpPr bwMode="auto">
          <a:xfrm>
            <a:off x="4872041" y="3441704"/>
            <a:ext cx="4267201" cy="1066801"/>
            <a:chOff x="1628" y="2120"/>
            <a:chExt cx="2688" cy="672"/>
          </a:xfrm>
        </p:grpSpPr>
        <p:sp>
          <p:nvSpPr>
            <p:cNvPr id="15" name="Line 5"/>
            <p:cNvSpPr>
              <a:spLocks noChangeShapeType="1"/>
            </p:cNvSpPr>
            <p:nvPr/>
          </p:nvSpPr>
          <p:spPr bwMode="auto">
            <a:xfrm flipH="1" flipV="1">
              <a:off x="1628" y="2264"/>
              <a:ext cx="1153" cy="81"/>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6"/>
            <p:cNvSpPr txBox="1">
              <a:spLocks noChangeArrowheads="1"/>
            </p:cNvSpPr>
            <p:nvPr/>
          </p:nvSpPr>
          <p:spPr bwMode="auto">
            <a:xfrm>
              <a:off x="2780" y="2120"/>
              <a:ext cx="1536" cy="447"/>
            </a:xfrm>
            <a:prstGeom prst="rect">
              <a:avLst/>
            </a:prstGeom>
            <a:solidFill>
              <a:srgbClr val="FFFF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sz="2400" dirty="0">
                  <a:latin typeface="Times New Roman" pitchFamily="18" charset="0"/>
                </a:rPr>
                <a:t>Members of the </a:t>
              </a:r>
              <a:r>
                <a:rPr lang="en-US" sz="2200" b="1" dirty="0">
                  <a:latin typeface="Courier New" pitchFamily="49" charset="0"/>
                </a:rPr>
                <a:t>structure Date</a:t>
              </a:r>
            </a:p>
          </p:txBody>
        </p:sp>
        <p:sp>
          <p:nvSpPr>
            <p:cNvPr id="18" name="Line 8"/>
            <p:cNvSpPr>
              <a:spLocks noChangeShapeType="1"/>
            </p:cNvSpPr>
            <p:nvPr/>
          </p:nvSpPr>
          <p:spPr bwMode="auto">
            <a:xfrm flipH="1">
              <a:off x="1869" y="2360"/>
              <a:ext cx="912" cy="96"/>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9"/>
            <p:cNvSpPr>
              <a:spLocks noChangeShapeType="1"/>
            </p:cNvSpPr>
            <p:nvPr/>
          </p:nvSpPr>
          <p:spPr bwMode="auto">
            <a:xfrm flipH="1">
              <a:off x="1773" y="2408"/>
              <a:ext cx="1008" cy="384"/>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4271770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noFill/>
          <a:ln/>
        </p:spPr>
        <p:txBody>
          <a:bodyPr/>
          <a:lstStyle/>
          <a:p>
            <a:r>
              <a:rPr lang="en-US" dirty="0" err="1"/>
              <a:t>struct</a:t>
            </a:r>
            <a:r>
              <a:rPr lang="en-US" dirty="0"/>
              <a:t> examples</a:t>
            </a:r>
          </a:p>
        </p:txBody>
      </p:sp>
      <p:sp>
        <p:nvSpPr>
          <p:cNvPr id="433155" name="Rectangle 3"/>
          <p:cNvSpPr>
            <a:spLocks noGrp="1" noChangeArrowheads="1"/>
          </p:cNvSpPr>
          <p:nvPr>
            <p:ph idx="1"/>
          </p:nvPr>
        </p:nvSpPr>
        <p:spPr>
          <a:noFill/>
          <a:ln/>
        </p:spPr>
        <p:txBody>
          <a:bodyPr>
            <a:normAutofit fontScale="92500" lnSpcReduction="10000"/>
          </a:bodyPr>
          <a:lstStyle/>
          <a:p>
            <a:pPr>
              <a:lnSpc>
                <a:spcPct val="90000"/>
              </a:lnSpc>
            </a:pPr>
            <a:r>
              <a:rPr lang="en-US" sz="2400" dirty="0"/>
              <a:t>Examples:</a:t>
            </a:r>
          </a:p>
          <a:p>
            <a:pPr>
              <a:lnSpc>
                <a:spcPct val="90000"/>
              </a:lnSpc>
              <a:buFont typeface="Monotype Sorts" pitchFamily="2" charset="2"/>
              <a:buNone/>
            </a:pPr>
            <a:r>
              <a:rPr lang="en-US" sz="2400" b="1" dirty="0" err="1"/>
              <a:t>i</a:t>
            </a:r>
            <a:r>
              <a:rPr lang="en-US" sz="2400" b="1" dirty="0"/>
              <a:t>)</a:t>
            </a:r>
            <a:r>
              <a:rPr lang="en-US" sz="2400" dirty="0"/>
              <a:t>	</a:t>
            </a:r>
            <a:r>
              <a:rPr lang="en-US" sz="2400" b="1" dirty="0" err="1">
                <a:solidFill>
                  <a:srgbClr val="3F8CFD"/>
                </a:solidFill>
              </a:rPr>
              <a:t>struct</a:t>
            </a:r>
            <a:r>
              <a:rPr lang="en-US" sz="2400" b="1" dirty="0"/>
              <a:t> </a:t>
            </a:r>
            <a:r>
              <a:rPr lang="en-US" sz="2400" b="1" dirty="0" err="1"/>
              <a:t>StudentInfo</a:t>
            </a:r>
            <a:r>
              <a:rPr lang="en-US" sz="2400" b="1" dirty="0"/>
              <a:t>{</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Id;</a:t>
            </a:r>
          </a:p>
          <a:p>
            <a:pPr>
              <a:lnSpc>
                <a:spcPct val="70000"/>
              </a:lnSpc>
              <a:buFont typeface="Monotype Sorts" pitchFamily="2" charset="2"/>
              <a:buNone/>
            </a:pPr>
            <a:r>
              <a:rPr lang="en-US" sz="2400" b="1" dirty="0"/>
              <a:t>		</a:t>
            </a:r>
            <a:r>
              <a:rPr lang="en-US" sz="2400" b="1" dirty="0" err="1">
                <a:solidFill>
                  <a:srgbClr val="3F8CFD"/>
                </a:solidFill>
              </a:rPr>
              <a:t>int</a:t>
            </a:r>
            <a:r>
              <a:rPr lang="en-US" sz="2400" b="1" dirty="0"/>
              <a:t> age;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Gender;</a:t>
            </a:r>
          </a:p>
          <a:p>
            <a:pPr>
              <a:lnSpc>
                <a:spcPct val="70000"/>
              </a:lnSpc>
              <a:buFont typeface="Monotype Sorts" pitchFamily="2" charset="2"/>
              <a:buNone/>
            </a:pPr>
            <a:r>
              <a:rPr lang="en-US" sz="2400" b="1" dirty="0"/>
              <a:t>		</a:t>
            </a:r>
            <a:r>
              <a:rPr lang="en-US" sz="2400" b="1" dirty="0">
                <a:solidFill>
                  <a:srgbClr val="3F8CFD"/>
                </a:solidFill>
              </a:rPr>
              <a:t>double</a:t>
            </a:r>
            <a:r>
              <a:rPr lang="en-US" sz="2400" b="1" dirty="0"/>
              <a:t> CGA; </a:t>
            </a:r>
          </a:p>
          <a:p>
            <a:pPr>
              <a:lnSpc>
                <a:spcPct val="70000"/>
              </a:lnSpc>
              <a:buFont typeface="Monotype Sorts" pitchFamily="2" charset="2"/>
              <a:buNone/>
            </a:pPr>
            <a:r>
              <a:rPr lang="en-US" sz="2400" b="1" dirty="0"/>
              <a:t>	};</a:t>
            </a:r>
          </a:p>
          <a:p>
            <a:pPr>
              <a:lnSpc>
                <a:spcPct val="90000"/>
              </a:lnSpc>
              <a:buFont typeface="Monotype Sorts" pitchFamily="2" charset="2"/>
              <a:buNone/>
            </a:pPr>
            <a:r>
              <a:rPr lang="en-US" sz="2400" b="1" dirty="0"/>
              <a:t>ii)</a:t>
            </a:r>
            <a:r>
              <a:rPr lang="en-US" sz="2400" b="1" dirty="0">
                <a:solidFill>
                  <a:srgbClr val="3BB3F5"/>
                </a:solidFill>
              </a:rPr>
              <a:t>	</a:t>
            </a:r>
            <a:r>
              <a:rPr lang="en-US" sz="2400" b="1" dirty="0" err="1">
                <a:solidFill>
                  <a:srgbClr val="3F8CFD"/>
                </a:solidFill>
              </a:rPr>
              <a:t>struct</a:t>
            </a:r>
            <a:r>
              <a:rPr lang="en-US" sz="2400" b="1" dirty="0"/>
              <a:t> Employee{</a:t>
            </a:r>
          </a:p>
          <a:p>
            <a:pPr>
              <a:lnSpc>
                <a:spcPct val="70000"/>
              </a:lnSpc>
              <a:buFont typeface="Monotype Sorts" pitchFamily="2" charset="2"/>
              <a:buNone/>
            </a:pPr>
            <a:r>
              <a:rPr lang="en-US" sz="2400" b="1" dirty="0"/>
              <a:t>		</a:t>
            </a:r>
            <a:r>
              <a:rPr lang="en-US" sz="2400" b="1" dirty="0">
                <a:solidFill>
                  <a:srgbClr val="3F8CFD"/>
                </a:solidFill>
              </a:rPr>
              <a:t>char</a:t>
            </a:r>
            <a:r>
              <a:rPr lang="en-US" sz="2400" b="1" dirty="0"/>
              <a:t> Name[15];</a:t>
            </a:r>
          </a:p>
          <a:p>
            <a:pPr>
              <a:lnSpc>
                <a:spcPct val="70000"/>
              </a:lnSpc>
              <a:buFont typeface="Monotype Sorts" pitchFamily="2" charset="2"/>
              <a:buNone/>
            </a:pPr>
            <a:r>
              <a:rPr lang="en-US" sz="2400" b="1" dirty="0"/>
              <a:t>		</a:t>
            </a:r>
            <a:r>
              <a:rPr lang="en-US" sz="2400" b="1" dirty="0">
                <a:solidFill>
                  <a:srgbClr val="3F8CFD"/>
                </a:solidFill>
              </a:rPr>
              <a:t>char </a:t>
            </a:r>
            <a:r>
              <a:rPr lang="en-US" sz="2400" b="1" dirty="0"/>
              <a:t>Address[30]</a:t>
            </a:r>
            <a:r>
              <a:rPr lang="en-US" sz="2400" b="1" dirty="0">
                <a:solidFill>
                  <a:srgbClr val="3F8CFD"/>
                </a:solidFill>
              </a:rPr>
              <a:t>;</a:t>
            </a:r>
          </a:p>
          <a:p>
            <a:pPr>
              <a:lnSpc>
                <a:spcPct val="70000"/>
              </a:lnSpc>
              <a:buFont typeface="Monotype Sorts" pitchFamily="2" charset="2"/>
              <a:buNone/>
            </a:pPr>
            <a:r>
              <a:rPr lang="en-US" sz="2400" b="1" dirty="0">
                <a:solidFill>
                  <a:srgbClr val="3F8CFD"/>
                </a:solidFill>
              </a:rPr>
              <a:t>	   	</a:t>
            </a:r>
            <a:r>
              <a:rPr lang="en-US" sz="2400" b="1" dirty="0" err="1">
                <a:solidFill>
                  <a:srgbClr val="3F8CFD"/>
                </a:solidFill>
              </a:rPr>
              <a:t>int</a:t>
            </a:r>
            <a:r>
              <a:rPr lang="en-US" sz="2400" b="1" dirty="0">
                <a:solidFill>
                  <a:srgbClr val="3F8CFD"/>
                </a:solidFill>
              </a:rPr>
              <a:t> </a:t>
            </a:r>
            <a:r>
              <a:rPr lang="en-US" sz="2400" b="1" dirty="0"/>
              <a:t>Age;</a:t>
            </a:r>
          </a:p>
          <a:p>
            <a:pPr>
              <a:lnSpc>
                <a:spcPct val="70000"/>
              </a:lnSpc>
              <a:buFont typeface="Monotype Sorts" pitchFamily="2" charset="2"/>
              <a:buNone/>
            </a:pPr>
            <a:r>
              <a:rPr lang="en-US" sz="2400" b="1" dirty="0">
                <a:solidFill>
                  <a:srgbClr val="3F8CFD"/>
                </a:solidFill>
              </a:rPr>
              <a:t>		float </a:t>
            </a:r>
            <a:r>
              <a:rPr lang="en-US" sz="2400" b="1" dirty="0"/>
              <a:t>Basic;</a:t>
            </a:r>
          </a:p>
          <a:p>
            <a:pPr>
              <a:lnSpc>
                <a:spcPct val="70000"/>
              </a:lnSpc>
              <a:buFont typeface="Monotype Sorts" pitchFamily="2" charset="2"/>
              <a:buNone/>
            </a:pPr>
            <a:r>
              <a:rPr lang="en-US" sz="2400" b="1" dirty="0">
                <a:solidFill>
                  <a:srgbClr val="3F8CFD"/>
                </a:solidFill>
              </a:rPr>
              <a:t>		float </a:t>
            </a:r>
            <a:r>
              <a:rPr lang="en-US" sz="2400" b="1" dirty="0"/>
              <a:t>DA;</a:t>
            </a:r>
          </a:p>
          <a:p>
            <a:pPr>
              <a:lnSpc>
                <a:spcPct val="70000"/>
              </a:lnSpc>
              <a:buFont typeface="Monotype Sorts" pitchFamily="2" charset="2"/>
              <a:buNone/>
            </a:pPr>
            <a:r>
              <a:rPr lang="en-US" sz="2400" b="1" dirty="0">
                <a:solidFill>
                  <a:srgbClr val="3F8CFD"/>
                </a:solidFill>
              </a:rPr>
              <a:t>		float </a:t>
            </a:r>
            <a:r>
              <a:rPr lang="en-US" sz="2400" b="1" dirty="0" err="1"/>
              <a:t>NetSalary</a:t>
            </a:r>
            <a:r>
              <a:rPr lang="en-US" sz="2400" b="1" dirty="0"/>
              <a:t>;</a:t>
            </a:r>
          </a:p>
          <a:p>
            <a:pPr>
              <a:lnSpc>
                <a:spcPct val="90000"/>
              </a:lnSpc>
              <a:buFont typeface="Monotype Sorts" pitchFamily="2" charset="2"/>
              <a:buNone/>
            </a:pPr>
            <a:r>
              <a:rPr lang="en-US" sz="2400" b="1" dirty="0"/>
              <a:t>	};</a:t>
            </a:r>
          </a:p>
        </p:txBody>
      </p:sp>
      <p:sp>
        <p:nvSpPr>
          <p:cNvPr id="2" name="Date Placeholder 1"/>
          <p:cNvSpPr>
            <a:spLocks noGrp="1"/>
          </p:cNvSpPr>
          <p:nvPr>
            <p:ph type="dt" sz="half" idx="10"/>
          </p:nvPr>
        </p:nvSpPr>
        <p:spPr/>
        <p:txBody>
          <a:bodyPr/>
          <a:lstStyle/>
          <a:p>
            <a:pPr>
              <a:defRPr/>
            </a:pPr>
            <a:fld id="{3A25C4A8-53D0-499B-A71D-8036AA0E0A68}"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dirty="0"/>
          </a:p>
        </p:txBody>
      </p:sp>
      <p:sp>
        <p:nvSpPr>
          <p:cNvPr id="13" name="Slide Number Placeholder 12"/>
          <p:cNvSpPr>
            <a:spLocks noGrp="1"/>
          </p:cNvSpPr>
          <p:nvPr>
            <p:ph type="sldNum" sz="quarter" idx="12"/>
          </p:nvPr>
        </p:nvSpPr>
        <p:spPr/>
        <p:txBody>
          <a:bodyPr/>
          <a:lstStyle/>
          <a:p>
            <a:pPr>
              <a:defRPr/>
            </a:pPr>
            <a:fld id="{22676C6A-DF7E-4622-B0AC-85A43D9FD6B5}" type="slidenum">
              <a:rPr lang="en-US" smtClean="0"/>
              <a:pPr>
                <a:defRPr/>
              </a:pPr>
              <a:t>11</a:t>
            </a:fld>
            <a:endParaRPr lang="en-US"/>
          </a:p>
        </p:txBody>
      </p:sp>
      <p:sp>
        <p:nvSpPr>
          <p:cNvPr id="433156" name="AutoShape 4"/>
          <p:cNvSpPr>
            <a:spLocks/>
          </p:cNvSpPr>
          <p:nvPr/>
        </p:nvSpPr>
        <p:spPr bwMode="auto">
          <a:xfrm>
            <a:off x="6096000" y="3828256"/>
            <a:ext cx="152400" cy="1905000"/>
          </a:xfrm>
          <a:prstGeom prst="rightBrace">
            <a:avLst>
              <a:gd name="adj1" fmla="val 4583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3157" name="Text Box 5"/>
          <p:cNvSpPr txBox="1">
            <a:spLocks noChangeArrowheads="1"/>
          </p:cNvSpPr>
          <p:nvPr/>
        </p:nvSpPr>
        <p:spPr bwMode="auto">
          <a:xfrm>
            <a:off x="6673198" y="4149080"/>
            <a:ext cx="3725261"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sz="2800" dirty="0">
                <a:latin typeface="+mn-lt"/>
              </a:rPr>
              <a:t>	</a:t>
            </a:r>
            <a:r>
              <a:rPr lang="en-US" dirty="0">
                <a:latin typeface="+mn-lt"/>
              </a:rPr>
              <a:t>The “Employee” </a:t>
            </a:r>
            <a:br>
              <a:rPr lang="en-US" dirty="0">
                <a:latin typeface="+mn-lt"/>
              </a:rPr>
            </a:br>
            <a:r>
              <a:rPr lang="en-US" dirty="0">
                <a:latin typeface="+mn-lt"/>
              </a:rPr>
              <a:t>structure has 6</a:t>
            </a:r>
            <a:br>
              <a:rPr lang="en-US" dirty="0">
                <a:latin typeface="+mn-lt"/>
              </a:rPr>
            </a:br>
            <a:r>
              <a:rPr lang="en-US" dirty="0">
                <a:latin typeface="+mn-lt"/>
              </a:rPr>
              <a:t>members</a:t>
            </a:r>
          </a:p>
        </p:txBody>
      </p:sp>
      <p:sp>
        <p:nvSpPr>
          <p:cNvPr id="433158" name="Text Box 6"/>
          <p:cNvSpPr txBox="1">
            <a:spLocks noChangeArrowheads="1"/>
          </p:cNvSpPr>
          <p:nvPr/>
        </p:nvSpPr>
        <p:spPr bwMode="auto">
          <a:xfrm>
            <a:off x="6477001" y="1772817"/>
            <a:ext cx="4659559"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rPr>
              <a:t>	The “</a:t>
            </a:r>
            <a:r>
              <a:rPr lang="en-US" dirty="0" err="1">
                <a:latin typeface="+mn-lt"/>
              </a:rPr>
              <a:t>StudentInfo</a:t>
            </a:r>
            <a:r>
              <a:rPr lang="en-US" dirty="0">
                <a:latin typeface="+mn-lt"/>
              </a:rPr>
              <a:t>” </a:t>
            </a:r>
            <a:br>
              <a:rPr lang="en-US" dirty="0">
                <a:latin typeface="+mn-lt"/>
              </a:rPr>
            </a:br>
            <a:r>
              <a:rPr lang="en-US" dirty="0">
                <a:latin typeface="+mn-lt"/>
              </a:rPr>
              <a:t>structure has 4 members</a:t>
            </a:r>
          </a:p>
          <a:p>
            <a:pPr>
              <a:spcBef>
                <a:spcPct val="20000"/>
              </a:spcBef>
              <a:buFont typeface="Monotype Sorts" pitchFamily="2" charset="2"/>
              <a:buNone/>
            </a:pPr>
            <a:r>
              <a:rPr lang="en-US" dirty="0">
                <a:latin typeface="+mn-lt"/>
              </a:rPr>
              <a:t>	of different types.</a:t>
            </a:r>
          </a:p>
        </p:txBody>
      </p:sp>
      <p:sp>
        <p:nvSpPr>
          <p:cNvPr id="433159" name="AutoShape 7"/>
          <p:cNvSpPr>
            <a:spLocks/>
          </p:cNvSpPr>
          <p:nvPr/>
        </p:nvSpPr>
        <p:spPr bwMode="auto">
          <a:xfrm>
            <a:off x="6019800" y="1700808"/>
            <a:ext cx="304800" cy="1447800"/>
          </a:xfrm>
          <a:prstGeom prst="rightBrace">
            <a:avLst>
              <a:gd name="adj1" fmla="val 39583"/>
              <a:gd name="adj2" fmla="val 50000"/>
            </a:avLst>
          </a:prstGeom>
          <a:noFill/>
          <a:ln w="381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864011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Important Points Regarding Structures</a:t>
            </a:r>
          </a:p>
        </p:txBody>
      </p:sp>
      <p:sp>
        <p:nvSpPr>
          <p:cNvPr id="10242" name="Rectangle 2"/>
          <p:cNvSpPr>
            <a:spLocks noGrp="1" noChangeArrowheads="1"/>
          </p:cNvSpPr>
          <p:nvPr>
            <p:ph idx="1"/>
          </p:nvPr>
        </p:nvSpPr>
        <p:spPr>
          <a:xfrm>
            <a:off x="1631504" y="1269243"/>
            <a:ext cx="9722296" cy="4907721"/>
          </a:xfrm>
          <a:solidFill>
            <a:schemeClr val="accent1"/>
          </a:solidFill>
        </p:spPr>
        <p:style>
          <a:lnRef idx="0">
            <a:schemeClr val="accent4"/>
          </a:lnRef>
          <a:fillRef idx="3">
            <a:schemeClr val="accent4"/>
          </a:fillRef>
          <a:effectRef idx="3">
            <a:schemeClr val="accent4"/>
          </a:effectRef>
          <a:fontRef idx="minor">
            <a:schemeClr val="lt1"/>
          </a:fontRef>
        </p:style>
        <p:txBody>
          <a:bodyPr/>
          <a:lstStyle/>
          <a:p>
            <a:pPr algn="just" eaLnBrk="1" hangingPunct="1">
              <a:buFontTx/>
              <a:buNone/>
            </a:pPr>
            <a:r>
              <a:rPr lang="en-US" sz="2800" dirty="0">
                <a:solidFill>
                  <a:schemeClr val="accent2"/>
                </a:solidFill>
              </a:rPr>
              <a:t>	</a:t>
            </a:r>
            <a:endParaRPr lang="en-US" b="1" dirty="0" smtClean="0">
              <a:solidFill>
                <a:srgbClr val="C00000"/>
              </a:solidFill>
              <a:latin typeface="Tempus Sans ITC" pitchFamily="82" charset="0"/>
            </a:endParaRPr>
          </a:p>
          <a:p>
            <a:r>
              <a:rPr lang="en-US" sz="2400" b="1" dirty="0"/>
              <a:t>Definition</a:t>
            </a:r>
            <a:r>
              <a:rPr lang="en-US" sz="2400" dirty="0"/>
              <a:t> of Structure reserves </a:t>
            </a:r>
            <a:r>
              <a:rPr lang="en-US" sz="2400" b="1" dirty="0"/>
              <a:t>no space</a:t>
            </a:r>
            <a:r>
              <a:rPr lang="en-US" sz="2400" dirty="0"/>
              <a:t>.</a:t>
            </a:r>
          </a:p>
          <a:p>
            <a:pPr marL="0" indent="0">
              <a:buNone/>
            </a:pPr>
            <a:endParaRPr lang="en-US" sz="2400" dirty="0"/>
          </a:p>
          <a:p>
            <a:r>
              <a:rPr lang="en-US" sz="2400" dirty="0"/>
              <a:t>It is nothing but the “</a:t>
            </a:r>
            <a:r>
              <a:rPr lang="en-US" sz="2400" b="1" dirty="0"/>
              <a:t> Template / Map / Shape </a:t>
            </a:r>
            <a:r>
              <a:rPr lang="en-US" sz="2400" dirty="0"/>
              <a:t>” of the  structure .</a:t>
            </a:r>
          </a:p>
          <a:p>
            <a:endParaRPr lang="en-US" sz="2400" dirty="0"/>
          </a:p>
          <a:p>
            <a:r>
              <a:rPr lang="en-US" sz="2400" dirty="0"/>
              <a:t>Memory is created, very first time when a </a:t>
            </a:r>
            <a:r>
              <a:rPr lang="en-US" sz="2400" b="1" dirty="0"/>
              <a:t>variable of structure type is created</a:t>
            </a:r>
            <a:r>
              <a:rPr lang="en-US" sz="2400" dirty="0"/>
              <a:t> / </a:t>
            </a:r>
            <a:r>
              <a:rPr lang="en-US" sz="2400" b="1" dirty="0"/>
              <a:t>Instance</a:t>
            </a:r>
            <a:r>
              <a:rPr lang="en-US" sz="2400" dirty="0"/>
              <a:t> is created.</a:t>
            </a:r>
          </a:p>
          <a:p>
            <a:pPr marL="0" indent="0">
              <a:buNone/>
            </a:pPr>
            <a:endParaRPr lang="en-US" sz="2400" dirty="0"/>
          </a:p>
          <a:p>
            <a:pPr algn="just"/>
            <a:endParaRPr lang="en-US" sz="2400" dirty="0"/>
          </a:p>
          <a:p>
            <a:pPr algn="just" eaLnBrk="1" hangingPunct="1">
              <a:buFontTx/>
              <a:buNone/>
            </a:pPr>
            <a:endParaRPr lang="en-US" sz="2400" dirty="0"/>
          </a:p>
          <a:p>
            <a:pPr algn="just" eaLnBrk="1" hangingPunct="1">
              <a:buFontTx/>
              <a:buNone/>
            </a:pPr>
            <a:endParaRPr lang="en-US" dirty="0" smtClean="0">
              <a:solidFill>
                <a:srgbClr val="CC0000"/>
              </a:solidFill>
            </a:endParaRPr>
          </a:p>
        </p:txBody>
      </p:sp>
      <p:sp>
        <p:nvSpPr>
          <p:cNvPr id="3" name="Date Placeholder 2"/>
          <p:cNvSpPr>
            <a:spLocks noGrp="1"/>
          </p:cNvSpPr>
          <p:nvPr>
            <p:ph type="dt" sz="half" idx="10"/>
          </p:nvPr>
        </p:nvSpPr>
        <p:spPr/>
        <p:txBody>
          <a:bodyPr/>
          <a:lstStyle/>
          <a:p>
            <a:pPr>
              <a:defRPr/>
            </a:pPr>
            <a:fld id="{947A3DC1-AC8D-4BD1-A74B-6A67DEBB18AD}" type="datetime1">
              <a:rPr lang="en-US" smtClean="0"/>
              <a:t>4/16/2020</a:t>
            </a:fld>
            <a:endParaRPr lang="en-US" dirty="0"/>
          </a:p>
        </p:txBody>
      </p:sp>
      <p:sp>
        <p:nvSpPr>
          <p:cNvPr id="4" name="Footer Placeholder 3"/>
          <p:cNvSpPr>
            <a:spLocks noGrp="1"/>
          </p:cNvSpPr>
          <p:nvPr>
            <p:ph type="ftr" sz="quarter" idx="11"/>
          </p:nvPr>
        </p:nvSpPr>
        <p:spPr/>
        <p:txBody>
          <a:bodyPr/>
          <a:lstStyle/>
          <a:p>
            <a:pPr>
              <a:defRPr/>
            </a:pPr>
            <a:r>
              <a:rPr lang="en-US" smtClean="0"/>
              <a:t>CSE 1051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12</a:t>
            </a:fld>
            <a:endParaRPr lang="en-US"/>
          </a:p>
        </p:txBody>
      </p:sp>
      <p:pic>
        <p:nvPicPr>
          <p:cNvPr id="2050"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38578" y="1772816"/>
            <a:ext cx="1517470"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noFill/>
          <a:ln/>
        </p:spPr>
        <p:txBody>
          <a:bodyPr/>
          <a:lstStyle/>
          <a:p>
            <a:r>
              <a:rPr lang="en-AU" dirty="0"/>
              <a:t>Declaring Structure Variables</a:t>
            </a:r>
            <a:endParaRPr lang="en-US" dirty="0"/>
          </a:p>
        </p:txBody>
      </p:sp>
      <p:sp>
        <p:nvSpPr>
          <p:cNvPr id="418819" name="Rectangle 3"/>
          <p:cNvSpPr>
            <a:spLocks noGrp="1" noChangeArrowheads="1"/>
          </p:cNvSpPr>
          <p:nvPr>
            <p:ph idx="1"/>
          </p:nvPr>
        </p:nvSpPr>
        <p:spPr>
          <a:noFill/>
          <a:ln/>
        </p:spPr>
        <p:txBody>
          <a:bodyPr>
            <a:noAutofit/>
          </a:bodyPr>
          <a:lstStyle/>
          <a:p>
            <a:pPr>
              <a:lnSpc>
                <a:spcPct val="90000"/>
              </a:lnSpc>
            </a:pPr>
            <a:r>
              <a:rPr lang="en-US" sz="2000" dirty="0">
                <a:solidFill>
                  <a:schemeClr val="accent2">
                    <a:lumMod val="75000"/>
                  </a:schemeClr>
                </a:solidFill>
                <a:cs typeface="Arial" pitchFamily="34" charset="0"/>
              </a:rPr>
              <a:t>Declaration of a variable of </a:t>
            </a:r>
            <a:r>
              <a:rPr lang="en-US" sz="2000" b="1" dirty="0" err="1">
                <a:solidFill>
                  <a:schemeClr val="accent2">
                    <a:lumMod val="75000"/>
                  </a:schemeClr>
                </a:solidFill>
                <a:cs typeface="Arial" pitchFamily="34" charset="0"/>
              </a:rPr>
              <a:t>struct</a:t>
            </a:r>
            <a:r>
              <a:rPr lang="en-US" sz="2000" dirty="0">
                <a:solidFill>
                  <a:schemeClr val="accent2">
                    <a:lumMod val="75000"/>
                  </a:schemeClr>
                </a:solidFill>
                <a:cs typeface="Arial" pitchFamily="34" charset="0"/>
              </a:rPr>
              <a:t> type using </a:t>
            </a:r>
            <a:r>
              <a:rPr lang="en-US" sz="2000" b="1" dirty="0" err="1">
                <a:solidFill>
                  <a:schemeClr val="accent2">
                    <a:lumMod val="75000"/>
                  </a:schemeClr>
                </a:solidFill>
                <a:cs typeface="Arial" pitchFamily="34" charset="0"/>
              </a:rPr>
              <a:t>struct</a:t>
            </a:r>
            <a:r>
              <a:rPr lang="en-US" sz="2000" b="1" dirty="0">
                <a:solidFill>
                  <a:schemeClr val="accent2">
                    <a:lumMod val="75000"/>
                  </a:schemeClr>
                </a:solidFill>
                <a:cs typeface="Arial" pitchFamily="34" charset="0"/>
              </a:rPr>
              <a:t> </a:t>
            </a:r>
            <a:r>
              <a:rPr lang="en-US" sz="2000" dirty="0">
                <a:solidFill>
                  <a:schemeClr val="accent2">
                    <a:lumMod val="75000"/>
                  </a:schemeClr>
                </a:solidFill>
                <a:cs typeface="Arial" pitchFamily="34" charset="0"/>
              </a:rPr>
              <a:t>tag name, after structure definition: </a:t>
            </a:r>
          </a:p>
          <a:p>
            <a:pPr>
              <a:lnSpc>
                <a:spcPct val="120000"/>
              </a:lnSpc>
              <a:buFont typeface="Monotype Sorts" pitchFamily="2" charset="2"/>
              <a:buNone/>
            </a:pPr>
            <a:r>
              <a:rPr lang="en-US" sz="2000" dirty="0">
                <a:cs typeface="Arial" pitchFamily="34" charset="0"/>
              </a:rPr>
              <a:t>	</a:t>
            </a:r>
            <a:r>
              <a:rPr lang="en-US" sz="2400" b="1" dirty="0">
                <a:solidFill>
                  <a:srgbClr val="3333FF"/>
                </a:solidFill>
                <a:cs typeface="Arial" pitchFamily="34" charset="0"/>
              </a:rPr>
              <a:t>&lt;</a:t>
            </a:r>
            <a:r>
              <a:rPr lang="en-US" sz="2400" b="1" dirty="0" err="1">
                <a:solidFill>
                  <a:srgbClr val="3333FF"/>
                </a:solidFill>
                <a:cs typeface="Arial" pitchFamily="34" charset="0"/>
              </a:rPr>
              <a:t>struct</a:t>
            </a:r>
            <a:r>
              <a:rPr lang="en-US" sz="2400" b="1" dirty="0">
                <a:solidFill>
                  <a:srgbClr val="3333FF"/>
                </a:solidFill>
                <a:cs typeface="Arial" pitchFamily="34" charset="0"/>
              </a:rPr>
              <a:t>-type&gt; &lt;</a:t>
            </a:r>
            <a:r>
              <a:rPr lang="en-US" sz="2400" b="1" dirty="0" err="1">
                <a:solidFill>
                  <a:srgbClr val="3333FF"/>
                </a:solidFill>
                <a:cs typeface="Arial" pitchFamily="34" charset="0"/>
              </a:rPr>
              <a:t>identifier_list</a:t>
            </a:r>
            <a:r>
              <a:rPr lang="en-US" sz="2400" b="1" dirty="0">
                <a:solidFill>
                  <a:srgbClr val="3333FF"/>
                </a:solidFill>
                <a:cs typeface="Arial" pitchFamily="34" charset="0"/>
              </a:rPr>
              <a:t>&gt;;</a:t>
            </a:r>
            <a:endParaRPr lang="en-US" sz="2000" b="1" dirty="0">
              <a:solidFill>
                <a:srgbClr val="3333FF"/>
              </a:solidFill>
              <a:cs typeface="Arial" pitchFamily="34" charset="0"/>
            </a:endParaRPr>
          </a:p>
          <a:p>
            <a:pPr>
              <a:lnSpc>
                <a:spcPct val="130000"/>
              </a:lnSpc>
            </a:pPr>
            <a:r>
              <a:rPr lang="en-US" sz="2000" dirty="0">
                <a:cs typeface="Arial" pitchFamily="34" charset="0"/>
              </a:rPr>
              <a:t>Example:</a:t>
            </a:r>
          </a:p>
          <a:p>
            <a:pPr>
              <a:lnSpc>
                <a:spcPct val="90000"/>
              </a:lnSpc>
              <a:buFont typeface="Monotype Sorts" pitchFamily="2" charset="2"/>
              <a:buNone/>
            </a:pPr>
            <a:r>
              <a:rPr lang="en-US" sz="2000" b="1" dirty="0">
                <a:cs typeface="Arial" pitchFamily="34" charset="0"/>
              </a:rPr>
              <a:t>	</a:t>
            </a:r>
            <a:r>
              <a:rPr lang="en-US" sz="2400" b="1" dirty="0" err="1">
                <a:solidFill>
                  <a:srgbClr val="3333FF"/>
                </a:solidFill>
                <a:cs typeface="Arial" pitchFamily="34" charset="0"/>
              </a:rPr>
              <a:t>StudentInfo</a:t>
            </a:r>
            <a:r>
              <a:rPr lang="en-US" sz="2400" b="1" dirty="0">
                <a:solidFill>
                  <a:srgbClr val="3333FF"/>
                </a:solidFill>
                <a:cs typeface="Arial" pitchFamily="34" charset="0"/>
              </a:rPr>
              <a:t> </a:t>
            </a:r>
            <a:r>
              <a:rPr lang="en-US" sz="2400" b="1" dirty="0">
                <a:cs typeface="Arial" pitchFamily="34" charset="0"/>
              </a:rPr>
              <a:t>Student1, Student2;</a:t>
            </a: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endParaRPr lang="en-US" sz="1800" b="1" dirty="0">
              <a:cs typeface="Arial" pitchFamily="34" charset="0"/>
            </a:endParaRPr>
          </a:p>
          <a:p>
            <a:pPr>
              <a:lnSpc>
                <a:spcPct val="90000"/>
              </a:lnSpc>
              <a:buFont typeface="Monotype Sorts" pitchFamily="2" charset="2"/>
              <a:buNone/>
            </a:pPr>
            <a:r>
              <a:rPr lang="en-US" sz="1800" dirty="0">
                <a:cs typeface="Arial" pitchFamily="34" charset="0"/>
              </a:rPr>
              <a:t>	</a:t>
            </a:r>
          </a:p>
          <a:p>
            <a:pPr>
              <a:lnSpc>
                <a:spcPct val="90000"/>
              </a:lnSpc>
              <a:buFont typeface="Monotype Sorts" pitchFamily="2" charset="2"/>
              <a:buNone/>
            </a:pPr>
            <a:endParaRPr lang="en-US" sz="1800" dirty="0">
              <a:cs typeface="Arial" pitchFamily="34" charset="0"/>
            </a:endParaRPr>
          </a:p>
          <a:p>
            <a:pPr>
              <a:lnSpc>
                <a:spcPct val="90000"/>
              </a:lnSpc>
              <a:buFont typeface="Monotype Sorts" pitchFamily="2" charset="2"/>
              <a:buNone/>
            </a:pPr>
            <a:r>
              <a:rPr lang="en-US" sz="1800" b="1" dirty="0">
                <a:cs typeface="Arial" pitchFamily="34" charset="0"/>
              </a:rPr>
              <a:t>      </a:t>
            </a:r>
            <a:r>
              <a:rPr lang="en-US" sz="2000" dirty="0">
                <a:cs typeface="Arial" pitchFamily="34" charset="0"/>
              </a:rPr>
              <a:t>Student1 and Student2 are variables of </a:t>
            </a:r>
            <a:r>
              <a:rPr lang="en-US" sz="2000" b="1" dirty="0" err="1">
                <a:solidFill>
                  <a:srgbClr val="3333FF"/>
                </a:solidFill>
                <a:cs typeface="Arial" pitchFamily="34" charset="0"/>
              </a:rPr>
              <a:t>StudentInfo</a:t>
            </a:r>
            <a:r>
              <a:rPr lang="en-US" sz="2000" b="1" dirty="0">
                <a:solidFill>
                  <a:srgbClr val="3333FF"/>
                </a:solidFill>
                <a:cs typeface="Arial" pitchFamily="34" charset="0"/>
              </a:rPr>
              <a:t> </a:t>
            </a:r>
            <a:r>
              <a:rPr lang="en-US" sz="2000" dirty="0">
                <a:cs typeface="Arial" pitchFamily="34" charset="0"/>
              </a:rPr>
              <a:t>type.</a:t>
            </a:r>
          </a:p>
        </p:txBody>
      </p:sp>
      <p:sp>
        <p:nvSpPr>
          <p:cNvPr id="4" name="Date Placeholder 3"/>
          <p:cNvSpPr>
            <a:spLocks noGrp="1"/>
          </p:cNvSpPr>
          <p:nvPr>
            <p:ph type="dt" sz="half" idx="10"/>
          </p:nvPr>
        </p:nvSpPr>
        <p:spPr/>
        <p:txBody>
          <a:bodyPr/>
          <a:lstStyle/>
          <a:p>
            <a:pPr>
              <a:defRPr/>
            </a:pPr>
            <a:fld id="{FD4FD5E2-64C2-4DF6-970B-5E89E8D1BC32}"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dirty="0"/>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13</a:t>
            </a:fld>
            <a:endParaRPr lang="en-US"/>
          </a:p>
        </p:txBody>
      </p:sp>
      <p:sp>
        <p:nvSpPr>
          <p:cNvPr id="418836" name="Text Box 20"/>
          <p:cNvSpPr txBox="1">
            <a:spLocks noChangeArrowheads="1"/>
          </p:cNvSpPr>
          <p:nvPr/>
        </p:nvSpPr>
        <p:spPr bwMode="auto">
          <a:xfrm>
            <a:off x="2895601" y="3786634"/>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ea typeface="Cambria Math" pitchFamily="18" charset="0"/>
              </a:rPr>
              <a:t>Student1</a:t>
            </a:r>
          </a:p>
        </p:txBody>
      </p:sp>
      <p:sp>
        <p:nvSpPr>
          <p:cNvPr id="418837" name="Text Box 21"/>
          <p:cNvSpPr txBox="1">
            <a:spLocks noChangeArrowheads="1"/>
          </p:cNvSpPr>
          <p:nvPr/>
        </p:nvSpPr>
        <p:spPr bwMode="auto">
          <a:xfrm>
            <a:off x="9099551" y="3786634"/>
            <a:ext cx="13231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a:latin typeface="+mn-lt"/>
              </a:rPr>
              <a:t>Student2</a:t>
            </a:r>
          </a:p>
        </p:txBody>
      </p:sp>
      <p:grpSp>
        <p:nvGrpSpPr>
          <p:cNvPr id="418863" name="Group 47"/>
          <p:cNvGrpSpPr>
            <a:grpSpLocks/>
          </p:cNvGrpSpPr>
          <p:nvPr/>
        </p:nvGrpSpPr>
        <p:grpSpPr bwMode="auto">
          <a:xfrm>
            <a:off x="4406900" y="3284984"/>
            <a:ext cx="2025650" cy="1622425"/>
            <a:chOff x="2948" y="2640"/>
            <a:chExt cx="1276" cy="1022"/>
          </a:xfrm>
        </p:grpSpPr>
        <p:sp>
          <p:nvSpPr>
            <p:cNvPr id="418864" name="Text Box 48"/>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65" name="Line 49"/>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6" name="Line 50"/>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67" name="Line 51"/>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grpSp>
        <p:nvGrpSpPr>
          <p:cNvPr id="418835" name="Group 19"/>
          <p:cNvGrpSpPr>
            <a:grpSpLocks/>
          </p:cNvGrpSpPr>
          <p:nvPr/>
        </p:nvGrpSpPr>
        <p:grpSpPr bwMode="auto">
          <a:xfrm>
            <a:off x="6965950" y="3284984"/>
            <a:ext cx="2025650" cy="1622425"/>
            <a:chOff x="2948" y="2640"/>
            <a:chExt cx="1276" cy="1022"/>
          </a:xfrm>
        </p:grpSpPr>
        <p:sp>
          <p:nvSpPr>
            <p:cNvPr id="418830" name="Text Box 14"/>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8831" name="Line 15"/>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2" name="Line 16"/>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sp>
          <p:nvSpPr>
            <p:cNvPr id="418833" name="Line 17"/>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2">
                    <a:lumMod val="75000"/>
                  </a:schemeClr>
                </a:solidFill>
              </a:endParaRPr>
            </a:p>
          </p:txBody>
        </p:sp>
      </p:grpSp>
    </p:spTree>
    <p:extLst>
      <p:ext uri="{BB962C8B-B14F-4D97-AF65-F5344CB8AC3E}">
        <p14:creationId xmlns:p14="http://schemas.microsoft.com/office/powerpoint/2010/main" val="3209160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Autofit/>
          </a:bodyPr>
          <a:lstStyle/>
          <a:p>
            <a:pPr algn="l" eaLnBrk="1" hangingPunct="1"/>
            <a:r>
              <a:rPr lang="en-AU" sz="3200" dirty="0"/>
              <a:t>Declaring Structure Variables</a:t>
            </a:r>
          </a:p>
        </p:txBody>
      </p:sp>
      <p:sp>
        <p:nvSpPr>
          <p:cNvPr id="9219" name="Rectangle 3"/>
          <p:cNvSpPr>
            <a:spLocks noGrp="1" noChangeArrowheads="1"/>
          </p:cNvSpPr>
          <p:nvPr>
            <p:ph idx="1"/>
          </p:nvPr>
        </p:nvSpPr>
        <p:spPr/>
        <p:txBody>
          <a:bodyPr/>
          <a:lstStyle/>
          <a:p>
            <a:pPr marL="533400" indent="-533400" algn="just">
              <a:lnSpc>
                <a:spcPct val="80000"/>
              </a:lnSpc>
              <a:buNone/>
              <a:defRPr/>
            </a:pPr>
            <a:endParaRPr lang="en-AU" sz="800" dirty="0"/>
          </a:p>
          <a:p>
            <a:pPr marL="533400" indent="-533400" algn="just">
              <a:lnSpc>
                <a:spcPct val="80000"/>
              </a:lnSpc>
              <a:buNone/>
              <a:defRPr/>
            </a:pPr>
            <a:r>
              <a:rPr lang="en-AU" sz="2400" dirty="0">
                <a:solidFill>
                  <a:schemeClr val="accent2"/>
                </a:solidFill>
              </a:rPr>
              <a:t>Declare them at the time of structure definition:</a:t>
            </a:r>
          </a:p>
          <a:p>
            <a:pPr marL="533400" indent="-533400" algn="just">
              <a:lnSpc>
                <a:spcPct val="80000"/>
              </a:lnSpc>
              <a:buNone/>
              <a:defRPr/>
            </a:pPr>
            <a:endParaRPr lang="en-AU" sz="2400" dirty="0"/>
          </a:p>
          <a:p>
            <a:pPr marL="533400" indent="-533400" algn="just">
              <a:lnSpc>
                <a:spcPct val="80000"/>
              </a:lnSpc>
              <a:buNone/>
              <a:defRPr/>
            </a:pPr>
            <a:r>
              <a:rPr lang="fr-FR" sz="2400" b="1" dirty="0">
                <a:solidFill>
                  <a:srgbClr val="660033"/>
                </a:solidFill>
              </a:rPr>
              <a:t> </a:t>
            </a:r>
            <a:r>
              <a:rPr lang="fr-FR" sz="2400" b="1" dirty="0" err="1">
                <a:solidFill>
                  <a:srgbClr val="3333FF"/>
                </a:solidFill>
              </a:rPr>
              <a:t>struct</a:t>
            </a:r>
            <a:r>
              <a:rPr lang="fr-FR" sz="2400" b="1" dirty="0">
                <a:solidFill>
                  <a:srgbClr val="3333FF"/>
                </a:solidFill>
              </a:rPr>
              <a:t> </a:t>
            </a:r>
            <a:r>
              <a:rPr lang="fr-FR" sz="2400" b="1" dirty="0" err="1">
                <a:solidFill>
                  <a:srgbClr val="660033"/>
                </a:solidFill>
              </a:rPr>
              <a:t>student</a:t>
            </a:r>
            <a:r>
              <a:rPr lang="fr-FR" sz="2400" b="1" dirty="0">
                <a:solidFill>
                  <a:srgbClr val="660033"/>
                </a:solidFill>
              </a:rPr>
              <a:t> 		</a:t>
            </a:r>
          </a:p>
          <a:p>
            <a:pPr marL="533400" indent="-533400" algn="just">
              <a:lnSpc>
                <a:spcPct val="80000"/>
              </a:lnSpc>
              <a:buNone/>
              <a:defRPr/>
            </a:pPr>
            <a:r>
              <a:rPr lang="fr-FR" sz="2400" b="1" dirty="0">
                <a:solidFill>
                  <a:srgbClr val="660033"/>
                </a:solidFill>
              </a:rPr>
              <a:t> { </a:t>
            </a:r>
          </a:p>
          <a:p>
            <a:pPr marL="533400" indent="-533400" algn="just">
              <a:lnSpc>
                <a:spcPct val="80000"/>
              </a:lnSpc>
              <a:buNone/>
              <a:defRPr/>
            </a:pPr>
            <a:r>
              <a:rPr lang="fr-FR" sz="2400" b="1" dirty="0">
                <a:solidFill>
                  <a:srgbClr val="660033"/>
                </a:solidFill>
              </a:rPr>
              <a:t>	</a:t>
            </a:r>
            <a:r>
              <a:rPr lang="fr-FR" sz="2400" b="1" dirty="0" err="1">
                <a:solidFill>
                  <a:srgbClr val="3333FF"/>
                </a:solidFill>
              </a:rPr>
              <a:t>int</a:t>
            </a:r>
            <a:r>
              <a:rPr lang="fr-FR" sz="2400" b="1" dirty="0">
                <a:solidFill>
                  <a:srgbClr val="3333FF"/>
                </a:solidFill>
              </a:rPr>
              <a:t> </a:t>
            </a:r>
            <a:r>
              <a:rPr lang="fr-FR" sz="2400" b="1" dirty="0" err="1">
                <a:solidFill>
                  <a:srgbClr val="660033"/>
                </a:solidFill>
              </a:rPr>
              <a:t>rollno</a:t>
            </a:r>
            <a:r>
              <a:rPr lang="fr-FR" sz="2400" b="1" dirty="0">
                <a:solidFill>
                  <a:srgbClr val="660033"/>
                </a:solidFill>
              </a:rPr>
              <a:t>;		</a:t>
            </a:r>
          </a:p>
          <a:p>
            <a:pPr marL="952500" lvl="1" indent="-381000" algn="just">
              <a:lnSpc>
                <a:spcPct val="80000"/>
              </a:lnSpc>
              <a:buNone/>
              <a:defRPr/>
            </a:pPr>
            <a:r>
              <a:rPr lang="fr-FR" sz="2700" b="1" dirty="0" err="1">
                <a:solidFill>
                  <a:srgbClr val="3333FF"/>
                </a:solidFill>
              </a:rPr>
              <a:t>int</a:t>
            </a:r>
            <a:r>
              <a:rPr lang="fr-FR" sz="2700" b="1" dirty="0">
                <a:solidFill>
                  <a:srgbClr val="3333FF"/>
                </a:solidFill>
              </a:rPr>
              <a:t> </a:t>
            </a:r>
            <a:r>
              <a:rPr lang="fr-FR" sz="2700" b="1" dirty="0" err="1">
                <a:solidFill>
                  <a:srgbClr val="660033"/>
                </a:solidFill>
              </a:rPr>
              <a:t>age</a:t>
            </a:r>
            <a:r>
              <a:rPr lang="fr-FR" sz="2700" b="1" dirty="0">
                <a:solidFill>
                  <a:srgbClr val="660033"/>
                </a:solidFill>
              </a:rPr>
              <a:t>;		  		</a:t>
            </a:r>
          </a:p>
          <a:p>
            <a:pPr marL="952500" lvl="1" indent="-381000" algn="just">
              <a:lnSpc>
                <a:spcPct val="80000"/>
              </a:lnSpc>
              <a:buNone/>
              <a:defRPr/>
            </a:pPr>
            <a:r>
              <a:rPr lang="fr-FR" sz="2700" b="1" dirty="0">
                <a:solidFill>
                  <a:srgbClr val="3333FF"/>
                </a:solidFill>
              </a:rPr>
              <a:t>char</a:t>
            </a:r>
            <a:r>
              <a:rPr lang="fr-FR" sz="2700" b="1" dirty="0">
                <a:solidFill>
                  <a:srgbClr val="660033"/>
                </a:solidFill>
              </a:rPr>
              <a:t> </a:t>
            </a:r>
            <a:r>
              <a:rPr lang="fr-FR" sz="2700" b="1" dirty="0" err="1">
                <a:solidFill>
                  <a:srgbClr val="660033"/>
                </a:solidFill>
              </a:rPr>
              <a:t>name</a:t>
            </a:r>
            <a:r>
              <a:rPr lang="fr-FR" sz="2700" b="1" dirty="0">
                <a:solidFill>
                  <a:srgbClr val="660033"/>
                </a:solidFill>
              </a:rPr>
              <a:t>[10];			</a:t>
            </a:r>
          </a:p>
          <a:p>
            <a:pPr marL="952500" lvl="1" indent="-381000" algn="just">
              <a:lnSpc>
                <a:spcPct val="80000"/>
              </a:lnSpc>
              <a:buNone/>
              <a:defRPr/>
            </a:pPr>
            <a:r>
              <a:rPr lang="fr-FR" sz="2700" b="1" dirty="0" err="1">
                <a:solidFill>
                  <a:srgbClr val="3333FF"/>
                </a:solidFill>
              </a:rPr>
              <a:t>float</a:t>
            </a:r>
            <a:r>
              <a:rPr lang="fr-FR" sz="2700" b="1" dirty="0">
                <a:solidFill>
                  <a:srgbClr val="3333FF"/>
                </a:solidFill>
              </a:rPr>
              <a:t> </a:t>
            </a:r>
            <a:r>
              <a:rPr lang="fr-FR" sz="2700" b="1" dirty="0" err="1">
                <a:solidFill>
                  <a:srgbClr val="660033"/>
                </a:solidFill>
              </a:rPr>
              <a:t>height</a:t>
            </a:r>
            <a:r>
              <a:rPr lang="fr-FR" sz="2700" b="1" dirty="0">
                <a:solidFill>
                  <a:srgbClr val="660033"/>
                </a:solidFill>
              </a:rPr>
              <a:t>;	</a:t>
            </a:r>
            <a:r>
              <a:rPr lang="fr-FR" b="1" dirty="0" smtClean="0">
                <a:solidFill>
                  <a:srgbClr val="660033"/>
                </a:solidFill>
              </a:rPr>
              <a:t>		</a:t>
            </a:r>
          </a:p>
          <a:p>
            <a:pPr marL="495300" indent="-381000" algn="just">
              <a:lnSpc>
                <a:spcPct val="80000"/>
              </a:lnSpc>
              <a:buNone/>
              <a:defRPr/>
            </a:pPr>
            <a:r>
              <a:rPr lang="fr-FR" sz="2400" b="1" dirty="0">
                <a:solidFill>
                  <a:srgbClr val="660033"/>
                </a:solidFill>
                <a:cs typeface="Courier New" pitchFamily="49" charset="0"/>
              </a:rPr>
              <a:t> }s1, s2, s3;  </a:t>
            </a:r>
            <a:r>
              <a:rPr lang="fr-FR" sz="2000" b="1" dirty="0">
                <a:solidFill>
                  <a:schemeClr val="accent2"/>
                </a:solidFill>
                <a:cs typeface="Courier New" pitchFamily="49" charset="0"/>
              </a:rPr>
              <a:t>/* </a:t>
            </a:r>
            <a:r>
              <a:rPr lang="fr-FR" sz="2000" b="1" dirty="0" err="1">
                <a:solidFill>
                  <a:schemeClr val="accent2"/>
                </a:solidFill>
                <a:cs typeface="Courier New" pitchFamily="49" charset="0"/>
              </a:rPr>
              <a:t>Defines</a:t>
            </a:r>
            <a:r>
              <a:rPr lang="fr-FR" sz="2000" b="1" dirty="0">
                <a:solidFill>
                  <a:schemeClr val="accent2"/>
                </a:solidFill>
                <a:cs typeface="Courier New" pitchFamily="49" charset="0"/>
              </a:rPr>
              <a:t> 3 variables  of type </a:t>
            </a:r>
            <a:r>
              <a:rPr lang="fr-FR" sz="2000" b="1" dirty="0" err="1">
                <a:solidFill>
                  <a:schemeClr val="accent2"/>
                </a:solidFill>
                <a:cs typeface="Courier New" pitchFamily="49" charset="0"/>
              </a:rPr>
              <a:t>student</a:t>
            </a:r>
            <a:r>
              <a:rPr lang="fr-FR" sz="2000" b="1" dirty="0">
                <a:solidFill>
                  <a:schemeClr val="accent2"/>
                </a:solidFill>
                <a:cs typeface="Courier New" pitchFamily="49" charset="0"/>
              </a:rPr>
              <a:t> */</a:t>
            </a:r>
            <a:r>
              <a:rPr lang="fr-FR" sz="2000" b="1" dirty="0">
                <a:solidFill>
                  <a:srgbClr val="660033"/>
                </a:solidFill>
                <a:cs typeface="Courier New" pitchFamily="49" charset="0"/>
              </a:rPr>
              <a:t>       </a:t>
            </a:r>
          </a:p>
          <a:p>
            <a:pPr marL="1295400" lvl="2" indent="-381000" algn="just">
              <a:lnSpc>
                <a:spcPct val="80000"/>
              </a:lnSpc>
              <a:buNone/>
              <a:defRPr/>
            </a:pPr>
            <a:r>
              <a:rPr lang="fr-FR" sz="1600" dirty="0">
                <a:solidFill>
                  <a:srgbClr val="660033"/>
                </a:solidFill>
              </a:rPr>
              <a:t>			</a:t>
            </a:r>
          </a:p>
        </p:txBody>
      </p:sp>
      <p:sp>
        <p:nvSpPr>
          <p:cNvPr id="2" name="Date Placeholder 1"/>
          <p:cNvSpPr>
            <a:spLocks noGrp="1"/>
          </p:cNvSpPr>
          <p:nvPr>
            <p:ph type="dt" sz="half" idx="10"/>
          </p:nvPr>
        </p:nvSpPr>
        <p:spPr/>
        <p:txBody>
          <a:bodyPr/>
          <a:lstStyle/>
          <a:p>
            <a:pPr>
              <a:defRPr/>
            </a:pPr>
            <a:fld id="{A6364E9A-CD99-463E-A306-071B3CB6D529}"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14</a:t>
            </a:fld>
            <a:endParaRPr lang="en-US"/>
          </a:p>
        </p:txBody>
      </p:sp>
      <p:sp>
        <p:nvSpPr>
          <p:cNvPr id="5" name="Rectangle 4"/>
          <p:cNvSpPr/>
          <p:nvPr/>
        </p:nvSpPr>
        <p:spPr>
          <a:xfrm>
            <a:off x="2571054" y="5128989"/>
            <a:ext cx="8096945" cy="830997"/>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dirty="0"/>
              <a:t>Members of a structure themselves are not variables. i.e. </a:t>
            </a:r>
            <a:r>
              <a:rPr lang="en-US" sz="2400" b="1" dirty="0" err="1">
                <a:solidFill>
                  <a:srgbClr val="FFFF00"/>
                </a:solidFill>
              </a:rPr>
              <a:t>rollno</a:t>
            </a:r>
            <a:r>
              <a:rPr lang="en-US" sz="2400" b="1" dirty="0">
                <a:solidFill>
                  <a:srgbClr val="FFFF00"/>
                </a:solidFill>
              </a:rPr>
              <a:t> </a:t>
            </a:r>
            <a:r>
              <a:rPr lang="en-US" sz="2400" dirty="0"/>
              <a:t>alone does not have any value or meaning. </a:t>
            </a:r>
          </a:p>
        </p:txBody>
      </p:sp>
      <p:pic>
        <p:nvPicPr>
          <p:cNvPr id="11" name="Picture 2" descr="C:\Users\Admin\Pictures\ag00339_.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5345013"/>
            <a:ext cx="1114425" cy="676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lgn="l" eaLnBrk="1" hangingPunct="1"/>
            <a:r>
              <a:rPr lang="en-US" sz="3600" dirty="0">
                <a:latin typeface="Tempus Sans ITC" pitchFamily="82" charset="0"/>
              </a:rPr>
              <a:t>Member</a:t>
            </a:r>
            <a:r>
              <a:rPr lang="en-US" sz="3600" dirty="0"/>
              <a:t> or </a:t>
            </a:r>
            <a:r>
              <a:rPr lang="en-US" sz="3600" dirty="0">
                <a:latin typeface="Tempus Sans ITC" pitchFamily="82" charset="0"/>
              </a:rPr>
              <a:t>dot </a:t>
            </a:r>
            <a:r>
              <a:rPr lang="en-US" sz="3600" dirty="0"/>
              <a:t>operator</a:t>
            </a:r>
          </a:p>
        </p:txBody>
      </p:sp>
      <p:sp>
        <p:nvSpPr>
          <p:cNvPr id="11267" name="Rectangle 3"/>
          <p:cNvSpPr>
            <a:spLocks noGrp="1" noChangeArrowheads="1"/>
          </p:cNvSpPr>
          <p:nvPr>
            <p:ph idx="1"/>
          </p:nvPr>
        </p:nvSpPr>
        <p:spPr/>
        <p:txBody>
          <a:bodyPr/>
          <a:lstStyle/>
          <a:p>
            <a:pPr algn="just" eaLnBrk="1" hangingPunct="1">
              <a:buFont typeface="Wingdings" pitchFamily="2" charset="2"/>
              <a:buChar char="§"/>
            </a:pPr>
            <a:r>
              <a:rPr lang="en-US" sz="2800" dirty="0"/>
              <a:t>The link between member and a structure variable  is established using the </a:t>
            </a:r>
            <a:r>
              <a:rPr lang="en-US" sz="2800" b="1" dirty="0">
                <a:solidFill>
                  <a:srgbClr val="C00000"/>
                </a:solidFill>
              </a:rPr>
              <a:t>member operator</a:t>
            </a:r>
            <a:r>
              <a:rPr lang="en-US" sz="2800" dirty="0"/>
              <a:t> </a:t>
            </a:r>
            <a:r>
              <a:rPr lang="en-US" sz="2800" b="1" dirty="0">
                <a:solidFill>
                  <a:srgbClr val="CC0000"/>
                </a:solidFill>
              </a:rPr>
              <a:t>‘.’</a:t>
            </a:r>
            <a:r>
              <a:rPr lang="en-US" sz="2800" dirty="0"/>
              <a:t> which is also known as ‘</a:t>
            </a:r>
            <a:r>
              <a:rPr lang="en-US" sz="2800" b="1" dirty="0">
                <a:solidFill>
                  <a:srgbClr val="C00000"/>
                </a:solidFill>
              </a:rPr>
              <a:t>dot operator</a:t>
            </a:r>
            <a:r>
              <a:rPr lang="en-US" sz="2800" dirty="0"/>
              <a:t>’ </a:t>
            </a:r>
          </a:p>
          <a:p>
            <a:pPr marL="0" indent="0" algn="just">
              <a:buNone/>
            </a:pPr>
            <a:r>
              <a:rPr lang="en-US" sz="2400" dirty="0"/>
              <a:t>	&lt;</a:t>
            </a:r>
            <a:r>
              <a:rPr lang="en-US" sz="2400" dirty="0" err="1"/>
              <a:t>struct</a:t>
            </a:r>
            <a:r>
              <a:rPr lang="en-US" sz="2400" dirty="0"/>
              <a:t>-variable&gt;</a:t>
            </a:r>
            <a:r>
              <a:rPr lang="en-US" sz="2400" b="1" dirty="0"/>
              <a:t>.</a:t>
            </a:r>
            <a:r>
              <a:rPr lang="en-US" sz="2400" dirty="0"/>
              <a:t>&lt;</a:t>
            </a:r>
            <a:r>
              <a:rPr lang="en-US" sz="2400" dirty="0" err="1"/>
              <a:t>member_name</a:t>
            </a:r>
            <a:r>
              <a:rPr lang="en-US" sz="2400" dirty="0"/>
              <a:t>&gt;</a:t>
            </a:r>
          </a:p>
          <a:p>
            <a:pPr algn="just" eaLnBrk="1" hangingPunct="1">
              <a:buFont typeface="Wingdings" pitchFamily="2" charset="2"/>
              <a:buChar char="§"/>
            </a:pPr>
            <a:endParaRPr lang="en-US" sz="1600" dirty="0"/>
          </a:p>
          <a:p>
            <a:pPr algn="just" eaLnBrk="1" hangingPunct="1">
              <a:buFontTx/>
              <a:buNone/>
            </a:pPr>
            <a:r>
              <a:rPr lang="en-US" sz="2800" dirty="0"/>
              <a:t>	e.g.: student s1; // s1 is a variable of type 				//student structure.</a:t>
            </a:r>
          </a:p>
          <a:p>
            <a:pPr algn="just" eaLnBrk="1" hangingPunct="1">
              <a:buFontTx/>
              <a:buNone/>
            </a:pPr>
            <a:r>
              <a:rPr lang="en-US" sz="2800" dirty="0">
                <a:solidFill>
                  <a:srgbClr val="CC0000"/>
                </a:solidFill>
              </a:rPr>
              <a:t>	</a:t>
            </a:r>
            <a:r>
              <a:rPr lang="en-US" sz="2800" dirty="0"/>
              <a:t>	</a:t>
            </a:r>
            <a:r>
              <a:rPr lang="en-US" sz="2400" dirty="0"/>
              <a:t>s1. </a:t>
            </a:r>
            <a:r>
              <a:rPr lang="en-US" sz="2400" dirty="0" err="1"/>
              <a:t>rollno</a:t>
            </a:r>
            <a:r>
              <a:rPr lang="en-US" sz="2400" dirty="0"/>
              <a:t>;</a:t>
            </a:r>
          </a:p>
          <a:p>
            <a:pPr algn="just" eaLnBrk="1" hangingPunct="1">
              <a:buFontTx/>
              <a:buNone/>
            </a:pPr>
            <a:r>
              <a:rPr lang="en-US" sz="2400" dirty="0"/>
              <a:t>		s1. age;</a:t>
            </a:r>
          </a:p>
          <a:p>
            <a:pPr algn="just" eaLnBrk="1" hangingPunct="1">
              <a:buFontTx/>
              <a:buNone/>
            </a:pPr>
            <a:r>
              <a:rPr lang="en-US" sz="2400" dirty="0"/>
              <a:t>		s1. name;</a:t>
            </a:r>
          </a:p>
          <a:p>
            <a:pPr algn="just" eaLnBrk="1" hangingPunct="1">
              <a:buFont typeface="Wingdings" pitchFamily="2" charset="2"/>
              <a:buChar char="§"/>
            </a:pPr>
            <a:endParaRPr lang="en-US" sz="2800" dirty="0"/>
          </a:p>
        </p:txBody>
      </p:sp>
      <p:sp>
        <p:nvSpPr>
          <p:cNvPr id="2" name="Date Placeholder 1"/>
          <p:cNvSpPr>
            <a:spLocks noGrp="1"/>
          </p:cNvSpPr>
          <p:nvPr>
            <p:ph type="dt" sz="half" idx="10"/>
          </p:nvPr>
        </p:nvSpPr>
        <p:spPr/>
        <p:txBody>
          <a:bodyPr/>
          <a:lstStyle/>
          <a:p>
            <a:pPr>
              <a:defRPr/>
            </a:pPr>
            <a:fld id="{38178A1F-11D5-4C8A-80ED-5C9E71F051F6}"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19842" name="Group 2"/>
          <p:cNvGrpSpPr>
            <a:grpSpLocks/>
          </p:cNvGrpSpPr>
          <p:nvPr/>
        </p:nvGrpSpPr>
        <p:grpSpPr bwMode="auto">
          <a:xfrm>
            <a:off x="8275390" y="4648200"/>
            <a:ext cx="1997075" cy="1600200"/>
            <a:chOff x="2948" y="2640"/>
            <a:chExt cx="1258" cy="1008"/>
          </a:xfrm>
        </p:grpSpPr>
        <p:sp>
          <p:nvSpPr>
            <p:cNvPr id="419843" name="Text Box 3"/>
            <p:cNvSpPr txBox="1">
              <a:spLocks noChangeArrowheads="1"/>
            </p:cNvSpPr>
            <p:nvPr/>
          </p:nvSpPr>
          <p:spPr bwMode="auto">
            <a:xfrm>
              <a:off x="2948" y="2640"/>
              <a:ext cx="1233" cy="1008"/>
            </a:xfrm>
            <a:prstGeom prst="rect">
              <a:avLst/>
            </a:prstGeom>
            <a:noFill/>
            <a:ln>
              <a:noFill/>
            </a:ln>
            <a:effectLst/>
            <a:extLst>
              <a:ext uri="{909E8E84-426E-40DD-AFC4-6F175D3DCCD1}">
                <a14:hiddenFill xmlns:a14="http://schemas.microsoft.com/office/drawing/2010/main">
                  <a:solidFill>
                    <a:srgbClr val="A2C1FE"/>
                  </a:solidFill>
                </a14:hiddenFill>
              </a:ext>
              <a:ext uri="{91240B29-F687-4F45-9708-019B960494DF}">
                <a14:hiddenLine xmlns:a14="http://schemas.microsoft.com/office/drawing/2010/main" w="38100">
                  <a:solidFill>
                    <a:srgbClr val="FAFD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Chan Tai Man</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12345            M</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COMP</a:t>
              </a:r>
            </a:p>
          </p:txBody>
        </p:sp>
        <p:sp>
          <p:nvSpPr>
            <p:cNvPr id="419844" name="Line 4"/>
            <p:cNvSpPr>
              <a:spLocks noChangeShapeType="1"/>
            </p:cNvSpPr>
            <p:nvPr/>
          </p:nvSpPr>
          <p:spPr bwMode="auto">
            <a:xfrm>
              <a:off x="2958" y="2998"/>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5" name="Line 5"/>
            <p:cNvSpPr>
              <a:spLocks noChangeShapeType="1"/>
            </p:cNvSpPr>
            <p:nvPr/>
          </p:nvSpPr>
          <p:spPr bwMode="auto">
            <a:xfrm>
              <a:off x="2958" y="3334"/>
              <a:ext cx="124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46" name="Line 6"/>
            <p:cNvSpPr>
              <a:spLocks noChangeShapeType="1"/>
            </p:cNvSpPr>
            <p:nvPr/>
          </p:nvSpPr>
          <p:spPr bwMode="auto">
            <a:xfrm>
              <a:off x="3534" y="2998"/>
              <a:ext cx="0" cy="3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AFD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47" name="Rectangle 7"/>
          <p:cNvSpPr>
            <a:spLocks noGrp="1" noChangeArrowheads="1"/>
          </p:cNvSpPr>
          <p:nvPr>
            <p:ph type="title"/>
          </p:nvPr>
        </p:nvSpPr>
        <p:spPr>
          <a:noFill/>
          <a:ln/>
        </p:spPr>
        <p:txBody>
          <a:bodyPr>
            <a:normAutofit/>
          </a:bodyPr>
          <a:lstStyle/>
          <a:p>
            <a:r>
              <a:rPr lang="en-US" dirty="0" smtClean="0"/>
              <a:t>Member accessing using dot operator</a:t>
            </a:r>
            <a:endParaRPr lang="en-US" dirty="0"/>
          </a:p>
        </p:txBody>
      </p:sp>
      <p:sp>
        <p:nvSpPr>
          <p:cNvPr id="419848" name="Rectangle 8"/>
          <p:cNvSpPr>
            <a:spLocks noGrp="1" noChangeArrowheads="1"/>
          </p:cNvSpPr>
          <p:nvPr>
            <p:ph idx="1"/>
          </p:nvPr>
        </p:nvSpPr>
        <p:spPr>
          <a:noFill/>
          <a:ln/>
        </p:spPr>
        <p:txBody>
          <a:bodyPr>
            <a:normAutofit lnSpcReduction="10000"/>
          </a:bodyPr>
          <a:lstStyle/>
          <a:p>
            <a:pPr>
              <a:lnSpc>
                <a:spcPct val="90000"/>
              </a:lnSpc>
            </a:pPr>
            <a:r>
              <a:rPr lang="en-US" sz="2400" b="1" dirty="0"/>
              <a:t>Example</a:t>
            </a:r>
            <a:r>
              <a:rPr lang="en-US" sz="2400" dirty="0"/>
              <a:t>:</a:t>
            </a:r>
          </a:p>
          <a:p>
            <a:pPr marL="0" indent="0">
              <a:buNone/>
            </a:pPr>
            <a:r>
              <a:rPr lang="en-US" sz="2400" dirty="0"/>
              <a:t>  </a:t>
            </a:r>
            <a:r>
              <a:rPr lang="en-US" sz="2400" dirty="0" err="1" smtClean="0"/>
              <a:t>StudentRecord</a:t>
            </a:r>
            <a:r>
              <a:rPr lang="en-US" sz="2400" dirty="0" smtClean="0"/>
              <a:t> </a:t>
            </a:r>
            <a:r>
              <a:rPr lang="en-US" sz="2400" b="1" dirty="0"/>
              <a:t>Student1</a:t>
            </a:r>
            <a:r>
              <a:rPr lang="en-US" sz="2400" dirty="0"/>
              <a:t>; </a:t>
            </a:r>
            <a:r>
              <a:rPr lang="en-US" sz="2400" dirty="0">
                <a:solidFill>
                  <a:schemeClr val="bg1">
                    <a:lumMod val="50000"/>
                  </a:schemeClr>
                </a:solidFill>
              </a:rPr>
              <a:t>//Student1 is a variable of type </a:t>
            </a:r>
            <a:r>
              <a:rPr lang="en-US" sz="2400" b="1" dirty="0" err="1" smtClean="0">
                <a:solidFill>
                  <a:schemeClr val="bg1">
                    <a:lumMod val="50000"/>
                  </a:schemeClr>
                </a:solidFill>
              </a:rPr>
              <a:t>StudentRecord</a:t>
            </a:r>
            <a:endParaRPr lang="en-US" sz="2400" b="1" dirty="0">
              <a:solidFill>
                <a:schemeClr val="bg1">
                  <a:lumMod val="50000"/>
                </a:schemeClr>
              </a:solidFill>
            </a:endParaRPr>
          </a:p>
          <a:p>
            <a:pPr>
              <a:buFont typeface="Monotype Sorts" pitchFamily="2" charset="2"/>
              <a:buNone/>
            </a:pPr>
            <a:r>
              <a:rPr lang="en-US" sz="2400" dirty="0"/>
              <a:t>	</a:t>
            </a:r>
            <a:r>
              <a:rPr lang="en-US" sz="2400" dirty="0" err="1"/>
              <a:t>strcpy</a:t>
            </a:r>
            <a:r>
              <a:rPr lang="en-US" sz="2400" dirty="0"/>
              <a:t>(</a:t>
            </a:r>
            <a:r>
              <a:rPr lang="en-US" sz="2400" b="1" dirty="0"/>
              <a:t>Student1</a:t>
            </a:r>
            <a:r>
              <a:rPr lang="en-US" sz="2400" dirty="0"/>
              <a:t>.Name, "Chan Tai Man");</a:t>
            </a:r>
            <a:br>
              <a:rPr lang="en-US" sz="2400" dirty="0"/>
            </a:br>
            <a:r>
              <a:rPr lang="en-US" sz="2400" b="1" dirty="0"/>
              <a:t>Student1</a:t>
            </a:r>
            <a:r>
              <a:rPr lang="en-US" sz="2400" dirty="0"/>
              <a:t>.Id = 12345;</a:t>
            </a:r>
            <a:br>
              <a:rPr lang="en-US" sz="2400" dirty="0"/>
            </a:br>
            <a:r>
              <a:rPr lang="en-US" sz="2400" dirty="0" err="1"/>
              <a:t>strcpy</a:t>
            </a:r>
            <a:r>
              <a:rPr lang="en-US" sz="2400" dirty="0"/>
              <a:t>(</a:t>
            </a:r>
            <a:r>
              <a:rPr lang="en-US" sz="2400" b="1" dirty="0"/>
              <a:t>Student1</a:t>
            </a:r>
            <a:r>
              <a:rPr lang="en-US" sz="2400" dirty="0"/>
              <a:t>.Dept, "COMP");</a:t>
            </a:r>
            <a:br>
              <a:rPr lang="en-US" sz="2400" dirty="0"/>
            </a:br>
            <a:r>
              <a:rPr lang="en-US" sz="2400" b="1" dirty="0"/>
              <a:t>Student1</a:t>
            </a:r>
            <a:r>
              <a:rPr lang="en-US" sz="2400" dirty="0"/>
              <a:t>.gender = 'M</a:t>
            </a:r>
            <a:r>
              <a:rPr lang="en-US" sz="2400" dirty="0" smtClean="0"/>
              <a:t>';</a:t>
            </a:r>
          </a:p>
          <a:p>
            <a:pPr>
              <a:buFont typeface="Monotype Sorts" pitchFamily="2" charset="2"/>
              <a:buNone/>
            </a:pPr>
            <a:r>
              <a:rPr lang="en-US" sz="2400" dirty="0"/>
              <a:t/>
            </a:r>
            <a:br>
              <a:rPr lang="en-US" sz="2400" dirty="0"/>
            </a:br>
            <a:r>
              <a:rPr lang="en-US" sz="2400" dirty="0" err="1"/>
              <a:t>printf</a:t>
            </a:r>
            <a:r>
              <a:rPr lang="en-US" sz="2400" dirty="0"/>
              <a:t>("The student is “);</a:t>
            </a:r>
            <a:br>
              <a:rPr lang="en-US" sz="2400" dirty="0"/>
            </a:br>
            <a:r>
              <a:rPr lang="en-US" sz="2400" dirty="0"/>
              <a:t>switch (Student1.gender){</a:t>
            </a:r>
            <a:br>
              <a:rPr lang="en-US" sz="2400" dirty="0"/>
            </a:br>
            <a:r>
              <a:rPr lang="en-US" sz="2400" dirty="0"/>
              <a:t>	case 'F': </a:t>
            </a:r>
            <a:r>
              <a:rPr lang="en-US" sz="2400" dirty="0" err="1"/>
              <a:t>cout</a:t>
            </a:r>
            <a:r>
              <a:rPr lang="en-US" sz="2400" dirty="0"/>
              <a:t> &lt;&lt; "Ms. "; break;</a:t>
            </a:r>
            <a:br>
              <a:rPr lang="en-US" sz="2400" dirty="0"/>
            </a:br>
            <a:r>
              <a:rPr lang="en-US" sz="2400" dirty="0"/>
              <a:t>	case 'M': </a:t>
            </a:r>
            <a:r>
              <a:rPr lang="en-US" sz="2400" dirty="0" err="1"/>
              <a:t>cout</a:t>
            </a:r>
            <a:r>
              <a:rPr lang="en-US" sz="2400" dirty="0"/>
              <a:t> &lt;&lt; "Mr. "; break;</a:t>
            </a:r>
            <a:br>
              <a:rPr lang="en-US" sz="2400" dirty="0"/>
            </a:br>
            <a:r>
              <a:rPr lang="en-US" sz="2400" dirty="0"/>
              <a:t>}</a:t>
            </a:r>
            <a:br>
              <a:rPr lang="en-US" sz="2400" dirty="0"/>
            </a:br>
            <a:endParaRPr lang="en-US" sz="2400" dirty="0" smtClean="0"/>
          </a:p>
          <a:p>
            <a:pPr>
              <a:buFont typeface="Monotype Sorts" pitchFamily="2" charset="2"/>
              <a:buNone/>
            </a:pPr>
            <a:r>
              <a:rPr lang="en-US" sz="2400" dirty="0" err="1" smtClean="0"/>
              <a:t>printf</a:t>
            </a:r>
            <a:r>
              <a:rPr lang="en-US" sz="2400" dirty="0"/>
              <a:t>(“%s \n”, Student1.Name);</a:t>
            </a:r>
          </a:p>
        </p:txBody>
      </p:sp>
      <p:sp>
        <p:nvSpPr>
          <p:cNvPr id="2" name="Date Placeholder 1"/>
          <p:cNvSpPr>
            <a:spLocks noGrp="1"/>
          </p:cNvSpPr>
          <p:nvPr>
            <p:ph type="dt" sz="half" idx="10"/>
          </p:nvPr>
        </p:nvSpPr>
        <p:spPr/>
        <p:txBody>
          <a:bodyPr/>
          <a:lstStyle/>
          <a:p>
            <a:pPr>
              <a:defRPr/>
            </a:pPr>
            <a:fld id="{709A3B7C-1AE1-4835-A9D5-0F9FB9AADA4C}"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p:cNvSpPr>
            <a:spLocks noGrp="1"/>
          </p:cNvSpPr>
          <p:nvPr>
            <p:ph type="sldNum" sz="quarter" idx="12"/>
          </p:nvPr>
        </p:nvSpPr>
        <p:spPr/>
        <p:txBody>
          <a:bodyPr/>
          <a:lstStyle/>
          <a:p>
            <a:pPr>
              <a:defRPr/>
            </a:pPr>
            <a:fld id="{22676C6A-DF7E-4622-B0AC-85A43D9FD6B5}" type="slidenum">
              <a:rPr lang="en-US" smtClean="0"/>
              <a:pPr>
                <a:defRPr/>
              </a:pPr>
              <a:t>16</a:t>
            </a:fld>
            <a:endParaRPr lang="en-US"/>
          </a:p>
        </p:txBody>
      </p:sp>
      <p:sp>
        <p:nvSpPr>
          <p:cNvPr id="419863" name="Text Box 23"/>
          <p:cNvSpPr txBox="1">
            <a:spLocks noChangeArrowheads="1"/>
          </p:cNvSpPr>
          <p:nvPr/>
        </p:nvSpPr>
        <p:spPr bwMode="auto">
          <a:xfrm>
            <a:off x="8291264" y="2209800"/>
            <a:ext cx="1644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atin typeface="Courier New" pitchFamily="49" charset="0"/>
              </a:rPr>
              <a:t>Student1</a:t>
            </a:r>
            <a:endParaRPr lang="en-US" sz="2000">
              <a:latin typeface="Courier New" pitchFamily="49" charset="0"/>
            </a:endParaRPr>
          </a:p>
        </p:txBody>
      </p:sp>
      <p:grpSp>
        <p:nvGrpSpPr>
          <p:cNvPr id="419874" name="Group 34"/>
          <p:cNvGrpSpPr>
            <a:grpSpLocks/>
          </p:cNvGrpSpPr>
          <p:nvPr/>
        </p:nvGrpSpPr>
        <p:grpSpPr bwMode="auto">
          <a:xfrm>
            <a:off x="8076728" y="2819401"/>
            <a:ext cx="2025650" cy="1622425"/>
            <a:chOff x="2948" y="2640"/>
            <a:chExt cx="1276" cy="1022"/>
          </a:xfrm>
        </p:grpSpPr>
        <p:sp>
          <p:nvSpPr>
            <p:cNvPr id="419875" name="Text Box 35"/>
            <p:cNvSpPr txBox="1">
              <a:spLocks noChangeArrowheads="1"/>
            </p:cNvSpPr>
            <p:nvPr/>
          </p:nvSpPr>
          <p:spPr bwMode="auto">
            <a:xfrm>
              <a:off x="2948" y="2640"/>
              <a:ext cx="1276" cy="1022"/>
            </a:xfrm>
            <a:prstGeom prst="rect">
              <a:avLst/>
            </a:prstGeom>
            <a:noFill/>
            <a:ln w="38100">
              <a:solidFill>
                <a:schemeClr val="accent6">
                  <a:lumMod val="75000"/>
                </a:schemeClr>
              </a:solidFill>
              <a:miter lim="800000"/>
              <a:headEnd type="none" w="sm" len="sm"/>
              <a:tailEnd type="none" w="sm" len="sm"/>
            </a:ln>
            <a:effectLst/>
            <a:extLst>
              <a:ext uri="{909E8E84-426E-40DD-AFC4-6F175D3DCCD1}">
                <a14:hiddenFill xmlns:a14="http://schemas.microsoft.com/office/drawing/2010/main">
                  <a:solidFill>
                    <a:srgbClr val="A2C1FE"/>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0"/>
                </a:spcBef>
                <a:defRPr sz="2400">
                  <a:solidFill>
                    <a:schemeClr val="tx1"/>
                  </a:solidFill>
                  <a:latin typeface="Times New Roman" pitchFamily="18" charset="0"/>
                </a:defRPr>
              </a:lvl1pPr>
              <a:lvl2pPr marL="742950" indent="-285750">
                <a:spcBef>
                  <a:spcPct val="0"/>
                </a:spcBef>
                <a:defRPr sz="2400">
                  <a:solidFill>
                    <a:schemeClr val="tx1"/>
                  </a:solidFill>
                  <a:latin typeface="Times New Roman" pitchFamily="18" charset="0"/>
                </a:defRPr>
              </a:lvl2pPr>
              <a:lvl3pPr marL="1143000" indent="-228600">
                <a:spcBef>
                  <a:spcPct val="0"/>
                </a:spcBef>
                <a:defRPr sz="2400">
                  <a:solidFill>
                    <a:schemeClr val="tx1"/>
                  </a:solidFill>
                  <a:latin typeface="Times New Roman" pitchFamily="18" charset="0"/>
                </a:defRPr>
              </a:lvl3pPr>
              <a:lvl4pPr marL="1600200" indent="-228600">
                <a:spcBef>
                  <a:spcPct val="0"/>
                </a:spcBef>
                <a:defRPr sz="2400">
                  <a:solidFill>
                    <a:schemeClr val="tx1"/>
                  </a:solidFill>
                  <a:latin typeface="Times New Roman" pitchFamily="18" charset="0"/>
                </a:defRPr>
              </a:lvl4pPr>
              <a:lvl5pPr marL="2057400" indent="-228600">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Name</a:t>
              </a:r>
            </a:p>
            <a:p>
              <a:pPr>
                <a:lnSpc>
                  <a:spcPct val="150000"/>
                </a:lnSpc>
                <a:spcBef>
                  <a:spcPct val="20000"/>
                </a:spcBef>
                <a:buFont typeface="Monotype Sorts" pitchFamily="2" charset="2"/>
                <a:buNone/>
              </a:pPr>
              <a:r>
                <a:rPr lang="en-US" sz="2000" dirty="0">
                  <a:solidFill>
                    <a:schemeClr val="accent2">
                      <a:lumMod val="75000"/>
                    </a:schemeClr>
                  </a:solidFill>
                  <a:latin typeface="Arial" charset="0"/>
                </a:rPr>
                <a:t>Id		Gender</a:t>
              </a:r>
            </a:p>
            <a:p>
              <a:pPr>
                <a:lnSpc>
                  <a:spcPct val="150000"/>
                </a:lnSpc>
                <a:spcBef>
                  <a:spcPct val="20000"/>
                </a:spcBef>
                <a:buFont typeface="Monotype Sorts" pitchFamily="2" charset="2"/>
                <a:buNone/>
              </a:pPr>
              <a:r>
                <a:rPr lang="en-US" sz="2000" dirty="0" err="1">
                  <a:solidFill>
                    <a:schemeClr val="accent2">
                      <a:lumMod val="75000"/>
                    </a:schemeClr>
                  </a:solidFill>
                  <a:latin typeface="Arial" charset="0"/>
                </a:rPr>
                <a:t>Dept</a:t>
              </a:r>
              <a:endParaRPr lang="en-US" sz="2000" dirty="0">
                <a:solidFill>
                  <a:schemeClr val="accent2">
                    <a:lumMod val="75000"/>
                  </a:schemeClr>
                </a:solidFill>
                <a:latin typeface="Arial" charset="0"/>
              </a:endParaRPr>
            </a:p>
          </p:txBody>
        </p:sp>
        <p:sp>
          <p:nvSpPr>
            <p:cNvPr id="419876" name="Line 36"/>
            <p:cNvSpPr>
              <a:spLocks noChangeShapeType="1"/>
            </p:cNvSpPr>
            <p:nvPr/>
          </p:nvSpPr>
          <p:spPr bwMode="auto">
            <a:xfrm>
              <a:off x="2958" y="2998"/>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7" name="Line 37"/>
            <p:cNvSpPr>
              <a:spLocks noChangeShapeType="1"/>
            </p:cNvSpPr>
            <p:nvPr/>
          </p:nvSpPr>
          <p:spPr bwMode="auto">
            <a:xfrm>
              <a:off x="2958" y="3334"/>
              <a:ext cx="1248" cy="0"/>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78" name="Line 38"/>
            <p:cNvSpPr>
              <a:spLocks noChangeShapeType="1"/>
            </p:cNvSpPr>
            <p:nvPr/>
          </p:nvSpPr>
          <p:spPr bwMode="auto">
            <a:xfrm>
              <a:off x="3534" y="2998"/>
              <a:ext cx="0" cy="336"/>
            </a:xfrm>
            <a:prstGeom prst="line">
              <a:avLst/>
            </a:prstGeom>
            <a:noFill/>
            <a:ln w="38100">
              <a:solidFill>
                <a:schemeClr val="accent6">
                  <a:lumMod val="75000"/>
                </a:scheme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79" name="Freeform 39"/>
          <p:cNvSpPr>
            <a:spLocks/>
          </p:cNvSpPr>
          <p:nvPr/>
        </p:nvSpPr>
        <p:spPr bwMode="auto">
          <a:xfrm>
            <a:off x="7910264" y="31242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0" name="Freeform 40"/>
          <p:cNvSpPr>
            <a:spLocks/>
          </p:cNvSpPr>
          <p:nvPr/>
        </p:nvSpPr>
        <p:spPr bwMode="auto">
          <a:xfrm>
            <a:off x="8824664" y="3733800"/>
            <a:ext cx="914400" cy="16764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1" name="Freeform 41"/>
          <p:cNvSpPr>
            <a:spLocks/>
          </p:cNvSpPr>
          <p:nvPr/>
        </p:nvSpPr>
        <p:spPr bwMode="auto">
          <a:xfrm>
            <a:off x="7986464" y="36576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82" name="Freeform 42"/>
          <p:cNvSpPr>
            <a:spLocks/>
          </p:cNvSpPr>
          <p:nvPr/>
        </p:nvSpPr>
        <p:spPr bwMode="auto">
          <a:xfrm>
            <a:off x="7910264" y="4191000"/>
            <a:ext cx="304800" cy="1828800"/>
          </a:xfrm>
          <a:custGeom>
            <a:avLst/>
            <a:gdLst>
              <a:gd name="T0" fmla="*/ 248 w 296"/>
              <a:gd name="T1" fmla="*/ 0 h 1440"/>
              <a:gd name="T2" fmla="*/ 8 w 296"/>
              <a:gd name="T3" fmla="*/ 624 h 1440"/>
              <a:gd name="T4" fmla="*/ 296 w 296"/>
              <a:gd name="T5" fmla="*/ 1440 h 1440"/>
            </a:gdLst>
            <a:ahLst/>
            <a:cxnLst>
              <a:cxn ang="0">
                <a:pos x="T0" y="T1"/>
              </a:cxn>
              <a:cxn ang="0">
                <a:pos x="T2" y="T3"/>
              </a:cxn>
              <a:cxn ang="0">
                <a:pos x="T4" y="T5"/>
              </a:cxn>
            </a:cxnLst>
            <a:rect l="0" t="0" r="r" b="b"/>
            <a:pathLst>
              <a:path w="296" h="1440">
                <a:moveTo>
                  <a:pt x="248" y="0"/>
                </a:moveTo>
                <a:cubicBezTo>
                  <a:pt x="124" y="192"/>
                  <a:pt x="0" y="384"/>
                  <a:pt x="8" y="624"/>
                </a:cubicBezTo>
                <a:cubicBezTo>
                  <a:pt x="16" y="864"/>
                  <a:pt x="156" y="1152"/>
                  <a:pt x="296" y="1440"/>
                </a:cubicBezTo>
              </a:path>
            </a:pathLst>
          </a:custGeom>
          <a:noFill/>
          <a:ln w="28575" cap="flat" cmpd="sng">
            <a:solidFill>
              <a:schemeClr val="tx1"/>
            </a:solidFill>
            <a:prstDash val="dash"/>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08067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p:txBody>
          <a:bodyPr>
            <a:noAutofit/>
          </a:bodyPr>
          <a:lstStyle/>
          <a:p>
            <a:pPr algn="l" eaLnBrk="1" hangingPunct="1"/>
            <a:r>
              <a:rPr lang="en-US" sz="3200" dirty="0"/>
              <a:t>Assigning values to members</a:t>
            </a:r>
          </a:p>
        </p:txBody>
      </p:sp>
      <p:sp>
        <p:nvSpPr>
          <p:cNvPr id="12290" name="Rectangle 2"/>
          <p:cNvSpPr>
            <a:spLocks noGrp="1" noChangeArrowheads="1"/>
          </p:cNvSpPr>
          <p:nvPr>
            <p:ph idx="1"/>
          </p:nvPr>
        </p:nvSpPr>
        <p:spPr/>
        <p:txBody>
          <a:bodyPr>
            <a:normAutofit lnSpcReduction="10000"/>
          </a:bodyPr>
          <a:lstStyle/>
          <a:p>
            <a:pPr marL="0" algn="just">
              <a:buNone/>
              <a:defRPr/>
            </a:pPr>
            <a:r>
              <a:rPr lang="en-US" sz="2800" dirty="0"/>
              <a:t>Different ways to assign values to the members of a structure:</a:t>
            </a:r>
          </a:p>
          <a:p>
            <a:pPr marL="0" algn="just">
              <a:buNone/>
              <a:defRPr/>
            </a:pPr>
            <a:endParaRPr lang="en-US" sz="2000" b="1" dirty="0">
              <a:solidFill>
                <a:srgbClr val="990000"/>
              </a:solidFill>
            </a:endParaRPr>
          </a:p>
          <a:p>
            <a:pPr marL="0" algn="just">
              <a:buNone/>
              <a:defRPr/>
            </a:pPr>
            <a:r>
              <a:rPr lang="en-US" sz="2400" b="1" dirty="0">
                <a:solidFill>
                  <a:srgbClr val="990000"/>
                </a:solidFill>
              </a:rPr>
              <a:t>Assigning string:</a:t>
            </a:r>
          </a:p>
          <a:p>
            <a:pPr algn="just" eaLnBrk="1" hangingPunct="1">
              <a:buFontTx/>
              <a:buNone/>
              <a:defRPr/>
            </a:pPr>
            <a:r>
              <a:rPr lang="en-US" sz="2400" b="1" dirty="0" err="1"/>
              <a:t>strcpy</a:t>
            </a:r>
            <a:r>
              <a:rPr lang="en-US" sz="2400" b="1" dirty="0"/>
              <a:t>(s1.name, “Rama”);</a:t>
            </a:r>
          </a:p>
          <a:p>
            <a:pPr algn="just" eaLnBrk="1" hangingPunct="1">
              <a:buFontTx/>
              <a:buNone/>
              <a:defRPr/>
            </a:pPr>
            <a:endParaRPr lang="en-US" sz="2000" b="1" dirty="0"/>
          </a:p>
          <a:p>
            <a:pPr algn="just" eaLnBrk="1" hangingPunct="1">
              <a:buFontTx/>
              <a:buNone/>
              <a:defRPr/>
            </a:pPr>
            <a:r>
              <a:rPr lang="en-US" sz="2400" b="1" dirty="0">
                <a:solidFill>
                  <a:srgbClr val="CC0000"/>
                </a:solidFill>
              </a:rPr>
              <a:t>Assignment  statement:</a:t>
            </a:r>
          </a:p>
          <a:p>
            <a:pPr algn="just" eaLnBrk="1" hangingPunct="1">
              <a:buFontTx/>
              <a:buNone/>
              <a:defRPr/>
            </a:pPr>
            <a:r>
              <a:rPr lang="en-US" sz="2400" b="1" dirty="0"/>
              <a:t>s1.rollno = 1335;</a:t>
            </a:r>
          </a:p>
          <a:p>
            <a:pPr algn="just" eaLnBrk="1" hangingPunct="1">
              <a:buFontTx/>
              <a:buNone/>
              <a:defRPr/>
            </a:pPr>
            <a:r>
              <a:rPr lang="en-US" sz="2400" b="1" dirty="0"/>
              <a:t>s1.age = 18;</a:t>
            </a:r>
          </a:p>
          <a:p>
            <a:pPr algn="just" eaLnBrk="1" hangingPunct="1">
              <a:buFontTx/>
              <a:buNone/>
              <a:defRPr/>
            </a:pPr>
            <a:r>
              <a:rPr lang="en-US" sz="2400" b="1" dirty="0"/>
              <a:t>s1.height = 5.8;</a:t>
            </a:r>
          </a:p>
          <a:p>
            <a:pPr algn="just" eaLnBrk="1" hangingPunct="1">
              <a:buFontTx/>
              <a:buNone/>
              <a:defRPr/>
            </a:pPr>
            <a:endParaRPr lang="en-US" sz="2000" dirty="0"/>
          </a:p>
          <a:p>
            <a:pPr algn="just" eaLnBrk="1" hangingPunct="1">
              <a:buFontTx/>
              <a:buNone/>
              <a:defRPr/>
            </a:pPr>
            <a:r>
              <a:rPr lang="en-US" sz="2400" dirty="0">
                <a:solidFill>
                  <a:srgbClr val="990000"/>
                </a:solidFill>
              </a:rPr>
              <a:t>Reading the values into members:</a:t>
            </a:r>
          </a:p>
          <a:p>
            <a:pPr algn="just" eaLnBrk="1" hangingPunct="1">
              <a:buFontTx/>
              <a:buNone/>
              <a:defRPr/>
            </a:pPr>
            <a:r>
              <a:rPr lang="en-US" sz="2400" b="1" dirty="0" err="1">
                <a:solidFill>
                  <a:srgbClr val="C00000"/>
                </a:solidFill>
              </a:rPr>
              <a:t>scanf</a:t>
            </a:r>
            <a:r>
              <a:rPr lang="en-US" sz="2400" b="1" dirty="0">
                <a:solidFill>
                  <a:srgbClr val="C00000"/>
                </a:solidFill>
              </a:rPr>
              <a:t>(“%s %d %f %f”, </a:t>
            </a:r>
            <a:r>
              <a:rPr lang="en-US" sz="2400" b="1" dirty="0"/>
              <a:t>s1.name, &amp;s1.age, &amp;s1.rollno, &amp;s1.height)</a:t>
            </a:r>
            <a:r>
              <a:rPr lang="en-US" sz="2400" b="1" dirty="0">
                <a:solidFill>
                  <a:schemeClr val="accent2"/>
                </a:solidFill>
              </a:rPr>
              <a:t>; </a:t>
            </a:r>
          </a:p>
        </p:txBody>
      </p:sp>
      <p:sp>
        <p:nvSpPr>
          <p:cNvPr id="2" name="Date Placeholder 1"/>
          <p:cNvSpPr>
            <a:spLocks noGrp="1"/>
          </p:cNvSpPr>
          <p:nvPr>
            <p:ph type="dt" sz="half" idx="10"/>
          </p:nvPr>
        </p:nvSpPr>
        <p:spPr/>
        <p:txBody>
          <a:bodyPr/>
          <a:lstStyle/>
          <a:p>
            <a:pPr>
              <a:defRPr/>
            </a:pPr>
            <a:fld id="{F5AA034A-F93E-4C0F-B4D8-0742E779AF15}"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dirty="0" smtClean="0"/>
              <a:t>CSE 1051                                   Department of CSE</a:t>
            </a:r>
            <a:endParaRPr lang="en-US" dirty="0"/>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17</a:t>
            </a:fld>
            <a:endParaRPr lang="en-US" dirty="0"/>
          </a:p>
        </p:txBody>
      </p:sp>
      <p:sp>
        <p:nvSpPr>
          <p:cNvPr id="7" name="Rectangle 6"/>
          <p:cNvSpPr>
            <a:spLocks noChangeArrowheads="1"/>
          </p:cNvSpPr>
          <p:nvPr/>
        </p:nvSpPr>
        <p:spPr bwMode="auto">
          <a:xfrm>
            <a:off x="6528048" y="2590801"/>
            <a:ext cx="3505200" cy="2160591"/>
          </a:xfrm>
          <a:prstGeom prst="rect">
            <a:avLst/>
          </a:prstGeom>
          <a:noFill/>
          <a:ln w="9525">
            <a:solidFill>
              <a:schemeClr val="accent1"/>
            </a:solidFill>
            <a:miter lim="800000"/>
            <a:headEnd/>
            <a:tailEnd/>
          </a:ln>
        </p:spPr>
        <p:txBody>
          <a:bodyPr wrap="square">
            <a:spAutoFit/>
          </a:bodyPr>
          <a:lstStyle/>
          <a:p>
            <a:pPr marL="533400" indent="-533400" algn="just">
              <a:lnSpc>
                <a:spcPct val="80000"/>
              </a:lnSpc>
            </a:pPr>
            <a:r>
              <a:rPr lang="fr-FR" sz="2400" b="1" dirty="0">
                <a:solidFill>
                  <a:srgbClr val="660033"/>
                </a:solidFill>
                <a:latin typeface="Courier New" pitchFamily="49" charset="0"/>
              </a:rPr>
              <a:t> </a:t>
            </a:r>
            <a:r>
              <a:rPr lang="fr-FR" sz="2400" b="1" dirty="0" err="1">
                <a:solidFill>
                  <a:srgbClr val="660033"/>
                </a:solidFill>
                <a:latin typeface="Courier New" pitchFamily="49" charset="0"/>
              </a:rPr>
              <a:t>struct</a:t>
            </a:r>
            <a:r>
              <a:rPr lang="fr-FR" sz="2400" b="1" dirty="0">
                <a:solidFill>
                  <a:srgbClr val="660033"/>
                </a:solidFill>
                <a:latin typeface="Courier New" pitchFamily="49" charset="0"/>
              </a:rPr>
              <a:t> </a:t>
            </a:r>
            <a:r>
              <a:rPr lang="fr-FR" sz="2400" b="1" dirty="0" err="1">
                <a:solidFill>
                  <a:srgbClr val="660033"/>
                </a:solidFill>
                <a:latin typeface="Courier New" pitchFamily="49" charset="0"/>
              </a:rPr>
              <a:t>student</a:t>
            </a:r>
            <a:r>
              <a:rPr lang="fr-FR" sz="2400" b="1" dirty="0">
                <a:solidFill>
                  <a:srgbClr val="660033"/>
                </a:solidFill>
                <a:latin typeface="Courier New" pitchFamily="49" charset="0"/>
              </a:rPr>
              <a:t> </a:t>
            </a:r>
          </a:p>
          <a:p>
            <a:pPr marL="533400" indent="-533400">
              <a:lnSpc>
                <a:spcPct val="80000"/>
              </a:lnSpc>
            </a:pPr>
            <a:r>
              <a:rPr lang="fr-FR" sz="2400" b="1" dirty="0">
                <a:solidFill>
                  <a:srgbClr val="660033"/>
                </a:solidFill>
                <a:latin typeface="Courier New" pitchFamily="49" charset="0"/>
              </a:rPr>
              <a:t>   { 	</a:t>
            </a:r>
          </a:p>
          <a:p>
            <a:pPr marL="533400" indent="-533400">
              <a:lnSpc>
                <a:spcPct val="80000"/>
              </a:lnSpc>
            </a:pPr>
            <a:r>
              <a:rPr lang="fr-FR" sz="2400" b="1" dirty="0">
                <a:solidFill>
                  <a:srgbClr val="660033"/>
                </a:solidFill>
                <a:latin typeface="Courier New" pitchFamily="49" charset="0"/>
              </a:rPr>
              <a:t>  	</a:t>
            </a:r>
            <a:r>
              <a:rPr lang="fr-FR" sz="2400" b="1" dirty="0" err="1">
                <a:solidFill>
                  <a:srgbClr val="660033"/>
                </a:solidFill>
                <a:latin typeface="Courier New" pitchFamily="49" charset="0"/>
              </a:rPr>
              <a:t>int</a:t>
            </a:r>
            <a:r>
              <a:rPr lang="fr-FR" sz="2400" b="1" dirty="0">
                <a:solidFill>
                  <a:srgbClr val="660033"/>
                </a:solidFill>
                <a:latin typeface="Courier New" pitchFamily="49" charset="0"/>
              </a:rPr>
              <a:t> </a:t>
            </a:r>
            <a:r>
              <a:rPr lang="fr-FR" sz="2400" b="1" dirty="0" err="1">
                <a:solidFill>
                  <a:srgbClr val="660033"/>
                </a:solidFill>
                <a:latin typeface="Courier New" pitchFamily="49" charset="0"/>
              </a:rPr>
              <a:t>rollno</a:t>
            </a:r>
            <a:r>
              <a:rPr lang="fr-FR" sz="2400" b="1" dirty="0">
                <a:solidFill>
                  <a:srgbClr val="660033"/>
                </a:solidFill>
                <a:latin typeface="Courier New" pitchFamily="49" charset="0"/>
              </a:rPr>
              <a:t>;</a:t>
            </a:r>
          </a:p>
          <a:p>
            <a:pPr marL="533400" indent="-533400">
              <a:lnSpc>
                <a:spcPct val="80000"/>
              </a:lnSpc>
            </a:pPr>
            <a:r>
              <a:rPr lang="fr-FR" sz="2400" b="1" dirty="0">
                <a:solidFill>
                  <a:srgbClr val="660033"/>
                </a:solidFill>
                <a:latin typeface="Courier New" pitchFamily="49" charset="0"/>
              </a:rPr>
              <a:t>	</a:t>
            </a:r>
            <a:r>
              <a:rPr lang="fr-FR" sz="2400" b="1" dirty="0" err="1">
                <a:solidFill>
                  <a:srgbClr val="660033"/>
                </a:solidFill>
                <a:latin typeface="Courier New" pitchFamily="49" charset="0"/>
              </a:rPr>
              <a:t>int</a:t>
            </a:r>
            <a:r>
              <a:rPr lang="fr-FR" sz="2400" b="1" dirty="0">
                <a:solidFill>
                  <a:srgbClr val="660033"/>
                </a:solidFill>
                <a:latin typeface="Courier New" pitchFamily="49" charset="0"/>
              </a:rPr>
              <a:t> </a:t>
            </a:r>
            <a:r>
              <a:rPr lang="fr-FR" sz="2400" b="1" dirty="0" err="1">
                <a:solidFill>
                  <a:srgbClr val="660033"/>
                </a:solidFill>
                <a:latin typeface="Courier New" pitchFamily="49" charset="0"/>
              </a:rPr>
              <a:t>age</a:t>
            </a:r>
            <a:r>
              <a:rPr lang="fr-FR" sz="2400" b="1" dirty="0">
                <a:solidFill>
                  <a:srgbClr val="660033"/>
                </a:solidFill>
                <a:latin typeface="Courier New" pitchFamily="49" charset="0"/>
              </a:rPr>
              <a:t>;</a:t>
            </a:r>
          </a:p>
          <a:p>
            <a:pPr marL="533400" indent="-533400" algn="just">
              <a:lnSpc>
                <a:spcPct val="80000"/>
              </a:lnSpc>
            </a:pPr>
            <a:r>
              <a:rPr lang="fr-FR" sz="2400" b="1" dirty="0">
                <a:solidFill>
                  <a:srgbClr val="660033"/>
                </a:solidFill>
                <a:latin typeface="Courier New" pitchFamily="49" charset="0"/>
              </a:rPr>
              <a:t>	char </a:t>
            </a:r>
            <a:r>
              <a:rPr lang="fr-FR" sz="2400" b="1" dirty="0" err="1">
                <a:solidFill>
                  <a:srgbClr val="660033"/>
                </a:solidFill>
                <a:latin typeface="Courier New" pitchFamily="49" charset="0"/>
              </a:rPr>
              <a:t>name</a:t>
            </a:r>
            <a:r>
              <a:rPr lang="fr-FR" sz="2400" b="1" dirty="0">
                <a:solidFill>
                  <a:srgbClr val="660033"/>
                </a:solidFill>
                <a:latin typeface="Courier New" pitchFamily="49" charset="0"/>
              </a:rPr>
              <a:t>[20];</a:t>
            </a:r>
          </a:p>
          <a:p>
            <a:pPr marL="533400" indent="-533400" algn="just">
              <a:lnSpc>
                <a:spcPct val="80000"/>
              </a:lnSpc>
            </a:pPr>
            <a:r>
              <a:rPr lang="fr-FR" sz="2400" b="1" dirty="0">
                <a:solidFill>
                  <a:srgbClr val="660033"/>
                </a:solidFill>
                <a:latin typeface="Courier New" pitchFamily="49" charset="0"/>
              </a:rPr>
              <a:t>	</a:t>
            </a:r>
            <a:r>
              <a:rPr lang="fr-FR" sz="2400" b="1" dirty="0" err="1">
                <a:solidFill>
                  <a:srgbClr val="660033"/>
                </a:solidFill>
                <a:latin typeface="Courier New" pitchFamily="49" charset="0"/>
              </a:rPr>
              <a:t>float</a:t>
            </a:r>
            <a:r>
              <a:rPr lang="fr-FR" sz="2400" b="1" dirty="0">
                <a:solidFill>
                  <a:srgbClr val="660033"/>
                </a:solidFill>
                <a:latin typeface="Courier New" pitchFamily="49" charset="0"/>
              </a:rPr>
              <a:t> </a:t>
            </a:r>
            <a:r>
              <a:rPr lang="fr-FR" sz="2400" b="1" dirty="0" err="1">
                <a:solidFill>
                  <a:srgbClr val="660033"/>
                </a:solidFill>
                <a:latin typeface="Courier New" pitchFamily="49" charset="0"/>
              </a:rPr>
              <a:t>height</a:t>
            </a:r>
            <a:r>
              <a:rPr lang="fr-FR" sz="2400" b="1" dirty="0">
                <a:solidFill>
                  <a:srgbClr val="660033"/>
                </a:solidFill>
                <a:latin typeface="Courier New" pitchFamily="49" charset="0"/>
              </a:rPr>
              <a:t>;</a:t>
            </a:r>
          </a:p>
          <a:p>
            <a:pPr marL="533400" indent="-533400" algn="just">
              <a:lnSpc>
                <a:spcPct val="80000"/>
              </a:lnSpc>
            </a:pPr>
            <a:r>
              <a:rPr lang="fr-FR" sz="2400" b="1" dirty="0">
                <a:solidFill>
                  <a:srgbClr val="660033"/>
                </a:solidFill>
                <a:latin typeface="Courier New" pitchFamily="49" charset="0"/>
                <a:cs typeface="Courier New" pitchFamily="49" charset="0"/>
              </a:rPr>
              <a:t>   }s1;</a:t>
            </a:r>
            <a:r>
              <a:rPr lang="fr-FR" sz="2000" b="1" dirty="0">
                <a:solidFill>
                  <a:srgbClr val="660033"/>
                </a:solidFill>
                <a:latin typeface="Tempus Sans ITC" pitchFamily="82" charset="0"/>
                <a:cs typeface="Courier New" pitchFamily="49" charset="0"/>
              </a:rPr>
              <a:t>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noAutofit/>
          </a:bodyPr>
          <a:lstStyle/>
          <a:p>
            <a:pPr algn="l" eaLnBrk="1" hangingPunct="1"/>
            <a:r>
              <a:rPr lang="en-US" sz="3200" dirty="0"/>
              <a:t>Structure Initialization Methods</a:t>
            </a:r>
          </a:p>
        </p:txBody>
      </p:sp>
      <p:sp>
        <p:nvSpPr>
          <p:cNvPr id="4" name="Date Placeholder 3"/>
          <p:cNvSpPr>
            <a:spLocks noGrp="1"/>
          </p:cNvSpPr>
          <p:nvPr>
            <p:ph type="dt" sz="half" idx="10"/>
          </p:nvPr>
        </p:nvSpPr>
        <p:spPr/>
        <p:txBody>
          <a:bodyPr/>
          <a:lstStyle/>
          <a:p>
            <a:pPr>
              <a:defRPr/>
            </a:pPr>
            <a:fld id="{812CA4B9-9DCD-42DB-83C3-859906DFC5A2}"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18</a:t>
            </a:fld>
            <a:endParaRPr lang="en-US"/>
          </a:p>
        </p:txBody>
      </p:sp>
      <p:sp>
        <p:nvSpPr>
          <p:cNvPr id="9" name="Rectangle 8"/>
          <p:cNvSpPr/>
          <p:nvPr/>
        </p:nvSpPr>
        <p:spPr>
          <a:xfrm>
            <a:off x="2819400" y="3054567"/>
            <a:ext cx="4648200" cy="3203313"/>
          </a:xfrm>
          <a:prstGeom prst="rect">
            <a:avLst/>
          </a:prstGeom>
        </p:spPr>
        <p:txBody>
          <a:bodyPr wrap="square">
            <a:spAutoFit/>
          </a:bodyPr>
          <a:lstStyle/>
          <a:p>
            <a:pPr marL="533400" indent="-533400" algn="just">
              <a:lnSpc>
                <a:spcPct val="80000"/>
              </a:lnSpc>
              <a:defRPr/>
            </a:pPr>
            <a:r>
              <a:rPr lang="fr-FR" sz="2800" b="1" dirty="0">
                <a:solidFill>
                  <a:srgbClr val="660033"/>
                </a:solidFill>
                <a:latin typeface="+mn-lt"/>
              </a:rPr>
              <a:t>main()</a:t>
            </a:r>
          </a:p>
          <a:p>
            <a:pPr marL="533400" indent="-533400" algn="just">
              <a:lnSpc>
                <a:spcPct val="80000"/>
              </a:lnSpc>
              <a:defRPr/>
            </a:pPr>
            <a:r>
              <a:rPr lang="fr-FR" sz="2800" b="1" dirty="0">
                <a:solidFill>
                  <a:srgbClr val="660033"/>
                </a:solidFill>
                <a:latin typeface="+mn-lt"/>
              </a:rPr>
              <a:t>{ </a:t>
            </a:r>
          </a:p>
          <a:p>
            <a:pPr marL="533400" indent="-533400" algn="just">
              <a:lnSpc>
                <a:spcPct val="80000"/>
              </a:lnSpc>
              <a:defRPr/>
            </a:pPr>
            <a:r>
              <a:rPr lang="fr-FR" sz="2800" b="1" dirty="0">
                <a:solidFill>
                  <a:srgbClr val="660033"/>
                </a:solidFill>
                <a:latin typeface="+mn-lt"/>
              </a:rPr>
              <a:t> 	</a:t>
            </a:r>
            <a:r>
              <a:rPr lang="fr-FR" sz="2800" b="1" dirty="0" err="1">
                <a:solidFill>
                  <a:srgbClr val="3333FF"/>
                </a:solidFill>
                <a:latin typeface="+mn-lt"/>
              </a:rPr>
              <a:t>struct</a:t>
            </a:r>
            <a:endParaRPr lang="fr-FR" sz="2800" b="1" dirty="0">
              <a:solidFill>
                <a:srgbClr val="3333FF"/>
              </a:solidFill>
              <a:latin typeface="+mn-lt"/>
            </a:endParaRPr>
          </a:p>
          <a:p>
            <a:pPr marL="533400" indent="-533400" algn="just">
              <a:lnSpc>
                <a:spcPct val="80000"/>
              </a:lnSpc>
              <a:defRPr/>
            </a:pPr>
            <a:r>
              <a:rPr lang="fr-FR" sz="2800" b="1" dirty="0">
                <a:solidFill>
                  <a:srgbClr val="660033"/>
                </a:solidFill>
                <a:latin typeface="+mn-lt"/>
              </a:rPr>
              <a:t>  	{	</a:t>
            </a:r>
          </a:p>
          <a:p>
            <a:pPr marL="533400" indent="-533400" algn="just">
              <a:lnSpc>
                <a:spcPct val="80000"/>
              </a:lnSpc>
              <a:defRPr/>
            </a:pPr>
            <a:r>
              <a:rPr lang="fr-FR" sz="2800" b="1" dirty="0">
                <a:solidFill>
                  <a:srgbClr val="660033"/>
                </a:solidFill>
                <a:latin typeface="+mn-lt"/>
              </a:rPr>
              <a:t>		</a:t>
            </a:r>
            <a:r>
              <a:rPr lang="fr-FR" sz="2800" b="1" dirty="0" err="1">
                <a:solidFill>
                  <a:srgbClr val="3333FF"/>
                </a:solidFill>
                <a:latin typeface="+mn-lt"/>
              </a:rPr>
              <a:t>int</a:t>
            </a:r>
            <a:r>
              <a:rPr lang="fr-FR" sz="2800" b="1" dirty="0">
                <a:solidFill>
                  <a:srgbClr val="3333FF"/>
                </a:solidFill>
                <a:latin typeface="+mn-lt"/>
              </a:rPr>
              <a:t> </a:t>
            </a:r>
            <a:r>
              <a:rPr lang="fr-FR" sz="2800" b="1" dirty="0" err="1">
                <a:solidFill>
                  <a:srgbClr val="660033"/>
                </a:solidFill>
                <a:latin typeface="+mn-lt"/>
              </a:rPr>
              <a:t>rollno</a:t>
            </a:r>
            <a:r>
              <a:rPr lang="fr-FR" sz="2800" b="1" dirty="0">
                <a:solidFill>
                  <a:srgbClr val="660033"/>
                </a:solidFill>
                <a:latin typeface="+mn-lt"/>
              </a:rPr>
              <a:t>;</a:t>
            </a:r>
          </a:p>
          <a:p>
            <a:pPr marL="533400" indent="-533400" algn="just">
              <a:lnSpc>
                <a:spcPct val="80000"/>
              </a:lnSpc>
              <a:defRPr/>
            </a:pPr>
            <a:r>
              <a:rPr lang="fr-FR" sz="2800" b="1" dirty="0">
                <a:solidFill>
                  <a:srgbClr val="660033"/>
                </a:solidFill>
                <a:latin typeface="+mn-lt"/>
              </a:rPr>
              <a:t>		</a:t>
            </a:r>
            <a:r>
              <a:rPr lang="fr-FR" sz="2800" b="1" dirty="0" err="1">
                <a:solidFill>
                  <a:srgbClr val="3333FF"/>
                </a:solidFill>
                <a:latin typeface="+mn-lt"/>
              </a:rPr>
              <a:t>int</a:t>
            </a:r>
            <a:r>
              <a:rPr lang="fr-FR" sz="2800" b="1" dirty="0">
                <a:solidFill>
                  <a:srgbClr val="3333FF"/>
                </a:solidFill>
                <a:latin typeface="+mn-lt"/>
              </a:rPr>
              <a:t> </a:t>
            </a:r>
            <a:r>
              <a:rPr lang="fr-FR" sz="2800" b="1" dirty="0" err="1">
                <a:solidFill>
                  <a:srgbClr val="660033"/>
                </a:solidFill>
                <a:latin typeface="+mn-lt"/>
              </a:rPr>
              <a:t>age</a:t>
            </a:r>
            <a:r>
              <a:rPr lang="fr-FR" sz="2800" b="1" dirty="0">
                <a:solidFill>
                  <a:srgbClr val="660033"/>
                </a:solidFill>
                <a:latin typeface="+mn-lt"/>
              </a:rPr>
              <a:t>;</a:t>
            </a:r>
          </a:p>
          <a:p>
            <a:pPr marL="533400" indent="-533400" algn="just">
              <a:lnSpc>
                <a:spcPct val="80000"/>
              </a:lnSpc>
              <a:defRPr/>
            </a:pPr>
            <a:r>
              <a:rPr lang="fr-FR" sz="2800" b="1" dirty="0">
                <a:solidFill>
                  <a:srgbClr val="660033"/>
                </a:solidFill>
                <a:latin typeface="+mn-lt"/>
                <a:cs typeface="Courier New" pitchFamily="49" charset="0"/>
              </a:rPr>
              <a:t>	}s1 ={20, 21};</a:t>
            </a:r>
          </a:p>
          <a:p>
            <a:pPr marL="1295400" lvl="2" indent="-381000" algn="just">
              <a:lnSpc>
                <a:spcPct val="80000"/>
              </a:lnSpc>
              <a:defRPr/>
            </a:pPr>
            <a:r>
              <a:rPr lang="fr-FR" sz="2800" b="1" dirty="0">
                <a:solidFill>
                  <a:srgbClr val="660033"/>
                </a:solidFill>
                <a:latin typeface="+mn-lt"/>
                <a:cs typeface="Courier New" pitchFamily="49" charset="0"/>
              </a:rPr>
              <a:t>…</a:t>
            </a:r>
          </a:p>
          <a:p>
            <a:pPr marL="0" lvl="2" indent="-381000" algn="just">
              <a:lnSpc>
                <a:spcPct val="80000"/>
              </a:lnSpc>
              <a:defRPr/>
            </a:pPr>
            <a:r>
              <a:rPr lang="fr-FR" sz="2800" b="1" dirty="0">
                <a:solidFill>
                  <a:srgbClr val="660033"/>
                </a:solidFill>
                <a:latin typeface="+mn-lt"/>
                <a:cs typeface="Courier New" pitchFamily="49" charset="0"/>
              </a:rPr>
              <a:t>}</a:t>
            </a:r>
            <a:endParaRPr lang="en-US" sz="2800" b="1" dirty="0">
              <a:latin typeface="+mn-lt"/>
            </a:endParaRPr>
          </a:p>
        </p:txBody>
      </p:sp>
      <p:sp>
        <p:nvSpPr>
          <p:cNvPr id="10" name="Rectangle 9"/>
          <p:cNvSpPr>
            <a:spLocks noChangeArrowheads="1"/>
          </p:cNvSpPr>
          <p:nvPr/>
        </p:nvSpPr>
        <p:spPr bwMode="auto">
          <a:xfrm>
            <a:off x="2590800" y="1122969"/>
            <a:ext cx="8545760" cy="830997"/>
          </a:xfrm>
          <a:prstGeom prst="rect">
            <a:avLst/>
          </a:prstGeom>
          <a:solidFill>
            <a:srgbClr val="4F1146"/>
          </a:solidFill>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400" b="1" dirty="0">
                <a:latin typeface="+mj-lt"/>
              </a:rPr>
              <a:t>There is one-to-one correspondence between the members and their initializing values. </a:t>
            </a:r>
          </a:p>
        </p:txBody>
      </p:sp>
      <p:sp>
        <p:nvSpPr>
          <p:cNvPr id="11" name="Rectangle 10"/>
          <p:cNvSpPr>
            <a:spLocks noChangeArrowheads="1"/>
          </p:cNvSpPr>
          <p:nvPr/>
        </p:nvSpPr>
        <p:spPr bwMode="auto">
          <a:xfrm>
            <a:off x="838200" y="2282117"/>
            <a:ext cx="6344097" cy="461665"/>
          </a:xfrm>
          <a:prstGeom prst="rect">
            <a:avLst/>
          </a:prstGeom>
          <a:noFill/>
          <a:ln w="28575">
            <a:solidFill>
              <a:srgbClr val="FF0000"/>
            </a:solidFill>
            <a:miter lim="800000"/>
            <a:headEnd/>
            <a:tailEnd/>
          </a:ln>
        </p:spPr>
        <p:txBody>
          <a:bodyPr wrap="square">
            <a:spAutoFit/>
          </a:bodyPr>
          <a:lstStyle/>
          <a:p>
            <a:pPr marL="457200" indent="-457200">
              <a:buFontTx/>
              <a:buAutoNum type="arabicPeriod"/>
            </a:pPr>
            <a:r>
              <a:rPr lang="en-US" sz="2400" dirty="0">
                <a:latin typeface="+mn-lt"/>
              </a:rPr>
              <a:t>Without tag name. </a:t>
            </a:r>
          </a:p>
        </p:txBody>
      </p:sp>
      <p:pic>
        <p:nvPicPr>
          <p:cNvPr id="12" name="Picture 2" descr="C:\Users\Admin\Pictures\ag00339_.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295057"/>
            <a:ext cx="1114425" cy="67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08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p:txBody>
          <a:bodyPr>
            <a:noAutofit/>
          </a:bodyPr>
          <a:lstStyle/>
          <a:p>
            <a:pPr algn="l" eaLnBrk="1" hangingPunct="1"/>
            <a:r>
              <a:rPr lang="en-US" sz="3200" dirty="0"/>
              <a:t>Structure Initialization Methods</a:t>
            </a:r>
          </a:p>
        </p:txBody>
      </p:sp>
      <p:sp>
        <p:nvSpPr>
          <p:cNvPr id="4" name="Date Placeholder 3"/>
          <p:cNvSpPr>
            <a:spLocks noGrp="1"/>
          </p:cNvSpPr>
          <p:nvPr>
            <p:ph type="dt" sz="half" idx="10"/>
          </p:nvPr>
        </p:nvSpPr>
        <p:spPr/>
        <p:txBody>
          <a:bodyPr/>
          <a:lstStyle/>
          <a:p>
            <a:pPr>
              <a:defRPr/>
            </a:pPr>
            <a:fld id="{76D1AB77-183D-46B4-9772-8DA34B140619}"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19</a:t>
            </a:fld>
            <a:endParaRPr lang="en-US"/>
          </a:p>
        </p:txBody>
      </p:sp>
      <p:sp>
        <p:nvSpPr>
          <p:cNvPr id="7" name="Rectangle 6"/>
          <p:cNvSpPr>
            <a:spLocks noChangeArrowheads="1"/>
          </p:cNvSpPr>
          <p:nvPr/>
        </p:nvSpPr>
        <p:spPr bwMode="auto">
          <a:xfrm>
            <a:off x="838200" y="1524001"/>
            <a:ext cx="7167562" cy="461665"/>
          </a:xfrm>
          <a:prstGeom prst="rect">
            <a:avLst/>
          </a:prstGeom>
          <a:noFill/>
          <a:ln w="28575">
            <a:solidFill>
              <a:srgbClr val="FF0000"/>
            </a:solidFill>
            <a:miter lim="800000"/>
            <a:headEnd/>
            <a:tailEnd/>
          </a:ln>
        </p:spPr>
        <p:txBody>
          <a:bodyPr wrap="square">
            <a:spAutoFit/>
          </a:bodyPr>
          <a:lstStyle/>
          <a:p>
            <a:pPr marL="457200" indent="-457200">
              <a:buFont typeface="Arial" charset="0"/>
              <a:buAutoNum type="arabicPeriod" startAt="2"/>
            </a:pPr>
            <a:r>
              <a:rPr lang="en-US" sz="2400" dirty="0">
                <a:latin typeface="+mn-lt"/>
              </a:rPr>
              <a:t>Using tag name.</a:t>
            </a:r>
          </a:p>
        </p:txBody>
      </p:sp>
      <p:sp>
        <p:nvSpPr>
          <p:cNvPr id="8" name="Rectangle 7"/>
          <p:cNvSpPr/>
          <p:nvPr/>
        </p:nvSpPr>
        <p:spPr>
          <a:xfrm>
            <a:off x="1415386" y="2331823"/>
            <a:ext cx="8043185" cy="3548023"/>
          </a:xfrm>
          <a:prstGeom prst="rect">
            <a:avLst/>
          </a:prstGeom>
        </p:spPr>
        <p:txBody>
          <a:bodyPr wrap="square">
            <a:spAutoFit/>
          </a:bodyPr>
          <a:lstStyle/>
          <a:p>
            <a:pPr marL="533400" indent="-533400">
              <a:lnSpc>
                <a:spcPct val="80000"/>
              </a:lnSpc>
              <a:defRPr/>
            </a:pPr>
            <a:r>
              <a:rPr lang="fr-FR" sz="2800" b="1" dirty="0">
                <a:latin typeface="+mj-lt"/>
              </a:rPr>
              <a:t>main ( )</a:t>
            </a:r>
          </a:p>
          <a:p>
            <a:pPr marL="533400" indent="-533400">
              <a:lnSpc>
                <a:spcPct val="80000"/>
              </a:lnSpc>
              <a:defRPr/>
            </a:pPr>
            <a:r>
              <a:rPr lang="fr-FR" sz="2800" b="1" dirty="0">
                <a:latin typeface="+mj-lt"/>
              </a:rPr>
              <a:t>{ </a:t>
            </a:r>
          </a:p>
          <a:p>
            <a:pPr marL="533400" indent="-533400">
              <a:lnSpc>
                <a:spcPct val="80000"/>
              </a:lnSpc>
              <a:defRPr/>
            </a:pPr>
            <a:r>
              <a:rPr lang="fr-FR" sz="2800" b="1" dirty="0">
                <a:latin typeface="+mj-lt"/>
              </a:rPr>
              <a:t> 	</a:t>
            </a:r>
            <a:r>
              <a:rPr lang="fr-FR" sz="2800" b="1" dirty="0" err="1">
                <a:solidFill>
                  <a:srgbClr val="3333FF"/>
                </a:solidFill>
                <a:latin typeface="+mj-lt"/>
              </a:rPr>
              <a:t>struct</a:t>
            </a:r>
            <a:r>
              <a:rPr lang="fr-FR" sz="2800" b="1" dirty="0">
                <a:solidFill>
                  <a:srgbClr val="3333FF"/>
                </a:solidFill>
                <a:latin typeface="+mj-lt"/>
              </a:rPr>
              <a:t> </a:t>
            </a:r>
            <a:r>
              <a:rPr lang="fr-FR" sz="2800" b="1" dirty="0" err="1">
                <a:latin typeface="+mj-lt"/>
              </a:rPr>
              <a:t>Student</a:t>
            </a:r>
            <a:endParaRPr lang="fr-FR" sz="2800" b="1" dirty="0">
              <a:latin typeface="+mj-lt"/>
            </a:endParaRPr>
          </a:p>
          <a:p>
            <a:pPr marL="533400" indent="-533400">
              <a:lnSpc>
                <a:spcPct val="80000"/>
              </a:lnSpc>
              <a:defRPr/>
            </a:pPr>
            <a:r>
              <a:rPr lang="fr-FR" sz="2800" b="1" dirty="0">
                <a:latin typeface="+mj-lt"/>
              </a:rPr>
              <a:t>  	{	</a:t>
            </a:r>
          </a:p>
          <a:p>
            <a:pPr marL="533400" indent="-533400">
              <a:lnSpc>
                <a:spcPct val="80000"/>
              </a:lnSpc>
              <a:defRPr/>
            </a:pPr>
            <a:r>
              <a:rPr lang="fr-FR" sz="2800" b="1" dirty="0">
                <a:latin typeface="+mj-lt"/>
              </a:rPr>
              <a:t>		</a:t>
            </a:r>
            <a:r>
              <a:rPr lang="fr-FR" sz="2800" b="1" dirty="0" err="1">
                <a:solidFill>
                  <a:srgbClr val="3333FF"/>
                </a:solidFill>
                <a:latin typeface="+mj-lt"/>
              </a:rPr>
              <a:t>int</a:t>
            </a:r>
            <a:r>
              <a:rPr lang="fr-FR" sz="2800" b="1" dirty="0">
                <a:solidFill>
                  <a:srgbClr val="3333FF"/>
                </a:solidFill>
                <a:latin typeface="+mj-lt"/>
              </a:rPr>
              <a:t> </a:t>
            </a:r>
            <a:r>
              <a:rPr lang="fr-FR" sz="2800" b="1" dirty="0" err="1">
                <a:latin typeface="+mj-lt"/>
              </a:rPr>
              <a:t>rollno</a:t>
            </a:r>
            <a:r>
              <a:rPr lang="fr-FR" sz="2800" b="1" dirty="0">
                <a:latin typeface="+mj-lt"/>
              </a:rPr>
              <a:t>;</a:t>
            </a:r>
          </a:p>
          <a:p>
            <a:pPr marL="533400" indent="-533400">
              <a:lnSpc>
                <a:spcPct val="80000"/>
              </a:lnSpc>
              <a:defRPr/>
            </a:pPr>
            <a:r>
              <a:rPr lang="fr-FR" sz="2800" b="1" dirty="0">
                <a:latin typeface="+mj-lt"/>
              </a:rPr>
              <a:t>		</a:t>
            </a:r>
            <a:r>
              <a:rPr lang="fr-FR" sz="2800" b="1" dirty="0" err="1">
                <a:solidFill>
                  <a:srgbClr val="3333FF"/>
                </a:solidFill>
                <a:latin typeface="+mj-lt"/>
              </a:rPr>
              <a:t>int</a:t>
            </a:r>
            <a:r>
              <a:rPr lang="fr-FR" sz="2800" b="1" dirty="0">
                <a:solidFill>
                  <a:srgbClr val="3333FF"/>
                </a:solidFill>
                <a:latin typeface="+mj-lt"/>
              </a:rPr>
              <a:t> </a:t>
            </a:r>
            <a:r>
              <a:rPr lang="fr-FR" sz="2800" b="1" dirty="0" err="1">
                <a:latin typeface="+mj-lt"/>
              </a:rPr>
              <a:t>age</a:t>
            </a:r>
            <a:r>
              <a:rPr lang="fr-FR" sz="2800" b="1" dirty="0">
                <a:latin typeface="+mj-lt"/>
              </a:rPr>
              <a:t>;</a:t>
            </a:r>
          </a:p>
          <a:p>
            <a:pPr marL="533400" indent="-533400">
              <a:lnSpc>
                <a:spcPct val="80000"/>
              </a:lnSpc>
              <a:defRPr/>
            </a:pPr>
            <a:r>
              <a:rPr lang="fr-FR" sz="2800" b="1" dirty="0">
                <a:latin typeface="+mj-lt"/>
                <a:cs typeface="Courier New" pitchFamily="49" charset="0"/>
              </a:rPr>
              <a:t>	};	</a:t>
            </a:r>
          </a:p>
          <a:p>
            <a:pPr marL="533400" indent="-533400">
              <a:lnSpc>
                <a:spcPct val="80000"/>
              </a:lnSpc>
              <a:defRPr/>
            </a:pPr>
            <a:r>
              <a:rPr lang="fr-FR" sz="2800" b="1" dirty="0">
                <a:latin typeface="+mj-lt"/>
                <a:cs typeface="Courier New" pitchFamily="49" charset="0"/>
              </a:rPr>
              <a:t>	</a:t>
            </a:r>
            <a:r>
              <a:rPr lang="fr-FR" sz="2800" b="1" dirty="0" err="1">
                <a:latin typeface="+mj-lt"/>
                <a:cs typeface="Courier New" pitchFamily="49" charset="0"/>
              </a:rPr>
              <a:t>Student</a:t>
            </a:r>
            <a:r>
              <a:rPr lang="fr-FR" sz="2800" b="1" dirty="0">
                <a:latin typeface="+mj-lt"/>
                <a:cs typeface="Courier New" pitchFamily="49" charset="0"/>
              </a:rPr>
              <a:t> s1={20, 21};</a:t>
            </a:r>
          </a:p>
          <a:p>
            <a:pPr marL="533400" indent="-533400">
              <a:lnSpc>
                <a:spcPct val="80000"/>
              </a:lnSpc>
              <a:defRPr/>
            </a:pPr>
            <a:r>
              <a:rPr lang="fr-FR" sz="2800" b="1" dirty="0">
                <a:latin typeface="+mj-lt"/>
                <a:cs typeface="Courier New" pitchFamily="49" charset="0"/>
              </a:rPr>
              <a:t>	</a:t>
            </a:r>
            <a:r>
              <a:rPr lang="fr-FR" sz="2800" b="1" dirty="0" err="1">
                <a:latin typeface="+mj-lt"/>
                <a:cs typeface="Courier New" pitchFamily="49" charset="0"/>
              </a:rPr>
              <a:t>Student</a:t>
            </a:r>
            <a:r>
              <a:rPr lang="fr-FR" sz="2800" b="1" dirty="0">
                <a:latin typeface="+mj-lt"/>
                <a:cs typeface="Courier New" pitchFamily="49" charset="0"/>
              </a:rPr>
              <a:t> s2={21, 21};</a:t>
            </a:r>
          </a:p>
          <a:p>
            <a:pPr marL="0" lvl="2" indent="-381000">
              <a:lnSpc>
                <a:spcPct val="80000"/>
              </a:lnSpc>
              <a:defRPr/>
            </a:pPr>
            <a:r>
              <a:rPr lang="fr-FR" sz="2800" b="1" dirty="0">
                <a:latin typeface="+mj-lt"/>
                <a:cs typeface="Courier New" pitchFamily="49" charset="0"/>
              </a:rPr>
              <a:t>}</a:t>
            </a:r>
            <a:endParaRPr lang="en-US" sz="2800" b="1" dirty="0">
              <a:latin typeface="+mj-lt"/>
            </a:endParaRPr>
          </a:p>
        </p:txBody>
      </p:sp>
    </p:spTree>
    <p:extLst>
      <p:ext uri="{BB962C8B-B14F-4D97-AF65-F5344CB8AC3E}">
        <p14:creationId xmlns:p14="http://schemas.microsoft.com/office/powerpoint/2010/main" val="231061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Objectives</a:t>
            </a:r>
            <a:endParaRPr lang="en-US" dirty="0"/>
          </a:p>
        </p:txBody>
      </p:sp>
      <p:sp>
        <p:nvSpPr>
          <p:cNvPr id="2" name="Content Placeholder 1"/>
          <p:cNvSpPr>
            <a:spLocks noGrp="1"/>
          </p:cNvSpPr>
          <p:nvPr>
            <p:ph idx="1"/>
          </p:nvPr>
        </p:nvSpPr>
        <p:spPr/>
        <p:txBody>
          <a:bodyPr>
            <a:normAutofit/>
          </a:bodyPr>
          <a:lstStyle/>
          <a:p>
            <a:pPr marL="0" indent="0" algn="just">
              <a:buClr>
                <a:srgbClr val="993300"/>
              </a:buClr>
              <a:buNone/>
            </a:pPr>
            <a:r>
              <a:rPr lang="en-US" sz="2800" dirty="0">
                <a:solidFill>
                  <a:srgbClr val="000099"/>
                </a:solidFill>
              </a:rPr>
              <a:t>To learn and appreciate the following concepts</a:t>
            </a:r>
          </a:p>
          <a:p>
            <a:endParaRPr lang="en-US" sz="2800" dirty="0">
              <a:solidFill>
                <a:srgbClr val="000099"/>
              </a:solidFill>
            </a:endParaRPr>
          </a:p>
          <a:p>
            <a:r>
              <a:rPr lang="en-US" sz="2800" dirty="0"/>
              <a:t>Basic operations and programs using structures</a:t>
            </a:r>
          </a:p>
          <a:p>
            <a:r>
              <a:rPr lang="en-US" sz="2800" dirty="0"/>
              <a:t>Advantages of structures over array</a:t>
            </a:r>
          </a:p>
          <a:p>
            <a:endParaRPr lang="en-US" sz="2400" dirty="0"/>
          </a:p>
        </p:txBody>
      </p:sp>
      <p:sp>
        <p:nvSpPr>
          <p:cNvPr id="4" name="Date Placeholder 3"/>
          <p:cNvSpPr>
            <a:spLocks noGrp="1"/>
          </p:cNvSpPr>
          <p:nvPr>
            <p:ph type="dt" sz="half" idx="10"/>
          </p:nvPr>
        </p:nvSpPr>
        <p:spPr/>
        <p:txBody>
          <a:bodyPr/>
          <a:lstStyle/>
          <a:p>
            <a:pPr>
              <a:defRPr/>
            </a:pPr>
            <a:fld id="{91E0DA95-AB00-4C3F-98C1-FF1C68AB16EB}"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2</a:t>
            </a:fld>
            <a:endParaRPr lang="en-US"/>
          </a:p>
        </p:txBody>
      </p:sp>
    </p:spTree>
    <p:extLst>
      <p:ext uri="{BB962C8B-B14F-4D97-AF65-F5344CB8AC3E}">
        <p14:creationId xmlns:p14="http://schemas.microsoft.com/office/powerpoint/2010/main" val="1276295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p:txBody>
          <a:bodyPr>
            <a:noAutofit/>
          </a:bodyPr>
          <a:lstStyle/>
          <a:p>
            <a:pPr algn="l" eaLnBrk="1" hangingPunct="1"/>
            <a:r>
              <a:rPr lang="en-US" sz="3200" dirty="0"/>
              <a:t>Structure Initialization Methods</a:t>
            </a:r>
          </a:p>
        </p:txBody>
      </p:sp>
      <p:sp>
        <p:nvSpPr>
          <p:cNvPr id="2" name="Date Placeholder 1"/>
          <p:cNvSpPr>
            <a:spLocks noGrp="1"/>
          </p:cNvSpPr>
          <p:nvPr>
            <p:ph type="dt" sz="half" idx="10"/>
          </p:nvPr>
        </p:nvSpPr>
        <p:spPr/>
        <p:txBody>
          <a:bodyPr/>
          <a:lstStyle/>
          <a:p>
            <a:pPr>
              <a:defRPr/>
            </a:pPr>
            <a:fld id="{87F8EE56-00B3-45D3-9932-A62A2D0E93B0}" type="datetime1">
              <a:rPr lang="en-US" smtClean="0"/>
              <a:t>4/16/2020</a:t>
            </a:fld>
            <a:endParaRPr lang="en-US"/>
          </a:p>
        </p:txBody>
      </p:sp>
      <p:sp>
        <p:nvSpPr>
          <p:cNvPr id="3" name="Footer Placeholder 2"/>
          <p:cNvSpPr>
            <a:spLocks noGrp="1"/>
          </p:cNvSpPr>
          <p:nvPr>
            <p:ph type="ftr" sz="quarter" idx="11"/>
          </p:nvPr>
        </p:nvSpPr>
        <p:spPr/>
        <p:txBody>
          <a:bodyPr/>
          <a:lstStyle/>
          <a:p>
            <a:pPr>
              <a:defRPr/>
            </a:pPr>
            <a:r>
              <a:rPr lang="en-US" smtClean="0"/>
              <a:t>CSE 1051                                   Department of CSE</a:t>
            </a:r>
            <a:endParaRPr lang="en-US"/>
          </a:p>
        </p:txBody>
      </p:sp>
      <p:sp>
        <p:nvSpPr>
          <p:cNvPr id="4" name="Slide Number Placeholder 3"/>
          <p:cNvSpPr>
            <a:spLocks noGrp="1"/>
          </p:cNvSpPr>
          <p:nvPr>
            <p:ph type="sldNum" sz="quarter" idx="12"/>
          </p:nvPr>
        </p:nvSpPr>
        <p:spPr/>
        <p:txBody>
          <a:bodyPr/>
          <a:lstStyle/>
          <a:p>
            <a:pPr>
              <a:defRPr/>
            </a:pPr>
            <a:fld id="{3A154384-6129-4E97-8EC7-A50675D4C978}" type="slidenum">
              <a:rPr lang="en-US" smtClean="0"/>
              <a:pPr>
                <a:defRPr/>
              </a:pPr>
              <a:t>20</a:t>
            </a:fld>
            <a:endParaRPr lang="en-US"/>
          </a:p>
        </p:txBody>
      </p:sp>
      <p:sp>
        <p:nvSpPr>
          <p:cNvPr id="10" name="Rectangle 9"/>
          <p:cNvSpPr/>
          <p:nvPr/>
        </p:nvSpPr>
        <p:spPr>
          <a:xfrm>
            <a:off x="2210938" y="1861788"/>
            <a:ext cx="6324600" cy="4237442"/>
          </a:xfrm>
          <a:prstGeom prst="rect">
            <a:avLst/>
          </a:prstGeom>
        </p:spPr>
        <p:txBody>
          <a:bodyPr>
            <a:spAutoFit/>
          </a:bodyPr>
          <a:lstStyle/>
          <a:p>
            <a:pPr marL="533400" indent="-533400">
              <a:lnSpc>
                <a:spcPct val="80000"/>
              </a:lnSpc>
              <a:defRPr/>
            </a:pPr>
            <a:r>
              <a:rPr lang="fr-FR" sz="2800" b="1" dirty="0" err="1">
                <a:solidFill>
                  <a:srgbClr val="3333FF"/>
                </a:solidFill>
                <a:latin typeface="+mn-lt"/>
              </a:rPr>
              <a:t>struct</a:t>
            </a:r>
            <a:r>
              <a:rPr lang="fr-FR" sz="2800" b="1" dirty="0">
                <a:solidFill>
                  <a:srgbClr val="3333FF"/>
                </a:solidFill>
                <a:latin typeface="+mn-lt"/>
              </a:rPr>
              <a:t> </a:t>
            </a:r>
            <a:r>
              <a:rPr lang="fr-FR" sz="2800" b="1" dirty="0" err="1">
                <a:latin typeface="+mn-lt"/>
              </a:rPr>
              <a:t>Student</a:t>
            </a:r>
            <a:endParaRPr lang="fr-FR" sz="2800" b="1" dirty="0">
              <a:latin typeface="+mn-lt"/>
            </a:endParaRPr>
          </a:p>
          <a:p>
            <a:pPr marL="533400" indent="-533400">
              <a:lnSpc>
                <a:spcPct val="80000"/>
              </a:lnSpc>
              <a:defRPr/>
            </a:pPr>
            <a:r>
              <a:rPr lang="fr-FR" sz="2800" b="1" dirty="0">
                <a:latin typeface="+mn-lt"/>
              </a:rPr>
              <a:t>  {	</a:t>
            </a:r>
          </a:p>
          <a:p>
            <a:pPr marL="533400" indent="-533400">
              <a:lnSpc>
                <a:spcPct val="80000"/>
              </a:lnSpc>
              <a:defRPr/>
            </a:pPr>
            <a:r>
              <a:rPr lang="fr-FR" sz="2800" b="1" dirty="0">
                <a:latin typeface="+mn-lt"/>
              </a:rPr>
              <a:t>	</a:t>
            </a:r>
            <a:r>
              <a:rPr lang="fr-FR" sz="2800" b="1" dirty="0" err="1">
                <a:solidFill>
                  <a:srgbClr val="3333FF"/>
                </a:solidFill>
                <a:latin typeface="+mn-lt"/>
              </a:rPr>
              <a:t>int</a:t>
            </a:r>
            <a:r>
              <a:rPr lang="fr-FR" sz="2800" b="1" dirty="0">
                <a:solidFill>
                  <a:srgbClr val="3333FF"/>
                </a:solidFill>
                <a:latin typeface="+mn-lt"/>
              </a:rPr>
              <a:t> </a:t>
            </a:r>
            <a:r>
              <a:rPr lang="fr-FR" sz="2800" b="1" dirty="0" err="1">
                <a:latin typeface="+mn-lt"/>
              </a:rPr>
              <a:t>rollno</a:t>
            </a:r>
            <a:r>
              <a:rPr lang="fr-FR" sz="2800" b="1" dirty="0">
                <a:latin typeface="+mn-lt"/>
              </a:rPr>
              <a:t>;</a:t>
            </a:r>
          </a:p>
          <a:p>
            <a:pPr marL="533400" indent="-533400">
              <a:lnSpc>
                <a:spcPct val="80000"/>
              </a:lnSpc>
              <a:defRPr/>
            </a:pPr>
            <a:r>
              <a:rPr lang="fr-FR" sz="2800" b="1" dirty="0">
                <a:latin typeface="+mn-lt"/>
              </a:rPr>
              <a:t>	</a:t>
            </a:r>
            <a:r>
              <a:rPr lang="fr-FR" sz="2800" b="1" dirty="0" err="1">
                <a:solidFill>
                  <a:srgbClr val="3333FF"/>
                </a:solidFill>
                <a:latin typeface="+mn-lt"/>
              </a:rPr>
              <a:t>int</a:t>
            </a:r>
            <a:r>
              <a:rPr lang="fr-FR" sz="2800" b="1" dirty="0">
                <a:solidFill>
                  <a:srgbClr val="3333FF"/>
                </a:solidFill>
                <a:latin typeface="+mn-lt"/>
              </a:rPr>
              <a:t> </a:t>
            </a:r>
            <a:r>
              <a:rPr lang="fr-FR" sz="2800" b="1" dirty="0" err="1">
                <a:latin typeface="+mn-lt"/>
              </a:rPr>
              <a:t>age</a:t>
            </a:r>
            <a:r>
              <a:rPr lang="fr-FR" sz="2800" b="1" dirty="0">
                <a:latin typeface="+mn-lt"/>
              </a:rPr>
              <a:t>;</a:t>
            </a:r>
          </a:p>
          <a:p>
            <a:pPr marL="533400" indent="-533400">
              <a:lnSpc>
                <a:spcPct val="80000"/>
              </a:lnSpc>
              <a:defRPr/>
            </a:pPr>
            <a:r>
              <a:rPr lang="fr-FR" sz="2800" b="1" dirty="0">
                <a:latin typeface="+mn-lt"/>
                <a:cs typeface="Courier New" pitchFamily="49" charset="0"/>
              </a:rPr>
              <a:t>  } s1={20, 21};</a:t>
            </a:r>
          </a:p>
          <a:p>
            <a:pPr marL="1295400" lvl="2" indent="-381000">
              <a:lnSpc>
                <a:spcPct val="80000"/>
              </a:lnSpc>
              <a:defRPr/>
            </a:pPr>
            <a:endParaRPr lang="fr-FR" sz="2800" b="1" dirty="0">
              <a:latin typeface="+mn-lt"/>
              <a:cs typeface="Courier New" pitchFamily="49" charset="0"/>
            </a:endParaRPr>
          </a:p>
          <a:p>
            <a:pPr marL="0" lvl="2" indent="-381000">
              <a:lnSpc>
                <a:spcPct val="80000"/>
              </a:lnSpc>
              <a:defRPr/>
            </a:pPr>
            <a:r>
              <a:rPr lang="fr-FR" sz="2800" b="1" dirty="0">
                <a:latin typeface="+mn-lt"/>
              </a:rPr>
              <a:t>  main ( )</a:t>
            </a:r>
          </a:p>
          <a:p>
            <a:pPr marL="0" lvl="2" indent="-381000">
              <a:lnSpc>
                <a:spcPct val="80000"/>
              </a:lnSpc>
              <a:defRPr/>
            </a:pPr>
            <a:r>
              <a:rPr lang="fr-FR" sz="2800" b="1" dirty="0">
                <a:latin typeface="+mn-lt"/>
              </a:rPr>
              <a:t>  { </a:t>
            </a:r>
          </a:p>
          <a:p>
            <a:pPr marL="1295400" lvl="2" indent="-381000">
              <a:lnSpc>
                <a:spcPct val="80000"/>
              </a:lnSpc>
              <a:defRPr/>
            </a:pPr>
            <a:r>
              <a:rPr lang="fr-FR" sz="2800" b="1" dirty="0" err="1">
                <a:latin typeface="+mn-lt"/>
                <a:cs typeface="Courier New" pitchFamily="49" charset="0"/>
              </a:rPr>
              <a:t>Student</a:t>
            </a:r>
            <a:r>
              <a:rPr lang="fr-FR" sz="2800" b="1" dirty="0">
                <a:latin typeface="+mn-lt"/>
                <a:cs typeface="Courier New" pitchFamily="49" charset="0"/>
              </a:rPr>
              <a:t> s2={21, 21};</a:t>
            </a:r>
          </a:p>
          <a:p>
            <a:pPr marL="1295400" lvl="2" indent="-381000">
              <a:lnSpc>
                <a:spcPct val="80000"/>
              </a:lnSpc>
              <a:defRPr/>
            </a:pPr>
            <a:r>
              <a:rPr lang="fr-FR" sz="2800" b="1" dirty="0">
                <a:latin typeface="+mn-lt"/>
                <a:cs typeface="Courier New" pitchFamily="49" charset="0"/>
              </a:rPr>
              <a:t>…</a:t>
            </a:r>
          </a:p>
          <a:p>
            <a:pPr marL="1295400" lvl="2" indent="-381000">
              <a:lnSpc>
                <a:spcPct val="80000"/>
              </a:lnSpc>
              <a:defRPr/>
            </a:pPr>
            <a:r>
              <a:rPr lang="fr-FR" sz="2800" b="1" dirty="0">
                <a:latin typeface="+mn-lt"/>
                <a:cs typeface="Courier New" pitchFamily="49" charset="0"/>
              </a:rPr>
              <a:t>…</a:t>
            </a:r>
          </a:p>
          <a:p>
            <a:pPr marL="0" lvl="2" indent="-381000">
              <a:lnSpc>
                <a:spcPct val="80000"/>
              </a:lnSpc>
              <a:defRPr/>
            </a:pPr>
            <a:r>
              <a:rPr lang="fr-FR" sz="2800" b="1" dirty="0">
                <a:latin typeface="+mn-lt"/>
                <a:cs typeface="Courier New" pitchFamily="49" charset="0"/>
              </a:rPr>
              <a:t>   }</a:t>
            </a:r>
            <a:endParaRPr lang="en-US" sz="2800" b="1" dirty="0">
              <a:latin typeface="+mn-lt"/>
            </a:endParaRPr>
          </a:p>
        </p:txBody>
      </p:sp>
      <p:sp>
        <p:nvSpPr>
          <p:cNvPr id="11" name="Rectangle 10"/>
          <p:cNvSpPr/>
          <p:nvPr/>
        </p:nvSpPr>
        <p:spPr>
          <a:xfrm>
            <a:off x="838200" y="1143001"/>
            <a:ext cx="9601200" cy="461665"/>
          </a:xfrm>
          <a:prstGeom prst="rect">
            <a:avLst/>
          </a:prstGeom>
          <a:ln w="28575">
            <a:solidFill>
              <a:srgbClr val="FF0000"/>
            </a:solidFill>
          </a:ln>
        </p:spPr>
        <p:txBody>
          <a:bodyPr wrap="square">
            <a:spAutoFit/>
          </a:bodyPr>
          <a:lstStyle/>
          <a:p>
            <a:pPr marL="457200" indent="-457200">
              <a:buFont typeface="+mj-lt"/>
              <a:buAutoNum type="arabicPeriod" startAt="3"/>
              <a:defRPr/>
            </a:pPr>
            <a:r>
              <a:rPr lang="en-US" sz="2400" dirty="0">
                <a:latin typeface="+mn-lt"/>
              </a:rPr>
              <a:t>Using a tag name and defined outside the function.</a:t>
            </a:r>
          </a:p>
        </p:txBody>
      </p:sp>
    </p:spTree>
    <p:extLst>
      <p:ext uri="{BB962C8B-B14F-4D97-AF65-F5344CB8AC3E}">
        <p14:creationId xmlns:p14="http://schemas.microsoft.com/office/powerpoint/2010/main" val="3419090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Structure: </a:t>
            </a:r>
            <a:r>
              <a:rPr lang="en-US" b="1" dirty="0" smtClean="0">
                <a:solidFill>
                  <a:srgbClr val="C00000"/>
                </a:solidFill>
                <a:latin typeface="Tempus Sans ITC" pitchFamily="82" charset="0"/>
              </a:rPr>
              <a:t>Example</a:t>
            </a:r>
            <a:endParaRPr lang="en-US" dirty="0"/>
          </a:p>
        </p:txBody>
      </p:sp>
      <p:sp>
        <p:nvSpPr>
          <p:cNvPr id="7" name="Rectangle 2"/>
          <p:cNvSpPr>
            <a:spLocks noGrp="1" noChangeArrowheads="1"/>
          </p:cNvSpPr>
          <p:nvPr>
            <p:ph idx="1"/>
          </p:nvPr>
        </p:nvSpPr>
        <p:spPr>
          <a:xfrm>
            <a:off x="870600" y="1813756"/>
            <a:ext cx="10994408" cy="4907721"/>
          </a:xfrm>
        </p:spPr>
        <p:txBody>
          <a:bodyPr>
            <a:noAutofit/>
          </a:bodyPr>
          <a:lstStyle/>
          <a:p>
            <a:pPr marL="0" indent="0">
              <a:spcBef>
                <a:spcPts val="0"/>
              </a:spcBef>
              <a:buNone/>
              <a:defRPr/>
            </a:pPr>
            <a:r>
              <a:rPr lang="en-US" sz="2800" dirty="0" err="1" smtClean="0"/>
              <a:t>int</a:t>
            </a:r>
            <a:r>
              <a:rPr lang="en-US" sz="2800" dirty="0" smtClean="0"/>
              <a:t> </a:t>
            </a:r>
            <a:r>
              <a:rPr lang="en-US" sz="2800" dirty="0"/>
              <a:t>main( ){</a:t>
            </a:r>
          </a:p>
          <a:p>
            <a:pPr marL="0" indent="0">
              <a:spcBef>
                <a:spcPts val="0"/>
              </a:spcBef>
              <a:buNone/>
              <a:defRPr/>
            </a:pPr>
            <a:r>
              <a:rPr lang="en-US" sz="2800" dirty="0"/>
              <a:t>     </a:t>
            </a:r>
            <a:r>
              <a:rPr lang="en-US" sz="2800" b="1" dirty="0" err="1">
                <a:solidFill>
                  <a:srgbClr val="3333FF"/>
                </a:solidFill>
              </a:rPr>
              <a:t>struct</a:t>
            </a:r>
            <a:r>
              <a:rPr lang="en-US" sz="2800" b="1" dirty="0">
                <a:solidFill>
                  <a:srgbClr val="3333FF"/>
                </a:solidFill>
              </a:rPr>
              <a:t> Book b1</a:t>
            </a:r>
            <a:r>
              <a:rPr lang="en-US" sz="2800" b="1" dirty="0" smtClean="0">
                <a:solidFill>
                  <a:srgbClr val="3333FF"/>
                </a:solidFill>
              </a:rPr>
              <a:t>;</a:t>
            </a:r>
          </a:p>
          <a:p>
            <a:pPr marL="0" indent="0">
              <a:spcBef>
                <a:spcPts val="0"/>
              </a:spcBef>
              <a:buNone/>
              <a:defRPr/>
            </a:pPr>
            <a:r>
              <a:rPr lang="en-US" sz="2800" b="1" dirty="0" smtClean="0">
                <a:solidFill>
                  <a:schemeClr val="bg1">
                    <a:lumMod val="50000"/>
                  </a:schemeClr>
                </a:solidFill>
              </a:rPr>
              <a:t>//Input</a:t>
            </a:r>
            <a:endParaRPr lang="en-US" sz="2800" b="1" dirty="0">
              <a:solidFill>
                <a:schemeClr val="bg1">
                  <a:lumMod val="50000"/>
                </a:schemeClr>
              </a:solidFill>
            </a:endParaRPr>
          </a:p>
          <a:p>
            <a:pPr marL="0" indent="0">
              <a:spcBef>
                <a:spcPts val="0"/>
              </a:spcBef>
              <a:buNone/>
              <a:defRPr/>
            </a:pPr>
            <a:r>
              <a:rPr lang="en-US" sz="2800" dirty="0"/>
              <a:t>     </a:t>
            </a:r>
            <a:r>
              <a:rPr lang="en-US" sz="2800" dirty="0" err="1"/>
              <a:t>printf</a:t>
            </a:r>
            <a:r>
              <a:rPr lang="en-US" sz="2800" dirty="0"/>
              <a:t>(“Input values”);</a:t>
            </a:r>
          </a:p>
          <a:p>
            <a:pPr marL="0" indent="0">
              <a:spcBef>
                <a:spcPts val="0"/>
              </a:spcBef>
              <a:buNone/>
              <a:defRPr/>
            </a:pPr>
            <a:r>
              <a:rPr lang="en-US" sz="2800" dirty="0"/>
              <a:t>     </a:t>
            </a:r>
            <a:r>
              <a:rPr lang="en-US" sz="2800" dirty="0" err="1"/>
              <a:t>scanf</a:t>
            </a:r>
            <a:r>
              <a:rPr lang="en-US" sz="2800" dirty="0"/>
              <a:t>(“%s %s %d %f”, b1.title, b1.author, &amp;b1.pages</a:t>
            </a:r>
            <a:r>
              <a:rPr lang="en-US" sz="2800" dirty="0" smtClean="0"/>
              <a:t>, &amp;</a:t>
            </a:r>
            <a:r>
              <a:rPr lang="en-US" sz="2800" dirty="0"/>
              <a:t>b1.price</a:t>
            </a:r>
            <a:r>
              <a:rPr lang="en-US" sz="2800" dirty="0" smtClean="0"/>
              <a:t>);</a:t>
            </a:r>
          </a:p>
          <a:p>
            <a:pPr marL="0" indent="0">
              <a:spcBef>
                <a:spcPts val="0"/>
              </a:spcBef>
              <a:buNone/>
              <a:defRPr/>
            </a:pPr>
            <a:r>
              <a:rPr lang="en-US" sz="2800" dirty="0">
                <a:solidFill>
                  <a:srgbClr val="C00000"/>
                </a:solidFill>
              </a:rPr>
              <a:t> </a:t>
            </a:r>
            <a:r>
              <a:rPr lang="en-US" sz="2800" dirty="0" smtClean="0">
                <a:solidFill>
                  <a:srgbClr val="C00000"/>
                </a:solidFill>
              </a:rPr>
              <a:t>   </a:t>
            </a:r>
            <a:r>
              <a:rPr lang="en-US" sz="2800" dirty="0" smtClean="0">
                <a:solidFill>
                  <a:schemeClr val="bg1">
                    <a:lumMod val="50000"/>
                  </a:schemeClr>
                </a:solidFill>
              </a:rPr>
              <a:t>//gets(b1.title</a:t>
            </a:r>
            <a:r>
              <a:rPr lang="en-US" sz="2800" dirty="0">
                <a:solidFill>
                  <a:schemeClr val="bg1">
                    <a:lumMod val="50000"/>
                  </a:schemeClr>
                </a:solidFill>
              </a:rPr>
              <a:t>); gets(b1.author);</a:t>
            </a:r>
          </a:p>
          <a:p>
            <a:pPr marL="0" indent="0">
              <a:spcBef>
                <a:spcPts val="0"/>
              </a:spcBef>
              <a:buNone/>
              <a:defRPr/>
            </a:pPr>
            <a:endParaRPr lang="en-US" sz="2800" dirty="0"/>
          </a:p>
          <a:p>
            <a:pPr marL="0" indent="0">
              <a:spcBef>
                <a:spcPts val="0"/>
              </a:spcBef>
              <a:buNone/>
              <a:defRPr/>
            </a:pPr>
            <a:r>
              <a:rPr lang="en-US" sz="2800" b="1" dirty="0" smtClean="0">
                <a:solidFill>
                  <a:schemeClr val="bg1">
                    <a:lumMod val="50000"/>
                  </a:schemeClr>
                </a:solidFill>
              </a:rPr>
              <a:t>//</a:t>
            </a:r>
            <a:r>
              <a:rPr lang="en-US" sz="2800" b="1" dirty="0">
                <a:solidFill>
                  <a:schemeClr val="bg1">
                    <a:lumMod val="50000"/>
                  </a:schemeClr>
                </a:solidFill>
              </a:rPr>
              <a:t>output</a:t>
            </a:r>
          </a:p>
          <a:p>
            <a:pPr marL="0" indent="0">
              <a:spcBef>
                <a:spcPts val="0"/>
              </a:spcBef>
              <a:buNone/>
              <a:defRPr/>
            </a:pPr>
            <a:r>
              <a:rPr lang="en-US" sz="2800" dirty="0"/>
              <a:t>    </a:t>
            </a:r>
            <a:r>
              <a:rPr lang="en-US" sz="2800" dirty="0" err="1"/>
              <a:t>printf</a:t>
            </a:r>
            <a:r>
              <a:rPr lang="en-US" sz="2800" dirty="0"/>
              <a:t>(“%s %s %d %f”, b1.title, b1.author, </a:t>
            </a:r>
            <a:r>
              <a:rPr lang="en-US" sz="2800" dirty="0" smtClean="0"/>
              <a:t>b1.pages, b1.price</a:t>
            </a:r>
            <a:r>
              <a:rPr lang="en-US" sz="2800" dirty="0"/>
              <a:t>);</a:t>
            </a:r>
          </a:p>
          <a:p>
            <a:pPr marL="0" indent="0">
              <a:spcBef>
                <a:spcPts val="0"/>
              </a:spcBef>
              <a:buNone/>
              <a:defRPr/>
            </a:pPr>
            <a:r>
              <a:rPr lang="en-US" sz="2800" dirty="0"/>
              <a:t>     return 0;</a:t>
            </a:r>
          </a:p>
          <a:p>
            <a:pPr marL="0" indent="0">
              <a:spcBef>
                <a:spcPts val="0"/>
              </a:spcBef>
              <a:buNone/>
              <a:defRPr/>
            </a:pPr>
            <a:r>
              <a:rPr lang="en-US" sz="2800" dirty="0"/>
              <a:t>}</a:t>
            </a:r>
          </a:p>
          <a:p>
            <a:pPr eaLnBrk="1" hangingPunct="1">
              <a:lnSpc>
                <a:spcPct val="90000"/>
              </a:lnSpc>
              <a:buFontTx/>
              <a:buNone/>
              <a:defRPr/>
            </a:pPr>
            <a:endParaRPr lang="en-US" sz="2800" dirty="0"/>
          </a:p>
        </p:txBody>
      </p:sp>
      <p:sp>
        <p:nvSpPr>
          <p:cNvPr id="4" name="Date Placeholder 3"/>
          <p:cNvSpPr>
            <a:spLocks noGrp="1"/>
          </p:cNvSpPr>
          <p:nvPr>
            <p:ph type="dt" sz="half" idx="10"/>
          </p:nvPr>
        </p:nvSpPr>
        <p:spPr/>
        <p:txBody>
          <a:bodyPr/>
          <a:lstStyle/>
          <a:p>
            <a:pPr>
              <a:defRPr/>
            </a:pPr>
            <a:fld id="{E153B9EE-B150-4199-91E7-C611A85D6C7D}"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21</a:t>
            </a:fld>
            <a:endParaRPr lang="en-US"/>
          </a:p>
        </p:txBody>
      </p:sp>
      <p:sp>
        <p:nvSpPr>
          <p:cNvPr id="2" name="Rectangle 1"/>
          <p:cNvSpPr/>
          <p:nvPr/>
        </p:nvSpPr>
        <p:spPr>
          <a:xfrm>
            <a:off x="7583762" y="829409"/>
            <a:ext cx="3770038" cy="2308324"/>
          </a:xfrm>
          <a:prstGeom prst="rect">
            <a:avLst/>
          </a:prstGeom>
          <a:ln>
            <a:solidFill>
              <a:srgbClr val="FF0000"/>
            </a:solidFill>
          </a:ln>
        </p:spPr>
        <p:txBody>
          <a:bodyPr wrap="square">
            <a:spAutoFit/>
          </a:bodyPr>
          <a:lstStyle/>
          <a:p>
            <a:pPr>
              <a:spcBef>
                <a:spcPts val="0"/>
              </a:spcBef>
              <a:buNone/>
              <a:defRPr/>
            </a:pPr>
            <a:r>
              <a:rPr lang="en-US" sz="2400" dirty="0" err="1"/>
              <a:t>struct</a:t>
            </a:r>
            <a:r>
              <a:rPr lang="en-US" sz="2400" dirty="0"/>
              <a:t> Book {	</a:t>
            </a:r>
            <a:r>
              <a:rPr lang="en-US" sz="2400" b="1" dirty="0" smtClean="0"/>
              <a:t>// </a:t>
            </a:r>
            <a:r>
              <a:rPr lang="en-US" sz="2400" b="1" dirty="0"/>
              <a:t>definition</a:t>
            </a:r>
            <a:endParaRPr lang="en-US" sz="2400" dirty="0"/>
          </a:p>
          <a:p>
            <a:pPr>
              <a:spcBef>
                <a:spcPts val="0"/>
              </a:spcBef>
              <a:buNone/>
              <a:defRPr/>
            </a:pPr>
            <a:r>
              <a:rPr lang="en-US" sz="2400" dirty="0"/>
              <a:t>	char title[20];</a:t>
            </a:r>
          </a:p>
          <a:p>
            <a:pPr>
              <a:spcBef>
                <a:spcPts val="0"/>
              </a:spcBef>
              <a:buNone/>
              <a:defRPr/>
            </a:pPr>
            <a:r>
              <a:rPr lang="en-US" sz="2400" dirty="0"/>
              <a:t>	char author[15];</a:t>
            </a:r>
          </a:p>
          <a:p>
            <a:pPr>
              <a:spcBef>
                <a:spcPts val="0"/>
              </a:spcBef>
              <a:buNone/>
              <a:defRPr/>
            </a:pPr>
            <a:r>
              <a:rPr lang="en-US" sz="2400" dirty="0"/>
              <a:t>	</a:t>
            </a:r>
            <a:r>
              <a:rPr lang="en-US" sz="2400" dirty="0" err="1"/>
              <a:t>int</a:t>
            </a:r>
            <a:r>
              <a:rPr lang="en-US" sz="2400" dirty="0"/>
              <a:t> pages;</a:t>
            </a:r>
          </a:p>
          <a:p>
            <a:pPr>
              <a:spcBef>
                <a:spcPts val="0"/>
              </a:spcBef>
              <a:buNone/>
              <a:defRPr/>
            </a:pPr>
            <a:r>
              <a:rPr lang="en-US" sz="2400" dirty="0"/>
              <a:t>	float price;</a:t>
            </a:r>
          </a:p>
          <a:p>
            <a:pPr>
              <a:spcBef>
                <a:spcPts val="0"/>
              </a:spcBef>
              <a:buNone/>
              <a:defRPr/>
            </a:pPr>
            <a:r>
              <a:rPr lang="en-US" sz="2400" dirty="0"/>
              <a: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800" dirty="0" smtClean="0"/>
              <a:t>Structure Basics</a:t>
            </a:r>
          </a:p>
          <a:p>
            <a:pPr>
              <a:lnSpc>
                <a:spcPct val="150000"/>
              </a:lnSpc>
            </a:pPr>
            <a:r>
              <a:rPr lang="en-US" sz="2800" dirty="0" smtClean="0"/>
              <a:t>Member accessing using dot operator</a:t>
            </a:r>
          </a:p>
          <a:p>
            <a:pPr>
              <a:lnSpc>
                <a:spcPct val="150000"/>
              </a:lnSpc>
            </a:pPr>
            <a:r>
              <a:rPr lang="en-US" sz="2800" dirty="0" smtClean="0"/>
              <a:t>Simple problems using structures</a:t>
            </a:r>
          </a:p>
          <a:p>
            <a:pPr>
              <a:lnSpc>
                <a:spcPct val="150000"/>
              </a:lnSpc>
            </a:pPr>
            <a:endParaRPr lang="en-US" sz="2800" dirty="0" smtClean="0"/>
          </a:p>
          <a:p>
            <a:pPr>
              <a:lnSpc>
                <a:spcPct val="150000"/>
              </a:lnSpc>
            </a:pPr>
            <a:endParaRPr lang="en-US" sz="2800" dirty="0"/>
          </a:p>
        </p:txBody>
      </p:sp>
      <p:sp>
        <p:nvSpPr>
          <p:cNvPr id="4" name="Date Placeholder 3"/>
          <p:cNvSpPr>
            <a:spLocks noGrp="1"/>
          </p:cNvSpPr>
          <p:nvPr>
            <p:ph type="dt" sz="half" idx="10"/>
          </p:nvPr>
        </p:nvSpPr>
        <p:spPr/>
        <p:txBody>
          <a:bodyPr/>
          <a:lstStyle/>
          <a:p>
            <a:pPr>
              <a:defRPr/>
            </a:pPr>
            <a:fld id="{AD2CE10F-A8E3-44FB-8AB7-676FB19DAB10}"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22</a:t>
            </a:fld>
            <a:endParaRPr lang="en-US"/>
          </a:p>
        </p:txBody>
      </p:sp>
    </p:spTree>
    <p:extLst>
      <p:ext uri="{BB962C8B-B14F-4D97-AF65-F5344CB8AC3E}">
        <p14:creationId xmlns:p14="http://schemas.microsoft.com/office/powerpoint/2010/main" val="17238970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Session outcome</a:t>
            </a:r>
            <a:endParaRPr lang="en-US" dirty="0"/>
          </a:p>
        </p:txBody>
      </p:sp>
      <p:sp>
        <p:nvSpPr>
          <p:cNvPr id="2" name="Content Placeholder 1"/>
          <p:cNvSpPr>
            <a:spLocks noGrp="1"/>
          </p:cNvSpPr>
          <p:nvPr>
            <p:ph idx="1"/>
          </p:nvPr>
        </p:nvSpPr>
        <p:spPr/>
        <p:txBody>
          <a:bodyPr>
            <a:normAutofit/>
          </a:bodyPr>
          <a:lstStyle/>
          <a:p>
            <a:pPr marL="0" indent="0" algn="just">
              <a:lnSpc>
                <a:spcPct val="150000"/>
              </a:lnSpc>
              <a:buClr>
                <a:srgbClr val="993300"/>
              </a:buClr>
              <a:buNone/>
            </a:pPr>
            <a:r>
              <a:rPr lang="en-US" sz="2800" dirty="0" smtClean="0">
                <a:solidFill>
                  <a:srgbClr val="000099"/>
                </a:solidFill>
              </a:rPr>
              <a:t>At the end of session one will be able to</a:t>
            </a:r>
          </a:p>
          <a:p>
            <a:pPr marL="514350" indent="-514350" algn="just">
              <a:lnSpc>
                <a:spcPct val="150000"/>
              </a:lnSpc>
              <a:buClr>
                <a:srgbClr val="993300"/>
              </a:buClr>
              <a:buAutoNum type="arabicPeriod"/>
            </a:pPr>
            <a:r>
              <a:rPr lang="en-US" sz="2800" dirty="0" smtClean="0">
                <a:solidFill>
                  <a:srgbClr val="000099"/>
                </a:solidFill>
              </a:rPr>
              <a:t>Understand the overall ideology of  structures</a:t>
            </a:r>
          </a:p>
          <a:p>
            <a:pPr marL="514350" indent="-514350" algn="just">
              <a:lnSpc>
                <a:spcPct val="150000"/>
              </a:lnSpc>
              <a:buClr>
                <a:srgbClr val="993300"/>
              </a:buClr>
              <a:buAutoNum type="arabicPeriod"/>
            </a:pPr>
            <a:r>
              <a:rPr lang="en-US" sz="2800" dirty="0" smtClean="0">
                <a:solidFill>
                  <a:srgbClr val="000099"/>
                </a:solidFill>
              </a:rPr>
              <a:t>Write programs using structures</a:t>
            </a:r>
          </a:p>
          <a:p>
            <a:pPr marL="514350" indent="-514350" algn="just">
              <a:lnSpc>
                <a:spcPct val="150000"/>
              </a:lnSpc>
              <a:buClr>
                <a:srgbClr val="993300"/>
              </a:buClr>
              <a:buAutoNum type="arabicPeriod"/>
            </a:pPr>
            <a:r>
              <a:rPr lang="en-US" sz="2800" dirty="0" smtClean="0">
                <a:solidFill>
                  <a:srgbClr val="000099"/>
                </a:solidFill>
              </a:rPr>
              <a:t>Understand the array of structures</a:t>
            </a:r>
          </a:p>
          <a:p>
            <a:pPr marL="514350" indent="-514350" algn="just">
              <a:lnSpc>
                <a:spcPct val="150000"/>
              </a:lnSpc>
              <a:buClr>
                <a:srgbClr val="993300"/>
              </a:buClr>
              <a:buAutoNum type="arabicPeriod"/>
            </a:pPr>
            <a:r>
              <a:rPr lang="en-US" sz="2800" dirty="0" smtClean="0">
                <a:solidFill>
                  <a:srgbClr val="000099"/>
                </a:solidFill>
              </a:rPr>
              <a:t>Write programs using array of structures</a:t>
            </a:r>
            <a:endParaRPr lang="en-US" sz="2800" dirty="0" smtClean="0"/>
          </a:p>
          <a:p>
            <a:pPr marL="514350" indent="-514350" algn="just">
              <a:lnSpc>
                <a:spcPct val="150000"/>
              </a:lnSpc>
              <a:buClr>
                <a:srgbClr val="993300"/>
              </a:buClr>
              <a:buAutoNum type="arabicPeriod"/>
            </a:pPr>
            <a:endParaRPr lang="en-US" sz="2800" dirty="0"/>
          </a:p>
        </p:txBody>
      </p:sp>
      <p:sp>
        <p:nvSpPr>
          <p:cNvPr id="4" name="Date Placeholder 3"/>
          <p:cNvSpPr>
            <a:spLocks noGrp="1"/>
          </p:cNvSpPr>
          <p:nvPr>
            <p:ph type="dt" sz="half" idx="10"/>
          </p:nvPr>
        </p:nvSpPr>
        <p:spPr/>
        <p:txBody>
          <a:bodyPr/>
          <a:lstStyle/>
          <a:p>
            <a:pPr>
              <a:defRPr/>
            </a:pPr>
            <a:fld id="{195793AE-45AA-40E3-BFBA-6A472EA500A8}"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22676C6A-DF7E-4622-B0AC-85A43D9FD6B5}"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4098" name="Rectangle 2"/>
          <p:cNvSpPr>
            <a:spLocks noGrp="1" noChangeArrowheads="1"/>
          </p:cNvSpPr>
          <p:nvPr>
            <p:ph idx="1"/>
          </p:nvPr>
        </p:nvSpPr>
        <p:spPr/>
        <p:txBody>
          <a:bodyPr>
            <a:noAutofit/>
          </a:bodyPr>
          <a:lstStyle/>
          <a:p>
            <a:pPr algn="just" eaLnBrk="1" hangingPunct="1">
              <a:lnSpc>
                <a:spcPct val="150000"/>
              </a:lnSpc>
              <a:buFont typeface="Wingdings" pitchFamily="2" charset="2"/>
              <a:buChar char="§"/>
            </a:pPr>
            <a:r>
              <a:rPr lang="en-US" sz="2600" b="1" i="1" dirty="0">
                <a:cs typeface="Arial" pitchFamily="34" charset="0"/>
              </a:rPr>
              <a:t>W</a:t>
            </a:r>
            <a:r>
              <a:rPr lang="en-US" sz="2600" dirty="0">
                <a:cs typeface="Arial" pitchFamily="34" charset="0"/>
              </a:rPr>
              <a:t>e’ve seen variables of simple data types, such as </a:t>
            </a:r>
            <a:r>
              <a:rPr lang="en-US" sz="2600" dirty="0">
                <a:solidFill>
                  <a:srgbClr val="3333FF"/>
                </a:solidFill>
                <a:cs typeface="Arial" pitchFamily="34" charset="0"/>
              </a:rPr>
              <a:t>float</a:t>
            </a:r>
            <a:r>
              <a:rPr lang="en-US" sz="2600" dirty="0">
                <a:cs typeface="Arial" pitchFamily="34" charset="0"/>
              </a:rPr>
              <a:t>, </a:t>
            </a:r>
            <a:r>
              <a:rPr lang="en-US" sz="2600" dirty="0">
                <a:solidFill>
                  <a:srgbClr val="3333FF"/>
                </a:solidFill>
                <a:cs typeface="Arial" pitchFamily="34" charset="0"/>
              </a:rPr>
              <a:t>char</a:t>
            </a:r>
            <a:r>
              <a:rPr lang="en-US" sz="2600" dirty="0">
                <a:cs typeface="Arial" pitchFamily="34" charset="0"/>
              </a:rPr>
              <a:t>, and </a:t>
            </a:r>
            <a:r>
              <a:rPr lang="en-US" sz="2600" dirty="0">
                <a:solidFill>
                  <a:srgbClr val="3333FF"/>
                </a:solidFill>
                <a:cs typeface="Arial" pitchFamily="34" charset="0"/>
              </a:rPr>
              <a:t>int</a:t>
            </a:r>
            <a:r>
              <a:rPr lang="en-US" sz="2600" dirty="0">
                <a:cs typeface="Arial" pitchFamily="34" charset="0"/>
              </a:rPr>
              <a:t>. </a:t>
            </a:r>
          </a:p>
          <a:p>
            <a:pPr algn="just" eaLnBrk="1" hangingPunct="1">
              <a:lnSpc>
                <a:spcPct val="150000"/>
              </a:lnSpc>
              <a:buFont typeface="Wingdings" pitchFamily="2" charset="2"/>
              <a:buChar char="Ø"/>
            </a:pPr>
            <a:r>
              <a:rPr lang="en-US" sz="2600" b="1" i="1" dirty="0" smtClean="0">
                <a:cs typeface="Arial" pitchFamily="34" charset="0"/>
              </a:rPr>
              <a:t>W</a:t>
            </a:r>
            <a:r>
              <a:rPr lang="en-US" sz="2600" dirty="0" smtClean="0">
                <a:cs typeface="Arial" pitchFamily="34" charset="0"/>
              </a:rPr>
              <a:t>e </a:t>
            </a:r>
            <a:r>
              <a:rPr lang="en-US" sz="2600" dirty="0">
                <a:cs typeface="Arial" pitchFamily="34" charset="0"/>
              </a:rPr>
              <a:t>saw </a:t>
            </a:r>
            <a:r>
              <a:rPr lang="en-US" sz="2600" b="1" dirty="0">
                <a:cs typeface="Arial" pitchFamily="34" charset="0"/>
              </a:rPr>
              <a:t>derived data</a:t>
            </a:r>
            <a:r>
              <a:rPr lang="en-US" sz="2600" dirty="0">
                <a:cs typeface="Arial" pitchFamily="34" charset="0"/>
              </a:rPr>
              <a:t> type, </a:t>
            </a:r>
            <a:r>
              <a:rPr lang="en-US" sz="2600" b="1" dirty="0">
                <a:solidFill>
                  <a:srgbClr val="990000"/>
                </a:solidFill>
                <a:cs typeface="Arial" pitchFamily="34" charset="0"/>
              </a:rPr>
              <a:t>arrays</a:t>
            </a:r>
            <a:r>
              <a:rPr lang="en-US" sz="2600" dirty="0">
                <a:solidFill>
                  <a:srgbClr val="990000"/>
                </a:solidFill>
                <a:cs typeface="Arial" pitchFamily="34" charset="0"/>
              </a:rPr>
              <a:t> </a:t>
            </a:r>
            <a:r>
              <a:rPr lang="en-US" sz="2600" dirty="0">
                <a:cs typeface="Arial" pitchFamily="34" charset="0"/>
              </a:rPr>
              <a:t>to store group of related data.</a:t>
            </a:r>
          </a:p>
          <a:p>
            <a:pPr algn="just" eaLnBrk="1" hangingPunct="1">
              <a:lnSpc>
                <a:spcPct val="150000"/>
              </a:lnSpc>
              <a:buFont typeface="Wingdings" pitchFamily="2" charset="2"/>
              <a:buChar char="§"/>
            </a:pPr>
            <a:r>
              <a:rPr lang="en-US" sz="2600" dirty="0" smtClean="0">
                <a:cs typeface="Arial" pitchFamily="34" charset="0"/>
              </a:rPr>
              <a:t>Variables </a:t>
            </a:r>
            <a:r>
              <a:rPr lang="en-US" sz="2600" dirty="0">
                <a:cs typeface="Arial" pitchFamily="34" charset="0"/>
              </a:rPr>
              <a:t>of such types represent one item of information: a</a:t>
            </a:r>
            <a:r>
              <a:rPr lang="en-US" sz="2600" dirty="0">
                <a:solidFill>
                  <a:srgbClr val="990000"/>
                </a:solidFill>
                <a:cs typeface="Arial" pitchFamily="34" charset="0"/>
              </a:rPr>
              <a:t> height</a:t>
            </a:r>
            <a:r>
              <a:rPr lang="en-US" sz="2600" dirty="0">
                <a:cs typeface="Arial" pitchFamily="34" charset="0"/>
              </a:rPr>
              <a:t>, an</a:t>
            </a:r>
            <a:r>
              <a:rPr lang="en-US" sz="2600" dirty="0">
                <a:solidFill>
                  <a:srgbClr val="990000"/>
                </a:solidFill>
                <a:cs typeface="Arial" pitchFamily="34" charset="0"/>
              </a:rPr>
              <a:t> amount</a:t>
            </a:r>
            <a:r>
              <a:rPr lang="en-US" sz="2600" dirty="0">
                <a:cs typeface="Arial" pitchFamily="34" charset="0"/>
              </a:rPr>
              <a:t>, a</a:t>
            </a:r>
            <a:r>
              <a:rPr lang="en-US" sz="2600" dirty="0">
                <a:solidFill>
                  <a:srgbClr val="990000"/>
                </a:solidFill>
                <a:cs typeface="Arial" pitchFamily="34" charset="0"/>
              </a:rPr>
              <a:t> count</a:t>
            </a:r>
            <a:r>
              <a:rPr lang="en-US" sz="2600" dirty="0">
                <a:cs typeface="Arial" pitchFamily="34" charset="0"/>
              </a:rPr>
              <a:t>, or group of item with same data type: </a:t>
            </a:r>
            <a:r>
              <a:rPr lang="en-US" sz="2600" dirty="0">
                <a:solidFill>
                  <a:srgbClr val="990000"/>
                </a:solidFill>
                <a:cs typeface="Arial" pitchFamily="34" charset="0"/>
              </a:rPr>
              <a:t>list[10]</a:t>
            </a:r>
            <a:r>
              <a:rPr lang="en-US" sz="2600" dirty="0">
                <a:cs typeface="Arial" pitchFamily="34" charset="0"/>
              </a:rPr>
              <a:t> and so on.</a:t>
            </a:r>
          </a:p>
          <a:p>
            <a:pPr algn="just" eaLnBrk="1" hangingPunct="1">
              <a:lnSpc>
                <a:spcPct val="150000"/>
              </a:lnSpc>
              <a:buFont typeface="Wingdings" pitchFamily="2" charset="2"/>
              <a:buChar char="§"/>
            </a:pPr>
            <a:r>
              <a:rPr lang="en-US" sz="2600" dirty="0" smtClean="0">
                <a:cs typeface="Arial" pitchFamily="34" charset="0"/>
              </a:rPr>
              <a:t>But</a:t>
            </a:r>
            <a:r>
              <a:rPr lang="en-US" sz="2600" dirty="0">
                <a:cs typeface="Arial" pitchFamily="34" charset="0"/>
              </a:rPr>
              <a:t>, these basic types does not support the storage of compound data.</a:t>
            </a:r>
          </a:p>
          <a:p>
            <a:pPr algn="just" eaLnBrk="1" hangingPunct="1">
              <a:lnSpc>
                <a:spcPct val="150000"/>
              </a:lnSpc>
              <a:buFontTx/>
              <a:buNone/>
            </a:pPr>
            <a:r>
              <a:rPr lang="en-US" sz="2600" dirty="0">
                <a:cs typeface="Arial" pitchFamily="34" charset="0"/>
              </a:rPr>
              <a:t>	</a:t>
            </a:r>
            <a:r>
              <a:rPr lang="en-US" sz="2600" dirty="0" err="1">
                <a:cs typeface="Arial" pitchFamily="34" charset="0"/>
              </a:rPr>
              <a:t>Eg</a:t>
            </a:r>
            <a:r>
              <a:rPr lang="en-US" sz="2600" dirty="0">
                <a:cs typeface="Arial" pitchFamily="34" charset="0"/>
              </a:rPr>
              <a:t>. </a:t>
            </a:r>
            <a:r>
              <a:rPr lang="en-US" sz="2600" b="1" dirty="0">
                <a:solidFill>
                  <a:srgbClr val="3333FF"/>
                </a:solidFill>
                <a:cs typeface="Arial" pitchFamily="34" charset="0"/>
              </a:rPr>
              <a:t>Student</a:t>
            </a:r>
            <a:r>
              <a:rPr lang="en-US" sz="2600" dirty="0">
                <a:solidFill>
                  <a:srgbClr val="3333FF"/>
                </a:solidFill>
                <a:cs typeface="Arial" pitchFamily="34" charset="0"/>
              </a:rPr>
              <a:t> {name, address, age, </a:t>
            </a:r>
            <a:r>
              <a:rPr lang="en-US" sz="2600" dirty="0" err="1">
                <a:solidFill>
                  <a:srgbClr val="3333FF"/>
                </a:solidFill>
                <a:cs typeface="Arial" pitchFamily="34" charset="0"/>
              </a:rPr>
              <a:t>sem</a:t>
            </a:r>
            <a:r>
              <a:rPr lang="en-US" sz="2600" dirty="0">
                <a:solidFill>
                  <a:srgbClr val="3333FF"/>
                </a:solidFill>
                <a:cs typeface="Arial" pitchFamily="34" charset="0"/>
              </a:rPr>
              <a:t>, branch}</a:t>
            </a:r>
          </a:p>
        </p:txBody>
      </p:sp>
      <p:sp>
        <p:nvSpPr>
          <p:cNvPr id="6" name="Date Placeholder 5"/>
          <p:cNvSpPr>
            <a:spLocks noGrp="1"/>
          </p:cNvSpPr>
          <p:nvPr>
            <p:ph type="dt" sz="half" idx="10"/>
          </p:nvPr>
        </p:nvSpPr>
        <p:spPr/>
        <p:txBody>
          <a:bodyPr/>
          <a:lstStyle/>
          <a:p>
            <a:pPr>
              <a:defRPr/>
            </a:pPr>
            <a:fld id="{884308BB-52D4-4F4C-B4D5-9121A2497A4A}" type="datetime1">
              <a:rPr lang="en-US" smtClean="0"/>
              <a:t>4/16/2020</a:t>
            </a:fld>
            <a:endParaRPr lang="en-US"/>
          </a:p>
        </p:txBody>
      </p:sp>
      <p:sp>
        <p:nvSpPr>
          <p:cNvPr id="7" name="Footer Placeholder 6"/>
          <p:cNvSpPr>
            <a:spLocks noGrp="1"/>
          </p:cNvSpPr>
          <p:nvPr>
            <p:ph type="ftr" sz="quarter" idx="11"/>
          </p:nvPr>
        </p:nvSpPr>
        <p:spPr/>
        <p:txBody>
          <a:bodyPr/>
          <a:lstStyle/>
          <a:p>
            <a:pPr>
              <a:defRPr/>
            </a:pPr>
            <a:r>
              <a:rPr lang="en-US" smtClean="0"/>
              <a:t>CSE 1051                                   Department of CSE</a:t>
            </a:r>
            <a:endParaRPr lang="en-US"/>
          </a:p>
        </p:txBody>
      </p:sp>
      <p:sp>
        <p:nvSpPr>
          <p:cNvPr id="8" name="Slide Number Placeholder 7"/>
          <p:cNvSpPr>
            <a:spLocks noGrp="1"/>
          </p:cNvSpPr>
          <p:nvPr>
            <p:ph type="sldNum" sz="quarter" idx="12"/>
          </p:nvPr>
        </p:nvSpPr>
        <p:spPr/>
        <p:txBody>
          <a:bodyPr/>
          <a:lstStyle/>
          <a:p>
            <a:pPr>
              <a:defRPr/>
            </a:pPr>
            <a:fld id="{22676C6A-DF7E-4622-B0AC-85A43D9FD6B5}" type="slidenum">
              <a:rPr lang="en-US" smtClean="0"/>
              <a:pPr>
                <a:defRPr/>
              </a:pPr>
              <a:t>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8">
                                            <p:txEl>
                                              <p:pRg st="3" end="3"/>
                                            </p:txEl>
                                          </p:spTgt>
                                        </p:tgtEl>
                                        <p:attrNameLst>
                                          <p:attrName>style.visibility</p:attrName>
                                        </p:attrNameLst>
                                      </p:cBhvr>
                                      <p:to>
                                        <p:strVal val="visible"/>
                                      </p:to>
                                    </p:set>
                                    <p:animEffect transition="in" filter="blinds(horizontal)">
                                      <p:cBhvr>
                                        <p:cTn id="7" dur="500"/>
                                        <p:tgtEl>
                                          <p:spTgt spid="409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8">
                                            <p:txEl>
                                              <p:pRg st="4" end="4"/>
                                            </p:txEl>
                                          </p:spTgt>
                                        </p:tgtEl>
                                        <p:attrNameLst>
                                          <p:attrName>style.visibility</p:attrName>
                                        </p:attrNameLst>
                                      </p:cBhvr>
                                      <p:to>
                                        <p:strVal val="visible"/>
                                      </p:to>
                                    </p:set>
                                    <p:animEffect transition="in" filter="blinds(horizontal)">
                                      <p:cBhvr>
                                        <p:cTn id="10" dur="500"/>
                                        <p:tgtEl>
                                          <p:spTgt spid="409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sz="4000" dirty="0">
              <a:solidFill>
                <a:srgbClr val="C00000"/>
              </a:solidFill>
              <a:latin typeface="Baskerville Old Face" pitchFamily="18" charset="0"/>
            </a:endParaRPr>
          </a:p>
        </p:txBody>
      </p:sp>
      <p:sp>
        <p:nvSpPr>
          <p:cNvPr id="5122" name="Rectangle 2"/>
          <p:cNvSpPr>
            <a:spLocks noGrp="1" noChangeArrowheads="1"/>
          </p:cNvSpPr>
          <p:nvPr>
            <p:ph idx="1"/>
          </p:nvPr>
        </p:nvSpPr>
        <p:spPr/>
        <p:txBody>
          <a:bodyPr/>
          <a:lstStyle/>
          <a:p>
            <a:pPr algn="just" eaLnBrk="1" hangingPunct="1">
              <a:lnSpc>
                <a:spcPct val="150000"/>
              </a:lnSpc>
              <a:buFont typeface="Wingdings" pitchFamily="2" charset="2"/>
              <a:buChar char="§"/>
              <a:defRPr/>
            </a:pPr>
            <a:r>
              <a:rPr lang="en-AU" sz="2800" dirty="0">
                <a:cs typeface="Arial" pitchFamily="34" charset="0"/>
              </a:rPr>
              <a:t>C provides facility to define one’s own type (user-defined) that may be a </a:t>
            </a:r>
            <a:r>
              <a:rPr lang="en-AU" sz="2800" b="1" dirty="0">
                <a:solidFill>
                  <a:srgbClr val="C00000"/>
                </a:solidFill>
                <a:cs typeface="Arial" pitchFamily="34" charset="0"/>
              </a:rPr>
              <a:t>composite</a:t>
            </a:r>
            <a:r>
              <a:rPr lang="en-AU" sz="2800" dirty="0">
                <a:cs typeface="Arial" pitchFamily="34" charset="0"/>
              </a:rPr>
              <a:t> of basic types (</a:t>
            </a:r>
            <a:r>
              <a:rPr lang="en-AU" sz="2800" b="1" dirty="0" err="1">
                <a:solidFill>
                  <a:srgbClr val="3333FF"/>
                </a:solidFill>
                <a:cs typeface="Arial" pitchFamily="34" charset="0"/>
              </a:rPr>
              <a:t>int</a:t>
            </a:r>
            <a:r>
              <a:rPr lang="en-AU" sz="2800" b="1" dirty="0">
                <a:solidFill>
                  <a:srgbClr val="3333FF"/>
                </a:solidFill>
                <a:cs typeface="Arial" pitchFamily="34" charset="0"/>
              </a:rPr>
              <a:t>,</a:t>
            </a:r>
            <a:r>
              <a:rPr lang="en-AU" sz="2800" dirty="0">
                <a:solidFill>
                  <a:srgbClr val="3333FF"/>
                </a:solidFill>
                <a:cs typeface="Arial" pitchFamily="34" charset="0"/>
              </a:rPr>
              <a:t> </a:t>
            </a:r>
            <a:r>
              <a:rPr lang="en-AU" sz="2800" b="1" dirty="0">
                <a:solidFill>
                  <a:srgbClr val="3333FF"/>
                </a:solidFill>
                <a:cs typeface="Arial" pitchFamily="34" charset="0"/>
              </a:rPr>
              <a:t>char,</a:t>
            </a:r>
            <a:r>
              <a:rPr lang="en-AU" sz="2800" dirty="0">
                <a:solidFill>
                  <a:srgbClr val="3333FF"/>
                </a:solidFill>
                <a:cs typeface="Arial" pitchFamily="34" charset="0"/>
              </a:rPr>
              <a:t> </a:t>
            </a:r>
            <a:r>
              <a:rPr lang="en-AU" sz="2800" b="1" dirty="0">
                <a:solidFill>
                  <a:srgbClr val="3333FF"/>
                </a:solidFill>
                <a:cs typeface="Arial" pitchFamily="34" charset="0"/>
              </a:rPr>
              <a:t>double</a:t>
            </a:r>
            <a:r>
              <a:rPr lang="en-AU" sz="2800" dirty="0">
                <a:cs typeface="Arial" pitchFamily="34" charset="0"/>
              </a:rPr>
              <a:t>, etc) and other user-defined types.</a:t>
            </a:r>
          </a:p>
          <a:p>
            <a:pPr algn="just" eaLnBrk="1" hangingPunct="1">
              <a:lnSpc>
                <a:spcPct val="150000"/>
              </a:lnSpc>
              <a:buFont typeface="Wingdings" pitchFamily="2" charset="2"/>
              <a:buChar char="§"/>
              <a:defRPr/>
            </a:pPr>
            <a:endParaRPr lang="en-AU" sz="2800" dirty="0">
              <a:cs typeface="Arial" pitchFamily="34" charset="0"/>
            </a:endParaRPr>
          </a:p>
          <a:p>
            <a:pPr lvl="1" algn="just" eaLnBrk="1" hangingPunct="1">
              <a:lnSpc>
                <a:spcPct val="150000"/>
              </a:lnSpc>
              <a:buFont typeface="Wingdings" pitchFamily="2" charset="2"/>
              <a:buChar char="ü"/>
              <a:defRPr/>
            </a:pPr>
            <a:r>
              <a:rPr lang="en-AU" sz="3200" b="1" dirty="0" smtClean="0">
                <a:cs typeface="Arial" pitchFamily="34" charset="0"/>
              </a:rPr>
              <a:t>Structures </a:t>
            </a:r>
            <a:endParaRPr lang="en-AU" sz="3200" dirty="0" smtClean="0">
              <a:cs typeface="Arial" pitchFamily="34" charset="0"/>
            </a:endParaRPr>
          </a:p>
        </p:txBody>
      </p:sp>
      <p:sp>
        <p:nvSpPr>
          <p:cNvPr id="3" name="Date Placeholder 2"/>
          <p:cNvSpPr>
            <a:spLocks noGrp="1"/>
          </p:cNvSpPr>
          <p:nvPr>
            <p:ph type="dt" sz="half" idx="10"/>
          </p:nvPr>
        </p:nvSpPr>
        <p:spPr/>
        <p:txBody>
          <a:bodyPr/>
          <a:lstStyle/>
          <a:p>
            <a:pPr>
              <a:defRPr/>
            </a:pPr>
            <a:fld id="{B3547B72-E77E-4103-B16C-10069747747D}" type="datetime1">
              <a:rPr lang="en-US" smtClean="0"/>
              <a:t>4/16/2020</a:t>
            </a:fld>
            <a:endParaRPr lang="en-US"/>
          </a:p>
        </p:txBody>
      </p:sp>
      <p:sp>
        <p:nvSpPr>
          <p:cNvPr id="4" name="Footer Placeholder 3"/>
          <p:cNvSpPr>
            <a:spLocks noGrp="1"/>
          </p:cNvSpPr>
          <p:nvPr>
            <p:ph type="ftr" sz="quarter" idx="11"/>
          </p:nvPr>
        </p:nvSpPr>
        <p:spPr/>
        <p:txBody>
          <a:bodyPr/>
          <a:lstStyle/>
          <a:p>
            <a:pPr>
              <a:defRPr/>
            </a:pPr>
            <a:r>
              <a:rPr lang="en-US" smtClean="0"/>
              <a:t>CSE 1051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6146" name="Rectangle 2"/>
          <p:cNvSpPr>
            <a:spLocks noGrp="1" noChangeArrowheads="1"/>
          </p:cNvSpPr>
          <p:nvPr>
            <p:ph idx="1"/>
          </p:nvPr>
        </p:nvSpPr>
        <p:spPr/>
        <p:txBody>
          <a:bodyPr/>
          <a:lstStyle/>
          <a:p>
            <a:pPr algn="just" eaLnBrk="1" hangingPunct="1">
              <a:lnSpc>
                <a:spcPct val="150000"/>
              </a:lnSpc>
              <a:buFont typeface="Wingdings" pitchFamily="2" charset="2"/>
              <a:buChar char="§"/>
              <a:defRPr/>
            </a:pPr>
            <a:r>
              <a:rPr lang="en-AU" sz="2800" dirty="0">
                <a:cs typeface="Arial" pitchFamily="34" charset="0"/>
              </a:rPr>
              <a:t>Definition:</a:t>
            </a:r>
          </a:p>
          <a:p>
            <a:pPr lvl="1" algn="just">
              <a:lnSpc>
                <a:spcPct val="150000"/>
              </a:lnSpc>
              <a:buFont typeface="Wingdings" pitchFamily="2" charset="2"/>
              <a:buChar char="§"/>
              <a:defRPr/>
            </a:pPr>
            <a:r>
              <a:rPr lang="en-AU" sz="2800" dirty="0" smtClean="0">
                <a:cs typeface="Arial" pitchFamily="34" charset="0"/>
              </a:rPr>
              <a:t>collection of </a:t>
            </a:r>
            <a:r>
              <a:rPr lang="en-AU" sz="2800" i="1" dirty="0" smtClean="0">
                <a:cs typeface="Arial" pitchFamily="34" charset="0"/>
              </a:rPr>
              <a:t>one or more </a:t>
            </a:r>
            <a:r>
              <a:rPr lang="en-AU" sz="2800" dirty="0" smtClean="0">
                <a:cs typeface="Arial" pitchFamily="34" charset="0"/>
              </a:rPr>
              <a:t>variables, </a:t>
            </a:r>
            <a:r>
              <a:rPr lang="en-AU" sz="2800" i="1" dirty="0" smtClean="0">
                <a:cs typeface="Arial" pitchFamily="34" charset="0"/>
              </a:rPr>
              <a:t>possibly of different types</a:t>
            </a:r>
            <a:r>
              <a:rPr lang="en-AU" sz="2800" dirty="0" smtClean="0">
                <a:cs typeface="Arial" pitchFamily="34" charset="0"/>
              </a:rPr>
              <a:t>, grouped together under a </a:t>
            </a:r>
            <a:r>
              <a:rPr lang="en-AU" sz="2800" i="1" dirty="0" smtClean="0">
                <a:cs typeface="Arial" pitchFamily="34" charset="0"/>
              </a:rPr>
              <a:t>single name </a:t>
            </a:r>
            <a:r>
              <a:rPr lang="en-AU" sz="2800" dirty="0" smtClean="0">
                <a:cs typeface="Arial" pitchFamily="34" charset="0"/>
              </a:rPr>
              <a:t>for convenient handling </a:t>
            </a:r>
          </a:p>
          <a:p>
            <a:pPr marL="0" indent="0" algn="just">
              <a:lnSpc>
                <a:spcPct val="150000"/>
              </a:lnSpc>
              <a:buNone/>
              <a:defRPr/>
            </a:pPr>
            <a:endParaRPr lang="en-AU" sz="2800" dirty="0">
              <a:cs typeface="Arial" pitchFamily="34" charset="0"/>
            </a:endParaRPr>
          </a:p>
          <a:p>
            <a:pPr>
              <a:lnSpc>
                <a:spcPct val="150000"/>
              </a:lnSpc>
            </a:pPr>
            <a:r>
              <a:rPr lang="en-US" sz="2800" dirty="0">
                <a:cs typeface="Arial" pitchFamily="34" charset="0"/>
              </a:rPr>
              <a:t>A structure type in C is </a:t>
            </a:r>
            <a:r>
              <a:rPr lang="en-US" sz="2800" dirty="0" smtClean="0">
                <a:cs typeface="Arial" pitchFamily="34" charset="0"/>
              </a:rPr>
              <a:t>defined by the keyword </a:t>
            </a:r>
            <a:r>
              <a:rPr lang="en-US" sz="2800" b="1" dirty="0" err="1">
                <a:solidFill>
                  <a:srgbClr val="3333FF"/>
                </a:solidFill>
                <a:cs typeface="Arial" pitchFamily="34" charset="0"/>
              </a:rPr>
              <a:t>struct</a:t>
            </a:r>
            <a:r>
              <a:rPr lang="en-US" sz="2800" dirty="0">
                <a:cs typeface="Arial" pitchFamily="34" charset="0"/>
              </a:rPr>
              <a:t>.</a:t>
            </a:r>
          </a:p>
        </p:txBody>
      </p:sp>
      <p:sp>
        <p:nvSpPr>
          <p:cNvPr id="3" name="Date Placeholder 2"/>
          <p:cNvSpPr>
            <a:spLocks noGrp="1"/>
          </p:cNvSpPr>
          <p:nvPr>
            <p:ph type="dt" sz="half" idx="10"/>
          </p:nvPr>
        </p:nvSpPr>
        <p:spPr/>
        <p:txBody>
          <a:bodyPr/>
          <a:lstStyle/>
          <a:p>
            <a:pPr>
              <a:defRPr/>
            </a:pPr>
            <a:fld id="{0A3060F7-A9CD-496C-8DD7-57E3BD483AF8}" type="datetime1">
              <a:rPr lang="en-US" smtClean="0"/>
              <a:t>4/16/2020</a:t>
            </a:fld>
            <a:endParaRPr lang="en-US"/>
          </a:p>
        </p:txBody>
      </p:sp>
      <p:sp>
        <p:nvSpPr>
          <p:cNvPr id="4" name="Footer Placeholder 3"/>
          <p:cNvSpPr>
            <a:spLocks noGrp="1"/>
          </p:cNvSpPr>
          <p:nvPr>
            <p:ph type="ftr" sz="quarter" idx="11"/>
          </p:nvPr>
        </p:nvSpPr>
        <p:spPr/>
        <p:txBody>
          <a:bodyPr/>
          <a:lstStyle/>
          <a:p>
            <a:pPr>
              <a:defRPr/>
            </a:pPr>
            <a:r>
              <a:rPr lang="en-US" smtClean="0"/>
              <a:t>CSE 1051                                   Department of CSE</a:t>
            </a:r>
            <a:endParaRPr lang="en-US"/>
          </a:p>
        </p:txBody>
      </p:sp>
      <p:sp>
        <p:nvSpPr>
          <p:cNvPr id="5" name="Slide Number Placeholder 4"/>
          <p:cNvSpPr>
            <a:spLocks noGrp="1"/>
          </p:cNvSpPr>
          <p:nvPr>
            <p:ph type="sldNum" sz="quarter" idx="12"/>
          </p:nvPr>
        </p:nvSpPr>
        <p:spPr/>
        <p:txBody>
          <a:bodyPr/>
          <a:lstStyle/>
          <a:p>
            <a:pPr>
              <a:defRPr/>
            </a:pPr>
            <a:fld id="{3A154384-6129-4E97-8EC7-A50675D4C978}" type="slidenum">
              <a:rPr lang="en-US" smtClean="0"/>
              <a:pPr>
                <a:defRPr/>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Structures</a:t>
            </a:r>
            <a:endParaRPr lang="en-US" dirty="0"/>
          </a:p>
        </p:txBody>
      </p:sp>
      <p:sp>
        <p:nvSpPr>
          <p:cNvPr id="2" name="Content Placeholder 1"/>
          <p:cNvSpPr>
            <a:spLocks noGrp="1"/>
          </p:cNvSpPr>
          <p:nvPr>
            <p:ph idx="1"/>
          </p:nvPr>
        </p:nvSpPr>
        <p:spPr/>
        <p:txBody>
          <a:bodyPr>
            <a:normAutofit/>
          </a:bodyPr>
          <a:lstStyle/>
          <a:p>
            <a:pPr algn="just">
              <a:lnSpc>
                <a:spcPct val="150000"/>
              </a:lnSpc>
            </a:pPr>
            <a:r>
              <a:rPr lang="en-US" sz="2800" dirty="0"/>
              <a:t>Structures hold data that belong  together. </a:t>
            </a:r>
          </a:p>
          <a:p>
            <a:pPr>
              <a:lnSpc>
                <a:spcPct val="150000"/>
              </a:lnSpc>
            </a:pPr>
            <a:r>
              <a:rPr lang="en-US" sz="2800" dirty="0"/>
              <a:t>Examples:</a:t>
            </a:r>
          </a:p>
          <a:p>
            <a:pPr lvl="1">
              <a:lnSpc>
                <a:spcPct val="150000"/>
              </a:lnSpc>
              <a:buClr>
                <a:schemeClr val="accent6">
                  <a:lumMod val="60000"/>
                  <a:lumOff val="40000"/>
                </a:schemeClr>
              </a:buClr>
              <a:buFont typeface="Wingdings" pitchFamily="2" charset="2"/>
              <a:buChar char="q"/>
            </a:pPr>
            <a:r>
              <a:rPr lang="en-US" sz="2800" dirty="0"/>
              <a:t>Student record: student id, name, branch, gender, start year, …</a:t>
            </a:r>
          </a:p>
          <a:p>
            <a:pPr lvl="1">
              <a:lnSpc>
                <a:spcPct val="150000"/>
              </a:lnSpc>
              <a:buClr>
                <a:schemeClr val="accent6">
                  <a:lumMod val="60000"/>
                  <a:lumOff val="40000"/>
                </a:schemeClr>
              </a:buClr>
              <a:buFont typeface="Wingdings" pitchFamily="2" charset="2"/>
              <a:buChar char="q"/>
            </a:pPr>
            <a:r>
              <a:rPr lang="en-US" sz="2800" dirty="0"/>
              <a:t>Bank account: account number, name, address, balance, …</a:t>
            </a:r>
          </a:p>
          <a:p>
            <a:pPr lvl="1">
              <a:lnSpc>
                <a:spcPct val="150000"/>
              </a:lnSpc>
              <a:buClr>
                <a:schemeClr val="accent6">
                  <a:lumMod val="60000"/>
                  <a:lumOff val="40000"/>
                </a:schemeClr>
              </a:buClr>
              <a:buFont typeface="Wingdings" pitchFamily="2" charset="2"/>
              <a:buChar char="q"/>
            </a:pPr>
            <a:r>
              <a:rPr lang="en-US" sz="2800" dirty="0"/>
              <a:t>Address book: name, address, telephone number, …</a:t>
            </a:r>
          </a:p>
          <a:p>
            <a:pPr>
              <a:lnSpc>
                <a:spcPct val="150000"/>
              </a:lnSpc>
            </a:pPr>
            <a:r>
              <a:rPr lang="en-US" sz="2800" dirty="0"/>
              <a:t>In database applications, structures are called records.</a:t>
            </a:r>
          </a:p>
        </p:txBody>
      </p:sp>
      <p:sp>
        <p:nvSpPr>
          <p:cNvPr id="4" name="Date Placeholder 3"/>
          <p:cNvSpPr>
            <a:spLocks noGrp="1"/>
          </p:cNvSpPr>
          <p:nvPr>
            <p:ph type="dt" sz="half" idx="10"/>
          </p:nvPr>
        </p:nvSpPr>
        <p:spPr/>
        <p:txBody>
          <a:bodyPr/>
          <a:lstStyle/>
          <a:p>
            <a:pPr>
              <a:defRPr/>
            </a:pPr>
            <a:fld id="{37F337AA-8D95-4B83-9EA6-C9D74971AD73}"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7</a:t>
            </a:fld>
            <a:endParaRPr lang="en-US"/>
          </a:p>
        </p:txBody>
      </p:sp>
    </p:spTree>
    <p:extLst>
      <p:ext uri="{BB962C8B-B14F-4D97-AF65-F5344CB8AC3E}">
        <p14:creationId xmlns:p14="http://schemas.microsoft.com/office/powerpoint/2010/main" val="26968357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Structure versus Array</a:t>
            </a:r>
            <a:endParaRPr lang="en-US" dirty="0"/>
          </a:p>
        </p:txBody>
      </p:sp>
      <p:sp>
        <p:nvSpPr>
          <p:cNvPr id="2" name="Content Placeholder 1"/>
          <p:cNvSpPr>
            <a:spLocks noGrp="1"/>
          </p:cNvSpPr>
          <p:nvPr>
            <p:ph idx="1"/>
          </p:nvPr>
        </p:nvSpPr>
        <p:spPr/>
        <p:txBody>
          <a:bodyPr>
            <a:normAutofit/>
          </a:bodyPr>
          <a:lstStyle/>
          <a:p>
            <a:pPr>
              <a:lnSpc>
                <a:spcPct val="150000"/>
              </a:lnSpc>
            </a:pPr>
            <a:r>
              <a:rPr lang="en-US" sz="2800" dirty="0" smtClean="0"/>
              <a:t>A </a:t>
            </a:r>
            <a:r>
              <a:rPr lang="en-US" sz="2800" dirty="0" err="1" smtClean="0">
                <a:solidFill>
                  <a:srgbClr val="3333FF"/>
                </a:solidFill>
              </a:rPr>
              <a:t>struct</a:t>
            </a:r>
            <a:r>
              <a:rPr lang="en-US" sz="2800" dirty="0" smtClean="0">
                <a:solidFill>
                  <a:srgbClr val="3333FF"/>
                </a:solidFill>
              </a:rPr>
              <a:t> </a:t>
            </a:r>
            <a:r>
              <a:rPr lang="en-US" sz="2800" dirty="0" smtClean="0"/>
              <a:t>is </a:t>
            </a:r>
            <a:r>
              <a:rPr lang="en-US" sz="2800" dirty="0" smtClean="0">
                <a:solidFill>
                  <a:srgbClr val="990000"/>
                </a:solidFill>
              </a:rPr>
              <a:t>heterogeneous, </a:t>
            </a:r>
            <a:r>
              <a:rPr lang="en-US" sz="2800" dirty="0" smtClean="0"/>
              <a:t>that means it can be composed of data of different types.</a:t>
            </a:r>
          </a:p>
          <a:p>
            <a:pPr>
              <a:lnSpc>
                <a:spcPct val="150000"/>
              </a:lnSpc>
            </a:pPr>
            <a:endParaRPr lang="en-US" sz="2800" dirty="0" smtClean="0"/>
          </a:p>
          <a:p>
            <a:pPr>
              <a:lnSpc>
                <a:spcPct val="150000"/>
              </a:lnSpc>
            </a:pPr>
            <a:r>
              <a:rPr lang="en-US" sz="2800" dirty="0" smtClean="0"/>
              <a:t>In contrast, </a:t>
            </a:r>
            <a:r>
              <a:rPr lang="en-US" sz="2800" dirty="0" smtClean="0">
                <a:solidFill>
                  <a:srgbClr val="990000"/>
                </a:solidFill>
              </a:rPr>
              <a:t>array </a:t>
            </a:r>
            <a:r>
              <a:rPr lang="en-US" sz="2800" dirty="0" smtClean="0"/>
              <a:t>is </a:t>
            </a:r>
            <a:r>
              <a:rPr lang="en-US" sz="2800" dirty="0" smtClean="0">
                <a:solidFill>
                  <a:srgbClr val="990000"/>
                </a:solidFill>
              </a:rPr>
              <a:t>homogeneous </a:t>
            </a:r>
            <a:r>
              <a:rPr lang="en-US" sz="2800" dirty="0" smtClean="0"/>
              <a:t>since it can contain only data of the same type.</a:t>
            </a:r>
          </a:p>
          <a:p>
            <a:pPr>
              <a:lnSpc>
                <a:spcPct val="150000"/>
              </a:lnSpc>
            </a:pPr>
            <a:endParaRPr lang="en-US" sz="2800" dirty="0"/>
          </a:p>
        </p:txBody>
      </p:sp>
      <p:sp>
        <p:nvSpPr>
          <p:cNvPr id="4" name="Date Placeholder 3"/>
          <p:cNvSpPr>
            <a:spLocks noGrp="1"/>
          </p:cNvSpPr>
          <p:nvPr>
            <p:ph type="dt" sz="half" idx="10"/>
          </p:nvPr>
        </p:nvSpPr>
        <p:spPr/>
        <p:txBody>
          <a:bodyPr/>
          <a:lstStyle/>
          <a:p>
            <a:pPr>
              <a:defRPr/>
            </a:pPr>
            <a:fld id="{1DF82741-BD37-4117-8EFD-177AA4BF689B}" type="datetime1">
              <a:rPr lang="en-US" smtClean="0"/>
              <a:t>4/16/2020</a:t>
            </a:fld>
            <a:endParaRPr lang="en-US"/>
          </a:p>
        </p:txBody>
      </p:sp>
      <p:sp>
        <p:nvSpPr>
          <p:cNvPr id="5" name="Footer Placeholder 4"/>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 Definition - Syntax</a:t>
            </a:r>
            <a:endParaRPr lang="en-US" dirty="0"/>
          </a:p>
        </p:txBody>
      </p:sp>
      <p:sp>
        <p:nvSpPr>
          <p:cNvPr id="8194" name="Rectangle 2"/>
          <p:cNvSpPr>
            <a:spLocks noGrp="1" noChangeArrowheads="1"/>
          </p:cNvSpPr>
          <p:nvPr>
            <p:ph idx="1"/>
          </p:nvPr>
        </p:nvSpPr>
        <p:spPr/>
        <p:txBody>
          <a:bodyPr>
            <a:normAutofit lnSpcReduction="10000"/>
          </a:bodyPr>
          <a:lstStyle/>
          <a:p>
            <a:pPr algn="just" eaLnBrk="1" hangingPunct="1">
              <a:lnSpc>
                <a:spcPct val="80000"/>
              </a:lnSpc>
              <a:buFontTx/>
              <a:buNone/>
            </a:pPr>
            <a:r>
              <a:rPr lang="en-US" sz="3200" dirty="0">
                <a:cs typeface="Arial" pitchFamily="34" charset="0"/>
              </a:rPr>
              <a:t>The general format of a structure </a:t>
            </a:r>
            <a:r>
              <a:rPr lang="en-US" sz="3200" b="1" dirty="0">
                <a:solidFill>
                  <a:srgbClr val="FF0000"/>
                </a:solidFill>
                <a:cs typeface="Arial" pitchFamily="34" charset="0"/>
              </a:rPr>
              <a:t>definition</a:t>
            </a:r>
            <a:endParaRPr lang="en-US" sz="3200" dirty="0">
              <a:solidFill>
                <a:schemeClr val="accent2"/>
              </a:solidFill>
              <a:cs typeface="Arial" pitchFamily="34" charset="0"/>
            </a:endParaRPr>
          </a:p>
          <a:p>
            <a:pPr algn="just" eaLnBrk="1" hangingPunct="1">
              <a:lnSpc>
                <a:spcPct val="80000"/>
              </a:lnSpc>
              <a:buFontTx/>
              <a:buNone/>
            </a:pPr>
            <a:endParaRPr lang="en-US" sz="3200" b="1" dirty="0">
              <a:solidFill>
                <a:schemeClr val="accent2"/>
              </a:solidFill>
              <a:cs typeface="Arial" pitchFamily="34" charset="0"/>
            </a:endParaRPr>
          </a:p>
          <a:p>
            <a:pPr lvl="1" algn="just">
              <a:lnSpc>
                <a:spcPct val="150000"/>
              </a:lnSpc>
              <a:buFontTx/>
              <a:buNone/>
            </a:pPr>
            <a:r>
              <a:rPr lang="en-US" sz="2800" b="1" dirty="0" err="1">
                <a:solidFill>
                  <a:srgbClr val="3333FF"/>
                </a:solidFill>
                <a:cs typeface="Arial" pitchFamily="34" charset="0"/>
              </a:rPr>
              <a:t>struct</a:t>
            </a:r>
            <a:r>
              <a:rPr lang="en-US" sz="2800" b="1" dirty="0">
                <a:solidFill>
                  <a:srgbClr val="3333FF"/>
                </a:solidFill>
                <a:cs typeface="Arial" pitchFamily="34" charset="0"/>
              </a:rPr>
              <a:t> </a:t>
            </a:r>
            <a:r>
              <a:rPr lang="en-US" sz="2800" dirty="0">
                <a:solidFill>
                  <a:srgbClr val="3333FF"/>
                </a:solidFill>
                <a:cs typeface="Arial" pitchFamily="34" charset="0"/>
              </a:rPr>
              <a:t> </a:t>
            </a:r>
            <a:r>
              <a:rPr lang="en-US" sz="2800" dirty="0" err="1">
                <a:solidFill>
                  <a:srgbClr val="CC0000"/>
                </a:solidFill>
                <a:cs typeface="Arial" pitchFamily="34" charset="0"/>
              </a:rPr>
              <a:t>structure_name</a:t>
            </a:r>
            <a:endParaRPr lang="en-US" sz="2800" dirty="0">
              <a:solidFill>
                <a:srgbClr val="CC0000"/>
              </a:solidFill>
              <a:cs typeface="Arial" pitchFamily="34" charset="0"/>
            </a:endParaRPr>
          </a:p>
          <a:p>
            <a:pPr lvl="1" algn="just">
              <a:lnSpc>
                <a:spcPct val="150000"/>
              </a:lnSpc>
              <a:buFontTx/>
              <a:buNone/>
            </a:pPr>
            <a:r>
              <a:rPr lang="en-US" sz="2800" dirty="0">
                <a:solidFill>
                  <a:srgbClr val="CC0000"/>
                </a:solidFill>
                <a:cs typeface="Arial" pitchFamily="34" charset="0"/>
              </a:rPr>
              <a:t>{</a:t>
            </a:r>
          </a:p>
          <a:p>
            <a:pPr lvl="1" algn="just">
              <a:lnSpc>
                <a:spcPct val="150000"/>
              </a:lnSpc>
              <a:buFontTx/>
              <a:buNone/>
            </a:pPr>
            <a:r>
              <a:rPr lang="en-US" sz="2800" dirty="0">
                <a:solidFill>
                  <a:srgbClr val="CC0000"/>
                </a:solidFill>
                <a:cs typeface="Arial" pitchFamily="34" charset="0"/>
              </a:rPr>
              <a:t>	</a:t>
            </a:r>
            <a:r>
              <a:rPr lang="en-US" sz="2800" dirty="0" err="1">
                <a:solidFill>
                  <a:srgbClr val="CC0000"/>
                </a:solidFill>
                <a:cs typeface="Arial" pitchFamily="34" charset="0"/>
              </a:rPr>
              <a:t>data_type</a:t>
            </a:r>
            <a:r>
              <a:rPr lang="en-US" sz="2800" dirty="0">
                <a:solidFill>
                  <a:srgbClr val="CC0000"/>
                </a:solidFill>
                <a:cs typeface="Arial" pitchFamily="34" charset="0"/>
              </a:rPr>
              <a:t> member1;</a:t>
            </a:r>
          </a:p>
          <a:p>
            <a:pPr lvl="1" algn="just">
              <a:lnSpc>
                <a:spcPct val="150000"/>
              </a:lnSpc>
              <a:buFontTx/>
              <a:buNone/>
            </a:pPr>
            <a:r>
              <a:rPr lang="en-US" sz="2800" dirty="0">
                <a:solidFill>
                  <a:srgbClr val="CC0000"/>
                </a:solidFill>
                <a:cs typeface="Arial" pitchFamily="34" charset="0"/>
              </a:rPr>
              <a:t>	</a:t>
            </a:r>
            <a:r>
              <a:rPr lang="en-US" sz="2800" dirty="0" err="1">
                <a:solidFill>
                  <a:srgbClr val="CC0000"/>
                </a:solidFill>
                <a:cs typeface="Arial" pitchFamily="34" charset="0"/>
              </a:rPr>
              <a:t>data_type</a:t>
            </a:r>
            <a:r>
              <a:rPr lang="en-US" sz="2800" dirty="0">
                <a:solidFill>
                  <a:srgbClr val="CC0000"/>
                </a:solidFill>
                <a:cs typeface="Arial" pitchFamily="34" charset="0"/>
              </a:rPr>
              <a:t> member2;</a:t>
            </a:r>
          </a:p>
          <a:p>
            <a:pPr lvl="1" algn="just">
              <a:lnSpc>
                <a:spcPct val="150000"/>
              </a:lnSpc>
              <a:buFontTx/>
              <a:buNone/>
            </a:pPr>
            <a:r>
              <a:rPr lang="en-US" sz="2800" b="1" dirty="0">
                <a:solidFill>
                  <a:srgbClr val="CC0000"/>
                </a:solidFill>
                <a:cs typeface="Arial" pitchFamily="34" charset="0"/>
              </a:rPr>
              <a:t>	…</a:t>
            </a:r>
          </a:p>
          <a:p>
            <a:pPr lvl="1" algn="just">
              <a:lnSpc>
                <a:spcPct val="150000"/>
              </a:lnSpc>
              <a:buFontTx/>
              <a:buNone/>
            </a:pPr>
            <a:r>
              <a:rPr lang="en-US" sz="2800" dirty="0">
                <a:solidFill>
                  <a:srgbClr val="CC0000"/>
                </a:solidFill>
                <a:cs typeface="Arial" pitchFamily="34" charset="0"/>
              </a:rPr>
              <a:t>};</a:t>
            </a:r>
            <a:endParaRPr lang="en-US" sz="2800" dirty="0">
              <a:cs typeface="Arial" pitchFamily="34" charset="0"/>
            </a:endParaRPr>
          </a:p>
        </p:txBody>
      </p:sp>
      <p:sp>
        <p:nvSpPr>
          <p:cNvPr id="3" name="Date Placeholder 2"/>
          <p:cNvSpPr>
            <a:spLocks noGrp="1"/>
          </p:cNvSpPr>
          <p:nvPr>
            <p:ph type="dt" sz="half" idx="10"/>
          </p:nvPr>
        </p:nvSpPr>
        <p:spPr/>
        <p:txBody>
          <a:bodyPr/>
          <a:lstStyle/>
          <a:p>
            <a:pPr>
              <a:defRPr/>
            </a:pPr>
            <a:fld id="{D5E7B20A-E135-495B-9CE6-C0712D743632}" type="datetime1">
              <a:rPr lang="en-US" smtClean="0"/>
              <a:t>4/16/2020</a:t>
            </a:fld>
            <a:endParaRPr lang="en-US"/>
          </a:p>
        </p:txBody>
      </p:sp>
      <p:sp>
        <p:nvSpPr>
          <p:cNvPr id="4" name="Footer Placeholder 3"/>
          <p:cNvSpPr>
            <a:spLocks noGrp="1"/>
          </p:cNvSpPr>
          <p:nvPr>
            <p:ph type="ftr" sz="quarter" idx="11"/>
          </p:nvPr>
        </p:nvSpPr>
        <p:spPr/>
        <p:txBody>
          <a:bodyPr/>
          <a:lstStyle/>
          <a:p>
            <a:pPr>
              <a:defRPr/>
            </a:pPr>
            <a:r>
              <a:rPr lang="en-US" smtClean="0"/>
              <a:t>CSE 1051                                   Department of CSE</a:t>
            </a:r>
            <a:endParaRPr lang="en-US"/>
          </a:p>
        </p:txBody>
      </p:sp>
      <p:sp>
        <p:nvSpPr>
          <p:cNvPr id="6" name="Slide Number Placeholder 5"/>
          <p:cNvSpPr>
            <a:spLocks noGrp="1"/>
          </p:cNvSpPr>
          <p:nvPr>
            <p:ph type="sldNum" sz="quarter" idx="12"/>
          </p:nvPr>
        </p:nvSpPr>
        <p:spPr/>
        <p:txBody>
          <a:bodyPr/>
          <a:lstStyle/>
          <a:p>
            <a:pPr>
              <a:defRPr/>
            </a:pPr>
            <a:fld id="{3A154384-6129-4E97-8EC7-A50675D4C978}" type="slidenum">
              <a:rPr lang="en-US" smtClean="0"/>
              <a:pPr>
                <a:defRPr/>
              </a:pPr>
              <a:t>9</a:t>
            </a:fld>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SUC2018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SUC2018 Template" id="{93EF96F5-E747-46F5-91A5-49A1A8F17C25}" vid="{65C9EF66-907A-46B3-BC73-6E107B4F26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PSUC2018 Template</Template>
  <TotalTime>21470</TotalTime>
  <Words>2867</Words>
  <Application>Microsoft Office PowerPoint</Application>
  <PresentationFormat>Widescreen</PresentationFormat>
  <Paragraphs>404</Paragraphs>
  <Slides>22</Slides>
  <Notes>17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Baskerville Old Face</vt:lpstr>
      <vt:lpstr>Calibri</vt:lpstr>
      <vt:lpstr>Calibri Light</vt:lpstr>
      <vt:lpstr>Cambria Math</vt:lpstr>
      <vt:lpstr>Courier New</vt:lpstr>
      <vt:lpstr>Monotype Sorts</vt:lpstr>
      <vt:lpstr>Tempus Sans ITC</vt:lpstr>
      <vt:lpstr>Times New Roman</vt:lpstr>
      <vt:lpstr>Wingdings</vt:lpstr>
      <vt:lpstr>PSUC2018 Template</vt:lpstr>
      <vt:lpstr>Structures </vt:lpstr>
      <vt:lpstr>Objectives</vt:lpstr>
      <vt:lpstr>Session outcome</vt:lpstr>
      <vt:lpstr>Introduction</vt:lpstr>
      <vt:lpstr>Introduction</vt:lpstr>
      <vt:lpstr>Introduction</vt:lpstr>
      <vt:lpstr>Structures</vt:lpstr>
      <vt:lpstr>Structure versus Array</vt:lpstr>
      <vt:lpstr>Structure Definition - Syntax</vt:lpstr>
      <vt:lpstr>Structure Definition - Examples</vt:lpstr>
      <vt:lpstr>struct examples</vt:lpstr>
      <vt:lpstr>Important Points Regarding Structures</vt:lpstr>
      <vt:lpstr>Declaring Structure Variables</vt:lpstr>
      <vt:lpstr>Declaring Structure Variables</vt:lpstr>
      <vt:lpstr>Member or dot operator</vt:lpstr>
      <vt:lpstr>Member accessing using dot operator</vt:lpstr>
      <vt:lpstr>Assigning values to members</vt:lpstr>
      <vt:lpstr>Structure Initialization Methods</vt:lpstr>
      <vt:lpstr>Structure Initialization Methods</vt:lpstr>
      <vt:lpstr>Structure Initialization Methods</vt:lpstr>
      <vt:lpstr>Structure: Example</vt:lpstr>
      <vt:lpstr>Summary </vt:lpstr>
    </vt:vector>
  </TitlesOfParts>
  <Company>CSE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&amp; Unions</dc:title>
  <dc:creator>RAJ</dc:creator>
  <cp:lastModifiedBy>Rajesh Gopakumar</cp:lastModifiedBy>
  <cp:revision>214</cp:revision>
  <dcterms:created xsi:type="dcterms:W3CDTF">2008-09-30T18:36:07Z</dcterms:created>
  <dcterms:modified xsi:type="dcterms:W3CDTF">2020-04-18T03:57:48Z</dcterms:modified>
</cp:coreProperties>
</file>