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899" r:id="rId2"/>
    <p:sldMasterId id="2147483911" r:id="rId3"/>
    <p:sldMasterId id="2147483951" r:id="rId4"/>
  </p:sldMasterIdLst>
  <p:notesMasterIdLst>
    <p:notesMasterId r:id="rId25"/>
  </p:notesMasterIdLst>
  <p:sldIdLst>
    <p:sldId id="363" r:id="rId5"/>
    <p:sldId id="379" r:id="rId6"/>
    <p:sldId id="361" r:id="rId7"/>
    <p:sldId id="362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80" r:id="rId21"/>
    <p:sldId id="381" r:id="rId22"/>
    <p:sldId id="382" r:id="rId23"/>
    <p:sldId id="385" r:id="rId2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3483" autoAdjust="0"/>
  </p:normalViewPr>
  <p:slideViewPr>
    <p:cSldViewPr>
      <p:cViewPr varScale="1">
        <p:scale>
          <a:sx n="61" d="100"/>
          <a:sy n="61" d="100"/>
        </p:scale>
        <p:origin x="107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5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89E32F-62DA-4C7B-88B9-EBDF5CEE3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25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3C3C17-E1C1-46B0-B077-6D8CFEB513A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0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563B80-06FD-4075-830E-5249316903C0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+mn-lt"/>
              </a:rPr>
              <a:t>Arrays of structures</a:t>
            </a:r>
          </a:p>
          <a:p>
            <a:pPr>
              <a:defRPr/>
            </a:pPr>
            <a:endParaRPr lang="en-US" dirty="0" smtClean="0">
              <a:latin typeface="+mn-lt"/>
            </a:endParaRPr>
          </a:p>
          <a:p>
            <a:pPr>
              <a:defRPr/>
            </a:pPr>
            <a:r>
              <a:rPr lang="en-US" dirty="0" smtClean="0">
                <a:latin typeface="+mn-lt"/>
              </a:rPr>
              <a:t>I we want to store 100students information then we declare all the students as an array of structures, each element of the array representing a structure variable.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For example,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class1 student[100]; </a:t>
            </a:r>
            <a:r>
              <a:rPr lang="en-US" dirty="0" smtClean="0">
                <a:latin typeface="+mn-lt"/>
                <a:sym typeface="Wingdings"/>
              </a:rPr>
              <a:t></a:t>
            </a:r>
            <a:r>
              <a:rPr lang="en-US" dirty="0" smtClean="0">
                <a:latin typeface="+mn-lt"/>
              </a:rPr>
              <a:t>defines an array  called student, that 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consists of 100 elements.</a:t>
            </a:r>
          </a:p>
          <a:p>
            <a:pPr>
              <a:defRPr/>
            </a:pPr>
            <a:r>
              <a:rPr lang="en-US" dirty="0" err="1" smtClean="0">
                <a:latin typeface="+mn-lt"/>
              </a:rPr>
              <a:t>struct</a:t>
            </a:r>
            <a:r>
              <a:rPr lang="en-US" dirty="0" smtClean="0">
                <a:latin typeface="+mn-lt"/>
              </a:rPr>
              <a:t> marks{</a:t>
            </a:r>
          </a:p>
          <a:p>
            <a:pPr>
              <a:defRPr/>
            </a:pPr>
            <a:r>
              <a:rPr lang="en-US" dirty="0" err="1" smtClean="0">
                <a:latin typeface="+mn-lt"/>
              </a:rPr>
              <a:t>int</a:t>
            </a:r>
            <a:r>
              <a:rPr lang="en-US" dirty="0" smtClean="0">
                <a:latin typeface="+mn-lt"/>
              </a:rPr>
              <a:t> subject1;</a:t>
            </a:r>
          </a:p>
          <a:p>
            <a:pPr>
              <a:defRPr/>
            </a:pPr>
            <a:r>
              <a:rPr lang="en-US" dirty="0" err="1" smtClean="0">
                <a:latin typeface="+mn-lt"/>
              </a:rPr>
              <a:t>int</a:t>
            </a:r>
            <a:r>
              <a:rPr lang="en-US" dirty="0" smtClean="0">
                <a:latin typeface="+mn-lt"/>
              </a:rPr>
              <a:t> subject1;</a:t>
            </a:r>
          </a:p>
          <a:p>
            <a:pPr>
              <a:defRPr/>
            </a:pPr>
            <a:r>
              <a:rPr lang="en-US" dirty="0" err="1" smtClean="0">
                <a:latin typeface="+mn-lt"/>
              </a:rPr>
              <a:t>int</a:t>
            </a:r>
            <a:r>
              <a:rPr lang="en-US" dirty="0" smtClean="0">
                <a:latin typeface="+mn-lt"/>
              </a:rPr>
              <a:t> subject1;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};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void main()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{ 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 marks student[3]={ {45, 67,78}, {75,55,69}, {55,79,90} };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} 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This declares the student as an array of 3 elements and initializes their members as follows.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student[0].subject1=45; 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student[0].subject2=67; 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student[0].subject3=78;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………………………….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……………………….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student[2].subject3=90;</a:t>
            </a:r>
          </a:p>
          <a:p>
            <a:pPr>
              <a:defRPr/>
            </a:pPr>
            <a:r>
              <a:rPr lang="en-US" dirty="0" smtClean="0">
                <a:latin typeface="+mn-lt"/>
              </a:rPr>
              <a:t> </a:t>
            </a:r>
          </a:p>
          <a:p>
            <a:pPr eaLnBrk="1" hangingPunct="1">
              <a:defRPr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675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0F075B-F463-4112-B4AB-1918957116BF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declares the student as an array of structure of type marks with three elements student[0], student[1], student[2]. The</a:t>
            </a:r>
            <a:r>
              <a:rPr lang="en-US" sz="1200" baseline="0" dirty="0" smtClean="0"/>
              <a:t> 1</a:t>
            </a:r>
            <a:r>
              <a:rPr lang="en-US" sz="1200" baseline="30000" dirty="0" smtClean="0"/>
              <a:t>st</a:t>
            </a:r>
            <a:r>
              <a:rPr lang="en-US" sz="1200" baseline="0" dirty="0" smtClean="0"/>
              <a:t> set of values {45,47,49} are assigned to members of student[0], the 2</a:t>
            </a:r>
            <a:r>
              <a:rPr lang="en-US" sz="1200" baseline="30000" dirty="0" smtClean="0"/>
              <a:t>nd</a:t>
            </a:r>
            <a:r>
              <a:rPr lang="en-US" sz="1200" baseline="0" dirty="0" smtClean="0"/>
              <a:t> set of values {43,44,45} are assigned to the members of student[1] and so on.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200" dirty="0" smtClean="0"/>
              <a:t>The members can also be initialized as 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Tempus Sans ITC" pitchFamily="82" charset="0"/>
              </a:rPr>
              <a:t>	</a:t>
            </a:r>
            <a:r>
              <a:rPr lang="en-US" sz="1200" b="1" dirty="0" smtClean="0">
                <a:solidFill>
                  <a:srgbClr val="660033"/>
                </a:solidFill>
                <a:latin typeface="Tempus Sans ITC" pitchFamily="82" charset="0"/>
              </a:rPr>
              <a:t>student[0].subject1 = 45;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200" b="1" dirty="0" smtClean="0">
                <a:solidFill>
                  <a:srgbClr val="660033"/>
                </a:solidFill>
                <a:latin typeface="Tempus Sans ITC" pitchFamily="82" charset="0"/>
              </a:rPr>
              <a:t>	student[0].subject2= 47;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200" b="1" dirty="0" smtClean="0">
                <a:solidFill>
                  <a:srgbClr val="660033"/>
                </a:solidFill>
                <a:latin typeface="Tempus Sans ITC" pitchFamily="82" charset="0"/>
              </a:rPr>
              <a:t>	…	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200" b="1" dirty="0" smtClean="0">
                <a:solidFill>
                  <a:srgbClr val="660033"/>
                </a:solidFill>
                <a:latin typeface="Tempus Sans ITC" pitchFamily="82" charset="0"/>
              </a:rPr>
              <a:t>	… 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200" b="1" dirty="0" smtClean="0">
                <a:solidFill>
                  <a:srgbClr val="660033"/>
                </a:solidFill>
                <a:latin typeface="Tempus Sans ITC" pitchFamily="82" charset="0"/>
              </a:rPr>
              <a:t>	student[2].subject3= 43;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200" b="1" dirty="0" smtClean="0">
              <a:solidFill>
                <a:srgbClr val="660033"/>
              </a:solidFill>
              <a:latin typeface="Tempus Sans ITC" pitchFamily="82" charset="0"/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200" b="0" dirty="0" smtClean="0">
                <a:solidFill>
                  <a:srgbClr val="660033"/>
                </a:solidFill>
                <a:latin typeface="Tempus Sans ITC" pitchFamily="82" charset="0"/>
              </a:rPr>
              <a:t>student[1].subject2 </a:t>
            </a:r>
            <a:r>
              <a:rPr lang="en-US" sz="1200" dirty="0" smtClean="0"/>
              <a:t>refer to marks obtained in the second subject by the second student.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0914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B84B02-80DE-4F69-91AE-B9D5C8B8ACA4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8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617C56-550C-44BA-807E-6BCF5EB87EED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46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9E453D-1CE7-40E8-B966-A295719B389B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670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D21967-813E-497B-A76B-A6656E7B0350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6475" cy="3424237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57688"/>
            <a:ext cx="5029200" cy="413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73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9E32F-62DA-4C7B-88B9-EBDF5CEE31C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65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44841-E9F7-41B5-B9A3-D701EC90448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632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B383B-314B-46FA-A92B-CB8AD95DA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8E2E7-5816-48A5-A51E-57C6E3D47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34400" y="304800"/>
            <a:ext cx="27432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80264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16B74-02C1-4624-AF3E-DFB2FB70B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888304"/>
            <a:ext cx="12192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324600"/>
            <a:ext cx="12192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919453-C39B-40D1-AB6F-9856FBB7F547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45920-6B20-4B95-9513-A754476297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702" y="91298"/>
            <a:ext cx="901588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3956DC-43A1-4649-B821-F93FED55C94B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F456C7-98AB-4F28-BB43-8D08E0440D06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D29CB-6EB5-44EE-9C0D-80F0A26A66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9BDD02-51C4-42C7-B0AD-5B288AB805CE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B5D08-72B5-4569-BCCE-C812F7AA3A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FB4A3C-297E-4C56-B0B9-B8339025E25C}" type="datetime1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6073A4-AA62-4C6C-8359-D50318EB8F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06A03-DF42-45D9-800F-F2BA9B3394A2}" type="datetime1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79FEE-B998-4618-A64B-C4EAA51E4E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FBD70F-AF6B-4366-BBB2-D7377DE77EB9}" type="datetime1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39829-9EDE-40FF-AB01-F6CB399A2B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7F0B9F-236D-41FB-84E9-A747C40A103C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48C19-8F76-4EEB-85FE-A888A03F93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CD97E-F709-4871-AB55-1626A1B61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607F99-2D53-4FA1-8AFB-86CFEE8CA843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E90F73-249F-476F-9C29-14D2CA06B8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854BB1-0906-461D-A227-CD343A87AF95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101BAE-FDA7-4CD2-8510-A518021765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B13B0-F6D1-4B75-B04F-6B4E2CD839D6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CDDF0-364B-4C9C-AE9C-0A3299842E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0" y="888304"/>
            <a:ext cx="12192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324600"/>
            <a:ext cx="12192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2FE0-DC52-4AB9-9B1C-F9B5A3B47465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1051                                   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702" y="91298"/>
            <a:ext cx="901588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21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68AE-EA39-4451-8466-96719E657663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1051 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0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112E-23D2-41A4-AA7A-2007834FD4EE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1051 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5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0427-D7F9-4A18-9AAE-F17A120A7B2C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1051 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78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5C9D-C1F1-4B6C-8A5A-7345BD5594BD}" type="datetime1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1051                                   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540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9214-314B-439A-8CFC-3B31BBA47146}" type="datetime1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1051       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794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5AF6-43A2-4F81-B661-102D50591408}" type="datetime1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1051        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7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C93BA-3515-49A1-AF6F-EA04B44020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76D6-0724-41F4-A3F8-9D00E67D8DFC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1051 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062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087E-6EFC-4057-A851-A131D896942B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1051 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13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125B-6EB8-4A15-AE5B-71E4526A5A35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1051 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67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35C5-5AA9-4FB3-9426-8B8644785C4D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1051 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9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4745-080E-4B88-8B8B-2992D21A2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94FCC-663F-4763-BD22-ED6902EEC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37EB-2F3B-4811-9996-207993AA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1355-9791-4991-8FF2-45E472F505B5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36A9E-BCDE-41C3-9CC5-60E5429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BD90-BB00-4963-8C24-3F10ACCD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‹#›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4874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5458-8B79-452D-921E-0ECB61C2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3611-6A6B-4C43-BC3F-2D55523D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29E3-AC0D-450F-9A49-5C61C4E3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60F07-9CE2-414E-A107-1019425DCD7A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0025-6DC4-4532-92BB-0035F529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8A83-CA99-4D72-B625-29725E26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084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A839-A5B7-418C-BCAD-FF5ECF04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F598-AD66-4E78-BD33-F2CAFCE8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A7E6-34A8-42D9-8468-C791AC86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58DBEB-BAE3-4DE7-ADDE-807C96F6A88D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F426-0C69-4147-90A0-49BD0718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6A7B-B42C-4261-9E1C-BAE9C18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D29CB-6EB5-44EE-9C0D-80F0A26A6653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224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C4AE-95E6-4734-B0CA-6B3F1786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3265-9837-449F-B9B5-10EF38B97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C79CB-7734-4551-8220-E3D4D9137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4707-78EE-4BB5-92F6-BB53622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99130E-EC3A-47E2-B4DF-1EA827A3B896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8337-0745-4DB8-BCBB-B2C3787A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57A4B-F2B7-413C-B502-1F67C910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B5D08-72B5-4569-BCCE-C812F7AA3A93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015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5BA4-0615-4F7C-873A-1CE0AB72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65B24-BF8C-46F6-860A-58543765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55C70-C911-4814-925A-E28281B6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632A8-B556-4ADA-B8D9-24C84CAD7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47CDF-2C21-477A-9E4F-D478C9090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0FE3E-BEF0-4D27-86EA-E7C12757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B6BD89-0E62-4BC0-BADD-19052789648F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35C4-93B3-4934-8FAB-308E4C47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261A2-2E89-45BF-9912-25CADFD2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6073A4-AA62-4C6C-8359-D50318EB8FF8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406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D8C8-DCFC-42DE-B589-797097C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FAD1B-25A8-401B-A470-BB8F690D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46508-221E-4C07-971C-DC27C3F3D26A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8D88C-4868-4C00-B069-222F73C2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B5A61-237C-4FD4-82DC-2C14D4AF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79FEE-B998-4618-A64B-C4EAA51E4E12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5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54617-5DC2-449E-8F75-721715859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215D0-8CE4-4634-A3FA-8B102DFC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6BA0D5-7A97-4F73-AEF4-A035C12A3F2E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C80B2-EC71-4848-8516-94910D35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4BB75-7581-4616-954C-12FD6B12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39829-9EDE-40FF-AB01-F6CB399A2BD4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588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ADD6-0EDC-410D-B6A9-C0379C90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9FBF-7F3F-496B-8533-E5759A0F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F0088-0DCF-454C-BCA0-E08A6B5C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FB6B-25DA-4495-8891-E5462B4A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44E94B-45B1-4944-9265-3FD0F65A104A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F900-E8EB-4577-9FD7-128CBF6F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CEBB4-9CD1-4A50-A6DB-D2C7080B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48C19-8F76-4EEB-85FE-A888A03F93A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693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0DBF-BFAB-445E-ACC4-A51766A0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2BF54-ABF7-4365-A8C2-EEA4EEFAD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6C747-C8FB-4EF1-8EDF-C5EE17A2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E11C-023F-4B6F-B57A-7042D730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3F66D0-687C-41DF-ABDD-AB1F0FD33383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97CEB-9DD0-4B74-BE5C-FB70FBC2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7B171-7A1B-4CAC-8C40-29BB6935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E90F73-249F-476F-9C29-14D2CA06B8A4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7728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4F1F-5027-4E1F-89BF-075A57C9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E24CC-301E-4D8A-BFC7-3ED1E685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9E63-03AB-4658-B659-F96379FA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BCFC59-2A59-4F60-B3F8-81B838649CB8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7C7C-EA7C-43D7-9C98-4953DDD9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E119-F33A-43B2-ACCD-2210AE6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101BAE-FDA7-4CD2-8510-A51802176582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1915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DDC8D-D96B-4CF8-B742-313A77CEE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A008-CAC5-4BD4-B085-79537F13E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E035-5983-430E-9A6F-966CA34E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3D5503-D2A9-4842-A962-31B484158213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1584-0A77-4AB0-ABA1-EF7A9661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3395-9EB0-45A5-9312-7EF200F5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CDDF0-364B-4C9C-AE9C-0A3299842EA8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4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A4879-75BD-4E53-98A6-FB33A37B8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000C9-84A0-45C1-8AA4-5CB7DFDD0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54F36-F26E-44EE-9640-6EACB728D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51D0D-8FDC-4665-BB04-B5C47102A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83898-B311-4FC0-9652-B08448AD6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78DC5ABA-B737-4745-A669-D48127A63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888304"/>
            <a:ext cx="12192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324600"/>
            <a:ext cx="12192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702" y="91298"/>
            <a:ext cx="901588" cy="7333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4648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4FFD577-7524-4BAE-8957-E42F2824A6D9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DC5ABA-B737-4745-A669-D48127A637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24600"/>
            <a:ext cx="12192000" cy="46972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702" y="91298"/>
            <a:ext cx="901588" cy="7333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4648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1"/>
            <a:ext cx="109728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D30A4AB-36C5-4DA2-AD0E-C6F48AB3239B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CSE 1051 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72375-96E0-4DBB-B3D7-B1489209CD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0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E960E-A823-46A1-B92C-C835BEC3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15254"/>
            <a:ext cx="10994409" cy="628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B4212-C96E-427C-881B-D2A40765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9243"/>
            <a:ext cx="10994408" cy="4907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C667-5E2D-43CB-81C1-2C89384C1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115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0D9E1-010A-477E-97FE-39B5915AA324}" type="datetime1">
              <a:rPr lang="en-US" smtClean="0"/>
              <a:t>10/23/2019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0E833-EA5E-4A50-A759-535E45CBD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10938" y="6356352"/>
            <a:ext cx="87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CSE 1051                                   Department of CSE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6493-223E-484B-B535-A556B9BB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2"/>
            <a:ext cx="478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DC5ABA-B737-4745-A669-D48127A637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381" y="40946"/>
            <a:ext cx="4726675" cy="6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2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ChangeArrowheads="1"/>
          </p:cNvSpPr>
          <p:nvPr/>
        </p:nvSpPr>
        <p:spPr bwMode="auto">
          <a:xfrm>
            <a:off x="1055440" y="1935164"/>
            <a:ext cx="3886200" cy="133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95400" indent="-381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fr-FR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 </a:t>
            </a:r>
            <a:r>
              <a:rPr lang="fr-FR" altLang="en-US" sz="2000" b="1" dirty="0" err="1">
                <a:solidFill>
                  <a:srgbClr val="660033"/>
                </a:solidFill>
                <a:latin typeface="Courier New" panose="02070309020205020404" pitchFamily="49" charset="0"/>
              </a:rPr>
              <a:t>struct</a:t>
            </a:r>
            <a:r>
              <a:rPr lang="fr-FR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 </a:t>
            </a:r>
            <a:r>
              <a:rPr lang="fr-FR" altLang="en-US" sz="2000" b="1" dirty="0" err="1">
                <a:solidFill>
                  <a:srgbClr val="660033"/>
                </a:solidFill>
                <a:latin typeface="Courier New" panose="02070309020205020404" pitchFamily="49" charset="0"/>
              </a:rPr>
              <a:t>student</a:t>
            </a:r>
            <a:r>
              <a:rPr lang="fr-FR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</a:pPr>
            <a:r>
              <a:rPr lang="fr-FR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   { 	</a:t>
            </a:r>
            <a:r>
              <a:rPr lang="fr-FR" altLang="en-US" sz="2000" b="1" dirty="0" err="1">
                <a:solidFill>
                  <a:srgbClr val="660033"/>
                </a:solidFill>
                <a:latin typeface="Courier New" panose="02070309020205020404" pitchFamily="49" charset="0"/>
              </a:rPr>
              <a:t>int</a:t>
            </a:r>
            <a:r>
              <a:rPr lang="fr-FR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 </a:t>
            </a:r>
            <a:r>
              <a:rPr lang="fr-FR" altLang="en-US" sz="2000" b="1" dirty="0" err="1">
                <a:solidFill>
                  <a:srgbClr val="660033"/>
                </a:solidFill>
                <a:latin typeface="Courier New" panose="02070309020205020404" pitchFamily="49" charset="0"/>
              </a:rPr>
              <a:t>rollno</a:t>
            </a:r>
            <a:r>
              <a:rPr lang="fr-FR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;		</a:t>
            </a:r>
            <a:r>
              <a:rPr lang="fr-FR" altLang="en-US" sz="2000" b="1" dirty="0" err="1">
                <a:solidFill>
                  <a:srgbClr val="660033"/>
                </a:solidFill>
                <a:latin typeface="Courier New" panose="02070309020205020404" pitchFamily="49" charset="0"/>
              </a:rPr>
              <a:t>int</a:t>
            </a:r>
            <a:r>
              <a:rPr lang="fr-FR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 </a:t>
            </a:r>
            <a:r>
              <a:rPr lang="fr-FR" altLang="en-US" sz="2000" b="1" dirty="0" err="1">
                <a:solidFill>
                  <a:srgbClr val="660033"/>
                </a:solidFill>
                <a:latin typeface="Courier New" panose="02070309020205020404" pitchFamily="49" charset="0"/>
              </a:rPr>
              <a:t>age</a:t>
            </a:r>
            <a:r>
              <a:rPr lang="fr-FR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</a:pPr>
            <a:r>
              <a:rPr lang="fr-FR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		char </a:t>
            </a:r>
            <a:r>
              <a:rPr lang="fr-FR" altLang="en-US" sz="2000" b="1" dirty="0" err="1">
                <a:solidFill>
                  <a:srgbClr val="660033"/>
                </a:solidFill>
                <a:latin typeface="Courier New" panose="02070309020205020404" pitchFamily="49" charset="0"/>
              </a:rPr>
              <a:t>name</a:t>
            </a:r>
            <a:r>
              <a:rPr lang="fr-FR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[20];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fr-FR" altLang="en-US" sz="2000" b="1" dirty="0">
                <a:solidFill>
                  <a:srgbClr val="66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}s1, s2, s3;</a:t>
            </a:r>
            <a:r>
              <a:rPr lang="fr-FR" altLang="en-US" b="1" dirty="0">
                <a:solidFill>
                  <a:srgbClr val="660033"/>
                </a:solidFill>
                <a:latin typeface="Tempus Sans ITC" panose="04020404030D07020202" pitchFamily="82" charset="0"/>
                <a:cs typeface="Courier New" panose="02070309020205020404" pitchFamily="49" charset="0"/>
              </a:rPr>
              <a:t> </a:t>
            </a:r>
            <a:endParaRPr lang="en-US" altLang="en-US" sz="1600" dirty="0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6729536" y="1447800"/>
            <a:ext cx="3962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empus Sans ITC" panose="04020404030D07020202" pitchFamily="82" charset="0"/>
              </a:rPr>
              <a:t>Using </a:t>
            </a:r>
            <a:r>
              <a:rPr lang="en-US" altLang="en-US" sz="2000" b="1" dirty="0">
                <a:solidFill>
                  <a:srgbClr val="3333FF"/>
                </a:solidFill>
                <a:latin typeface="Tempus Sans ITC" panose="04020404030D07020202" pitchFamily="82" charset="0"/>
              </a:rPr>
              <a:t>dot</a:t>
            </a:r>
            <a:r>
              <a:rPr lang="en-US" altLang="en-US" sz="2000" b="1" dirty="0">
                <a:latin typeface="Tempus Sans ITC" panose="04020404030D07020202" pitchFamily="82" charset="0"/>
              </a:rPr>
              <a:t> operator </a:t>
            </a:r>
            <a:r>
              <a:rPr lang="en-US" altLang="en-US" sz="2400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‘.’</a:t>
            </a:r>
            <a:endParaRPr lang="en-US" altLang="en-US" sz="2000" b="1" dirty="0">
              <a:solidFill>
                <a:schemeClr val="accent2"/>
              </a:solidFill>
              <a:latin typeface="Tempus Sans ITC" panose="04020404030D07020202" pitchFamily="82" charset="0"/>
            </a:endParaRPr>
          </a:p>
          <a:p>
            <a:pPr eaLnBrk="1" hangingPunct="1"/>
            <a:r>
              <a:rPr lang="en-US" altLang="en-US" sz="2000" b="1" dirty="0">
                <a:solidFill>
                  <a:srgbClr val="CC0000"/>
                </a:solidFill>
                <a:latin typeface="Tempus Sans ITC" panose="04020404030D07020202" pitchFamily="82" charset="0"/>
              </a:rPr>
              <a:t>	s1. </a:t>
            </a:r>
            <a:r>
              <a:rPr lang="en-US" altLang="en-US" sz="2000" b="1" dirty="0" err="1">
                <a:solidFill>
                  <a:srgbClr val="CC0000"/>
                </a:solidFill>
                <a:latin typeface="Tempus Sans ITC" panose="04020404030D07020202" pitchFamily="82" charset="0"/>
              </a:rPr>
              <a:t>rollno</a:t>
            </a:r>
            <a:r>
              <a:rPr lang="en-US" altLang="en-US" sz="2000" b="1" dirty="0">
                <a:solidFill>
                  <a:srgbClr val="CC0000"/>
                </a:solidFill>
                <a:latin typeface="Tempus Sans ITC" panose="04020404030D07020202" pitchFamily="82" charset="0"/>
              </a:rPr>
              <a:t> </a:t>
            </a:r>
            <a:r>
              <a:rPr lang="en-US" altLang="en-US" sz="2000" b="1" dirty="0">
                <a:latin typeface="Tempus Sans ITC" panose="04020404030D07020202" pitchFamily="82" charset="0"/>
              </a:rPr>
              <a:t>= 25</a:t>
            </a:r>
            <a:r>
              <a:rPr lang="en-US" altLang="en-US" sz="2000" b="1" dirty="0">
                <a:solidFill>
                  <a:srgbClr val="CC0000"/>
                </a:solidFill>
                <a:latin typeface="Tempus Sans ITC" panose="04020404030D07020202" pitchFamily="82" charset="0"/>
              </a:rPr>
              <a:t>;</a:t>
            </a:r>
          </a:p>
          <a:p>
            <a:pPr eaLnBrk="1" hangingPunct="1"/>
            <a:r>
              <a:rPr lang="en-US" altLang="en-US" sz="2000" b="1" dirty="0">
                <a:solidFill>
                  <a:srgbClr val="CC0000"/>
                </a:solidFill>
                <a:latin typeface="Tempus Sans ITC" panose="04020404030D07020202" pitchFamily="82" charset="0"/>
              </a:rPr>
              <a:t>	</a:t>
            </a:r>
            <a:r>
              <a:rPr lang="en-US" altLang="en-US" sz="2000" b="1" dirty="0" err="1">
                <a:latin typeface="Tempus Sans ITC" panose="04020404030D07020202" pitchFamily="82" charset="0"/>
              </a:rPr>
              <a:t>cin</a:t>
            </a:r>
            <a:r>
              <a:rPr lang="en-US" altLang="en-US" sz="2000" b="1" dirty="0">
                <a:latin typeface="Tempus Sans ITC" panose="04020404030D07020202" pitchFamily="82" charset="0"/>
              </a:rPr>
              <a:t>&gt;&gt;</a:t>
            </a:r>
            <a:r>
              <a:rPr lang="en-US" altLang="en-US" sz="2000" b="1" dirty="0">
                <a:solidFill>
                  <a:srgbClr val="CC0000"/>
                </a:solidFill>
                <a:latin typeface="Tempus Sans ITC" panose="04020404030D07020202" pitchFamily="82" charset="0"/>
              </a:rPr>
              <a:t>s1.name;</a:t>
            </a:r>
          </a:p>
          <a:p>
            <a:pPr eaLnBrk="1" hangingPunct="1"/>
            <a:r>
              <a:rPr lang="en-US" altLang="en-US" sz="2000" b="1" dirty="0">
                <a:solidFill>
                  <a:srgbClr val="000000"/>
                </a:solidFill>
                <a:latin typeface="Tempus Sans ITC" panose="04020404030D07020202" pitchFamily="82" charset="0"/>
              </a:rPr>
              <a:t>‘</a:t>
            </a:r>
            <a:r>
              <a:rPr lang="en-US" altLang="en-US" sz="2800" b="1" dirty="0">
                <a:solidFill>
                  <a:srgbClr val="FF0000"/>
                </a:solidFill>
                <a:latin typeface="Tempus Sans ITC" panose="04020404030D07020202" pitchFamily="82" charset="0"/>
              </a:rPr>
              <a:t>.</a:t>
            </a:r>
            <a:r>
              <a:rPr lang="en-US" altLang="en-US" sz="2000" b="1" dirty="0">
                <a:solidFill>
                  <a:srgbClr val="000000"/>
                </a:solidFill>
                <a:latin typeface="Tempus Sans ITC" panose="04020404030D07020202" pitchFamily="82" charset="0"/>
              </a:rPr>
              <a:t>’</a:t>
            </a:r>
            <a:r>
              <a:rPr lang="en-US" altLang="en-US" sz="2000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 </a:t>
            </a:r>
            <a:r>
              <a:rPr lang="en-US" altLang="en-US" sz="2000" dirty="0">
                <a:latin typeface="Baskerville Old Face" panose="02020602080505020303" pitchFamily="18" charset="0"/>
              </a:rPr>
              <a:t>operator acts as Link between member and a Structure variable</a:t>
            </a:r>
            <a:r>
              <a:rPr lang="en-US" altLang="en-US" sz="2000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66056" y="1262064"/>
            <a:ext cx="37338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Wingdings" pitchFamily="2" charset="2"/>
              <a:buChar char="§"/>
              <a:defRPr/>
            </a:pPr>
            <a:r>
              <a:rPr lang="en-US" sz="2400" kern="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en-US" sz="2400" u="sng" kern="0" dirty="0">
                <a:latin typeface="Baskerville Old Face" pitchFamily="18" charset="0"/>
                <a:ea typeface="+mj-ea"/>
                <a:cs typeface="+mj-cs"/>
              </a:rPr>
              <a:t>Definition &amp; structure</a:t>
            </a:r>
            <a:r>
              <a:rPr lang="en-US" sz="2400" kern="0" dirty="0">
                <a:latin typeface="Baskerville Old Face" pitchFamily="18" charset="0"/>
                <a:ea typeface="+mj-ea"/>
                <a:cs typeface="+mj-cs"/>
              </a:rPr>
              <a:t>    </a:t>
            </a:r>
          </a:p>
          <a:p>
            <a:pPr>
              <a:defRPr/>
            </a:pPr>
            <a:r>
              <a:rPr lang="en-US" sz="2400" kern="0" dirty="0">
                <a:latin typeface="Baskerville Old Face" pitchFamily="18" charset="0"/>
                <a:ea typeface="+mj-ea"/>
                <a:cs typeface="+mj-cs"/>
              </a:rPr>
              <a:t>   </a:t>
            </a:r>
            <a:r>
              <a:rPr lang="en-US" sz="2400" u="sng" kern="0" dirty="0">
                <a:latin typeface="Baskerville Old Face" pitchFamily="18" charset="0"/>
                <a:ea typeface="+mj-ea"/>
                <a:cs typeface="+mj-cs"/>
              </a:rPr>
              <a:t>variable declaration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13512" y="1033464"/>
            <a:ext cx="41910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Wingdings" pitchFamily="2" charset="2"/>
              <a:buChar char="§"/>
              <a:defRPr/>
            </a:pPr>
            <a:r>
              <a:rPr lang="en-US" sz="2400" kern="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en-US" sz="2400" u="sng" kern="0" dirty="0">
                <a:latin typeface="Baskerville Old Face" pitchFamily="18" charset="0"/>
                <a:ea typeface="+mj-ea"/>
                <a:cs typeface="+mj-cs"/>
              </a:rPr>
              <a:t>Giving values to members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9456" y="4070350"/>
            <a:ext cx="3886200" cy="23226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 algn="just">
              <a:lnSpc>
                <a:spcPct val="80000"/>
              </a:lnSpc>
              <a:defRPr/>
            </a:pP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0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</a:rPr>
              <a:t> main( ){ </a:t>
            </a:r>
          </a:p>
          <a:p>
            <a:pPr marL="533400" indent="-533400" algn="just">
              <a:lnSpc>
                <a:spcPct val="80000"/>
              </a:lnSpc>
              <a:defRPr/>
            </a:pP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000" b="1" dirty="0" err="1">
                <a:solidFill>
                  <a:srgbClr val="660033"/>
                </a:solidFill>
                <a:latin typeface="Courier New" pitchFamily="49" charset="0"/>
              </a:rPr>
              <a:t>struct</a:t>
            </a:r>
            <a:endParaRPr lang="fr-FR" sz="2000" b="1" dirty="0">
              <a:solidFill>
                <a:srgbClr val="660033"/>
              </a:solidFill>
              <a:latin typeface="Courier New" pitchFamily="49" charset="0"/>
            </a:endParaRPr>
          </a:p>
          <a:p>
            <a:pPr marL="533400" indent="-533400" algn="just">
              <a:lnSpc>
                <a:spcPct val="80000"/>
              </a:lnSpc>
              <a:defRPr/>
            </a:pP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</a:rPr>
              <a:t>  {	</a:t>
            </a:r>
            <a:r>
              <a:rPr lang="fr-FR" sz="20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000" b="1" dirty="0" err="1">
                <a:solidFill>
                  <a:srgbClr val="660033"/>
                </a:solidFill>
                <a:latin typeface="Courier New" pitchFamily="49" charset="0"/>
              </a:rPr>
              <a:t>rollno</a:t>
            </a: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533400" indent="-533400" algn="just">
              <a:lnSpc>
                <a:spcPct val="80000"/>
              </a:lnSpc>
              <a:defRPr/>
            </a:pP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</a:rPr>
              <a:t>		</a:t>
            </a:r>
            <a:r>
              <a:rPr lang="fr-FR" sz="2000" b="1" dirty="0" err="1">
                <a:solidFill>
                  <a:srgbClr val="660033"/>
                </a:solidFill>
                <a:latin typeface="Courier New" pitchFamily="49" charset="0"/>
              </a:rPr>
              <a:t>int</a:t>
            </a: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</a:rPr>
              <a:t> </a:t>
            </a:r>
            <a:r>
              <a:rPr lang="fr-FR" sz="2000" b="1" dirty="0" err="1">
                <a:solidFill>
                  <a:srgbClr val="660033"/>
                </a:solidFill>
                <a:latin typeface="Courier New" pitchFamily="49" charset="0"/>
              </a:rPr>
              <a:t>age</a:t>
            </a: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</a:rPr>
              <a:t>;</a:t>
            </a:r>
          </a:p>
          <a:p>
            <a:pPr marL="1295400" lvl="2" indent="-381000" algn="just">
              <a:lnSpc>
                <a:spcPct val="80000"/>
              </a:lnSpc>
              <a:defRPr/>
            </a:pP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fr-FR" sz="2000" b="1" dirty="0" err="1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stud</a:t>
            </a: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={20, 21};</a:t>
            </a:r>
          </a:p>
          <a:p>
            <a:pPr marL="1295400" lvl="2" indent="-381000" algn="just">
              <a:lnSpc>
                <a:spcPct val="80000"/>
              </a:lnSpc>
              <a:defRPr/>
            </a:pP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1295400" lvl="2" indent="-381000" algn="just">
              <a:lnSpc>
                <a:spcPct val="80000"/>
              </a:lnSpc>
              <a:defRPr/>
            </a:pP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… </a:t>
            </a:r>
          </a:p>
          <a:p>
            <a:pPr marL="1295400" lvl="2" indent="-381000" algn="just">
              <a:lnSpc>
                <a:spcPct val="80000"/>
              </a:lnSpc>
              <a:defRPr/>
            </a:pP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marL="0" lvl="2" indent="-381000" algn="just">
              <a:lnSpc>
                <a:spcPct val="80000"/>
              </a:lnSpc>
              <a:defRPr/>
            </a:pPr>
            <a:r>
              <a:rPr lang="fr-FR" sz="2000" b="1" dirty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107976" y="3548064"/>
            <a:ext cx="29718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Wingdings" pitchFamily="2" charset="2"/>
              <a:buChar char="§"/>
              <a:defRPr/>
            </a:pPr>
            <a:r>
              <a:rPr lang="en-US" sz="2400" kern="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en-US" sz="2400" u="sng" kern="0" dirty="0">
                <a:latin typeface="Baskerville Old Face" pitchFamily="18" charset="0"/>
                <a:ea typeface="+mj-ea"/>
                <a:cs typeface="+mj-cs"/>
              </a:rPr>
              <a:t>Initialization 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441504" y="3548064"/>
            <a:ext cx="41910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Wingdings" pitchFamily="2" charset="2"/>
              <a:buChar char="§"/>
              <a:defRPr/>
            </a:pPr>
            <a:r>
              <a:rPr lang="en-US" sz="2400" kern="0" dirty="0">
                <a:latin typeface="Baskerville Old Face" pitchFamily="18" charset="0"/>
                <a:ea typeface="+mj-ea"/>
                <a:cs typeface="+mj-cs"/>
              </a:rPr>
              <a:t> </a:t>
            </a:r>
            <a:r>
              <a:rPr lang="en-US" sz="2400" u="sng" kern="0" dirty="0">
                <a:latin typeface="Baskerville Old Face" pitchFamily="18" charset="0"/>
                <a:ea typeface="+mj-ea"/>
                <a:cs typeface="+mj-cs"/>
              </a:rPr>
              <a:t>Assign &amp; compare members</a:t>
            </a:r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6729536" y="3962401"/>
            <a:ext cx="39624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990000"/>
                </a:solidFill>
                <a:latin typeface="Tempus Sans ITC" panose="04020404030D07020202" pitchFamily="82" charset="0"/>
              </a:rPr>
              <a:t>s1 = s2 ;    </a:t>
            </a:r>
            <a:r>
              <a:rPr lang="en-US" altLang="en-US" b="1" dirty="0">
                <a:latin typeface="Tempus Sans ITC" panose="04020404030D07020202" pitchFamily="82" charset="0"/>
              </a:rPr>
              <a:t>assignment  </a:t>
            </a:r>
            <a:r>
              <a:rPr lang="en-US" altLang="en-US" b="1" dirty="0">
                <a:solidFill>
                  <a:srgbClr val="660033"/>
                </a:solidFill>
                <a:latin typeface="Tempus Sans ITC" panose="04020404030D07020202" pitchFamily="82" charset="0"/>
              </a:rPr>
              <a:t>(allowed)</a:t>
            </a:r>
          </a:p>
          <a:p>
            <a:pPr eaLnBrk="1" hangingPunct="1"/>
            <a:r>
              <a:rPr lang="en-US" altLang="en-US" sz="2000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----------------------------</a:t>
            </a:r>
          </a:p>
          <a:p>
            <a:pPr eaLnBrk="1" hangingPunct="1"/>
            <a:r>
              <a:rPr lang="en-US" altLang="en-US" sz="2000" b="1" dirty="0">
                <a:solidFill>
                  <a:srgbClr val="990000"/>
                </a:solidFill>
                <a:latin typeface="Tempus Sans ITC" panose="04020404030D07020202" pitchFamily="82" charset="0"/>
              </a:rPr>
              <a:t>s1 == s2    </a:t>
            </a:r>
            <a:r>
              <a:rPr lang="en-US" altLang="en-US" b="1" dirty="0">
                <a:latin typeface="Tempus Sans ITC" panose="04020404030D07020202" pitchFamily="82" charset="0"/>
              </a:rPr>
              <a:t>comparison </a:t>
            </a:r>
            <a:r>
              <a:rPr lang="en-US" altLang="en-US" b="1" dirty="0">
                <a:solidFill>
                  <a:srgbClr val="660033"/>
                </a:solidFill>
                <a:latin typeface="Tempus Sans ITC" panose="04020404030D07020202" pitchFamily="82" charset="0"/>
              </a:rPr>
              <a:t>(not allowed)</a:t>
            </a:r>
          </a:p>
          <a:p>
            <a:pPr eaLnBrk="1" hangingPunct="1"/>
            <a:r>
              <a:rPr lang="en-US" altLang="en-US" sz="2000" b="1" dirty="0">
                <a:latin typeface="Tempus Sans ITC" panose="04020404030D07020202" pitchFamily="82" charset="0"/>
              </a:rPr>
              <a:t>s1!=s2 	     </a:t>
            </a:r>
            <a:r>
              <a:rPr lang="en-US" altLang="en-US" b="1" dirty="0">
                <a:latin typeface="Tempus Sans ITC" panose="04020404030D07020202" pitchFamily="82" charset="0"/>
              </a:rPr>
              <a:t>comparison </a:t>
            </a:r>
            <a:r>
              <a:rPr lang="en-US" altLang="en-US" b="1" dirty="0">
                <a:solidFill>
                  <a:srgbClr val="660033"/>
                </a:solidFill>
                <a:latin typeface="Tempus Sans ITC" panose="04020404030D07020202" pitchFamily="82" charset="0"/>
              </a:rPr>
              <a:t>(not allowed)</a:t>
            </a:r>
          </a:p>
          <a:p>
            <a:pPr eaLnBrk="1" hangingPunct="1"/>
            <a:r>
              <a:rPr lang="en-US" altLang="en-US" b="1" dirty="0">
                <a:solidFill>
                  <a:schemeClr val="accent2"/>
                </a:solidFill>
                <a:latin typeface="Tempus Sans ITC" panose="04020404030D07020202" pitchFamily="82" charset="0"/>
              </a:rPr>
              <a:t>----------------------------------</a:t>
            </a:r>
          </a:p>
          <a:p>
            <a:pPr eaLnBrk="1" hangingPunct="1"/>
            <a:r>
              <a:rPr lang="en-US" altLang="en-US" sz="2000" b="1" dirty="0">
                <a:latin typeface="Tempus Sans ITC" panose="04020404030D07020202" pitchFamily="82" charset="0"/>
              </a:rPr>
              <a:t>s1.rollno == s2.rollno;   </a:t>
            </a:r>
            <a:r>
              <a:rPr lang="en-US" altLang="en-US" b="1" dirty="0">
                <a:solidFill>
                  <a:srgbClr val="660033"/>
                </a:solidFill>
                <a:latin typeface="Tempus Sans ITC" panose="04020404030D07020202" pitchFamily="82" charset="0"/>
              </a:rPr>
              <a:t>(allowed)</a:t>
            </a:r>
            <a:endParaRPr lang="en-US" altLang="en-US" sz="2000" b="1" dirty="0">
              <a:solidFill>
                <a:srgbClr val="660033"/>
              </a:solidFill>
              <a:latin typeface="Tempus Sans ITC" panose="04020404030D07020202" pitchFamily="82" charset="0"/>
            </a:endParaRPr>
          </a:p>
          <a:p>
            <a:pPr eaLnBrk="1" hangingPunct="1"/>
            <a:r>
              <a:rPr lang="en-US" altLang="en-US" sz="2000" b="1" dirty="0">
                <a:latin typeface="Tempus Sans ITC" panose="04020404030D07020202" pitchFamily="82" charset="0"/>
              </a:rPr>
              <a:t>s1.rollno!=s2.rollno;      </a:t>
            </a:r>
            <a:r>
              <a:rPr lang="en-US" altLang="en-US" b="1" dirty="0" smtClean="0">
                <a:solidFill>
                  <a:srgbClr val="660033"/>
                </a:solidFill>
                <a:latin typeface="Tempus Sans ITC" panose="04020404030D07020202" pitchFamily="82" charset="0"/>
              </a:rPr>
              <a:t>(allowed</a:t>
            </a:r>
            <a:r>
              <a:rPr lang="en-US" altLang="en-US" b="1" dirty="0">
                <a:solidFill>
                  <a:srgbClr val="660033"/>
                </a:solidFill>
                <a:latin typeface="Tempus Sans ITC" panose="04020404030D07020202" pitchFamily="82" charset="0"/>
              </a:rPr>
              <a:t>)</a:t>
            </a:r>
            <a:endParaRPr lang="en-US" altLang="en-US" sz="2000" b="1" dirty="0">
              <a:solidFill>
                <a:srgbClr val="660033"/>
              </a:solidFill>
              <a:latin typeface="Tempus Sans ITC" panose="04020404030D07020202" pitchFamily="82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911424" y="346299"/>
            <a:ext cx="9453736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Structures:</a:t>
            </a:r>
            <a:r>
              <a:rPr lang="en-US" sz="3200" kern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0" dirty="0">
                <a:solidFill>
                  <a:srgbClr val="C00000"/>
                </a:solidFill>
                <a:latin typeface="Tempus Sans ITC" pitchFamily="82" charset="0"/>
                <a:ea typeface="+mj-ea"/>
                <a:cs typeface="+mj-cs"/>
              </a:rPr>
              <a:t>overview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F08EB-4387-4561-BA55-6A5673012232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94015"/>
            <a:ext cx="9534253" cy="62831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3200" dirty="0">
                <a:solidFill>
                  <a:srgbClr val="002060"/>
                </a:solidFill>
              </a:rPr>
              <a:t>Arrays within structures : </a:t>
            </a:r>
            <a:r>
              <a:rPr lang="en-US" altLang="en-US" sz="3200" dirty="0">
                <a:solidFill>
                  <a:srgbClr val="660033"/>
                </a:solidFill>
                <a:latin typeface="Tempus Sans ITC" panose="04020404030D07020202" pitchFamily="82" charset="0"/>
              </a:rPr>
              <a:t>example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884238"/>
            <a:ext cx="1029836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b="1" dirty="0"/>
              <a:t>#include&lt;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 smtClean="0"/>
              <a:t> </a:t>
            </a:r>
            <a:r>
              <a:rPr lang="en-US" b="1" dirty="0" err="1"/>
              <a:t>int</a:t>
            </a:r>
            <a:r>
              <a:rPr lang="en-US" b="1" dirty="0"/>
              <a:t> main(){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/>
              <a:t>  </a:t>
            </a:r>
            <a:r>
              <a:rPr lang="en-US" b="1" dirty="0" err="1"/>
              <a:t>struct</a:t>
            </a:r>
            <a:r>
              <a:rPr lang="en-US" b="1" dirty="0"/>
              <a:t> marks student[3] ={{0,45,47,49},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/>
              <a:t>                           </a:t>
            </a:r>
            <a:r>
              <a:rPr lang="en-US" b="1" dirty="0" smtClean="0"/>
              <a:t>	               {</a:t>
            </a:r>
            <a:r>
              <a:rPr lang="en-US" b="1" dirty="0"/>
              <a:t>0,43,44,45},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/>
              <a:t>                            </a:t>
            </a:r>
            <a:r>
              <a:rPr lang="en-US" b="1" dirty="0" smtClean="0"/>
              <a:t>	               {</a:t>
            </a:r>
            <a:r>
              <a:rPr lang="en-US" b="1" dirty="0"/>
              <a:t>0,46,42,43}};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/>
              <a:t>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, j 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/>
              <a:t>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//students total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/>
              <a:t>  for(</a:t>
            </a:r>
            <a:r>
              <a:rPr lang="en-US" b="1" dirty="0" err="1"/>
              <a:t>i</a:t>
            </a:r>
            <a:r>
              <a:rPr lang="en-US" b="1" dirty="0"/>
              <a:t>=0;i&lt;=2;i++)  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/>
              <a:t>	 for(j=0;j&lt;=2;j++)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/>
              <a:t>	    student[</a:t>
            </a:r>
            <a:r>
              <a:rPr lang="en-US" b="1" dirty="0" err="1"/>
              <a:t>i</a:t>
            </a:r>
            <a:r>
              <a:rPr lang="en-US" b="1" dirty="0"/>
              <a:t>].total+=student[</a:t>
            </a:r>
            <a:r>
              <a:rPr lang="en-US" b="1" dirty="0" err="1"/>
              <a:t>i</a:t>
            </a:r>
            <a:r>
              <a:rPr lang="en-US" b="1" dirty="0"/>
              <a:t>].sub[j]; 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/>
              <a:t>  </a:t>
            </a:r>
            <a:r>
              <a:rPr lang="en-US" b="1" dirty="0" err="1"/>
              <a:t>printf</a:t>
            </a:r>
            <a:r>
              <a:rPr lang="en-US" b="1" dirty="0"/>
              <a:t>("Grand Total of each student:");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b="1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/>
              <a:t>for(</a:t>
            </a:r>
            <a:r>
              <a:rPr lang="en-US" b="1" dirty="0" err="1"/>
              <a:t>i</a:t>
            </a:r>
            <a:r>
              <a:rPr lang="en-US" b="1" dirty="0"/>
              <a:t>=0;i&lt;=2;i++)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/>
              <a:t>   </a:t>
            </a:r>
            <a:r>
              <a:rPr lang="en-US" b="1" dirty="0" err="1"/>
              <a:t>printf</a:t>
            </a:r>
            <a:r>
              <a:rPr lang="en-US" b="1" dirty="0"/>
              <a:t>("\</a:t>
            </a:r>
            <a:r>
              <a:rPr lang="en-US" b="1" dirty="0" err="1"/>
              <a:t>nTotal</a:t>
            </a:r>
            <a:r>
              <a:rPr lang="en-US" b="1" dirty="0"/>
              <a:t> of student[%d]= %d", </a:t>
            </a:r>
            <a:r>
              <a:rPr lang="en-US" b="1" dirty="0" err="1"/>
              <a:t>i</a:t>
            </a:r>
            <a:r>
              <a:rPr lang="en-US" b="1" dirty="0"/>
              <a:t>, student[</a:t>
            </a:r>
            <a:r>
              <a:rPr lang="en-US" b="1" dirty="0" err="1"/>
              <a:t>i</a:t>
            </a:r>
            <a:r>
              <a:rPr lang="en-US" b="1" dirty="0"/>
              <a:t>].total);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/>
              <a:t> return 0;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b="1" dirty="0"/>
              <a:t>}</a:t>
            </a:r>
            <a:r>
              <a:rPr lang="en-US" sz="2400" b="1" dirty="0">
                <a:latin typeface="Tempus Sans ITC" pitchFamily="82" charset="0"/>
              </a:rPr>
              <a:t>  </a:t>
            </a:r>
          </a:p>
        </p:txBody>
      </p:sp>
      <p:sp>
        <p:nvSpPr>
          <p:cNvPr id="2" name="Rectangle 1"/>
          <p:cNvSpPr/>
          <p:nvPr/>
        </p:nvSpPr>
        <p:spPr>
          <a:xfrm>
            <a:off x="7769689" y="1290633"/>
            <a:ext cx="2434208" cy="152041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//Structure Definition</a:t>
            </a:r>
            <a:endParaRPr lang="en-US" sz="2000" b="1" dirty="0">
              <a:latin typeface="+mn-lt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err="1">
                <a:latin typeface="+mn-lt"/>
              </a:rPr>
              <a:t>struct</a:t>
            </a:r>
            <a:r>
              <a:rPr lang="en-US" sz="2400" b="1" dirty="0">
                <a:latin typeface="+mn-lt"/>
              </a:rPr>
              <a:t> marks{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latin typeface="+mn-lt"/>
              </a:rPr>
              <a:t>   </a:t>
            </a:r>
            <a:r>
              <a:rPr lang="en-US" sz="2400" b="1" dirty="0" err="1">
                <a:latin typeface="+mn-lt"/>
              </a:rPr>
              <a:t>int</a:t>
            </a:r>
            <a:r>
              <a:rPr lang="en-US" sz="2400" b="1" dirty="0">
                <a:latin typeface="+mn-lt"/>
              </a:rPr>
              <a:t> total;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latin typeface="+mn-lt"/>
              </a:rPr>
              <a:t>   </a:t>
            </a:r>
            <a:r>
              <a:rPr lang="en-US" sz="2400" b="1" dirty="0" err="1">
                <a:latin typeface="+mn-lt"/>
              </a:rPr>
              <a:t>int</a:t>
            </a:r>
            <a:r>
              <a:rPr lang="en-US" sz="2400" b="1" dirty="0">
                <a:latin typeface="+mn-lt"/>
              </a:rPr>
              <a:t> sub[3];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latin typeface="+mn-lt"/>
              </a:rPr>
              <a:t>};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EF341E-B1FB-4785-AA3B-07D71ED647D4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654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204527"/>
            <a:ext cx="9380704" cy="62831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002060"/>
                </a:solidFill>
                <a:latin typeface="+mn-lt"/>
              </a:rPr>
              <a:t>Structures within Structures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440" y="1064913"/>
            <a:ext cx="10153128" cy="5059363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/>
              <a:t>Structure within structure means nesting of structures.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endParaRPr lang="en-US" sz="900" dirty="0"/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dirty="0"/>
              <a:t>for instance see the following structure defined to store information  about students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endParaRPr lang="en-US" sz="1100" dirty="0"/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/>
              <a:t>		</a:t>
            </a:r>
            <a:r>
              <a:rPr lang="en-US" sz="2400" b="1" dirty="0" err="1">
                <a:solidFill>
                  <a:srgbClr val="002060"/>
                </a:solidFill>
              </a:rPr>
              <a:t>struct</a:t>
            </a:r>
            <a:r>
              <a:rPr lang="en-US" sz="2400" b="1" dirty="0">
                <a:solidFill>
                  <a:srgbClr val="002060"/>
                </a:solidFill>
              </a:rPr>
              <a:t> student{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		    </a:t>
            </a:r>
            <a:r>
              <a:rPr lang="en-US" sz="2400" b="1" dirty="0" err="1">
                <a:solidFill>
                  <a:srgbClr val="002060"/>
                </a:solidFill>
              </a:rPr>
              <a:t>int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rollno</a:t>
            </a:r>
            <a:r>
              <a:rPr lang="en-US" sz="2400" b="1" dirty="0">
                <a:solidFill>
                  <a:srgbClr val="002060"/>
                </a:solidFill>
              </a:rPr>
              <a:t>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	  	    char name[15];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/>
              <a:t>		    </a:t>
            </a:r>
            <a:r>
              <a:rPr lang="en-US" sz="2400" b="1" dirty="0" err="1">
                <a:solidFill>
                  <a:srgbClr val="660033"/>
                </a:solidFill>
              </a:rPr>
              <a:t>struct</a:t>
            </a:r>
            <a:r>
              <a:rPr lang="en-US" sz="2400" b="1" dirty="0">
                <a:solidFill>
                  <a:srgbClr val="660033"/>
                </a:solidFill>
              </a:rPr>
              <a:t> {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// marks for 3 subjects under structure marks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solidFill>
                  <a:srgbClr val="660033"/>
                </a:solidFill>
              </a:rPr>
              <a:t>			</a:t>
            </a:r>
            <a:r>
              <a:rPr lang="en-US" sz="2400" b="1" dirty="0" err="1">
                <a:solidFill>
                  <a:srgbClr val="660033"/>
                </a:solidFill>
              </a:rPr>
              <a:t>int</a:t>
            </a:r>
            <a:r>
              <a:rPr lang="en-US" sz="2400" b="1" dirty="0">
                <a:solidFill>
                  <a:srgbClr val="660033"/>
                </a:solidFill>
              </a:rPr>
              <a:t> sub1;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solidFill>
                  <a:srgbClr val="660033"/>
                </a:solidFill>
              </a:rPr>
              <a:t>			</a:t>
            </a:r>
            <a:r>
              <a:rPr lang="en-US" sz="2400" b="1" dirty="0" err="1">
                <a:solidFill>
                  <a:srgbClr val="660033"/>
                </a:solidFill>
              </a:rPr>
              <a:t>int</a:t>
            </a:r>
            <a:r>
              <a:rPr lang="en-US" sz="2400" b="1" dirty="0">
                <a:solidFill>
                  <a:srgbClr val="660033"/>
                </a:solidFill>
              </a:rPr>
              <a:t> sub2;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solidFill>
                  <a:srgbClr val="660033"/>
                </a:solidFill>
              </a:rPr>
              <a:t>			</a:t>
            </a:r>
            <a:r>
              <a:rPr lang="en-US" sz="2400" b="1" dirty="0" err="1">
                <a:solidFill>
                  <a:srgbClr val="660033"/>
                </a:solidFill>
              </a:rPr>
              <a:t>int</a:t>
            </a:r>
            <a:r>
              <a:rPr lang="en-US" sz="2400" b="1" dirty="0">
                <a:solidFill>
                  <a:srgbClr val="660033"/>
                </a:solidFill>
              </a:rPr>
              <a:t> sub3;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solidFill>
                  <a:srgbClr val="660033"/>
                </a:solidFill>
              </a:rPr>
              <a:t>		     }marks;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/>
              <a:t>		</a:t>
            </a:r>
            <a:r>
              <a:rPr lang="en-US" sz="2400" b="1" dirty="0">
                <a:solidFill>
                  <a:srgbClr val="002060"/>
                </a:solidFill>
              </a:rPr>
              <a:t>}</a:t>
            </a:r>
            <a:r>
              <a:rPr lang="en-US" sz="2400" b="1" dirty="0" err="1">
                <a:solidFill>
                  <a:srgbClr val="002060"/>
                </a:solidFill>
              </a:rPr>
              <a:t>fs</a:t>
            </a:r>
            <a:r>
              <a:rPr lang="en-US" sz="2400" b="1" dirty="0">
                <a:solidFill>
                  <a:srgbClr val="002060"/>
                </a:solidFill>
              </a:rPr>
              <a:t>[3];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//3 students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C01A23-E0AB-47B5-9C9A-6DB5593141F1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137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4527"/>
            <a:ext cx="9560257" cy="62831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002060"/>
                </a:solidFill>
                <a:latin typeface="+mn-lt"/>
              </a:rPr>
              <a:t>Structures within Structures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440" y="1044944"/>
            <a:ext cx="8680486" cy="50593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/>
              <a:t>		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	     //Structure Definition</a:t>
            </a:r>
            <a:endParaRPr lang="en-US" altLang="en-US" sz="2400" b="1" dirty="0">
              <a:solidFill>
                <a:srgbClr val="660033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          </a:t>
            </a:r>
            <a:r>
              <a:rPr lang="en-US" sz="2400" b="1" dirty="0" err="1">
                <a:solidFill>
                  <a:srgbClr val="002060"/>
                </a:solidFill>
              </a:rPr>
              <a:t>struct</a:t>
            </a:r>
            <a:r>
              <a:rPr lang="en-US" sz="2400" b="1" dirty="0">
                <a:solidFill>
                  <a:srgbClr val="002060"/>
                </a:solidFill>
              </a:rPr>
              <a:t> student{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		    </a:t>
            </a:r>
            <a:r>
              <a:rPr lang="en-US" sz="2400" b="1" dirty="0" err="1">
                <a:solidFill>
                  <a:srgbClr val="002060"/>
                </a:solidFill>
              </a:rPr>
              <a:t>int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rollno</a:t>
            </a:r>
            <a:r>
              <a:rPr lang="en-US" sz="2400" b="1" dirty="0">
                <a:solidFill>
                  <a:srgbClr val="002060"/>
                </a:solidFill>
              </a:rPr>
              <a:t>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	  	    char name[15];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		    </a:t>
            </a:r>
            <a:r>
              <a:rPr lang="en-US" sz="2400" b="1" dirty="0" err="1">
                <a:solidFill>
                  <a:srgbClr val="002060"/>
                </a:solidFill>
              </a:rPr>
              <a:t>struct</a:t>
            </a:r>
            <a:r>
              <a:rPr lang="en-US" sz="2400" b="1" dirty="0">
                <a:solidFill>
                  <a:srgbClr val="002060"/>
                </a:solidFill>
              </a:rPr>
              <a:t> m marks; 	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		 }fs[3]; 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endParaRPr lang="en-US" sz="2400" b="1" dirty="0">
              <a:solidFill>
                <a:srgbClr val="002060"/>
              </a:solidFill>
            </a:endParaRPr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dirty="0"/>
              <a:t>The members contained in the inner structure namely </a:t>
            </a:r>
            <a:r>
              <a:rPr lang="en-US" sz="2400" b="1" dirty="0">
                <a:solidFill>
                  <a:srgbClr val="C00000"/>
                </a:solidFill>
              </a:rPr>
              <a:t>sub1, sub2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sub3 </a:t>
            </a:r>
            <a:r>
              <a:rPr lang="en-US" sz="2400" dirty="0"/>
              <a:t>can be referred to as:</a:t>
            </a:r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b="1" dirty="0"/>
              <a:t>		</a:t>
            </a:r>
            <a:r>
              <a:rPr lang="en-US" sz="2400" b="1" dirty="0" err="1">
                <a:solidFill>
                  <a:srgbClr val="660033"/>
                </a:solidFill>
              </a:rPr>
              <a:t>fs</a:t>
            </a:r>
            <a:r>
              <a:rPr lang="en-US" sz="2400" b="1" dirty="0">
                <a:solidFill>
                  <a:srgbClr val="660033"/>
                </a:solidFill>
              </a:rPr>
              <a:t>[</a:t>
            </a:r>
            <a:r>
              <a:rPr lang="en-US" sz="2400" b="1" dirty="0" err="1">
                <a:solidFill>
                  <a:srgbClr val="660033"/>
                </a:solidFill>
              </a:rPr>
              <a:t>i</a:t>
            </a:r>
            <a:r>
              <a:rPr lang="en-US" sz="2400" b="1" dirty="0">
                <a:solidFill>
                  <a:srgbClr val="660033"/>
                </a:solidFill>
              </a:rPr>
              <a:t>].marks.sub1;</a:t>
            </a:r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</a:rPr>
              <a:t>		</a:t>
            </a:r>
            <a:r>
              <a:rPr lang="en-US" sz="2400" b="1" dirty="0" err="1">
                <a:solidFill>
                  <a:srgbClr val="660033"/>
                </a:solidFill>
              </a:rPr>
              <a:t>fs</a:t>
            </a:r>
            <a:r>
              <a:rPr lang="en-US" sz="2400" b="1" dirty="0">
                <a:solidFill>
                  <a:srgbClr val="660033"/>
                </a:solidFill>
              </a:rPr>
              <a:t>[</a:t>
            </a:r>
            <a:r>
              <a:rPr lang="en-US" sz="2400" b="1" dirty="0" err="1">
                <a:solidFill>
                  <a:srgbClr val="660033"/>
                </a:solidFill>
              </a:rPr>
              <a:t>i</a:t>
            </a:r>
            <a:r>
              <a:rPr lang="en-US" sz="2400" b="1" dirty="0">
                <a:solidFill>
                  <a:srgbClr val="660033"/>
                </a:solidFill>
              </a:rPr>
              <a:t>].marks.sub2;</a:t>
            </a:r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b="1" dirty="0">
                <a:solidFill>
                  <a:srgbClr val="660033"/>
                </a:solidFill>
              </a:rPr>
              <a:t>		</a:t>
            </a:r>
            <a:r>
              <a:rPr lang="en-US" sz="2400" b="1" dirty="0" err="1">
                <a:solidFill>
                  <a:srgbClr val="660033"/>
                </a:solidFill>
              </a:rPr>
              <a:t>fs</a:t>
            </a:r>
            <a:r>
              <a:rPr lang="en-US" sz="2400" b="1" dirty="0">
                <a:solidFill>
                  <a:srgbClr val="660033"/>
                </a:solidFill>
              </a:rPr>
              <a:t>[</a:t>
            </a:r>
            <a:r>
              <a:rPr lang="en-US" sz="2400" b="1" dirty="0" err="1">
                <a:solidFill>
                  <a:srgbClr val="660033"/>
                </a:solidFill>
              </a:rPr>
              <a:t>i</a:t>
            </a:r>
            <a:r>
              <a:rPr lang="en-US" sz="2400" b="1" dirty="0">
                <a:solidFill>
                  <a:srgbClr val="660033"/>
                </a:solidFill>
              </a:rPr>
              <a:t>].marks.sub3;</a:t>
            </a:r>
          </a:p>
          <a:p>
            <a:pPr marL="0" algn="just">
              <a:lnSpc>
                <a:spcPct val="80000"/>
              </a:lnSpc>
              <a:buNone/>
              <a:defRPr/>
            </a:pPr>
            <a:endParaRPr lang="en-US" sz="2400" b="1" dirty="0"/>
          </a:p>
          <a:p>
            <a:pPr marL="0" algn="just">
              <a:lnSpc>
                <a:spcPct val="80000"/>
              </a:lnSpc>
              <a:buNone/>
              <a:defRPr/>
            </a:pPr>
            <a:endParaRPr lang="en-US" sz="2400" b="1" dirty="0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7293148" y="1126873"/>
            <a:ext cx="2476500" cy="181588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//Structure Definition</a:t>
            </a:r>
            <a:endParaRPr lang="en-US" altLang="en-US" sz="2000" b="1" dirty="0">
              <a:solidFill>
                <a:srgbClr val="660033"/>
              </a:solidFill>
              <a:latin typeface="+mn-lt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 err="1">
                <a:solidFill>
                  <a:srgbClr val="660033"/>
                </a:solidFill>
                <a:latin typeface="+mn-lt"/>
              </a:rPr>
              <a:t>struct</a:t>
            </a:r>
            <a:r>
              <a:rPr lang="en-US" altLang="en-US" sz="2400" b="1" dirty="0">
                <a:solidFill>
                  <a:srgbClr val="660033"/>
                </a:solidFill>
                <a:latin typeface="+mn-lt"/>
              </a:rPr>
              <a:t> m{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>
                <a:solidFill>
                  <a:srgbClr val="660033"/>
                </a:solidFill>
                <a:latin typeface="+mn-lt"/>
              </a:rPr>
              <a:t>   </a:t>
            </a:r>
            <a:r>
              <a:rPr lang="en-US" altLang="en-US" sz="2400" b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en-US" altLang="en-US" sz="2400" b="1" dirty="0">
                <a:solidFill>
                  <a:srgbClr val="002060"/>
                </a:solidFill>
                <a:latin typeface="+mn-lt"/>
              </a:rPr>
              <a:t> sub1;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en-US" altLang="en-US" sz="2400" b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en-US" altLang="en-US" sz="2400" b="1" dirty="0">
                <a:solidFill>
                  <a:srgbClr val="002060"/>
                </a:solidFill>
                <a:latin typeface="+mn-lt"/>
              </a:rPr>
              <a:t> sub2;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en-US" altLang="en-US" sz="2400" b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en-US" altLang="en-US" sz="2400" b="1" dirty="0">
                <a:solidFill>
                  <a:srgbClr val="002060"/>
                </a:solidFill>
                <a:latin typeface="+mn-lt"/>
              </a:rPr>
              <a:t> sub3;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>
                <a:solidFill>
                  <a:srgbClr val="660033"/>
                </a:solidFill>
                <a:latin typeface="+mn-lt"/>
              </a:rPr>
              <a:t>     };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6477000" y="3184526"/>
            <a:ext cx="4038600" cy="7016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altLang="en-US" sz="2400" dirty="0">
                <a:latin typeface="+mn-lt"/>
              </a:rPr>
              <a:t>Tag name is used to define inner structure </a:t>
            </a:r>
            <a:r>
              <a:rPr lang="en-US" altLang="en-US" sz="2400" b="1" dirty="0">
                <a:latin typeface="+mn-lt"/>
              </a:rPr>
              <a:t>marks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D4C329-2C78-4065-BFCD-6C0239DA9242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1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233792"/>
            <a:ext cx="9560258" cy="62831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002060"/>
                </a:solidFill>
                <a:latin typeface="+mn-lt"/>
              </a:rPr>
              <a:t>Structures and functions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67059"/>
            <a:ext cx="8925636" cy="529642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rgbClr val="C00000"/>
                </a:solidFill>
              </a:rPr>
              <a:t>void read(</a:t>
            </a:r>
            <a:r>
              <a:rPr lang="en-US" sz="2200" b="1" dirty="0" err="1">
                <a:solidFill>
                  <a:srgbClr val="C00000"/>
                </a:solidFill>
              </a:rPr>
              <a:t>struct</a:t>
            </a:r>
            <a:r>
              <a:rPr lang="en-US" sz="2200" b="1" dirty="0">
                <a:solidFill>
                  <a:srgbClr val="C00000"/>
                </a:solidFill>
              </a:rPr>
              <a:t> book x[]);</a:t>
            </a:r>
            <a:r>
              <a:rPr lang="en-US" sz="2200" b="1" dirty="0"/>
              <a:t> // prototype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200" b="1" dirty="0" err="1"/>
              <a:t>int</a:t>
            </a:r>
            <a:r>
              <a:rPr lang="en-US" sz="2200" b="1" dirty="0"/>
              <a:t> main() {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200" b="1" dirty="0" err="1"/>
              <a:t>int</a:t>
            </a:r>
            <a:r>
              <a:rPr lang="en-US" sz="2200" b="1" dirty="0"/>
              <a:t> </a:t>
            </a:r>
            <a:r>
              <a:rPr lang="en-US" sz="2200" b="1" dirty="0" err="1"/>
              <a:t>i</a:t>
            </a:r>
            <a:r>
              <a:rPr lang="en-US" sz="2200" b="1" dirty="0"/>
              <a:t>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200" b="1" dirty="0" err="1"/>
              <a:t>struct</a:t>
            </a:r>
            <a:r>
              <a:rPr lang="en-US" sz="2200" b="1" dirty="0"/>
              <a:t> book b1[2];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200" b="1" dirty="0" err="1"/>
              <a:t>printf</a:t>
            </a:r>
            <a:r>
              <a:rPr lang="en-US" sz="2200" b="1" dirty="0"/>
              <a:t>("\n Enter IBN, Author name &amp; Price \n");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200" b="1" dirty="0"/>
              <a:t>   </a:t>
            </a:r>
            <a:r>
              <a:rPr lang="en-US" sz="2200" b="1" dirty="0">
                <a:solidFill>
                  <a:srgbClr val="C00000"/>
                </a:solidFill>
              </a:rPr>
              <a:t>read(b1);</a:t>
            </a:r>
            <a:r>
              <a:rPr lang="en-US" sz="2200" b="1" dirty="0"/>
              <a:t> // function call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2200" b="1" dirty="0"/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200" b="1" dirty="0" err="1"/>
              <a:t>printf</a:t>
            </a:r>
            <a:r>
              <a:rPr lang="en-US" sz="2200" b="1" dirty="0"/>
              <a:t>("\</a:t>
            </a:r>
            <a:r>
              <a:rPr lang="en-US" sz="2200" b="1" dirty="0" err="1"/>
              <a:t>nThe</a:t>
            </a:r>
            <a:r>
              <a:rPr lang="en-US" sz="2200" b="1" dirty="0"/>
              <a:t> book details entered are:\n");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200" b="1" dirty="0"/>
              <a:t>for(</a:t>
            </a:r>
            <a:r>
              <a:rPr lang="en-US" sz="2200" b="1" dirty="0" err="1"/>
              <a:t>i</a:t>
            </a:r>
            <a:r>
              <a:rPr lang="en-US" sz="2200" b="1" dirty="0"/>
              <a:t>=0;i&lt;2;i++){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200" b="1" dirty="0"/>
              <a:t>   </a:t>
            </a:r>
            <a:r>
              <a:rPr lang="en-US" sz="2200" b="1" dirty="0" err="1"/>
              <a:t>printf</a:t>
            </a:r>
            <a:r>
              <a:rPr lang="en-US" sz="2200" b="1" dirty="0"/>
              <a:t>("\n Book %d", i+1);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200" b="1" dirty="0"/>
              <a:t>   </a:t>
            </a:r>
            <a:r>
              <a:rPr lang="en-US" sz="2200" b="1" dirty="0" err="1">
                <a:solidFill>
                  <a:srgbClr val="C00000"/>
                </a:solidFill>
              </a:rPr>
              <a:t>printf</a:t>
            </a:r>
            <a:r>
              <a:rPr lang="en-US" sz="2200" b="1" dirty="0">
                <a:solidFill>
                  <a:srgbClr val="C00000"/>
                </a:solidFill>
              </a:rPr>
              <a:t>("\</a:t>
            </a:r>
            <a:r>
              <a:rPr lang="en-US" sz="2200" b="1" dirty="0" err="1">
                <a:solidFill>
                  <a:srgbClr val="C00000"/>
                </a:solidFill>
              </a:rPr>
              <a:t>nIBN</a:t>
            </a:r>
            <a:r>
              <a:rPr lang="en-US" sz="2200" b="1" dirty="0">
                <a:solidFill>
                  <a:srgbClr val="C00000"/>
                </a:solidFill>
              </a:rPr>
              <a:t>: \t\</a:t>
            </a:r>
            <a:r>
              <a:rPr lang="en-US" sz="2200" b="1" dirty="0" err="1">
                <a:solidFill>
                  <a:srgbClr val="C00000"/>
                </a:solidFill>
              </a:rPr>
              <a:t>t%d</a:t>
            </a:r>
            <a:r>
              <a:rPr lang="en-US" sz="2200" b="1" dirty="0">
                <a:solidFill>
                  <a:srgbClr val="C00000"/>
                </a:solidFill>
              </a:rPr>
              <a:t>", b1[</a:t>
            </a:r>
            <a:r>
              <a:rPr lang="en-US" sz="2200" b="1" dirty="0" err="1">
                <a:solidFill>
                  <a:srgbClr val="C00000"/>
                </a:solidFill>
              </a:rPr>
              <a:t>i</a:t>
            </a:r>
            <a:r>
              <a:rPr lang="en-US" sz="2200" b="1" dirty="0">
                <a:solidFill>
                  <a:srgbClr val="C00000"/>
                </a:solidFill>
              </a:rPr>
              <a:t>].ibn);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rgbClr val="C00000"/>
                </a:solidFill>
              </a:rPr>
              <a:t>   </a:t>
            </a:r>
            <a:r>
              <a:rPr lang="en-US" sz="2200" b="1" dirty="0" err="1">
                <a:solidFill>
                  <a:srgbClr val="C00000"/>
                </a:solidFill>
              </a:rPr>
              <a:t>printf</a:t>
            </a:r>
            <a:r>
              <a:rPr lang="en-US" sz="2200" b="1" dirty="0">
                <a:solidFill>
                  <a:srgbClr val="C00000"/>
                </a:solidFill>
              </a:rPr>
              <a:t>("\</a:t>
            </a:r>
            <a:r>
              <a:rPr lang="en-US" sz="2200" b="1" dirty="0" err="1">
                <a:solidFill>
                  <a:srgbClr val="C00000"/>
                </a:solidFill>
              </a:rPr>
              <a:t>nAuthor</a:t>
            </a:r>
            <a:r>
              <a:rPr lang="en-US" sz="2200" b="1" dirty="0">
                <a:solidFill>
                  <a:srgbClr val="C00000"/>
                </a:solidFill>
              </a:rPr>
              <a:t>: \</a:t>
            </a:r>
            <a:r>
              <a:rPr lang="en-US" sz="2200" b="1" dirty="0" err="1">
                <a:solidFill>
                  <a:srgbClr val="C00000"/>
                </a:solidFill>
              </a:rPr>
              <a:t>t%s</a:t>
            </a:r>
            <a:r>
              <a:rPr lang="en-US" sz="2200" b="1" dirty="0">
                <a:solidFill>
                  <a:srgbClr val="C00000"/>
                </a:solidFill>
              </a:rPr>
              <a:t>", b1[</a:t>
            </a:r>
            <a:r>
              <a:rPr lang="en-US" sz="2200" b="1" dirty="0" err="1">
                <a:solidFill>
                  <a:srgbClr val="C00000"/>
                </a:solidFill>
              </a:rPr>
              <a:t>i</a:t>
            </a:r>
            <a:r>
              <a:rPr lang="en-US" sz="2200" b="1" dirty="0">
                <a:solidFill>
                  <a:srgbClr val="C00000"/>
                </a:solidFill>
              </a:rPr>
              <a:t>].author);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rgbClr val="C00000"/>
                </a:solidFill>
              </a:rPr>
              <a:t>   </a:t>
            </a:r>
            <a:r>
              <a:rPr lang="en-US" sz="2200" b="1" dirty="0" err="1">
                <a:solidFill>
                  <a:srgbClr val="C00000"/>
                </a:solidFill>
              </a:rPr>
              <a:t>printf</a:t>
            </a:r>
            <a:r>
              <a:rPr lang="en-US" sz="2200" b="1" dirty="0">
                <a:solidFill>
                  <a:srgbClr val="C00000"/>
                </a:solidFill>
              </a:rPr>
              <a:t>("\</a:t>
            </a:r>
            <a:r>
              <a:rPr lang="en-US" sz="2200" b="1" dirty="0" err="1">
                <a:solidFill>
                  <a:srgbClr val="C00000"/>
                </a:solidFill>
              </a:rPr>
              <a:t>nPrice</a:t>
            </a:r>
            <a:r>
              <a:rPr lang="en-US" sz="2200" b="1" dirty="0">
                <a:solidFill>
                  <a:srgbClr val="C00000"/>
                </a:solidFill>
              </a:rPr>
              <a:t>: \t\</a:t>
            </a:r>
            <a:r>
              <a:rPr lang="en-US" sz="2200" b="1" dirty="0" err="1">
                <a:solidFill>
                  <a:srgbClr val="C00000"/>
                </a:solidFill>
              </a:rPr>
              <a:t>t%f</a:t>
            </a:r>
            <a:r>
              <a:rPr lang="en-US" sz="2200" b="1" dirty="0">
                <a:solidFill>
                  <a:srgbClr val="C00000"/>
                </a:solidFill>
              </a:rPr>
              <a:t>", b1[</a:t>
            </a:r>
            <a:r>
              <a:rPr lang="en-US" sz="2200" b="1" dirty="0" err="1">
                <a:solidFill>
                  <a:srgbClr val="C00000"/>
                </a:solidFill>
              </a:rPr>
              <a:t>i</a:t>
            </a:r>
            <a:r>
              <a:rPr lang="en-US" sz="2200" b="1" dirty="0">
                <a:solidFill>
                  <a:srgbClr val="C00000"/>
                </a:solidFill>
              </a:rPr>
              <a:t>].price);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200" b="1" dirty="0"/>
              <a:t>  }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200" b="1" dirty="0"/>
              <a:t>return 0;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200" b="1" dirty="0"/>
              <a:t>}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7856934" y="1052737"/>
            <a:ext cx="2175520" cy="20621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//Structure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Definition</a:t>
            </a:r>
            <a:endParaRPr lang="en-US" altLang="en-US" sz="2000" b="1" dirty="0">
              <a:solidFill>
                <a:srgbClr val="660033"/>
              </a:solidFill>
              <a:latin typeface="+mn-lt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 err="1">
                <a:solidFill>
                  <a:srgbClr val="660033"/>
                </a:solidFill>
                <a:latin typeface="+mn-lt"/>
              </a:rPr>
              <a:t>struct</a:t>
            </a:r>
            <a:r>
              <a:rPr lang="en-US" altLang="en-US" sz="2000" b="1" dirty="0">
                <a:solidFill>
                  <a:srgbClr val="660033"/>
                </a:solidFill>
                <a:latin typeface="+mn-lt"/>
              </a:rPr>
              <a:t> book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660033"/>
                </a:solidFill>
                <a:latin typeface="+mn-lt"/>
              </a:rPr>
              <a:t>{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660033"/>
                </a:solidFill>
                <a:latin typeface="+mn-lt"/>
              </a:rPr>
              <a:t>   </a:t>
            </a:r>
            <a:r>
              <a:rPr lang="en-US" altLang="en-US" sz="2000" b="1" dirty="0" err="1">
                <a:solidFill>
                  <a:srgbClr val="660033"/>
                </a:solidFill>
                <a:latin typeface="+mn-lt"/>
              </a:rPr>
              <a:t>int</a:t>
            </a:r>
            <a:r>
              <a:rPr lang="en-US" altLang="en-US" sz="2000" b="1" dirty="0">
                <a:solidFill>
                  <a:srgbClr val="660033"/>
                </a:solidFill>
                <a:latin typeface="+mn-lt"/>
              </a:rPr>
              <a:t> ibn;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660033"/>
                </a:solidFill>
                <a:latin typeface="+mn-lt"/>
              </a:rPr>
              <a:t>   char author[15];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660033"/>
                </a:solidFill>
                <a:latin typeface="+mn-lt"/>
              </a:rPr>
              <a:t>   float price;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solidFill>
                  <a:srgbClr val="660033"/>
                </a:solidFill>
                <a:latin typeface="+mn-lt"/>
              </a:rPr>
              <a:t>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942303" y="3555585"/>
            <a:ext cx="3276600" cy="280076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//function definition </a:t>
            </a:r>
          </a:p>
          <a:p>
            <a:pPr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CC"/>
                </a:solidFill>
                <a:latin typeface="+mn-lt"/>
              </a:rPr>
              <a:t>void read(</a:t>
            </a:r>
            <a:r>
              <a:rPr lang="en-US" sz="2000" b="1" dirty="0" err="1">
                <a:solidFill>
                  <a:srgbClr val="0000CC"/>
                </a:solidFill>
                <a:latin typeface="+mn-lt"/>
              </a:rPr>
              <a:t>struct</a:t>
            </a:r>
            <a:r>
              <a:rPr lang="en-US" sz="2000" b="1" dirty="0">
                <a:solidFill>
                  <a:srgbClr val="0000CC"/>
                </a:solidFill>
                <a:latin typeface="+mn-lt"/>
              </a:rPr>
              <a:t> book a[])</a:t>
            </a:r>
          </a:p>
          <a:p>
            <a:pPr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CC"/>
                </a:solidFill>
                <a:latin typeface="+mn-lt"/>
              </a:rPr>
              <a:t>{</a:t>
            </a:r>
          </a:p>
          <a:p>
            <a:pPr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US" sz="2000" b="1" dirty="0">
                <a:solidFill>
                  <a:srgbClr val="0000CC"/>
                </a:solidFill>
                <a:latin typeface="+mn-lt"/>
              </a:rPr>
              <a:t>;</a:t>
            </a:r>
          </a:p>
          <a:p>
            <a:pPr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CC"/>
                </a:solidFill>
                <a:latin typeface="+mn-lt"/>
              </a:rPr>
              <a:t> for(</a:t>
            </a:r>
            <a:r>
              <a:rPr lang="en-US" sz="2000" b="1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US" sz="2000" b="1" dirty="0">
                <a:solidFill>
                  <a:srgbClr val="0000CC"/>
                </a:solidFill>
                <a:latin typeface="+mn-lt"/>
              </a:rPr>
              <a:t>=0;i&lt;2;i++){</a:t>
            </a:r>
          </a:p>
          <a:p>
            <a:pPr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CC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0000CC"/>
                </a:solidFill>
                <a:latin typeface="+mn-lt"/>
              </a:rPr>
              <a:t>printf</a:t>
            </a:r>
            <a:r>
              <a:rPr lang="en-US" sz="2000" b="1" dirty="0">
                <a:solidFill>
                  <a:srgbClr val="0000CC"/>
                </a:solidFill>
                <a:latin typeface="+mn-lt"/>
              </a:rPr>
              <a:t>("\</a:t>
            </a:r>
            <a:r>
              <a:rPr lang="en-US" sz="2000" b="1" dirty="0" err="1">
                <a:solidFill>
                  <a:srgbClr val="0000CC"/>
                </a:solidFill>
                <a:latin typeface="+mn-lt"/>
              </a:rPr>
              <a:t>nBook</a:t>
            </a:r>
            <a:r>
              <a:rPr lang="en-US" sz="2000" b="1" dirty="0">
                <a:solidFill>
                  <a:srgbClr val="0000CC"/>
                </a:solidFill>
                <a:latin typeface="+mn-lt"/>
              </a:rPr>
              <a:t> %d\n", i+1);</a:t>
            </a:r>
          </a:p>
          <a:p>
            <a:pPr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CC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scanf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("%d", &amp;a[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].ibn);</a:t>
            </a:r>
          </a:p>
          <a:p>
            <a:pPr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C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scanf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("%s", a[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].author);</a:t>
            </a:r>
          </a:p>
          <a:p>
            <a:pPr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C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scanf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("%f", &amp;a[</a:t>
            </a:r>
            <a:r>
              <a:rPr lang="en-US" sz="2000" b="1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].price);</a:t>
            </a:r>
          </a:p>
          <a:p>
            <a:pPr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CC"/>
                </a:solidFill>
                <a:latin typeface="+mn-lt"/>
              </a:rPr>
              <a:t>  }</a:t>
            </a:r>
          </a:p>
          <a:p>
            <a:pPr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0000CC"/>
                </a:solidFill>
                <a:latin typeface="+mn-lt"/>
              </a:rPr>
              <a:t>}</a:t>
            </a:r>
            <a:endParaRPr lang="en-US" sz="2000" b="1" dirty="0">
              <a:solidFill>
                <a:srgbClr val="660033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937F36-75DD-4EC7-96B2-EB2A0D4762AB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78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232115"/>
            <a:ext cx="9560259" cy="6283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Structures -Problems</a:t>
            </a:r>
            <a:endParaRPr lang="en-US" dirty="0" smtClean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124744"/>
            <a:ext cx="10148249" cy="44196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sz="2400" dirty="0">
                <a:latin typeface="Baskerville Old Face" pitchFamily="18" charset="0"/>
              </a:rPr>
              <a:t>Write programs to</a:t>
            </a:r>
          </a:p>
          <a:p>
            <a:pPr marL="514350" indent="-514350" algn="just">
              <a:lnSpc>
                <a:spcPct val="150000"/>
              </a:lnSpc>
              <a:buFontTx/>
              <a:buAutoNum type="arabicPeriod"/>
            </a:pPr>
            <a:r>
              <a:rPr lang="en-US" sz="2400" dirty="0">
                <a:latin typeface="Baskerville Old Face" pitchFamily="18" charset="0"/>
              </a:rPr>
              <a:t>Create  a student record with name, </a:t>
            </a:r>
            <a:r>
              <a:rPr lang="en-US" sz="2400" dirty="0" err="1">
                <a:latin typeface="Baskerville Old Face" pitchFamily="18" charset="0"/>
              </a:rPr>
              <a:t>rollno</a:t>
            </a:r>
            <a:r>
              <a:rPr lang="en-US" sz="2400" dirty="0">
                <a:latin typeface="Baskerville Old Face" pitchFamily="18" charset="0"/>
              </a:rPr>
              <a:t>, marks of 3 subjects (m1, m2, m3). Compute the average of marks for 3 students and display the names of the students in ascending order of their average marks.</a:t>
            </a:r>
          </a:p>
          <a:p>
            <a:pPr marL="514350" indent="-514350" algn="just">
              <a:lnSpc>
                <a:spcPct val="150000"/>
              </a:lnSpc>
              <a:buFontTx/>
              <a:buAutoNum type="arabicPeriod"/>
            </a:pPr>
            <a:r>
              <a:rPr lang="en-US" sz="2400" dirty="0">
                <a:latin typeface="Baskerville Old Face" pitchFamily="18" charset="0"/>
              </a:rPr>
              <a:t>Create an employee record with </a:t>
            </a:r>
            <a:r>
              <a:rPr lang="en-US" sz="2400" dirty="0" err="1">
                <a:latin typeface="Baskerville Old Face" pitchFamily="18" charset="0"/>
              </a:rPr>
              <a:t>emp</a:t>
            </a:r>
            <a:r>
              <a:rPr lang="en-US" sz="2400" dirty="0">
                <a:latin typeface="Baskerville Old Face" pitchFamily="18" charset="0"/>
              </a:rPr>
              <a:t>-no, name, age, date-of-joining (year), and salary. If there is 20% hike on salary per annum, compute the retirement  year of each employee and the salary at that time. [standard age of retirement is 55]</a:t>
            </a:r>
          </a:p>
          <a:p>
            <a:pPr marL="914400" lvl="1" indent="-514350" algn="just">
              <a:lnSpc>
                <a:spcPct val="150000"/>
              </a:lnSpc>
              <a:buFontTx/>
              <a:buAutoNum type="arabicPeriod"/>
            </a:pPr>
            <a:endParaRPr lang="en-US" sz="2400" dirty="0">
              <a:latin typeface="Baskerville Old Face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719029-2B83-40C3-8DA9-922FECFE7002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69493"/>
            <a:ext cx="9371385" cy="62831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002060"/>
                </a:solidFill>
                <a:latin typeface="+mn-lt"/>
              </a:rPr>
              <a:t>Structures – Solution for Q1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9416" y="817637"/>
            <a:ext cx="6399584" cy="425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latin typeface="+mn-lt"/>
              </a:rPr>
              <a:t>int</a:t>
            </a:r>
            <a:r>
              <a:rPr lang="en-US" sz="2000" b="1" dirty="0">
                <a:latin typeface="+mn-lt"/>
              </a:rPr>
              <a:t> main()</a:t>
            </a:r>
          </a:p>
          <a:p>
            <a:pPr>
              <a:defRPr/>
            </a:pPr>
            <a:r>
              <a:rPr lang="en-US" sz="2000" b="1" dirty="0">
                <a:latin typeface="+mn-lt"/>
              </a:rPr>
              <a:t>{</a:t>
            </a:r>
          </a:p>
          <a:p>
            <a:pPr>
              <a:defRPr/>
            </a:pP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struct</a:t>
            </a:r>
            <a:r>
              <a:rPr lang="en-US" sz="2000" b="1" dirty="0">
                <a:latin typeface="+mn-lt"/>
              </a:rPr>
              <a:t> student temp, fs[3] = 				{{1,"manish",45,47,49}, 	                         		 {2,"ankur",43,44,45}, </a:t>
            </a:r>
          </a:p>
          <a:p>
            <a:pPr>
              <a:defRPr/>
            </a:pPr>
            <a:r>
              <a:rPr lang="en-US" sz="2000" b="1" dirty="0">
                <a:latin typeface="+mn-lt"/>
              </a:rPr>
              <a:t>		 {3,"swati",46,42,43}};</a:t>
            </a:r>
          </a:p>
          <a:p>
            <a:pPr>
              <a:defRPr/>
            </a:pPr>
            <a:r>
              <a:rPr lang="en-US" sz="2000" b="1" dirty="0">
                <a:latin typeface="+mn-lt"/>
              </a:rPr>
              <a:t>  </a:t>
            </a:r>
            <a:r>
              <a:rPr lang="en-US" sz="2000" b="1" dirty="0" err="1">
                <a:latin typeface="+mn-lt"/>
              </a:rPr>
              <a:t>int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i</a:t>
            </a:r>
            <a:r>
              <a:rPr lang="en-US" sz="2000" b="1" dirty="0">
                <a:latin typeface="+mn-lt"/>
              </a:rPr>
              <a:t>, n=3, total[3]={0}, </a:t>
            </a:r>
            <a:r>
              <a:rPr lang="en-US" sz="2000" b="1" dirty="0" err="1">
                <a:latin typeface="+mn-lt"/>
              </a:rPr>
              <a:t>avg</a:t>
            </a:r>
            <a:r>
              <a:rPr lang="en-US" sz="2000" b="1" dirty="0">
                <a:latin typeface="+mn-lt"/>
              </a:rPr>
              <a:t>[3]={0},tot=0;</a:t>
            </a:r>
          </a:p>
          <a:p>
            <a:pPr>
              <a:defRPr/>
            </a:pPr>
            <a:endParaRPr lang="en-US" sz="2000" b="1" dirty="0">
              <a:latin typeface="+mn-lt"/>
            </a:endParaRPr>
          </a:p>
          <a:p>
            <a:pPr>
              <a:defRPr/>
            </a:pPr>
            <a:r>
              <a:rPr lang="en-US" sz="2000" b="1" dirty="0">
                <a:latin typeface="+mn-lt"/>
              </a:rPr>
              <a:t>  for(</a:t>
            </a:r>
            <a:r>
              <a:rPr lang="en-US" sz="2000" b="1" dirty="0" err="1">
                <a:latin typeface="+mn-lt"/>
              </a:rPr>
              <a:t>i</a:t>
            </a:r>
            <a:r>
              <a:rPr lang="en-US" sz="2000" b="1" dirty="0">
                <a:latin typeface="+mn-lt"/>
              </a:rPr>
              <a:t>=0; </a:t>
            </a:r>
            <a:r>
              <a:rPr lang="en-US" sz="2000" b="1" dirty="0" err="1">
                <a:latin typeface="+mn-lt"/>
              </a:rPr>
              <a:t>i</a:t>
            </a:r>
            <a:r>
              <a:rPr lang="en-US" sz="2000" b="1" dirty="0">
                <a:latin typeface="+mn-lt"/>
              </a:rPr>
              <a:t>&lt; n; </a:t>
            </a:r>
            <a:r>
              <a:rPr lang="en-US" sz="2000" b="1" dirty="0" err="1">
                <a:latin typeface="+mn-lt"/>
              </a:rPr>
              <a:t>i</a:t>
            </a:r>
            <a:r>
              <a:rPr lang="en-US" sz="2000" b="1" dirty="0">
                <a:latin typeface="+mn-lt"/>
              </a:rPr>
              <a:t>++)   {</a:t>
            </a:r>
          </a:p>
          <a:p>
            <a:pPr>
              <a:defRPr/>
            </a:pPr>
            <a:r>
              <a:rPr lang="en-US" sz="2000" b="1" dirty="0">
                <a:latin typeface="+mn-lt"/>
              </a:rPr>
              <a:t>     total[</a:t>
            </a:r>
            <a:r>
              <a:rPr lang="en-US" sz="2000" b="1" dirty="0" err="1">
                <a:latin typeface="+mn-lt"/>
              </a:rPr>
              <a:t>i</a:t>
            </a:r>
            <a:r>
              <a:rPr lang="en-US" sz="2000" b="1" dirty="0">
                <a:latin typeface="+mn-lt"/>
              </a:rPr>
              <a:t>]=</a:t>
            </a:r>
            <a:r>
              <a:rPr lang="en-US" sz="2000" b="1" dirty="0" err="1">
                <a:latin typeface="+mn-lt"/>
              </a:rPr>
              <a:t>fs</a:t>
            </a:r>
            <a:r>
              <a:rPr lang="en-US" sz="2000" b="1" dirty="0">
                <a:latin typeface="+mn-lt"/>
              </a:rPr>
              <a:t>[</a:t>
            </a:r>
            <a:r>
              <a:rPr lang="en-US" sz="2000" b="1" dirty="0" err="1">
                <a:latin typeface="+mn-lt"/>
              </a:rPr>
              <a:t>i</a:t>
            </a:r>
            <a:r>
              <a:rPr lang="en-US" sz="2000" b="1" dirty="0">
                <a:latin typeface="+mn-lt"/>
              </a:rPr>
              <a:t>].marks.sub1+fs[</a:t>
            </a:r>
            <a:r>
              <a:rPr lang="en-US" sz="2000" b="1" dirty="0" err="1">
                <a:latin typeface="+mn-lt"/>
              </a:rPr>
              <a:t>i</a:t>
            </a:r>
            <a:r>
              <a:rPr lang="en-US" sz="2000" b="1" dirty="0">
                <a:latin typeface="+mn-lt"/>
              </a:rPr>
              <a:t>].marks.sub2+  </a:t>
            </a:r>
          </a:p>
          <a:p>
            <a:pPr>
              <a:defRPr/>
            </a:pPr>
            <a:r>
              <a:rPr lang="en-US" sz="2000" b="1" dirty="0">
                <a:latin typeface="+mn-lt"/>
              </a:rPr>
              <a:t>     </a:t>
            </a:r>
            <a:r>
              <a:rPr lang="en-US" sz="2000" b="1" dirty="0" err="1">
                <a:latin typeface="+mn-lt"/>
              </a:rPr>
              <a:t>fs</a:t>
            </a:r>
            <a:r>
              <a:rPr lang="en-US" sz="2000" b="1" dirty="0">
                <a:latin typeface="+mn-lt"/>
              </a:rPr>
              <a:t>[</a:t>
            </a:r>
            <a:r>
              <a:rPr lang="en-US" sz="2000" b="1" dirty="0" err="1">
                <a:latin typeface="+mn-lt"/>
              </a:rPr>
              <a:t>i</a:t>
            </a:r>
            <a:r>
              <a:rPr lang="en-US" sz="2000" b="1" dirty="0">
                <a:latin typeface="+mn-lt"/>
              </a:rPr>
              <a:t>].marks.sub3;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//students total</a:t>
            </a:r>
          </a:p>
          <a:p>
            <a:pPr>
              <a:defRPr/>
            </a:pPr>
            <a:r>
              <a:rPr lang="en-US" sz="1050" b="1" dirty="0">
                <a:latin typeface="+mn-lt"/>
              </a:rPr>
              <a:t>   </a:t>
            </a:r>
            <a:endParaRPr lang="en-US" sz="600" b="1" dirty="0">
              <a:latin typeface="+mn-lt"/>
            </a:endParaRPr>
          </a:p>
          <a:p>
            <a:pPr>
              <a:defRPr/>
            </a:pPr>
            <a:r>
              <a:rPr lang="en-US" sz="2000" b="1" dirty="0">
                <a:latin typeface="+mn-lt"/>
              </a:rPr>
              <a:t>   </a:t>
            </a:r>
            <a:r>
              <a:rPr lang="en-US" sz="2000" b="1" dirty="0" err="1">
                <a:latin typeface="+mn-lt"/>
              </a:rPr>
              <a:t>avg</a:t>
            </a:r>
            <a:r>
              <a:rPr lang="en-US" sz="2000" b="1" dirty="0">
                <a:latin typeface="+mn-lt"/>
              </a:rPr>
              <a:t>[</a:t>
            </a:r>
            <a:r>
              <a:rPr lang="en-US" sz="2000" b="1" dirty="0" err="1">
                <a:latin typeface="+mn-lt"/>
              </a:rPr>
              <a:t>i</a:t>
            </a:r>
            <a:r>
              <a:rPr lang="en-US" sz="2000" b="1" dirty="0">
                <a:latin typeface="+mn-lt"/>
              </a:rPr>
              <a:t>] = total[</a:t>
            </a:r>
            <a:r>
              <a:rPr lang="en-US" sz="2000" b="1" dirty="0" err="1">
                <a:latin typeface="+mn-lt"/>
              </a:rPr>
              <a:t>i</a:t>
            </a:r>
            <a:r>
              <a:rPr lang="en-US" sz="2000" b="1" dirty="0">
                <a:latin typeface="+mn-lt"/>
              </a:rPr>
              <a:t>]/3; </a:t>
            </a:r>
          </a:p>
          <a:p>
            <a:pPr>
              <a:defRPr/>
            </a:pPr>
            <a:r>
              <a:rPr lang="en-US" sz="2000" b="1" dirty="0">
                <a:latin typeface="+mn-lt"/>
              </a:rPr>
              <a:t> 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05700" y="797803"/>
            <a:ext cx="2438400" cy="34163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rgbClr val="000099"/>
                </a:solidFill>
                <a:latin typeface="+mj-lt"/>
              </a:rPr>
              <a:t>struct</a:t>
            </a:r>
            <a:r>
              <a:rPr lang="en-US" sz="2400" b="1" dirty="0">
                <a:solidFill>
                  <a:srgbClr val="000099"/>
                </a:solidFill>
                <a:latin typeface="+mj-lt"/>
              </a:rPr>
              <a:t> student{</a:t>
            </a:r>
          </a:p>
          <a:p>
            <a:pPr>
              <a:defRPr/>
            </a:pPr>
            <a:r>
              <a:rPr lang="en-US" sz="2400" b="1" dirty="0" err="1">
                <a:solidFill>
                  <a:srgbClr val="000099"/>
                </a:solidFill>
                <a:latin typeface="+mj-lt"/>
              </a:rPr>
              <a:t>int</a:t>
            </a:r>
            <a:r>
              <a:rPr lang="en-US" sz="2400" b="1" dirty="0">
                <a:solidFill>
                  <a:srgbClr val="000099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+mj-lt"/>
              </a:rPr>
              <a:t>rollno</a:t>
            </a:r>
            <a:r>
              <a:rPr lang="en-US" sz="2400" b="1" dirty="0">
                <a:solidFill>
                  <a:srgbClr val="000099"/>
                </a:solidFill>
                <a:latin typeface="+mj-lt"/>
              </a:rPr>
              <a:t>;</a:t>
            </a:r>
          </a:p>
          <a:p>
            <a:pPr>
              <a:defRPr/>
            </a:pPr>
            <a:r>
              <a:rPr lang="en-US" sz="2400" b="1" dirty="0">
                <a:solidFill>
                  <a:srgbClr val="000099"/>
                </a:solidFill>
                <a:latin typeface="+mj-lt"/>
              </a:rPr>
              <a:t>char name[15];</a:t>
            </a:r>
          </a:p>
          <a:p>
            <a:pPr>
              <a:defRPr/>
            </a:pPr>
            <a:r>
              <a:rPr lang="en-US" sz="2400" b="1" dirty="0">
                <a:solidFill>
                  <a:schemeClr val="accent2"/>
                </a:solidFill>
                <a:latin typeface="+mj-lt"/>
              </a:rPr>
              <a:t>     </a:t>
            </a:r>
            <a:r>
              <a:rPr lang="en-US" sz="2400" b="1" dirty="0" err="1">
                <a:solidFill>
                  <a:srgbClr val="990000"/>
                </a:solidFill>
                <a:latin typeface="+mj-lt"/>
              </a:rPr>
              <a:t>struct</a:t>
            </a:r>
            <a:r>
              <a:rPr lang="en-US" sz="2400" b="1" dirty="0">
                <a:solidFill>
                  <a:srgbClr val="990000"/>
                </a:solidFill>
                <a:latin typeface="+mj-lt"/>
              </a:rPr>
              <a:t> {</a:t>
            </a:r>
          </a:p>
          <a:p>
            <a:pPr>
              <a:defRPr/>
            </a:pPr>
            <a:r>
              <a:rPr lang="en-US" sz="2400" b="1" dirty="0">
                <a:solidFill>
                  <a:srgbClr val="990000"/>
                </a:solidFill>
                <a:latin typeface="+mj-lt"/>
              </a:rPr>
              <a:t>	</a:t>
            </a:r>
            <a:r>
              <a:rPr lang="en-US" sz="2400" b="1" dirty="0" err="1">
                <a:solidFill>
                  <a:srgbClr val="990000"/>
                </a:solidFill>
                <a:latin typeface="+mj-lt"/>
              </a:rPr>
              <a:t>int</a:t>
            </a:r>
            <a:r>
              <a:rPr lang="en-US" sz="2400" b="1" dirty="0">
                <a:solidFill>
                  <a:srgbClr val="990000"/>
                </a:solidFill>
                <a:latin typeface="+mj-lt"/>
              </a:rPr>
              <a:t> sub1;</a:t>
            </a:r>
          </a:p>
          <a:p>
            <a:pPr>
              <a:defRPr/>
            </a:pPr>
            <a:r>
              <a:rPr lang="en-US" sz="2400" b="1" dirty="0">
                <a:solidFill>
                  <a:srgbClr val="990000"/>
                </a:solidFill>
                <a:latin typeface="+mj-lt"/>
              </a:rPr>
              <a:t>	</a:t>
            </a:r>
            <a:r>
              <a:rPr lang="en-US" sz="2400" b="1" dirty="0" err="1">
                <a:solidFill>
                  <a:srgbClr val="990000"/>
                </a:solidFill>
                <a:latin typeface="+mj-lt"/>
              </a:rPr>
              <a:t>int</a:t>
            </a:r>
            <a:r>
              <a:rPr lang="en-US" sz="2400" b="1" dirty="0">
                <a:solidFill>
                  <a:srgbClr val="990000"/>
                </a:solidFill>
                <a:latin typeface="+mj-lt"/>
              </a:rPr>
              <a:t> sub2;</a:t>
            </a:r>
          </a:p>
          <a:p>
            <a:pPr>
              <a:defRPr/>
            </a:pPr>
            <a:r>
              <a:rPr lang="en-US" sz="2400" b="1" dirty="0">
                <a:solidFill>
                  <a:srgbClr val="990000"/>
                </a:solidFill>
                <a:latin typeface="+mj-lt"/>
              </a:rPr>
              <a:t>	</a:t>
            </a:r>
            <a:r>
              <a:rPr lang="en-US" sz="2400" b="1" dirty="0" err="1">
                <a:solidFill>
                  <a:srgbClr val="990000"/>
                </a:solidFill>
                <a:latin typeface="+mj-lt"/>
              </a:rPr>
              <a:t>int</a:t>
            </a:r>
            <a:r>
              <a:rPr lang="en-US" sz="2400" b="1" dirty="0">
                <a:solidFill>
                  <a:srgbClr val="990000"/>
                </a:solidFill>
                <a:latin typeface="+mj-lt"/>
              </a:rPr>
              <a:t> sub3;</a:t>
            </a:r>
          </a:p>
          <a:p>
            <a:pPr>
              <a:defRPr/>
            </a:pPr>
            <a:r>
              <a:rPr lang="en-US" sz="2400" b="1" dirty="0">
                <a:solidFill>
                  <a:srgbClr val="990000"/>
                </a:solidFill>
                <a:latin typeface="+mj-lt"/>
              </a:rPr>
              <a:t>	}marks;</a:t>
            </a:r>
          </a:p>
          <a:p>
            <a:pPr>
              <a:defRPr/>
            </a:pPr>
            <a:r>
              <a:rPr lang="en-US" sz="2400" b="1" dirty="0">
                <a:solidFill>
                  <a:srgbClr val="000099"/>
                </a:solidFill>
                <a:latin typeface="+mj-lt"/>
              </a:rPr>
              <a:t>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39416" y="4941168"/>
            <a:ext cx="877584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//display</a:t>
            </a:r>
          </a:p>
          <a:p>
            <a:pPr>
              <a:defRPr/>
            </a:pPr>
            <a:r>
              <a:rPr lang="en-US" sz="2000" b="1" dirty="0" err="1">
                <a:latin typeface="+mn-lt"/>
              </a:rPr>
              <a:t>printf</a:t>
            </a:r>
            <a:r>
              <a:rPr lang="en-US" sz="2000" b="1" dirty="0">
                <a:latin typeface="+mn-lt"/>
              </a:rPr>
              <a:t>("Total &amp; Average of each student.\n“);</a:t>
            </a:r>
          </a:p>
          <a:p>
            <a:pPr>
              <a:defRPr/>
            </a:pPr>
            <a:r>
              <a:rPr lang="en-US" sz="2000" b="1" dirty="0">
                <a:latin typeface="+mn-lt"/>
              </a:rPr>
              <a:t>for(</a:t>
            </a:r>
            <a:r>
              <a:rPr lang="en-US" sz="2000" b="1" dirty="0" err="1">
                <a:latin typeface="+mn-lt"/>
              </a:rPr>
              <a:t>i</a:t>
            </a:r>
            <a:r>
              <a:rPr lang="en-US" sz="2000" b="1" dirty="0">
                <a:latin typeface="+mn-lt"/>
              </a:rPr>
              <a:t>=0;i&lt;</a:t>
            </a:r>
            <a:r>
              <a:rPr lang="en-US" sz="2000" b="1" dirty="0" err="1">
                <a:latin typeface="+mn-lt"/>
              </a:rPr>
              <a:t>n;i</a:t>
            </a:r>
            <a:r>
              <a:rPr lang="en-US" sz="2000" b="1" dirty="0">
                <a:latin typeface="+mn-lt"/>
              </a:rPr>
              <a:t>++){</a:t>
            </a:r>
          </a:p>
          <a:p>
            <a:pPr>
              <a:defRPr/>
            </a:pPr>
            <a:r>
              <a:rPr lang="en-US" sz="2000" b="1" dirty="0">
                <a:latin typeface="+mn-lt"/>
              </a:rPr>
              <a:t> </a:t>
            </a:r>
            <a:r>
              <a:rPr lang="en-IN" sz="2000" b="1" dirty="0" err="1">
                <a:latin typeface="+mn-lt"/>
              </a:rPr>
              <a:t>printf</a:t>
            </a:r>
            <a:r>
              <a:rPr lang="en-IN" sz="2000" b="1" dirty="0">
                <a:latin typeface="+mn-lt"/>
              </a:rPr>
              <a:t>(</a:t>
            </a:r>
            <a:r>
              <a:rPr lang="en-IN" sz="2000" b="1" dirty="0">
                <a:solidFill>
                  <a:srgbClr val="C00000"/>
                </a:solidFill>
                <a:latin typeface="+mn-lt"/>
              </a:rPr>
              <a:t>"\</a:t>
            </a:r>
            <a:r>
              <a:rPr lang="en-IN" sz="2000" b="1" dirty="0" err="1">
                <a:solidFill>
                  <a:srgbClr val="C00000"/>
                </a:solidFill>
                <a:latin typeface="+mn-lt"/>
              </a:rPr>
              <a:t>nTotal</a:t>
            </a:r>
            <a:r>
              <a:rPr lang="en-IN" sz="2000" b="1" dirty="0">
                <a:solidFill>
                  <a:srgbClr val="C00000"/>
                </a:solidFill>
                <a:latin typeface="+mn-lt"/>
              </a:rPr>
              <a:t> of %s = %d &amp; </a:t>
            </a:r>
            <a:r>
              <a:rPr lang="en-IN" sz="2000" b="1" dirty="0" err="1">
                <a:solidFill>
                  <a:srgbClr val="C00000"/>
                </a:solidFill>
                <a:latin typeface="+mn-lt"/>
              </a:rPr>
              <a:t>avg</a:t>
            </a:r>
            <a:r>
              <a:rPr lang="en-IN" sz="2000" b="1" dirty="0">
                <a:solidFill>
                  <a:srgbClr val="C00000"/>
                </a:solidFill>
                <a:latin typeface="+mn-lt"/>
              </a:rPr>
              <a:t> = %d", fs[</a:t>
            </a:r>
            <a:r>
              <a:rPr lang="en-IN" sz="2000" b="1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IN" sz="2000" b="1" dirty="0">
                <a:solidFill>
                  <a:srgbClr val="C00000"/>
                </a:solidFill>
                <a:latin typeface="+mn-lt"/>
              </a:rPr>
              <a:t>].name, total[</a:t>
            </a:r>
            <a:r>
              <a:rPr lang="en-IN" sz="2000" b="1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IN" sz="2000" b="1" dirty="0">
                <a:solidFill>
                  <a:srgbClr val="C00000"/>
                </a:solidFill>
                <a:latin typeface="+mn-lt"/>
              </a:rPr>
              <a:t>], </a:t>
            </a:r>
            <a:r>
              <a:rPr lang="en-IN" sz="2000" b="1" dirty="0" err="1">
                <a:solidFill>
                  <a:srgbClr val="C00000"/>
                </a:solidFill>
                <a:latin typeface="+mn-lt"/>
              </a:rPr>
              <a:t>avg</a:t>
            </a:r>
            <a:r>
              <a:rPr lang="en-IN" sz="2000" b="1" dirty="0">
                <a:solidFill>
                  <a:srgbClr val="C00000"/>
                </a:solidFill>
                <a:latin typeface="+mn-lt"/>
              </a:rPr>
              <a:t>[</a:t>
            </a:r>
            <a:r>
              <a:rPr lang="en-IN" sz="2000" b="1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IN" sz="2000" b="1" dirty="0">
                <a:solidFill>
                  <a:srgbClr val="C00000"/>
                </a:solidFill>
                <a:latin typeface="+mn-lt"/>
              </a:rPr>
              <a:t>]</a:t>
            </a:r>
            <a:r>
              <a:rPr lang="en-IN" sz="2000" b="1" dirty="0">
                <a:latin typeface="+mn-lt"/>
              </a:rPr>
              <a:t>);</a:t>
            </a:r>
            <a:endParaRPr lang="en-US" sz="2000" b="1" dirty="0">
              <a:latin typeface="+mn-lt"/>
            </a:endParaRPr>
          </a:p>
          <a:p>
            <a:pPr>
              <a:defRPr/>
            </a:pPr>
            <a:r>
              <a:rPr lang="en-US" sz="2000" b="1" dirty="0">
                <a:latin typeface="+mn-lt"/>
              </a:rPr>
              <a:t>}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A0A1D6-895F-4C0C-8D21-A334D9DFBDDC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9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260648"/>
            <a:ext cx="8470324" cy="6858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002060"/>
                </a:solidFill>
                <a:latin typeface="+mn-lt"/>
              </a:rPr>
              <a:t>Structures – Solution for Q1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946449"/>
            <a:ext cx="920065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// sorting</a:t>
            </a:r>
            <a:endParaRPr lang="en-US" sz="2400" dirty="0">
              <a:latin typeface="+mn-lt"/>
            </a:endParaRPr>
          </a:p>
          <a:p>
            <a:pPr>
              <a:defRPr/>
            </a:pPr>
            <a:r>
              <a:rPr lang="en-US" sz="2400" b="1" dirty="0">
                <a:latin typeface="+mn-lt"/>
              </a:rPr>
              <a:t>for(</a:t>
            </a:r>
            <a:r>
              <a:rPr lang="en-US" sz="2400" b="1" dirty="0" err="1">
                <a:latin typeface="+mn-lt"/>
              </a:rPr>
              <a:t>i</a:t>
            </a:r>
            <a:r>
              <a:rPr lang="en-US" sz="2400" b="1" dirty="0">
                <a:latin typeface="+mn-lt"/>
              </a:rPr>
              <a:t>=0;i&lt;</a:t>
            </a:r>
            <a:r>
              <a:rPr lang="en-US" sz="2400" b="1" dirty="0" err="1">
                <a:latin typeface="+mn-lt"/>
              </a:rPr>
              <a:t>n;i</a:t>
            </a:r>
            <a:r>
              <a:rPr lang="en-US" sz="2400" b="1" dirty="0">
                <a:latin typeface="+mn-lt"/>
              </a:rPr>
              <a:t>++)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defRPr/>
            </a:pPr>
            <a:r>
              <a:rPr lang="en-US" sz="2400" b="1" dirty="0">
                <a:latin typeface="+mn-lt"/>
              </a:rPr>
              <a:t>   for(</a:t>
            </a:r>
            <a:r>
              <a:rPr lang="en-US" sz="2400" b="1" dirty="0" err="1">
                <a:latin typeface="+mn-lt"/>
              </a:rPr>
              <a:t>int</a:t>
            </a:r>
            <a:r>
              <a:rPr lang="en-US" sz="2400" b="1" dirty="0">
                <a:latin typeface="+mn-lt"/>
              </a:rPr>
              <a:t> j=i+1;j&lt;</a:t>
            </a:r>
            <a:r>
              <a:rPr lang="en-US" sz="2400" b="1" dirty="0" err="1">
                <a:latin typeface="+mn-lt"/>
              </a:rPr>
              <a:t>n;j</a:t>
            </a:r>
            <a:r>
              <a:rPr lang="en-US" sz="2400" b="1" dirty="0">
                <a:latin typeface="+mn-lt"/>
              </a:rPr>
              <a:t>++)</a:t>
            </a:r>
          </a:p>
          <a:p>
            <a:pPr>
              <a:defRPr/>
            </a:pPr>
            <a:r>
              <a:rPr lang="en-US" sz="2400" b="1" dirty="0">
                <a:latin typeface="+mn-lt"/>
              </a:rPr>
              <a:t>   if(</a:t>
            </a:r>
            <a:r>
              <a:rPr lang="en-US" sz="2400" b="1" dirty="0" err="1">
                <a:latin typeface="+mn-lt"/>
              </a:rPr>
              <a:t>avg</a:t>
            </a:r>
            <a:r>
              <a:rPr lang="en-US" sz="2400" b="1" dirty="0">
                <a:latin typeface="+mn-lt"/>
              </a:rPr>
              <a:t>[</a:t>
            </a:r>
            <a:r>
              <a:rPr lang="en-US" sz="2400" b="1" dirty="0" err="1">
                <a:latin typeface="+mn-lt"/>
              </a:rPr>
              <a:t>i</a:t>
            </a:r>
            <a:r>
              <a:rPr lang="en-US" sz="2400" b="1" dirty="0">
                <a:latin typeface="+mn-lt"/>
              </a:rPr>
              <a:t>] &gt; </a:t>
            </a:r>
            <a:r>
              <a:rPr lang="en-US" sz="2400" b="1" dirty="0" err="1">
                <a:latin typeface="+mn-lt"/>
              </a:rPr>
              <a:t>avg</a:t>
            </a:r>
            <a:r>
              <a:rPr lang="en-US" sz="2400" b="1" dirty="0">
                <a:latin typeface="+mn-lt"/>
              </a:rPr>
              <a:t>[j])</a:t>
            </a:r>
          </a:p>
          <a:p>
            <a:pPr>
              <a:defRPr/>
            </a:pPr>
            <a:r>
              <a:rPr lang="en-US" sz="2400" b="1" dirty="0">
                <a:latin typeface="+mn-lt"/>
              </a:rPr>
              <a:t>    {</a:t>
            </a:r>
          </a:p>
          <a:p>
            <a:pPr>
              <a:defRPr/>
            </a:pPr>
            <a:r>
              <a:rPr lang="en-US" sz="2400" b="1" dirty="0">
                <a:latin typeface="+mn-lt"/>
              </a:rPr>
              <a:t>      temp=</a:t>
            </a:r>
            <a:r>
              <a:rPr lang="en-US" sz="2400" b="1" dirty="0" err="1">
                <a:latin typeface="+mn-lt"/>
              </a:rPr>
              <a:t>fs</a:t>
            </a:r>
            <a:r>
              <a:rPr lang="en-US" sz="2400" b="1" dirty="0">
                <a:latin typeface="+mn-lt"/>
              </a:rPr>
              <a:t>[</a:t>
            </a:r>
            <a:r>
              <a:rPr lang="en-US" sz="2400" b="1" dirty="0" err="1">
                <a:latin typeface="+mn-lt"/>
              </a:rPr>
              <a:t>i</a:t>
            </a:r>
            <a:r>
              <a:rPr lang="en-US" sz="2400" b="1" dirty="0">
                <a:latin typeface="+mn-lt"/>
              </a:rPr>
              <a:t>];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//Swapping</a:t>
            </a:r>
          </a:p>
          <a:p>
            <a:pPr>
              <a:defRPr/>
            </a:pPr>
            <a:r>
              <a:rPr lang="en-US" sz="2400" b="1" dirty="0">
                <a:latin typeface="+mn-lt"/>
              </a:rPr>
              <a:t>      </a:t>
            </a:r>
            <a:r>
              <a:rPr lang="en-US" sz="2400" b="1" dirty="0" err="1">
                <a:latin typeface="+mn-lt"/>
              </a:rPr>
              <a:t>fs</a:t>
            </a:r>
            <a:r>
              <a:rPr lang="en-US" sz="2400" b="1" dirty="0">
                <a:latin typeface="+mn-lt"/>
              </a:rPr>
              <a:t>[</a:t>
            </a:r>
            <a:r>
              <a:rPr lang="en-US" sz="2400" b="1" dirty="0" err="1">
                <a:latin typeface="+mn-lt"/>
              </a:rPr>
              <a:t>i</a:t>
            </a:r>
            <a:r>
              <a:rPr lang="en-US" sz="2400" b="1" dirty="0">
                <a:latin typeface="+mn-lt"/>
              </a:rPr>
              <a:t>]=</a:t>
            </a:r>
            <a:r>
              <a:rPr lang="en-US" sz="2400" b="1" dirty="0" err="1">
                <a:latin typeface="+mn-lt"/>
              </a:rPr>
              <a:t>fs</a:t>
            </a:r>
            <a:r>
              <a:rPr lang="en-US" sz="2400" b="1" dirty="0">
                <a:latin typeface="+mn-lt"/>
              </a:rPr>
              <a:t>[j];</a:t>
            </a:r>
          </a:p>
          <a:p>
            <a:pPr>
              <a:defRPr/>
            </a:pPr>
            <a:r>
              <a:rPr lang="en-US" sz="2400" b="1" dirty="0">
                <a:latin typeface="+mn-lt"/>
              </a:rPr>
              <a:t>      </a:t>
            </a:r>
            <a:r>
              <a:rPr lang="en-US" sz="2400" b="1" dirty="0" err="1">
                <a:latin typeface="+mn-lt"/>
              </a:rPr>
              <a:t>fs</a:t>
            </a:r>
            <a:r>
              <a:rPr lang="en-US" sz="2400" b="1" dirty="0">
                <a:latin typeface="+mn-lt"/>
              </a:rPr>
              <a:t>[j]=temp;</a:t>
            </a:r>
          </a:p>
          <a:p>
            <a:pPr>
              <a:defRPr/>
            </a:pPr>
            <a:r>
              <a:rPr lang="en-US" sz="2400" b="1" dirty="0">
                <a:latin typeface="+mn-lt"/>
              </a:rPr>
              <a:t>     }</a:t>
            </a:r>
          </a:p>
          <a:p>
            <a:pPr>
              <a:defRPr/>
            </a:pPr>
            <a:r>
              <a:rPr lang="en-US" sz="2400" b="1" dirty="0">
                <a:latin typeface="+mn-lt"/>
              </a:rPr>
              <a:t> for(</a:t>
            </a:r>
            <a:r>
              <a:rPr lang="en-US" sz="2400" b="1" dirty="0" err="1">
                <a:latin typeface="+mn-lt"/>
              </a:rPr>
              <a:t>i</a:t>
            </a:r>
            <a:r>
              <a:rPr lang="en-US" sz="2400" b="1" dirty="0">
                <a:latin typeface="+mn-lt"/>
              </a:rPr>
              <a:t>=0;i&lt;</a:t>
            </a:r>
            <a:r>
              <a:rPr lang="en-US" sz="2400" b="1" dirty="0" err="1">
                <a:latin typeface="+mn-lt"/>
              </a:rPr>
              <a:t>n;i</a:t>
            </a:r>
            <a:r>
              <a:rPr lang="en-US" sz="2400" b="1" dirty="0">
                <a:latin typeface="+mn-lt"/>
              </a:rPr>
              <a:t>++)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//Sorted list w.r.to average marks</a:t>
            </a:r>
          </a:p>
          <a:p>
            <a:pPr>
              <a:defRPr/>
            </a:pPr>
            <a:r>
              <a:rPr lang="en-US" sz="2400" b="1" dirty="0">
                <a:latin typeface="+mn-lt"/>
              </a:rPr>
              <a:t>  </a:t>
            </a:r>
            <a:r>
              <a:rPr lang="en-US" sz="2400" b="1" dirty="0" err="1">
                <a:latin typeface="+mn-lt"/>
              </a:rPr>
              <a:t>printf</a:t>
            </a:r>
            <a:r>
              <a:rPr lang="en-US" sz="2400" b="1" dirty="0">
                <a:latin typeface="+mn-lt"/>
              </a:rPr>
              <a:t>("\</a:t>
            </a:r>
            <a:r>
              <a:rPr lang="en-US" sz="2400" b="1" dirty="0" err="1">
                <a:latin typeface="+mn-lt"/>
              </a:rPr>
              <a:t>n%s</a:t>
            </a:r>
            <a:r>
              <a:rPr lang="en-US" sz="2400" b="1" dirty="0">
                <a:latin typeface="+mn-lt"/>
              </a:rPr>
              <a:t>\</a:t>
            </a:r>
            <a:r>
              <a:rPr lang="en-US" sz="2400" b="1" dirty="0" err="1">
                <a:latin typeface="+mn-lt"/>
              </a:rPr>
              <a:t>n",fs</a:t>
            </a:r>
            <a:r>
              <a:rPr lang="en-US" sz="2400" b="1" dirty="0">
                <a:latin typeface="+mn-lt"/>
              </a:rPr>
              <a:t>[</a:t>
            </a:r>
            <a:r>
              <a:rPr lang="en-US" sz="2400" b="1" dirty="0" err="1">
                <a:latin typeface="+mn-lt"/>
              </a:rPr>
              <a:t>i</a:t>
            </a:r>
            <a:r>
              <a:rPr lang="en-US" sz="2400" b="1" dirty="0">
                <a:latin typeface="+mn-lt"/>
              </a:rPr>
              <a:t>].name); </a:t>
            </a:r>
          </a:p>
          <a:p>
            <a:pPr>
              <a:defRPr/>
            </a:pPr>
            <a:r>
              <a:rPr lang="en-US" sz="2400" b="1" dirty="0">
                <a:latin typeface="+mn-lt"/>
              </a:rPr>
              <a:t>return 0;</a:t>
            </a:r>
          </a:p>
          <a:p>
            <a:pPr>
              <a:defRPr/>
            </a:pPr>
            <a:r>
              <a:rPr lang="en-US" sz="2400" b="1" dirty="0">
                <a:latin typeface="+mn-lt"/>
              </a:rPr>
              <a:t>}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//end of main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097C03-E7DB-4365-B1C7-EFEF92237E54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5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8302"/>
            <a:ext cx="9560257" cy="62831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Pointers and structures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836613"/>
            <a:ext cx="10515601" cy="5059363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>
                <a:latin typeface="Calibri" pitchFamily="34" charset="0"/>
              </a:rPr>
              <a:t>Consider the following structure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Tempus Sans ITC" pitchFamily="82" charset="0"/>
              </a:rPr>
              <a:t>struct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inventory</a:t>
            </a:r>
            <a:r>
              <a:rPr lang="en-US" sz="2400" dirty="0">
                <a:latin typeface="Calibri" pitchFamily="34" charset="0"/>
              </a:rPr>
              <a:t> {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dirty="0">
                <a:latin typeface="Calibri" pitchFamily="34" charset="0"/>
              </a:rPr>
              <a:t>char name[30];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dirty="0" err="1">
                <a:latin typeface="Calibri" pitchFamily="34" charset="0"/>
              </a:rPr>
              <a:t>int</a:t>
            </a:r>
            <a:r>
              <a:rPr lang="en-US" sz="2400" dirty="0">
                <a:latin typeface="Calibri" pitchFamily="34" charset="0"/>
              </a:rPr>
              <a:t> number;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dirty="0">
                <a:latin typeface="Calibri" pitchFamily="34" charset="0"/>
              </a:rPr>
              <a:t>float price;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dirty="0">
                <a:latin typeface="Calibri" pitchFamily="34" charset="0"/>
              </a:rPr>
              <a:t>} product[2],*</a:t>
            </a:r>
            <a:r>
              <a:rPr lang="en-US" sz="2400" dirty="0" err="1">
                <a:latin typeface="Calibri" pitchFamily="34" charset="0"/>
              </a:rPr>
              <a:t>ptr</a:t>
            </a:r>
            <a:r>
              <a:rPr lang="en-US" sz="2400" dirty="0">
                <a:latin typeface="Calibri" pitchFamily="34" charset="0"/>
              </a:rPr>
              <a:t>;</a:t>
            </a:r>
          </a:p>
          <a:p>
            <a:pPr lvl="1" algn="just">
              <a:lnSpc>
                <a:spcPct val="90000"/>
              </a:lnSpc>
              <a:buFontTx/>
              <a:buNone/>
            </a:pPr>
            <a:endParaRPr lang="en-US" sz="1100" dirty="0">
              <a:latin typeface="Calibri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>
                <a:latin typeface="Calibri" pitchFamily="34" charset="0"/>
              </a:rPr>
              <a:t>	This statement declares product as an array of 2 elements, each of the type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b="1" dirty="0" err="1">
                <a:latin typeface="Tempus Sans ITC" pitchFamily="82" charset="0"/>
              </a:rPr>
              <a:t>struct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inventory.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1000" b="1" dirty="0">
              <a:latin typeface="Calibri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alibri" pitchFamily="34" charset="0"/>
              </a:rPr>
              <a:t>	</a:t>
            </a:r>
            <a:r>
              <a:rPr lang="en-US" sz="2400" b="1" dirty="0" err="1">
                <a:latin typeface="Tempus Sans ITC" pitchFamily="82" charset="0"/>
              </a:rPr>
              <a:t>ptr</a:t>
            </a:r>
            <a:r>
              <a:rPr lang="en-US" sz="2400" b="1" dirty="0">
                <a:latin typeface="Tempus Sans ITC" pitchFamily="82" charset="0"/>
              </a:rPr>
              <a:t>=product</a:t>
            </a:r>
            <a:r>
              <a:rPr lang="en-US" sz="2400" b="1" dirty="0">
                <a:latin typeface="Calibri" pitchFamily="34" charset="0"/>
              </a:rPr>
              <a:t>; </a:t>
            </a:r>
            <a:r>
              <a:rPr lang="en-US" sz="2400" dirty="0">
                <a:latin typeface="Calibri" pitchFamily="34" charset="0"/>
              </a:rPr>
              <a:t>assigns the address of the </a:t>
            </a:r>
            <a:r>
              <a:rPr lang="en-US" sz="2400" b="1" dirty="0">
                <a:latin typeface="Calibri" pitchFamily="34" charset="0"/>
              </a:rPr>
              <a:t>zero</a:t>
            </a:r>
            <a:r>
              <a:rPr lang="en-US" sz="2400" b="1" baseline="30000" dirty="0">
                <a:latin typeface="Calibri" pitchFamily="34" charset="0"/>
              </a:rPr>
              <a:t>th</a:t>
            </a:r>
            <a:r>
              <a:rPr lang="en-US" sz="2400" dirty="0">
                <a:latin typeface="Calibri" pitchFamily="34" charset="0"/>
              </a:rPr>
              <a:t> element of </a:t>
            </a:r>
            <a:r>
              <a:rPr lang="en-US" sz="2400" b="1" dirty="0">
                <a:latin typeface="Calibri" pitchFamily="34" charset="0"/>
              </a:rPr>
              <a:t>product</a:t>
            </a:r>
            <a:r>
              <a:rPr lang="en-US" sz="2400" dirty="0">
                <a:latin typeface="Calibri" pitchFamily="34" charset="0"/>
              </a:rPr>
              <a:t> to </a:t>
            </a:r>
            <a:r>
              <a:rPr lang="en-US" sz="2400" b="1" dirty="0" err="1" smtClean="0">
                <a:latin typeface="Calibri" pitchFamily="34" charset="0"/>
              </a:rPr>
              <a:t>ptr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or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err="1">
                <a:latin typeface="Calibri" pitchFamily="34" charset="0"/>
              </a:rPr>
              <a:t>ptr</a:t>
            </a:r>
            <a:r>
              <a:rPr lang="en-US" sz="2400" b="1" dirty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points to</a:t>
            </a:r>
            <a:r>
              <a:rPr lang="en-US" sz="2400" b="1" dirty="0">
                <a:latin typeface="Calibri" pitchFamily="34" charset="0"/>
              </a:rPr>
              <a:t> product[0];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E86148-D97B-4264-8CC2-6CB9BDFF91E8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8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60648"/>
            <a:ext cx="9560258" cy="628310"/>
          </a:xfrm>
        </p:spPr>
        <p:txBody>
          <a:bodyPr>
            <a:normAutofit/>
          </a:bodyPr>
          <a:lstStyle/>
          <a:p>
            <a:r>
              <a:rPr lang="en-US" dirty="0" smtClean="0"/>
              <a:t>Pointers and Structures </a:t>
            </a:r>
            <a:endParaRPr lang="en-US" dirty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908720"/>
            <a:ext cx="10515601" cy="5616624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400" dirty="0"/>
              <a:t>Its members are accessed using the following notation</a:t>
            </a:r>
          </a:p>
          <a:p>
            <a:pPr marL="400050" lvl="2" indent="0">
              <a:buNone/>
              <a:defRPr/>
            </a:pPr>
            <a:r>
              <a:rPr lang="en-US" sz="2400" b="1" dirty="0" err="1">
                <a:latin typeface="Tempus Sans ITC" pitchFamily="82" charset="0"/>
              </a:rPr>
              <a:t>ptr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>
                <a:latin typeface="Tempus Sans ITC" pitchFamily="82" charset="0"/>
                <a:sym typeface="Wingdings" pitchFamily="2" charset="2"/>
              </a:rPr>
              <a:t></a:t>
            </a:r>
            <a:r>
              <a:rPr lang="en-US" sz="2400" b="1" dirty="0">
                <a:latin typeface="Tempus Sans ITC" pitchFamily="82" charset="0"/>
              </a:rPr>
              <a:t>name</a:t>
            </a:r>
          </a:p>
          <a:p>
            <a:pPr marL="400050" lvl="2" indent="0">
              <a:buNone/>
              <a:defRPr/>
            </a:pPr>
            <a:r>
              <a:rPr lang="en-US" sz="2400" b="1" dirty="0" err="1">
                <a:latin typeface="Tempus Sans ITC" pitchFamily="82" charset="0"/>
              </a:rPr>
              <a:t>ptr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>
                <a:latin typeface="Tempus Sans ITC" pitchFamily="82" charset="0"/>
                <a:sym typeface="Wingdings" pitchFamily="2" charset="2"/>
              </a:rPr>
              <a:t></a:t>
            </a:r>
            <a:r>
              <a:rPr lang="en-US" sz="2400" b="1" dirty="0">
                <a:latin typeface="Tempus Sans ITC" pitchFamily="82" charset="0"/>
              </a:rPr>
              <a:t>number</a:t>
            </a:r>
          </a:p>
          <a:p>
            <a:pPr marL="400050" lvl="2" indent="0">
              <a:buNone/>
              <a:defRPr/>
            </a:pPr>
            <a:r>
              <a:rPr lang="en-US" sz="2400" b="1" dirty="0" err="1">
                <a:latin typeface="Tempus Sans ITC" pitchFamily="82" charset="0"/>
              </a:rPr>
              <a:t>ptr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>
                <a:latin typeface="Tempus Sans ITC" pitchFamily="82" charset="0"/>
                <a:sym typeface="Wingdings" pitchFamily="2" charset="2"/>
              </a:rPr>
              <a:t></a:t>
            </a:r>
            <a:r>
              <a:rPr lang="en-US" sz="2400" b="1" dirty="0">
                <a:latin typeface="Tempus Sans ITC" pitchFamily="82" charset="0"/>
              </a:rPr>
              <a:t>price</a:t>
            </a:r>
          </a:p>
          <a:p>
            <a:pPr marL="0" indent="0" algn="just">
              <a:buNone/>
              <a:defRPr/>
            </a:pPr>
            <a:r>
              <a:rPr lang="en-US" sz="2400" dirty="0"/>
              <a:t>The symbol </a:t>
            </a:r>
            <a:r>
              <a:rPr lang="en-US" sz="2400" b="1" dirty="0">
                <a:sym typeface="Wingdings" pitchFamily="2" charset="2"/>
              </a:rPr>
              <a:t> </a:t>
            </a:r>
            <a:r>
              <a:rPr lang="en-US" sz="2400" dirty="0"/>
              <a:t> is called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arrow operator</a:t>
            </a:r>
            <a:r>
              <a:rPr lang="en-US" sz="2400" dirty="0">
                <a:latin typeface="Tempus Sans ITC" pitchFamily="82" charset="0"/>
              </a:rPr>
              <a:t> </a:t>
            </a:r>
            <a:r>
              <a:rPr lang="en-US" sz="2400" dirty="0"/>
              <a:t>(also known as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member selection operator</a:t>
            </a:r>
            <a:r>
              <a:rPr lang="en-US" sz="2400" dirty="0"/>
              <a:t>)</a:t>
            </a:r>
          </a:p>
          <a:p>
            <a:pPr marL="0" indent="0" algn="just">
              <a:buNone/>
              <a:defRPr/>
            </a:pPr>
            <a:endParaRPr lang="en-US" sz="2400" dirty="0"/>
          </a:p>
          <a:p>
            <a:pPr marL="0" indent="0" algn="just">
              <a:buNone/>
              <a:defRPr/>
            </a:pPr>
            <a:r>
              <a:rPr lang="en-US" sz="2400" dirty="0"/>
              <a:t>When </a:t>
            </a:r>
            <a:r>
              <a:rPr lang="en-US" sz="2400" b="1" dirty="0" err="1"/>
              <a:t>ptr</a:t>
            </a:r>
            <a:r>
              <a:rPr lang="en-US" sz="2400" b="1" dirty="0"/>
              <a:t> is incremented by one</a:t>
            </a:r>
            <a:r>
              <a:rPr lang="en-US" sz="2400" dirty="0"/>
              <a:t>, it points to the next record. i.e. </a:t>
            </a:r>
            <a:r>
              <a:rPr lang="en-US" sz="2400" b="1" dirty="0"/>
              <a:t>product[1]</a:t>
            </a:r>
          </a:p>
          <a:p>
            <a:pPr marL="0" indent="0" algn="just">
              <a:buNone/>
              <a:defRPr/>
            </a:pPr>
            <a:endParaRPr lang="en-US" sz="2400" dirty="0"/>
          </a:p>
          <a:p>
            <a:pPr marL="0" indent="0" algn="just">
              <a:buNone/>
              <a:defRPr/>
            </a:pPr>
            <a:r>
              <a:rPr lang="en-US" sz="2400" dirty="0"/>
              <a:t>The member price can also be accessed using</a:t>
            </a:r>
          </a:p>
          <a:p>
            <a:pPr marL="0" indent="0" algn="just">
              <a:buNone/>
              <a:defRPr/>
            </a:pPr>
            <a:r>
              <a:rPr lang="en-US" sz="2400" b="1" dirty="0"/>
              <a:t>		(*</a:t>
            </a:r>
            <a:r>
              <a:rPr lang="en-US" sz="2400" b="1" dirty="0" err="1"/>
              <a:t>ptr</a:t>
            </a:r>
            <a:r>
              <a:rPr lang="en-US" sz="2400" b="1" dirty="0"/>
              <a:t>).price</a:t>
            </a:r>
          </a:p>
          <a:p>
            <a:pPr marL="0" indent="0" algn="just">
              <a:buNone/>
              <a:defRPr/>
            </a:pPr>
            <a:r>
              <a:rPr lang="en-US" sz="2400" dirty="0"/>
              <a:t>Parentheses is required because </a:t>
            </a:r>
            <a:r>
              <a:rPr lang="en-US" sz="2400" b="1" dirty="0"/>
              <a:t>‘.’ </a:t>
            </a:r>
            <a:r>
              <a:rPr lang="en-US" sz="2400" dirty="0"/>
              <a:t>has higher precedence than the operator *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83A77-3521-47DD-A279-5F6394E58E95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3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0787"/>
            <a:ext cx="9387162" cy="6283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Pointers and Structures- </a:t>
            </a:r>
            <a:r>
              <a:rPr lang="en-US" sz="4000" dirty="0">
                <a:solidFill>
                  <a:srgbClr val="C00000"/>
                </a:solidFill>
                <a:latin typeface="Tempus Sans ITC" pitchFamily="82" charset="0"/>
              </a:rPr>
              <a:t>example</a:t>
            </a:r>
            <a:endParaRPr lang="en-US" b="1" dirty="0">
              <a:solidFill>
                <a:srgbClr val="C00000"/>
              </a:solidFill>
              <a:latin typeface="Tempus Sans ITC" pitchFamily="82" charset="0"/>
            </a:endParaRP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983433" y="757783"/>
            <a:ext cx="10179250" cy="5059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/>
              <a:t>struct</a:t>
            </a:r>
            <a:r>
              <a:rPr lang="en-US" sz="2400" b="1" dirty="0"/>
              <a:t> </a:t>
            </a:r>
            <a:r>
              <a:rPr lang="en-US" sz="2400" b="1" dirty="0" smtClean="0"/>
              <a:t>invent{</a:t>
            </a:r>
            <a:endParaRPr lang="en-US" sz="24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 char name[30];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 </a:t>
            </a:r>
            <a:r>
              <a:rPr lang="en-US" sz="2400" b="1" dirty="0" err="1"/>
              <a:t>int</a:t>
            </a:r>
            <a:r>
              <a:rPr lang="en-US" sz="2400" b="1" dirty="0"/>
              <a:t> number;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 float price;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};</a:t>
            </a:r>
          </a:p>
        </p:txBody>
      </p:sp>
      <p:sp>
        <p:nvSpPr>
          <p:cNvPr id="25603" name="Rectangle 6"/>
          <p:cNvSpPr>
            <a:spLocks noChangeArrowheads="1"/>
          </p:cNvSpPr>
          <p:nvPr/>
        </p:nvSpPr>
        <p:spPr bwMode="auto">
          <a:xfrm>
            <a:off x="3884634" y="915284"/>
            <a:ext cx="10996342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err="1" smtClean="0">
                <a:latin typeface="+mn-lt"/>
              </a:rPr>
              <a:t>int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>
                <a:latin typeface="+mn-lt"/>
              </a:rPr>
              <a:t>main</a:t>
            </a:r>
            <a:r>
              <a:rPr lang="en-US" sz="2400" b="1" dirty="0" smtClean="0">
                <a:latin typeface="+mn-lt"/>
              </a:rPr>
              <a:t>() {</a:t>
            </a:r>
            <a:endParaRPr lang="en-US" sz="2400" b="1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+mn-lt"/>
              </a:rPr>
              <a:t>   </a:t>
            </a:r>
            <a:r>
              <a:rPr lang="en-US" sz="2400" b="1" dirty="0" err="1">
                <a:latin typeface="+mn-lt"/>
              </a:rPr>
              <a:t>struct</a:t>
            </a:r>
            <a:r>
              <a:rPr lang="en-US" sz="2400" b="1" dirty="0">
                <a:latin typeface="+mn-lt"/>
              </a:rPr>
              <a:t> invent prod[3], *</a:t>
            </a:r>
            <a:r>
              <a:rPr lang="en-US" sz="2400" b="1" dirty="0" err="1">
                <a:latin typeface="+mn-lt"/>
              </a:rPr>
              <a:t>ptr</a:t>
            </a:r>
            <a:r>
              <a:rPr lang="en-US" sz="2400" b="1" dirty="0">
                <a:latin typeface="+mn-lt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+mn-lt"/>
              </a:rPr>
              <a:t>   </a:t>
            </a:r>
            <a:r>
              <a:rPr lang="en-US" sz="2400" b="1" dirty="0" err="1">
                <a:latin typeface="+mn-lt"/>
              </a:rPr>
              <a:t>printf</a:t>
            </a:r>
            <a:r>
              <a:rPr lang="en-US" sz="2400" b="1" dirty="0">
                <a:latin typeface="+mn-lt"/>
              </a:rPr>
              <a:t>("Enter  3 (0, 1 and 2 )sets of Name, 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+mn-lt"/>
              </a:rPr>
              <a:t>   Number and Price</a:t>
            </a:r>
            <a:r>
              <a:rPr lang="en-US" sz="2400" b="1" dirty="0"/>
              <a:t>"</a:t>
            </a:r>
            <a:r>
              <a:rPr lang="en-US" sz="2400" b="1" dirty="0">
                <a:latin typeface="+mn-lt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+mn-lt"/>
              </a:rPr>
              <a:t>   for(</a:t>
            </a:r>
            <a:r>
              <a:rPr lang="en-US" sz="2400" b="1" dirty="0" err="1">
                <a:solidFill>
                  <a:srgbClr val="C00000"/>
                </a:solidFill>
                <a:latin typeface="+mn-lt"/>
              </a:rPr>
              <a:t>ptr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= prod</a:t>
            </a:r>
            <a:r>
              <a:rPr lang="en-US" sz="2400" b="1" dirty="0">
                <a:latin typeface="+mn-lt"/>
              </a:rPr>
              <a:t>; </a:t>
            </a:r>
            <a:r>
              <a:rPr lang="en-US" sz="2400" b="1" dirty="0" err="1">
                <a:latin typeface="+mn-lt"/>
              </a:rPr>
              <a:t>ptr</a:t>
            </a:r>
            <a:r>
              <a:rPr lang="en-US" sz="2400" b="1" dirty="0">
                <a:latin typeface="+mn-lt"/>
              </a:rPr>
              <a:t> &lt; prod+3; </a:t>
            </a:r>
            <a:r>
              <a:rPr lang="en-US" sz="2400" b="1" dirty="0" err="1">
                <a:latin typeface="+mn-lt"/>
              </a:rPr>
              <a:t>ptr</a:t>
            </a:r>
            <a:r>
              <a:rPr lang="en-US" sz="2400" b="1" dirty="0">
                <a:latin typeface="+mn-lt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+mn-lt"/>
              </a:rPr>
              <a:t>       </a:t>
            </a:r>
            <a:r>
              <a:rPr lang="en-US" sz="2400" b="1" dirty="0" err="1">
                <a:latin typeface="+mn-lt"/>
              </a:rPr>
              <a:t>scanf</a:t>
            </a:r>
            <a:r>
              <a:rPr lang="en-US" sz="2400" b="1" dirty="0">
                <a:latin typeface="+mn-lt"/>
              </a:rPr>
              <a:t>("%s %d %f",</a:t>
            </a:r>
            <a:r>
              <a:rPr lang="en-US" sz="2400" b="1" dirty="0" err="1">
                <a:latin typeface="+mn-lt"/>
              </a:rPr>
              <a:t>ptr</a:t>
            </a:r>
            <a:r>
              <a:rPr lang="en-US" sz="2400" b="1" dirty="0">
                <a:latin typeface="+mn-lt"/>
              </a:rPr>
              <a:t> -&gt;name, &amp;</a:t>
            </a:r>
            <a:r>
              <a:rPr lang="en-US" sz="2400" b="1" dirty="0" err="1">
                <a:latin typeface="+mn-lt"/>
              </a:rPr>
              <a:t>ptr</a:t>
            </a:r>
            <a:r>
              <a:rPr lang="en-US" sz="2400" b="1" dirty="0">
                <a:latin typeface="+mn-lt"/>
              </a:rPr>
              <a:t> -&gt;number</a:t>
            </a:r>
            <a:r>
              <a:rPr lang="en-US" sz="2400" b="1" dirty="0" smtClean="0">
                <a:latin typeface="+mn-lt"/>
              </a:rPr>
              <a:t>, &amp;</a:t>
            </a:r>
            <a:r>
              <a:rPr lang="en-US" sz="2400" b="1" dirty="0" err="1">
                <a:latin typeface="+mn-lt"/>
              </a:rPr>
              <a:t>ptr</a:t>
            </a:r>
            <a:r>
              <a:rPr lang="en-US" sz="2400" b="1" dirty="0">
                <a:latin typeface="+mn-lt"/>
              </a:rPr>
              <a:t> -&gt;price);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+mn-lt"/>
              </a:rPr>
              <a:t>   </a:t>
            </a:r>
            <a:endParaRPr lang="en-US" sz="2400" b="1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  <a:latin typeface="+mn-lt"/>
              </a:rPr>
              <a:t>   </a:t>
            </a:r>
            <a:r>
              <a:rPr lang="en-US" sz="2400" b="1" dirty="0" err="1" smtClean="0">
                <a:solidFill>
                  <a:srgbClr val="C00000"/>
                </a:solidFill>
                <a:latin typeface="+mn-lt"/>
              </a:rPr>
              <a:t>ptr</a:t>
            </a:r>
            <a:r>
              <a:rPr lang="en-US" sz="2400" b="1" dirty="0" smtClean="0">
                <a:solidFill>
                  <a:srgbClr val="C00000"/>
                </a:solidFill>
                <a:latin typeface="+mn-lt"/>
              </a:rPr>
              <a:t>=prod</a:t>
            </a:r>
            <a:r>
              <a:rPr lang="en-US" sz="2400" b="1" dirty="0">
                <a:latin typeface="+mn-lt"/>
              </a:rPr>
              <a:t>;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+mn-lt"/>
              </a:rPr>
              <a:t>   while(</a:t>
            </a:r>
            <a:r>
              <a:rPr lang="en-US" sz="2400" b="1" dirty="0" err="1">
                <a:latin typeface="+mn-lt"/>
              </a:rPr>
              <a:t>ptr</a:t>
            </a:r>
            <a:r>
              <a:rPr lang="en-US" sz="2400" b="1" dirty="0">
                <a:latin typeface="+mn-lt"/>
              </a:rPr>
              <a:t> &lt; prod+3</a:t>
            </a:r>
            <a:r>
              <a:rPr lang="en-US" sz="2400" b="1" dirty="0" smtClean="0">
                <a:latin typeface="+mn-lt"/>
              </a:rPr>
              <a:t>)  </a:t>
            </a:r>
            <a:r>
              <a:rPr lang="en-US" sz="2400" b="1" dirty="0">
                <a:latin typeface="+mn-lt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+mn-lt"/>
              </a:rPr>
              <a:t>     </a:t>
            </a:r>
            <a:r>
              <a:rPr lang="en-US" sz="2400" b="1" dirty="0" err="1">
                <a:latin typeface="+mn-lt"/>
              </a:rPr>
              <a:t>printf</a:t>
            </a:r>
            <a:r>
              <a:rPr lang="en-US" sz="2400" b="1" dirty="0">
                <a:latin typeface="+mn-lt"/>
              </a:rPr>
              <a:t>(</a:t>
            </a:r>
            <a:r>
              <a:rPr lang="en-US" sz="2400" b="1" dirty="0"/>
              <a:t>"</a:t>
            </a:r>
            <a:r>
              <a:rPr lang="en-US" sz="2400" b="1" dirty="0">
                <a:latin typeface="+mn-lt"/>
              </a:rPr>
              <a:t>%s  %d  %f\n</a:t>
            </a:r>
            <a:r>
              <a:rPr lang="en-US" sz="2400" b="1" dirty="0"/>
              <a:t>", </a:t>
            </a:r>
            <a:r>
              <a:rPr lang="en-US" sz="2400" b="1" dirty="0" err="1">
                <a:latin typeface="+mn-lt"/>
              </a:rPr>
              <a:t>ptr</a:t>
            </a:r>
            <a:r>
              <a:rPr lang="en-US" sz="2400" b="1" dirty="0">
                <a:latin typeface="+mn-lt"/>
              </a:rPr>
              <a:t> -&gt;name, 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+mn-lt"/>
              </a:rPr>
              <a:t>                  </a:t>
            </a:r>
            <a:r>
              <a:rPr lang="en-US" sz="2400" b="1" dirty="0" err="1">
                <a:latin typeface="+mn-lt"/>
              </a:rPr>
              <a:t>ptr</a:t>
            </a:r>
            <a:r>
              <a:rPr lang="en-US" sz="2400" b="1" dirty="0">
                <a:latin typeface="+mn-lt"/>
              </a:rPr>
              <a:t> -&gt;number, </a:t>
            </a:r>
            <a:r>
              <a:rPr lang="en-US" sz="2400" b="1" dirty="0" err="1">
                <a:latin typeface="+mn-lt"/>
              </a:rPr>
              <a:t>ptr</a:t>
            </a:r>
            <a:r>
              <a:rPr lang="en-US" sz="2400" b="1" dirty="0">
                <a:latin typeface="+mn-lt"/>
              </a:rPr>
              <a:t> -&gt;price);      </a:t>
            </a:r>
            <a:r>
              <a:rPr lang="en-US" sz="2400" b="1" dirty="0" err="1">
                <a:latin typeface="+mn-lt"/>
              </a:rPr>
              <a:t>ptr</a:t>
            </a:r>
            <a:r>
              <a:rPr lang="en-US" sz="2400" b="1" dirty="0">
                <a:latin typeface="+mn-lt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+mn-lt"/>
              </a:rPr>
              <a:t>   }   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+mn-lt"/>
              </a:rPr>
              <a:t>   return 0;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+mn-lt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10" y="2941813"/>
            <a:ext cx="3492624" cy="3438277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681F20-9F8B-4639-8AB3-8A0EA2C6FAA1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0"/>
          <p:cNvSpPr>
            <a:spLocks noGrp="1"/>
          </p:cNvSpPr>
          <p:nvPr>
            <p:ph type="subTitle" idx="1"/>
          </p:nvPr>
        </p:nvSpPr>
        <p:spPr>
          <a:xfrm>
            <a:off x="1524000" y="4653558"/>
            <a:ext cx="10308608" cy="1655762"/>
          </a:xfrm>
        </p:spPr>
        <p:txBody>
          <a:bodyPr>
            <a:noAutofit/>
          </a:bodyPr>
          <a:lstStyle/>
          <a:p>
            <a:pPr marL="457200" indent="-457200">
              <a:defRPr/>
            </a:pPr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Structures &amp; Pointers to </a:t>
            </a:r>
            <a:r>
              <a:rPr lang="en-US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936228"/>
            <a:ext cx="3441700" cy="364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5" y="1947094"/>
            <a:ext cx="4094767" cy="1985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323396"/>
            <a:ext cx="9560258" cy="62831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200" dirty="0"/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66801"/>
            <a:ext cx="9829800" cy="505936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defRPr/>
            </a:pPr>
            <a:r>
              <a:rPr lang="en-US" sz="2800" dirty="0"/>
              <a:t>Array of Structures</a:t>
            </a:r>
          </a:p>
          <a:p>
            <a:pPr marL="457200" indent="-457200">
              <a:lnSpc>
                <a:spcPct val="150000"/>
              </a:lnSpc>
              <a:defRPr/>
            </a:pPr>
            <a:r>
              <a:rPr lang="en-US" sz="2800" dirty="0"/>
              <a:t>Arrays within Structures</a:t>
            </a:r>
          </a:p>
          <a:p>
            <a:pPr marL="457200" indent="-457200">
              <a:lnSpc>
                <a:spcPct val="150000"/>
              </a:lnSpc>
              <a:defRPr/>
            </a:pPr>
            <a:r>
              <a:rPr lang="en-US" sz="2800" dirty="0"/>
              <a:t>Structures within Structures </a:t>
            </a:r>
          </a:p>
          <a:p>
            <a:pPr marL="457200" indent="-457200">
              <a:lnSpc>
                <a:spcPct val="150000"/>
              </a:lnSpc>
              <a:defRPr/>
            </a:pPr>
            <a:r>
              <a:rPr lang="en-US" sz="2800" smtClean="0"/>
              <a:t>Structures </a:t>
            </a:r>
            <a:r>
              <a:rPr lang="en-US" sz="2800" dirty="0" smtClean="0"/>
              <a:t>and Functions</a:t>
            </a:r>
          </a:p>
          <a:p>
            <a:pPr marL="457200" indent="-457200">
              <a:lnSpc>
                <a:spcPct val="150000"/>
              </a:lnSpc>
            </a:pPr>
            <a:r>
              <a:rPr lang="en-US" sz="2800" dirty="0" smtClean="0"/>
              <a:t>Pointers and Structures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10B9E9-7299-45DA-AEA8-8BF4BAE78F40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9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99457" y="260648"/>
            <a:ext cx="9199002" cy="628310"/>
          </a:xfrm>
        </p:spPr>
        <p:txBody>
          <a:bodyPr/>
          <a:lstStyle/>
          <a:p>
            <a:r>
              <a:rPr lang="en-US" sz="3200" dirty="0" smtClean="0"/>
              <a:t>Objectives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99456" y="1124745"/>
            <a:ext cx="8835752" cy="50593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Clr>
                <a:srgbClr val="993300"/>
              </a:buClr>
            </a:pPr>
            <a:r>
              <a:rPr lang="en-US" sz="3200" dirty="0">
                <a:solidFill>
                  <a:srgbClr val="000099"/>
                </a:solidFill>
              </a:rPr>
              <a:t>To learn and appreciate the following concept</a:t>
            </a:r>
          </a:p>
          <a:p>
            <a:endParaRPr lang="en-US" sz="2800" dirty="0">
              <a:solidFill>
                <a:srgbClr val="000099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Array of structures</a:t>
            </a:r>
          </a:p>
          <a:p>
            <a:pPr lvl="1">
              <a:lnSpc>
                <a:spcPct val="2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Pointers and Structures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9D155C-EC92-4AB3-85B4-DA4898376D4C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1" y="260648"/>
            <a:ext cx="9560258" cy="6283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Session outcome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buClr>
                <a:srgbClr val="993300"/>
              </a:buClr>
            </a:pPr>
            <a:r>
              <a:rPr lang="en-US" sz="2800" dirty="0">
                <a:solidFill>
                  <a:srgbClr val="000099"/>
                </a:solidFill>
              </a:rPr>
              <a:t>At the end of session one will be able to</a:t>
            </a:r>
          </a:p>
          <a:p>
            <a:pPr algn="just">
              <a:lnSpc>
                <a:spcPct val="90000"/>
              </a:lnSpc>
              <a:buClr>
                <a:srgbClr val="993300"/>
              </a:buClr>
            </a:pPr>
            <a:endParaRPr lang="en-US" sz="2800" dirty="0">
              <a:solidFill>
                <a:srgbClr val="000099"/>
              </a:solidFill>
            </a:endParaRPr>
          </a:p>
          <a:p>
            <a:pPr lvl="1" algn="just">
              <a:lnSpc>
                <a:spcPct val="150000"/>
              </a:lnSpc>
              <a:buClr>
                <a:srgbClr val="993300"/>
              </a:buClr>
            </a:pPr>
            <a:r>
              <a:rPr lang="en-US" sz="2800" dirty="0">
                <a:solidFill>
                  <a:srgbClr val="000099"/>
                </a:solidFill>
              </a:rPr>
              <a:t>  Understand the overall ideology of  array of structures</a:t>
            </a:r>
          </a:p>
          <a:p>
            <a:pPr lvl="1" algn="just">
              <a:lnSpc>
                <a:spcPct val="150000"/>
              </a:lnSpc>
              <a:buClr>
                <a:srgbClr val="993300"/>
              </a:buClr>
            </a:pPr>
            <a:r>
              <a:rPr lang="en-US" sz="2800" dirty="0">
                <a:solidFill>
                  <a:srgbClr val="000099"/>
                </a:solidFill>
              </a:rPr>
              <a:t>  Write programs using array of structures</a:t>
            </a:r>
          </a:p>
          <a:p>
            <a:pPr lvl="1" algn="just">
              <a:lnSpc>
                <a:spcPct val="150000"/>
              </a:lnSpc>
              <a:buClr>
                <a:srgbClr val="993300"/>
              </a:buClr>
            </a:pPr>
            <a:r>
              <a:rPr lang="en-US" sz="2800" dirty="0">
                <a:solidFill>
                  <a:srgbClr val="000099"/>
                </a:solidFill>
              </a:rPr>
              <a:t>  Understand the concept of pointers to structures </a:t>
            </a:r>
          </a:p>
          <a:p>
            <a:pPr lvl="1" algn="just">
              <a:lnSpc>
                <a:spcPct val="150000"/>
              </a:lnSpc>
              <a:buClr>
                <a:srgbClr val="993300"/>
              </a:buClr>
            </a:pPr>
            <a:r>
              <a:rPr lang="en-US" sz="2800" dirty="0">
                <a:solidFill>
                  <a:srgbClr val="000099"/>
                </a:solidFill>
              </a:rPr>
              <a:t>  Write programs on pointers to structures.</a:t>
            </a:r>
            <a:endParaRPr lang="en-US" sz="2800" dirty="0"/>
          </a:p>
          <a:p>
            <a:endParaRPr lang="en-US" sz="24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073E4B-1279-4EB6-B784-5955D573FAD0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449" y="424426"/>
            <a:ext cx="9271010" cy="62831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Arrays of structures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743200" y="1219200"/>
            <a:ext cx="79248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An ordinary array: One type of data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An array of </a:t>
            </a:r>
            <a:r>
              <a:rPr lang="en-US" sz="2400" dirty="0" err="1"/>
              <a:t>structs</a:t>
            </a:r>
            <a:r>
              <a:rPr lang="en-US" sz="2400" dirty="0"/>
              <a:t>: Multiple types of data in each array element.</a:t>
            </a:r>
            <a:endParaRPr lang="en-US" sz="1600" b="1" dirty="0">
              <a:latin typeface="Courier New" pitchFamily="49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200400" y="1844824"/>
            <a:ext cx="5715000" cy="1433513"/>
            <a:chOff x="1056" y="1392"/>
            <a:chExt cx="3600" cy="903"/>
          </a:xfrm>
        </p:grpSpPr>
        <p:sp>
          <p:nvSpPr>
            <p:cNvPr id="479247" name="Rectangle 15"/>
            <p:cNvSpPr>
              <a:spLocks noChangeArrowheads="1"/>
            </p:cNvSpPr>
            <p:nvPr/>
          </p:nvSpPr>
          <p:spPr bwMode="auto">
            <a:xfrm>
              <a:off x="1056" y="1392"/>
              <a:ext cx="3600" cy="62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defRPr/>
              </a:pPr>
              <a:endParaRPr lang="en-US"/>
            </a:p>
          </p:txBody>
        </p:sp>
        <p:sp>
          <p:nvSpPr>
            <p:cNvPr id="479248" name="Line 16"/>
            <p:cNvSpPr>
              <a:spLocks noChangeShapeType="1"/>
            </p:cNvSpPr>
            <p:nvPr/>
          </p:nvSpPr>
          <p:spPr bwMode="auto">
            <a:xfrm>
              <a:off x="1680" y="1392"/>
              <a:ext cx="0" cy="6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9249" name="Line 17"/>
            <p:cNvSpPr>
              <a:spLocks noChangeShapeType="1"/>
            </p:cNvSpPr>
            <p:nvPr/>
          </p:nvSpPr>
          <p:spPr bwMode="auto">
            <a:xfrm>
              <a:off x="2304" y="1392"/>
              <a:ext cx="0" cy="6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9250" name="Line 18"/>
            <p:cNvSpPr>
              <a:spLocks noChangeShapeType="1"/>
            </p:cNvSpPr>
            <p:nvPr/>
          </p:nvSpPr>
          <p:spPr bwMode="auto">
            <a:xfrm>
              <a:off x="2928" y="1392"/>
              <a:ext cx="0" cy="6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9251" name="Line 19"/>
            <p:cNvSpPr>
              <a:spLocks noChangeShapeType="1"/>
            </p:cNvSpPr>
            <p:nvPr/>
          </p:nvSpPr>
          <p:spPr bwMode="auto">
            <a:xfrm>
              <a:off x="4032" y="1392"/>
              <a:ext cx="0" cy="6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9252" name="Line 20"/>
            <p:cNvSpPr>
              <a:spLocks noChangeShapeType="1"/>
            </p:cNvSpPr>
            <p:nvPr/>
          </p:nvSpPr>
          <p:spPr bwMode="auto">
            <a:xfrm>
              <a:off x="3408" y="1392"/>
              <a:ext cx="0" cy="6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9253" name="Text Box 21"/>
            <p:cNvSpPr txBox="1">
              <a:spLocks noChangeArrowheads="1"/>
            </p:cNvSpPr>
            <p:nvPr/>
          </p:nvSpPr>
          <p:spPr bwMode="auto">
            <a:xfrm>
              <a:off x="1276" y="1968"/>
              <a:ext cx="3226" cy="327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  <a:defRPr/>
              </a:pPr>
              <a:r>
                <a:rPr lang="en-US" sz="2000" dirty="0">
                  <a:latin typeface="Courier New" pitchFamily="49" charset="0"/>
                </a:rPr>
                <a:t>0      1     2    </a:t>
              </a:r>
              <a:r>
                <a:rPr lang="en-US" sz="2800" dirty="0">
                  <a:latin typeface="Courier New" pitchFamily="49" charset="0"/>
                </a:rPr>
                <a:t>…</a:t>
              </a:r>
              <a:r>
                <a:rPr lang="en-US" sz="2000" dirty="0">
                  <a:latin typeface="Courier New" pitchFamily="49" charset="0"/>
                </a:rPr>
                <a:t>    98     99</a:t>
              </a:r>
            </a:p>
          </p:txBody>
        </p:sp>
        <p:sp>
          <p:nvSpPr>
            <p:cNvPr id="479254" name="Rectangle 22"/>
            <p:cNvSpPr>
              <a:spLocks noChangeArrowheads="1"/>
            </p:cNvSpPr>
            <p:nvPr/>
          </p:nvSpPr>
          <p:spPr bwMode="auto">
            <a:xfrm>
              <a:off x="1056" y="1392"/>
              <a:ext cx="624" cy="62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6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79255" name="Rectangle 23"/>
            <p:cNvSpPr>
              <a:spLocks noChangeArrowheads="1"/>
            </p:cNvSpPr>
            <p:nvPr/>
          </p:nvSpPr>
          <p:spPr bwMode="auto">
            <a:xfrm>
              <a:off x="1680" y="1392"/>
              <a:ext cx="624" cy="62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6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9256" name="Rectangle 24"/>
            <p:cNvSpPr>
              <a:spLocks noChangeArrowheads="1"/>
            </p:cNvSpPr>
            <p:nvPr/>
          </p:nvSpPr>
          <p:spPr bwMode="auto">
            <a:xfrm>
              <a:off x="2304" y="1392"/>
              <a:ext cx="624" cy="62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6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79257" name="Rectangle 25"/>
            <p:cNvSpPr>
              <a:spLocks noChangeArrowheads="1"/>
            </p:cNvSpPr>
            <p:nvPr/>
          </p:nvSpPr>
          <p:spPr bwMode="auto">
            <a:xfrm>
              <a:off x="3408" y="1392"/>
              <a:ext cx="624" cy="62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6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9258" name="Rectangle 26"/>
            <p:cNvSpPr>
              <a:spLocks noChangeArrowheads="1"/>
            </p:cNvSpPr>
            <p:nvPr/>
          </p:nvSpPr>
          <p:spPr bwMode="auto">
            <a:xfrm>
              <a:off x="4032" y="1392"/>
              <a:ext cx="624" cy="62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6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200400" y="4725144"/>
            <a:ext cx="5715000" cy="1433513"/>
            <a:chOff x="1056" y="2928"/>
            <a:chExt cx="3600" cy="903"/>
          </a:xfrm>
        </p:grpSpPr>
        <p:sp>
          <p:nvSpPr>
            <p:cNvPr id="479260" name="Rectangle 28"/>
            <p:cNvSpPr>
              <a:spLocks noChangeArrowheads="1"/>
            </p:cNvSpPr>
            <p:nvPr/>
          </p:nvSpPr>
          <p:spPr bwMode="auto">
            <a:xfrm>
              <a:off x="1056" y="2928"/>
              <a:ext cx="3600" cy="62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defRPr/>
              </a:pPr>
              <a:endParaRPr lang="en-US"/>
            </a:p>
          </p:txBody>
        </p:sp>
        <p:sp>
          <p:nvSpPr>
            <p:cNvPr id="479261" name="Line 29"/>
            <p:cNvSpPr>
              <a:spLocks noChangeShapeType="1"/>
            </p:cNvSpPr>
            <p:nvPr/>
          </p:nvSpPr>
          <p:spPr bwMode="auto">
            <a:xfrm>
              <a:off x="1680" y="2928"/>
              <a:ext cx="0" cy="6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9262" name="Line 30"/>
            <p:cNvSpPr>
              <a:spLocks noChangeShapeType="1"/>
            </p:cNvSpPr>
            <p:nvPr/>
          </p:nvSpPr>
          <p:spPr bwMode="auto">
            <a:xfrm>
              <a:off x="2304" y="2928"/>
              <a:ext cx="0" cy="6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9263" name="Line 31"/>
            <p:cNvSpPr>
              <a:spLocks noChangeShapeType="1"/>
            </p:cNvSpPr>
            <p:nvPr/>
          </p:nvSpPr>
          <p:spPr bwMode="auto">
            <a:xfrm>
              <a:off x="2928" y="2928"/>
              <a:ext cx="0" cy="6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9264" name="Line 32"/>
            <p:cNvSpPr>
              <a:spLocks noChangeShapeType="1"/>
            </p:cNvSpPr>
            <p:nvPr/>
          </p:nvSpPr>
          <p:spPr bwMode="auto">
            <a:xfrm>
              <a:off x="4032" y="2928"/>
              <a:ext cx="0" cy="6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9265" name="Line 33"/>
            <p:cNvSpPr>
              <a:spLocks noChangeShapeType="1"/>
            </p:cNvSpPr>
            <p:nvPr/>
          </p:nvSpPr>
          <p:spPr bwMode="auto">
            <a:xfrm>
              <a:off x="3408" y="2928"/>
              <a:ext cx="0" cy="624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00" name="Text Box 34"/>
            <p:cNvSpPr txBox="1">
              <a:spLocks noChangeArrowheads="1"/>
            </p:cNvSpPr>
            <p:nvPr/>
          </p:nvSpPr>
          <p:spPr bwMode="auto">
            <a:xfrm>
              <a:off x="1276" y="3504"/>
              <a:ext cx="3226" cy="327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sz="2000">
                  <a:latin typeface="Courier New" pitchFamily="49" charset="0"/>
                </a:rPr>
                <a:t>0      1     2    </a:t>
              </a:r>
              <a:r>
                <a:rPr lang="en-US" sz="2800">
                  <a:latin typeface="Courier New" pitchFamily="49" charset="0"/>
                </a:rPr>
                <a:t>…</a:t>
              </a:r>
              <a:r>
                <a:rPr lang="en-US" sz="2000">
                  <a:latin typeface="Courier New" pitchFamily="49" charset="0"/>
                </a:rPr>
                <a:t>    98     99</a:t>
              </a:r>
            </a:p>
          </p:txBody>
        </p: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1680" y="3024"/>
              <a:ext cx="624" cy="480"/>
              <a:chOff x="624" y="2496"/>
              <a:chExt cx="2688" cy="1632"/>
            </a:xfrm>
          </p:grpSpPr>
          <p:sp>
            <p:nvSpPr>
              <p:cNvPr id="479268" name="Rectangle 36"/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69" name="Rectangle 37"/>
              <p:cNvSpPr>
                <a:spLocks noChangeArrowheads="1"/>
              </p:cNvSpPr>
              <p:nvPr/>
            </p:nvSpPr>
            <p:spPr bwMode="auto"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70" name="Rectangle 38"/>
              <p:cNvSpPr>
                <a:spLocks noChangeArrowheads="1"/>
              </p:cNvSpPr>
              <p:nvPr/>
            </p:nvSpPr>
            <p:spPr bwMode="auto">
              <a:xfrm>
                <a:off x="1559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71" name="Rectangle 39"/>
              <p:cNvSpPr>
                <a:spLocks noChangeArrowheads="1"/>
              </p:cNvSpPr>
              <p:nvPr/>
            </p:nvSpPr>
            <p:spPr bwMode="auto">
              <a:xfrm>
                <a:off x="2024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72" name="Rectangle 40"/>
              <p:cNvSpPr>
                <a:spLocks noChangeArrowheads="1"/>
              </p:cNvSpPr>
              <p:nvPr/>
            </p:nvSpPr>
            <p:spPr bwMode="auto">
              <a:xfrm>
                <a:off x="2494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73" name="Rectangle 41"/>
              <p:cNvSpPr>
                <a:spLocks noChangeArrowheads="1"/>
              </p:cNvSpPr>
              <p:nvPr/>
            </p:nvSpPr>
            <p:spPr bwMode="auto">
              <a:xfrm>
                <a:off x="2963" y="3040"/>
                <a:ext cx="349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74" name="Rectangle 42"/>
              <p:cNvSpPr>
                <a:spLocks noChangeArrowheads="1"/>
              </p:cNvSpPr>
              <p:nvPr/>
            </p:nvSpPr>
            <p:spPr bwMode="auto"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75" name="Rectangle 43"/>
              <p:cNvSpPr>
                <a:spLocks noChangeArrowheads="1"/>
              </p:cNvSpPr>
              <p:nvPr/>
            </p:nvSpPr>
            <p:spPr bwMode="auto"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76" name="Rectangle 44"/>
              <p:cNvSpPr>
                <a:spLocks noChangeArrowheads="1"/>
              </p:cNvSpPr>
              <p:nvPr/>
            </p:nvSpPr>
            <p:spPr bwMode="auto"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2304" y="3024"/>
              <a:ext cx="624" cy="480"/>
              <a:chOff x="624" y="2496"/>
              <a:chExt cx="2688" cy="1632"/>
            </a:xfrm>
          </p:grpSpPr>
          <p:sp>
            <p:nvSpPr>
              <p:cNvPr id="479278" name="Rectangle 46"/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79" name="Rectangle 47"/>
              <p:cNvSpPr>
                <a:spLocks noChangeArrowheads="1"/>
              </p:cNvSpPr>
              <p:nvPr/>
            </p:nvSpPr>
            <p:spPr bwMode="auto"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80" name="Rectangle 48"/>
              <p:cNvSpPr>
                <a:spLocks noChangeArrowheads="1"/>
              </p:cNvSpPr>
              <p:nvPr/>
            </p:nvSpPr>
            <p:spPr bwMode="auto">
              <a:xfrm>
                <a:off x="1559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81" name="Rectangle 49"/>
              <p:cNvSpPr>
                <a:spLocks noChangeArrowheads="1"/>
              </p:cNvSpPr>
              <p:nvPr/>
            </p:nvSpPr>
            <p:spPr bwMode="auto">
              <a:xfrm>
                <a:off x="2024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82" name="Rectangle 50"/>
              <p:cNvSpPr>
                <a:spLocks noChangeArrowheads="1"/>
              </p:cNvSpPr>
              <p:nvPr/>
            </p:nvSpPr>
            <p:spPr bwMode="auto">
              <a:xfrm>
                <a:off x="2494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83" name="Rectangle 51"/>
              <p:cNvSpPr>
                <a:spLocks noChangeArrowheads="1"/>
              </p:cNvSpPr>
              <p:nvPr/>
            </p:nvSpPr>
            <p:spPr bwMode="auto">
              <a:xfrm>
                <a:off x="2963" y="3040"/>
                <a:ext cx="349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84" name="Rectangle 52"/>
              <p:cNvSpPr>
                <a:spLocks noChangeArrowheads="1"/>
              </p:cNvSpPr>
              <p:nvPr/>
            </p:nvSpPr>
            <p:spPr bwMode="auto"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85" name="Rectangle 53"/>
              <p:cNvSpPr>
                <a:spLocks noChangeArrowheads="1"/>
              </p:cNvSpPr>
              <p:nvPr/>
            </p:nvSpPr>
            <p:spPr bwMode="auto"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86" name="Rectangle 54"/>
              <p:cNvSpPr>
                <a:spLocks noChangeArrowheads="1"/>
              </p:cNvSpPr>
              <p:nvPr/>
            </p:nvSpPr>
            <p:spPr bwMode="auto"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55"/>
            <p:cNvGrpSpPr>
              <a:grpSpLocks/>
            </p:cNvGrpSpPr>
            <p:nvPr/>
          </p:nvGrpSpPr>
          <p:grpSpPr bwMode="auto">
            <a:xfrm>
              <a:off x="1056" y="3024"/>
              <a:ext cx="624" cy="480"/>
              <a:chOff x="624" y="2496"/>
              <a:chExt cx="2688" cy="1632"/>
            </a:xfrm>
          </p:grpSpPr>
          <p:sp>
            <p:nvSpPr>
              <p:cNvPr id="479288" name="Rectangle 56"/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89" name="Rectangle 57"/>
              <p:cNvSpPr>
                <a:spLocks noChangeArrowheads="1"/>
              </p:cNvSpPr>
              <p:nvPr/>
            </p:nvSpPr>
            <p:spPr bwMode="auto"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90" name="Rectangle 58"/>
              <p:cNvSpPr>
                <a:spLocks noChangeArrowheads="1"/>
              </p:cNvSpPr>
              <p:nvPr/>
            </p:nvSpPr>
            <p:spPr bwMode="auto">
              <a:xfrm>
                <a:off x="1559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91" name="Rectangle 59"/>
              <p:cNvSpPr>
                <a:spLocks noChangeArrowheads="1"/>
              </p:cNvSpPr>
              <p:nvPr/>
            </p:nvSpPr>
            <p:spPr bwMode="auto">
              <a:xfrm>
                <a:off x="2024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92" name="Rectangle 60"/>
              <p:cNvSpPr>
                <a:spLocks noChangeArrowheads="1"/>
              </p:cNvSpPr>
              <p:nvPr/>
            </p:nvSpPr>
            <p:spPr bwMode="auto">
              <a:xfrm>
                <a:off x="2494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93" name="Rectangle 61"/>
              <p:cNvSpPr>
                <a:spLocks noChangeArrowheads="1"/>
              </p:cNvSpPr>
              <p:nvPr/>
            </p:nvSpPr>
            <p:spPr bwMode="auto">
              <a:xfrm>
                <a:off x="2963" y="3040"/>
                <a:ext cx="349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94" name="Rectangle 62"/>
              <p:cNvSpPr>
                <a:spLocks noChangeArrowheads="1"/>
              </p:cNvSpPr>
              <p:nvPr/>
            </p:nvSpPr>
            <p:spPr bwMode="auto"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95" name="Rectangle 63"/>
              <p:cNvSpPr>
                <a:spLocks noChangeArrowheads="1"/>
              </p:cNvSpPr>
              <p:nvPr/>
            </p:nvSpPr>
            <p:spPr bwMode="auto"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96" name="Rectangle 64"/>
              <p:cNvSpPr>
                <a:spLocks noChangeArrowheads="1"/>
              </p:cNvSpPr>
              <p:nvPr/>
            </p:nvSpPr>
            <p:spPr bwMode="auto"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65"/>
            <p:cNvGrpSpPr>
              <a:grpSpLocks/>
            </p:cNvGrpSpPr>
            <p:nvPr/>
          </p:nvGrpSpPr>
          <p:grpSpPr bwMode="auto">
            <a:xfrm>
              <a:off x="3408" y="3024"/>
              <a:ext cx="624" cy="480"/>
              <a:chOff x="624" y="2496"/>
              <a:chExt cx="2688" cy="1632"/>
            </a:xfrm>
          </p:grpSpPr>
          <p:sp>
            <p:nvSpPr>
              <p:cNvPr id="479298" name="Rectangle 66"/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299" name="Rectangle 67"/>
              <p:cNvSpPr>
                <a:spLocks noChangeArrowheads="1"/>
              </p:cNvSpPr>
              <p:nvPr/>
            </p:nvSpPr>
            <p:spPr bwMode="auto"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00" name="Rectangle 68"/>
              <p:cNvSpPr>
                <a:spLocks noChangeArrowheads="1"/>
              </p:cNvSpPr>
              <p:nvPr/>
            </p:nvSpPr>
            <p:spPr bwMode="auto">
              <a:xfrm>
                <a:off x="1559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01" name="Rectangle 69"/>
              <p:cNvSpPr>
                <a:spLocks noChangeArrowheads="1"/>
              </p:cNvSpPr>
              <p:nvPr/>
            </p:nvSpPr>
            <p:spPr bwMode="auto">
              <a:xfrm>
                <a:off x="2024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02" name="Rectangle 70"/>
              <p:cNvSpPr>
                <a:spLocks noChangeArrowheads="1"/>
              </p:cNvSpPr>
              <p:nvPr/>
            </p:nvSpPr>
            <p:spPr bwMode="auto">
              <a:xfrm>
                <a:off x="2494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03" name="Rectangle 71"/>
              <p:cNvSpPr>
                <a:spLocks noChangeArrowheads="1"/>
              </p:cNvSpPr>
              <p:nvPr/>
            </p:nvSpPr>
            <p:spPr bwMode="auto">
              <a:xfrm>
                <a:off x="2963" y="3040"/>
                <a:ext cx="349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04" name="Rectangle 72"/>
              <p:cNvSpPr>
                <a:spLocks noChangeArrowheads="1"/>
              </p:cNvSpPr>
              <p:nvPr/>
            </p:nvSpPr>
            <p:spPr bwMode="auto"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05" name="Rectangle 73"/>
              <p:cNvSpPr>
                <a:spLocks noChangeArrowheads="1"/>
              </p:cNvSpPr>
              <p:nvPr/>
            </p:nvSpPr>
            <p:spPr bwMode="auto"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06" name="Rectangle 74"/>
              <p:cNvSpPr>
                <a:spLocks noChangeArrowheads="1"/>
              </p:cNvSpPr>
              <p:nvPr/>
            </p:nvSpPr>
            <p:spPr bwMode="auto"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8" name="Group 75"/>
            <p:cNvGrpSpPr>
              <a:grpSpLocks/>
            </p:cNvGrpSpPr>
            <p:nvPr/>
          </p:nvGrpSpPr>
          <p:grpSpPr bwMode="auto">
            <a:xfrm>
              <a:off x="4032" y="3024"/>
              <a:ext cx="624" cy="480"/>
              <a:chOff x="624" y="2496"/>
              <a:chExt cx="2688" cy="1632"/>
            </a:xfrm>
          </p:grpSpPr>
          <p:sp>
            <p:nvSpPr>
              <p:cNvPr id="479308" name="Rectangle 76"/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09" name="Rectangle 77"/>
              <p:cNvSpPr>
                <a:spLocks noChangeArrowheads="1"/>
              </p:cNvSpPr>
              <p:nvPr/>
            </p:nvSpPr>
            <p:spPr bwMode="auto"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10" name="Rectangle 78"/>
              <p:cNvSpPr>
                <a:spLocks noChangeArrowheads="1"/>
              </p:cNvSpPr>
              <p:nvPr/>
            </p:nvSpPr>
            <p:spPr bwMode="auto">
              <a:xfrm>
                <a:off x="1559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11" name="Rectangle 79"/>
              <p:cNvSpPr>
                <a:spLocks noChangeArrowheads="1"/>
              </p:cNvSpPr>
              <p:nvPr/>
            </p:nvSpPr>
            <p:spPr bwMode="auto">
              <a:xfrm>
                <a:off x="2024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12" name="Rectangle 80"/>
              <p:cNvSpPr>
                <a:spLocks noChangeArrowheads="1"/>
              </p:cNvSpPr>
              <p:nvPr/>
            </p:nvSpPr>
            <p:spPr bwMode="auto">
              <a:xfrm>
                <a:off x="2494" y="3040"/>
                <a:ext cx="353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13" name="Rectangle 81"/>
              <p:cNvSpPr>
                <a:spLocks noChangeArrowheads="1"/>
              </p:cNvSpPr>
              <p:nvPr/>
            </p:nvSpPr>
            <p:spPr bwMode="auto">
              <a:xfrm>
                <a:off x="2963" y="3040"/>
                <a:ext cx="349" cy="340"/>
              </a:xfrm>
              <a:prstGeom prst="rect">
                <a:avLst/>
              </a:prstGeom>
              <a:solidFill>
                <a:srgbClr val="A2C1FE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14" name="Rectangle 82"/>
              <p:cNvSpPr>
                <a:spLocks noChangeArrowheads="1"/>
              </p:cNvSpPr>
              <p:nvPr/>
            </p:nvSpPr>
            <p:spPr bwMode="auto"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15" name="Rectangle 83"/>
              <p:cNvSpPr>
                <a:spLocks noChangeArrowheads="1"/>
              </p:cNvSpPr>
              <p:nvPr/>
            </p:nvSpPr>
            <p:spPr bwMode="auto"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9316" name="Rectangle 84"/>
              <p:cNvSpPr>
                <a:spLocks noChangeArrowheads="1"/>
              </p:cNvSpPr>
              <p:nvPr/>
            </p:nvSpPr>
            <p:spPr bwMode="auto"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6">
                    <a:lumMod val="75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DB111-FB2C-4178-897B-843A9711E2A1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8808"/>
            <a:ext cx="9560257" cy="62831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4000" dirty="0"/>
              <a:t>Array of structures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algn="just">
              <a:lnSpc>
                <a:spcPct val="80000"/>
              </a:lnSpc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We can define single or multidimensional arrays as structure variables.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24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marks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sz="24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   {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sz="24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subject1;  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sz="24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subject2;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sz="24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subject3;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sz="24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	   }  ;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sz="24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marks student[80];</a:t>
            </a:r>
          </a:p>
          <a:p>
            <a:pPr marL="0" algn="just">
              <a:lnSpc>
                <a:spcPct val="80000"/>
              </a:lnSpc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efines an array called student, that consists of 80 elements.</a:t>
            </a:r>
          </a:p>
          <a:p>
            <a:pPr marL="0" algn="just">
              <a:lnSpc>
                <a:spcPct val="8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Each element is defined to be the type marks.</a:t>
            </a:r>
          </a:p>
          <a:p>
            <a:pPr marL="0" algn="just">
              <a:lnSpc>
                <a:spcPct val="80000"/>
              </a:lnSpc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E09617-F55A-443D-8265-40A60E87985C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260648"/>
            <a:ext cx="8898634" cy="685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000" dirty="0"/>
              <a:t>Array of structures – Initialization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415480" y="1196752"/>
            <a:ext cx="5832648" cy="4824536"/>
          </a:xfrm>
        </p:spPr>
        <p:txBody>
          <a:bodyPr rtlCol="0">
            <a:normAutofit/>
          </a:bodyPr>
          <a:lstStyle/>
          <a:p>
            <a:pPr algn="just">
              <a:lnSpc>
                <a:spcPct val="80000"/>
              </a:lnSpc>
              <a:buNone/>
              <a:defRPr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struct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marks {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subject1;  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subject2;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subject3;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}  ;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main(){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marks student[]={ 				                     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			 {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45,47,49},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                     	 {43,44,45},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				 {46,42,43}</a:t>
            </a:r>
          </a:p>
          <a:p>
            <a:pPr algn="just">
              <a:lnSpc>
                <a:spcPct val="80000"/>
              </a:lnSpc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		             };</a:t>
            </a:r>
          </a:p>
          <a:p>
            <a:pPr algn="just">
              <a:lnSpc>
                <a:spcPct val="80000"/>
              </a:lnSpc>
              <a:buNone/>
              <a:defRPr/>
            </a:pP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60584"/>
              </p:ext>
            </p:extLst>
          </p:nvPr>
        </p:nvGraphicFramePr>
        <p:xfrm>
          <a:off x="7104113" y="1669256"/>
          <a:ext cx="3146425" cy="4064000"/>
        </p:xfrm>
        <a:graphic>
          <a:graphicData uri="http://schemas.openxmlformats.org/drawingml/2006/table">
            <a:tbl>
              <a:tblPr/>
              <a:tblGrid>
                <a:gridCol w="1964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Memory </a:t>
                      </a:r>
                    </a:p>
                  </a:txBody>
                  <a:tcPr marL="67423" marR="67423" marT="93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student[0].subject1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student[0].subject2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47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student[0].subject3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49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student[1].subject1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43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student[1].subject2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44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student[1].subject3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45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student[2].subject1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46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student[2].subject2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42 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student[2].subject3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43 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423" marR="67423" marT="936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EE75CF-20C4-4D13-BF72-658CB2D1A38C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1" y="260648"/>
            <a:ext cx="9560258" cy="628310"/>
          </a:xfrm>
        </p:spPr>
        <p:txBody>
          <a:bodyPr/>
          <a:lstStyle/>
          <a:p>
            <a:r>
              <a:rPr lang="en-US" dirty="0" smtClean="0"/>
              <a:t>Array of Structure: </a:t>
            </a:r>
            <a:r>
              <a:rPr lang="en-US" b="1" dirty="0" smtClean="0">
                <a:solidFill>
                  <a:srgbClr val="C00000"/>
                </a:solidFill>
                <a:latin typeface="Tempus Sans ITC" pitchFamily="82" charset="0"/>
              </a:rPr>
              <a:t>Example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983431" y="961926"/>
            <a:ext cx="10370369" cy="5394425"/>
          </a:xfrm>
        </p:spPr>
        <p:txBody>
          <a:bodyPr>
            <a:noAutofit/>
          </a:bodyPr>
          <a:lstStyle/>
          <a:p>
            <a:pPr marL="0" indent="0" algn="just" fontAlgn="base">
              <a:spcBef>
                <a:spcPts val="0"/>
              </a:spcBef>
              <a:buNone/>
            </a:pPr>
            <a:r>
              <a:rPr lang="en-US" sz="2600" dirty="0" err="1"/>
              <a:t>struct</a:t>
            </a:r>
            <a:r>
              <a:rPr lang="en-US" sz="2600" dirty="0"/>
              <a:t> Book {		//Structure Definition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en-US" sz="2600" dirty="0"/>
              <a:t>	char title[20];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en-US" sz="2600" dirty="0"/>
              <a:t>	char author[15];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en-US" sz="2600" dirty="0"/>
              <a:t>	</a:t>
            </a:r>
            <a:r>
              <a:rPr lang="en-US" sz="2600" dirty="0" err="1"/>
              <a:t>int</a:t>
            </a:r>
            <a:r>
              <a:rPr lang="en-US" sz="2600" dirty="0"/>
              <a:t> pages;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en-US" sz="2600" dirty="0"/>
              <a:t>	float price;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en-US" sz="2600" dirty="0"/>
              <a:t>};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en-US" sz="2600" dirty="0" err="1"/>
              <a:t>int</a:t>
            </a:r>
            <a:r>
              <a:rPr lang="en-US" sz="2600" dirty="0"/>
              <a:t> main( ){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struct</a:t>
            </a:r>
            <a:r>
              <a:rPr lang="en-US" sz="2600" dirty="0"/>
              <a:t> Book b[10];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printf</a:t>
            </a:r>
            <a:r>
              <a:rPr lang="en-US" sz="2600" dirty="0"/>
              <a:t>("Input values");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en-US" sz="2600" dirty="0"/>
              <a:t>    for (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=0;i&lt;3;i++)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scanf</a:t>
            </a:r>
            <a:r>
              <a:rPr lang="en-US" sz="2600" dirty="0"/>
              <a:t>("%s %s %d %f", b[</a:t>
            </a:r>
            <a:r>
              <a:rPr lang="en-US" sz="2600" dirty="0" err="1"/>
              <a:t>i</a:t>
            </a:r>
            <a:r>
              <a:rPr lang="en-US" sz="2600" dirty="0"/>
              <a:t>].title, b[</a:t>
            </a:r>
            <a:r>
              <a:rPr lang="en-US" sz="2600" dirty="0" err="1"/>
              <a:t>i</a:t>
            </a:r>
            <a:r>
              <a:rPr lang="en-US" sz="2600" dirty="0"/>
              <a:t>].author, &amp;b[</a:t>
            </a:r>
            <a:r>
              <a:rPr lang="en-US" sz="2600" dirty="0" err="1"/>
              <a:t>i</a:t>
            </a:r>
            <a:r>
              <a:rPr lang="en-US" sz="2600" dirty="0"/>
              <a:t>].pages, &amp;b[</a:t>
            </a:r>
            <a:r>
              <a:rPr lang="en-US" sz="2600" dirty="0" err="1"/>
              <a:t>i</a:t>
            </a:r>
            <a:r>
              <a:rPr lang="en-US" sz="2600" dirty="0"/>
              <a:t>].price);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en-US" sz="2600" dirty="0"/>
              <a:t>    for (</a:t>
            </a:r>
            <a:r>
              <a:rPr lang="en-US" sz="2600" dirty="0" err="1"/>
              <a:t>int</a:t>
            </a:r>
            <a:r>
              <a:rPr lang="en-US" sz="2600" dirty="0"/>
              <a:t> j=0;j&lt;3;j++)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printf</a:t>
            </a:r>
            <a:r>
              <a:rPr lang="en-US" sz="2600" dirty="0"/>
              <a:t>("%s\t %s\t %d\t %f\n", b[j].title, b[j].author, b[j].pages, b[j].price);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en-US" sz="2600" dirty="0"/>
              <a:t> return 0;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en-US" sz="2600" dirty="0"/>
              <a:t>}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D66F84-BC1D-4C80-AB8A-02E9202C42BC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439" y="280410"/>
            <a:ext cx="9343019" cy="62831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3200" dirty="0">
                <a:solidFill>
                  <a:srgbClr val="002060"/>
                </a:solidFill>
              </a:rPr>
              <a:t>Arrays within Structures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055439" y="1056970"/>
            <a:ext cx="9931009" cy="5059363"/>
          </a:xfrm>
        </p:spPr>
        <p:txBody>
          <a:bodyPr/>
          <a:lstStyle/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dirty="0"/>
              <a:t>We can define single or multidimensional arrays inside a structure.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>
                <a:solidFill>
                  <a:schemeClr val="accent2"/>
                </a:solidFill>
              </a:rPr>
              <a:t>	</a:t>
            </a:r>
            <a:r>
              <a:rPr lang="en-US" sz="2400" b="1" dirty="0" err="1">
                <a:solidFill>
                  <a:srgbClr val="660033"/>
                </a:solidFill>
              </a:rPr>
              <a:t>struct</a:t>
            </a:r>
            <a:r>
              <a:rPr lang="en-US" sz="2400" b="1" dirty="0">
                <a:solidFill>
                  <a:srgbClr val="660033"/>
                </a:solidFill>
              </a:rPr>
              <a:t> marks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solidFill>
                  <a:srgbClr val="660033"/>
                </a:solidFill>
              </a:rPr>
              <a:t>	{	</a:t>
            </a:r>
            <a:r>
              <a:rPr lang="en-US" sz="2400" b="1" dirty="0" err="1">
                <a:solidFill>
                  <a:srgbClr val="660033"/>
                </a:solidFill>
              </a:rPr>
              <a:t>int</a:t>
            </a:r>
            <a:r>
              <a:rPr lang="en-US" sz="2400" b="1" dirty="0">
                <a:solidFill>
                  <a:srgbClr val="660033"/>
                </a:solidFill>
              </a:rPr>
              <a:t>  </a:t>
            </a:r>
            <a:r>
              <a:rPr lang="en-US" sz="2400" b="1" dirty="0" err="1">
                <a:solidFill>
                  <a:srgbClr val="660033"/>
                </a:solidFill>
              </a:rPr>
              <a:t>rollno</a:t>
            </a:r>
            <a:r>
              <a:rPr lang="en-US" sz="2400" b="1" dirty="0">
                <a:solidFill>
                  <a:srgbClr val="660033"/>
                </a:solidFill>
              </a:rPr>
              <a:t>;  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solidFill>
                  <a:srgbClr val="660033"/>
                </a:solidFill>
              </a:rPr>
              <a:t>		float  subject[3];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solidFill>
                  <a:srgbClr val="660033"/>
                </a:solidFill>
              </a:rPr>
              <a:t>	} student[2] ;</a:t>
            </a:r>
          </a:p>
          <a:p>
            <a:pPr marL="0" algn="just">
              <a:lnSpc>
                <a:spcPct val="80000"/>
              </a:lnSpc>
              <a:buNone/>
              <a:defRPr/>
            </a:pPr>
            <a:endParaRPr lang="en-US" sz="2400" dirty="0"/>
          </a:p>
          <a:p>
            <a:pPr marL="0" algn="just">
              <a:lnSpc>
                <a:spcPct val="80000"/>
              </a:lnSpc>
              <a:buNone/>
              <a:defRPr/>
            </a:pPr>
            <a:r>
              <a:rPr lang="en-US" sz="2400" dirty="0"/>
              <a:t>The member </a:t>
            </a:r>
            <a:r>
              <a:rPr lang="en-US" sz="2400" b="1" dirty="0">
                <a:solidFill>
                  <a:srgbClr val="660033"/>
                </a:solidFill>
              </a:rPr>
              <a:t>subject </a:t>
            </a:r>
            <a:r>
              <a:rPr lang="en-US" sz="2400" dirty="0"/>
              <a:t>contains 3 elements;</a:t>
            </a:r>
            <a:r>
              <a:rPr lang="en-US" sz="2400" dirty="0">
                <a:solidFill>
                  <a:srgbClr val="660033"/>
                </a:solidFill>
              </a:rPr>
              <a:t> </a:t>
            </a:r>
            <a:r>
              <a:rPr lang="en-US" sz="2400" b="1" dirty="0"/>
              <a:t>subject[0], subject[1] &amp; subject[2].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endParaRPr lang="en-US" sz="2400" b="1" dirty="0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student[1].subject[2];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2400" b="1" dirty="0"/>
              <a:t>Refers to the marks obtained in the third subject by the second student.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1051        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7A9B6-8AE5-483E-BFDF-CAD71860E51C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978173-3A4B-4F2D-B2C9-C0B8C196B58E}" type="datetime1">
              <a:rPr lang="en-US" smtClean="0">
                <a:solidFill>
                  <a:srgbClr val="002060"/>
                </a:solidFill>
              </a:rPr>
              <a:t>10/23/2019</a:t>
            </a:fld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85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44"/>
      </a:dk2>
      <a:lt2>
        <a:srgbClr val="FFFF00"/>
      </a:lt2>
      <a:accent1>
        <a:srgbClr val="FF9900"/>
      </a:accent1>
      <a:accent2>
        <a:srgbClr val="00FFFF"/>
      </a:accent2>
      <a:accent3>
        <a:srgbClr val="AAAAB0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2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s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SUC2018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UC2018 Template" id="{93EF96F5-E747-46F5-91A5-49A1A8F17C25}" vid="{65C9EF66-907A-46B3-BC73-6E107B4F2626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4735</TotalTime>
  <Words>1302</Words>
  <Application>Microsoft Office PowerPoint</Application>
  <PresentationFormat>Widescreen</PresentationFormat>
  <Paragraphs>410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Baskerville Old Face</vt:lpstr>
      <vt:lpstr>Calibri</vt:lpstr>
      <vt:lpstr>Calibri Light</vt:lpstr>
      <vt:lpstr>Courier New</vt:lpstr>
      <vt:lpstr>Monotype Sorts</vt:lpstr>
      <vt:lpstr>Tempus Sans ITC</vt:lpstr>
      <vt:lpstr>Times New Roman</vt:lpstr>
      <vt:lpstr>Wingdings</vt:lpstr>
      <vt:lpstr>2_Default Design</vt:lpstr>
      <vt:lpstr>cse-1</vt:lpstr>
      <vt:lpstr>1_Office Theme</vt:lpstr>
      <vt:lpstr>PSUC2018 Template</vt:lpstr>
      <vt:lpstr>PowerPoint Presentation</vt:lpstr>
      <vt:lpstr>PowerPoint Presentation</vt:lpstr>
      <vt:lpstr>Objectives </vt:lpstr>
      <vt:lpstr>Session outcome</vt:lpstr>
      <vt:lpstr>Arrays of structures</vt:lpstr>
      <vt:lpstr>Array of structures</vt:lpstr>
      <vt:lpstr>Array of structures – Initialization</vt:lpstr>
      <vt:lpstr>Array of Structure: Example</vt:lpstr>
      <vt:lpstr>Arrays within Structures</vt:lpstr>
      <vt:lpstr>Arrays within structures : example</vt:lpstr>
      <vt:lpstr>Structures within Structures</vt:lpstr>
      <vt:lpstr>Structures within Structures</vt:lpstr>
      <vt:lpstr>Structures and functions</vt:lpstr>
      <vt:lpstr>Structures -Problems</vt:lpstr>
      <vt:lpstr>Structures – Solution for Q1</vt:lpstr>
      <vt:lpstr>Structures – Solution for Q1</vt:lpstr>
      <vt:lpstr>Pointers and structures</vt:lpstr>
      <vt:lpstr>Pointers and Structures </vt:lpstr>
      <vt:lpstr>Pointers and Structures- example</vt:lpstr>
      <vt:lpstr>Summary</vt:lpstr>
    </vt:vector>
  </TitlesOfParts>
  <Company>M.I.T. MANIPAL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</dc:title>
  <dc:creator>RAJ</dc:creator>
  <cp:lastModifiedBy>Rajesh Gopakumar</cp:lastModifiedBy>
  <cp:revision>189</cp:revision>
  <dcterms:created xsi:type="dcterms:W3CDTF">2006-06-13T05:50:57Z</dcterms:created>
  <dcterms:modified xsi:type="dcterms:W3CDTF">2019-10-24T04:40:38Z</dcterms:modified>
</cp:coreProperties>
</file>