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99" r:id="rId2"/>
    <p:sldMasterId id="2147483911" r:id="rId3"/>
    <p:sldMasterId id="2147483951" r:id="rId4"/>
    <p:sldMasterId id="2147483963" r:id="rId5"/>
  </p:sldMasterIdLst>
  <p:notesMasterIdLst>
    <p:notesMasterId r:id="rId35"/>
  </p:notesMasterIdLst>
  <p:sldIdLst>
    <p:sldId id="344" r:id="rId6"/>
    <p:sldId id="345" r:id="rId7"/>
    <p:sldId id="346" r:id="rId8"/>
    <p:sldId id="329" r:id="rId9"/>
    <p:sldId id="354" r:id="rId10"/>
    <p:sldId id="355" r:id="rId11"/>
    <p:sldId id="356" r:id="rId12"/>
    <p:sldId id="357" r:id="rId13"/>
    <p:sldId id="358" r:id="rId14"/>
    <p:sldId id="359" r:id="rId15"/>
    <p:sldId id="315" r:id="rId16"/>
    <p:sldId id="274" r:id="rId17"/>
    <p:sldId id="349" r:id="rId18"/>
    <p:sldId id="350" r:id="rId19"/>
    <p:sldId id="351" r:id="rId20"/>
    <p:sldId id="352" r:id="rId21"/>
    <p:sldId id="353" r:id="rId22"/>
    <p:sldId id="330" r:id="rId23"/>
    <p:sldId id="325" r:id="rId24"/>
    <p:sldId id="316" r:id="rId25"/>
    <p:sldId id="317" r:id="rId26"/>
    <p:sldId id="342" r:id="rId27"/>
    <p:sldId id="341" r:id="rId28"/>
    <p:sldId id="363" r:id="rId29"/>
    <p:sldId id="362" r:id="rId30"/>
    <p:sldId id="320" r:id="rId31"/>
    <p:sldId id="360" r:id="rId32"/>
    <p:sldId id="361" r:id="rId33"/>
    <p:sldId id="327" r:id="rId3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0876" autoAdjust="0"/>
  </p:normalViewPr>
  <p:slideViewPr>
    <p:cSldViewPr>
      <p:cViewPr varScale="1">
        <p:scale>
          <a:sx n="63" d="100"/>
          <a:sy n="63" d="100"/>
        </p:scale>
        <p:origin x="996" y="72"/>
      </p:cViewPr>
      <p:guideLst>
        <p:guide orient="horz" pos="2160"/>
        <p:guide pos="3840"/>
      </p:guideLst>
    </p:cSldViewPr>
  </p:slideViewPr>
  <p:outlineViewPr>
    <p:cViewPr>
      <p:scale>
        <a:sx n="33" d="100"/>
        <a:sy n="33" d="100"/>
      </p:scale>
      <p:origin x="0" y="-2550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889E32F-62DA-4C7B-88B9-EBDF5CEE31C9}" type="slidenum">
              <a:rPr lang="en-US"/>
              <a:pPr>
                <a:defRPr/>
              </a:pPr>
              <a:t>‹#›</a:t>
            </a:fld>
            <a:endParaRPr lang="en-US"/>
          </a:p>
        </p:txBody>
      </p:sp>
    </p:spTree>
    <p:extLst>
      <p:ext uri="{BB962C8B-B14F-4D97-AF65-F5344CB8AC3E}">
        <p14:creationId xmlns:p14="http://schemas.microsoft.com/office/powerpoint/2010/main" val="1374825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2</a:t>
            </a:fld>
            <a:endParaRPr lang="en-US"/>
          </a:p>
        </p:txBody>
      </p:sp>
    </p:spTree>
    <p:extLst>
      <p:ext uri="{BB962C8B-B14F-4D97-AF65-F5344CB8AC3E}">
        <p14:creationId xmlns:p14="http://schemas.microsoft.com/office/powerpoint/2010/main" val="47536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D86AF88-0E9F-4085-A6A5-7DC2313A166A}" type="slidenum">
              <a:rPr lang="en-US" smtClean="0"/>
              <a:pPr/>
              <a:t>12</a:t>
            </a:fld>
            <a:endParaRPr 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9084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A57FF3-7072-44DD-9EAB-217F03EBF950}" type="slidenum">
              <a:rPr lang="en-US" smtClean="0"/>
              <a:pPr/>
              <a:t>13</a:t>
            </a:fld>
            <a:endParaRPr 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algn="just"/>
            <a:r>
              <a:rPr lang="en-US" dirty="0"/>
              <a:t>Consider the following: </a:t>
            </a:r>
          </a:p>
          <a:p>
            <a:pPr algn="just"/>
            <a:r>
              <a:rPr lang="en-US" dirty="0"/>
              <a:t>	</a:t>
            </a:r>
            <a:r>
              <a:rPr lang="en-US" dirty="0" err="1"/>
              <a:t>int</a:t>
            </a:r>
            <a:r>
              <a:rPr lang="en-US" dirty="0"/>
              <a:t> </a:t>
            </a:r>
            <a:r>
              <a:rPr lang="en-US" dirty="0" err="1"/>
              <a:t>my_array</a:t>
            </a:r>
            <a:r>
              <a:rPr lang="en-US" dirty="0"/>
              <a:t>[] = {1,23,17,4,-5,100}; </a:t>
            </a:r>
          </a:p>
          <a:p>
            <a:pPr algn="just"/>
            <a:endParaRPr lang="en-US" dirty="0"/>
          </a:p>
          <a:p>
            <a:pPr algn="just"/>
            <a:r>
              <a:rPr lang="en-US" dirty="0"/>
              <a:t>Here we have an array containing 6 integers. We refer to each of these integers by means of a subscript to </a:t>
            </a:r>
            <a:r>
              <a:rPr lang="en-US" b="1" dirty="0" err="1"/>
              <a:t>my_array</a:t>
            </a:r>
            <a:r>
              <a:rPr lang="en-US" dirty="0"/>
              <a:t>, i.e. using </a:t>
            </a:r>
            <a:r>
              <a:rPr lang="en-US" b="1" dirty="0" err="1"/>
              <a:t>my_array</a:t>
            </a:r>
            <a:r>
              <a:rPr lang="en-US" b="1" dirty="0"/>
              <a:t>[0]</a:t>
            </a:r>
            <a:r>
              <a:rPr lang="en-US" dirty="0"/>
              <a:t> through </a:t>
            </a:r>
            <a:r>
              <a:rPr lang="en-US" b="1" dirty="0" err="1"/>
              <a:t>my_array</a:t>
            </a:r>
            <a:r>
              <a:rPr lang="en-US" b="1" dirty="0"/>
              <a:t>[5]</a:t>
            </a:r>
            <a:r>
              <a:rPr lang="en-US" dirty="0"/>
              <a:t>. But, we could alternatively access them via a pointer as follows: </a:t>
            </a:r>
          </a:p>
          <a:p>
            <a:pPr algn="just"/>
            <a:endParaRPr lang="en-US" dirty="0"/>
          </a:p>
          <a:p>
            <a:pPr algn="just"/>
            <a:r>
              <a:rPr lang="en-US" dirty="0" err="1"/>
              <a:t>int</a:t>
            </a:r>
            <a:r>
              <a:rPr lang="en-US" dirty="0"/>
              <a:t> *</a:t>
            </a:r>
            <a:r>
              <a:rPr lang="en-US" dirty="0" err="1"/>
              <a:t>ptr</a:t>
            </a:r>
            <a:r>
              <a:rPr lang="en-US" dirty="0"/>
              <a:t>; </a:t>
            </a:r>
            <a:r>
              <a:rPr lang="en-US" dirty="0" err="1"/>
              <a:t>ptr</a:t>
            </a:r>
            <a:r>
              <a:rPr lang="en-US" dirty="0"/>
              <a:t> = &amp;</a:t>
            </a:r>
            <a:r>
              <a:rPr lang="en-US" dirty="0" err="1"/>
              <a:t>my_array</a:t>
            </a:r>
            <a:r>
              <a:rPr lang="en-US" dirty="0"/>
              <a:t>[0]; /* point our pointer at the first integer in our array */ </a:t>
            </a:r>
          </a:p>
          <a:p>
            <a:pPr algn="just"/>
            <a:endParaRPr lang="en-US" dirty="0"/>
          </a:p>
        </p:txBody>
      </p:sp>
    </p:spTree>
    <p:extLst>
      <p:ext uri="{BB962C8B-B14F-4D97-AF65-F5344CB8AC3E}">
        <p14:creationId xmlns:p14="http://schemas.microsoft.com/office/powerpoint/2010/main" val="710314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F89E1DC-10A7-4625-A774-C1032F7629E4}" type="slidenum">
              <a:rPr lang="en-US" smtClean="0"/>
              <a:pPr/>
              <a:t>14</a:t>
            </a:fld>
            <a:endParaRPr 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p:spPr>
        <p:txBody>
          <a:bodyPr/>
          <a:lstStyle/>
          <a:p>
            <a:pPr marL="0" algn="just" eaLnBrk="1" hangingPunct="1">
              <a:lnSpc>
                <a:spcPct val="90000"/>
              </a:lnSpc>
              <a:buFont typeface="Wingdings" pitchFamily="2" charset="2"/>
              <a:buChar char="§"/>
            </a:pPr>
            <a:r>
              <a:rPr lang="en-US" dirty="0"/>
              <a:t>The name </a:t>
            </a:r>
            <a:r>
              <a:rPr lang="en-US" b="1" dirty="0">
                <a:solidFill>
                  <a:srgbClr val="C00000"/>
                </a:solidFill>
              </a:rPr>
              <a:t>x</a:t>
            </a:r>
            <a:r>
              <a:rPr lang="en-US" dirty="0"/>
              <a:t> is defined as a constant pointer pointing to the first element, </a:t>
            </a:r>
            <a:r>
              <a:rPr lang="en-US" b="1" dirty="0">
                <a:solidFill>
                  <a:srgbClr val="C00000"/>
                </a:solidFill>
              </a:rPr>
              <a:t>x[0]</a:t>
            </a:r>
            <a:r>
              <a:rPr lang="en-US" dirty="0"/>
              <a:t>  and therefore the value of </a:t>
            </a:r>
            <a:r>
              <a:rPr lang="en-US" b="1" dirty="0">
                <a:solidFill>
                  <a:srgbClr val="C00000"/>
                </a:solidFill>
              </a:rPr>
              <a:t>x</a:t>
            </a:r>
            <a:r>
              <a:rPr lang="en-US" dirty="0"/>
              <a:t> is </a:t>
            </a:r>
            <a:r>
              <a:rPr lang="en-US" b="1" dirty="0">
                <a:solidFill>
                  <a:srgbClr val="C00000"/>
                </a:solidFill>
              </a:rPr>
              <a:t>1000</a:t>
            </a:r>
            <a:r>
              <a:rPr lang="en-US" dirty="0"/>
              <a:t>, the location where </a:t>
            </a:r>
            <a:r>
              <a:rPr lang="en-US" b="1" dirty="0">
                <a:solidFill>
                  <a:srgbClr val="C00000"/>
                </a:solidFill>
              </a:rPr>
              <a:t>x[0]</a:t>
            </a:r>
            <a:r>
              <a:rPr lang="en-US" dirty="0"/>
              <a:t> is stored.</a:t>
            </a:r>
          </a:p>
          <a:p>
            <a:pPr marL="0" algn="just" eaLnBrk="1" hangingPunct="1">
              <a:lnSpc>
                <a:spcPct val="90000"/>
              </a:lnSpc>
              <a:buFont typeface="Wingdings" pitchFamily="2" charset="2"/>
              <a:buChar char="§"/>
            </a:pPr>
            <a:endParaRPr lang="en-US" dirty="0"/>
          </a:p>
          <a:p>
            <a:pPr marL="0" algn="just" eaLnBrk="1" hangingPunct="1">
              <a:lnSpc>
                <a:spcPct val="90000"/>
              </a:lnSpc>
              <a:buFontTx/>
              <a:buNone/>
            </a:pPr>
            <a:r>
              <a:rPr lang="en-US" dirty="0"/>
              <a:t>	i.e. is </a:t>
            </a:r>
            <a:r>
              <a:rPr lang="en-US" b="1" dirty="0">
                <a:solidFill>
                  <a:srgbClr val="C00000"/>
                </a:solidFill>
              </a:rPr>
              <a:t>x =&amp;x[0] </a:t>
            </a:r>
            <a:r>
              <a:rPr lang="en-US" b="1" dirty="0">
                <a:solidFill>
                  <a:srgbClr val="C00000"/>
                </a:solidFill>
                <a:sym typeface="Wingdings" pitchFamily="2" charset="2"/>
              </a:rPr>
              <a:t></a:t>
            </a:r>
            <a:r>
              <a:rPr lang="en-US" b="1" dirty="0">
                <a:solidFill>
                  <a:srgbClr val="C00000"/>
                </a:solidFill>
              </a:rPr>
              <a:t>1000;</a:t>
            </a:r>
          </a:p>
          <a:p>
            <a:pPr marL="0" algn="just" eaLnBrk="1" hangingPunct="1">
              <a:lnSpc>
                <a:spcPct val="90000"/>
              </a:lnSpc>
              <a:buFontTx/>
              <a:buNone/>
            </a:pPr>
            <a:endParaRPr lang="en-US" b="1" dirty="0">
              <a:solidFill>
                <a:srgbClr val="C00000"/>
              </a:solidFill>
            </a:endParaRPr>
          </a:p>
          <a:p>
            <a:pPr marL="0" algn="just" eaLnBrk="1" hangingPunct="1">
              <a:lnSpc>
                <a:spcPct val="90000"/>
              </a:lnSpc>
              <a:buFontTx/>
              <a:buNone/>
            </a:pPr>
            <a:r>
              <a:rPr lang="en-US" dirty="0"/>
              <a:t>If we declare </a:t>
            </a:r>
            <a:r>
              <a:rPr lang="en-US" b="1" dirty="0">
                <a:solidFill>
                  <a:srgbClr val="C00000"/>
                </a:solidFill>
              </a:rPr>
              <a:t>p</a:t>
            </a:r>
            <a:r>
              <a:rPr lang="en-US" dirty="0"/>
              <a:t> as an </a:t>
            </a:r>
            <a:r>
              <a:rPr lang="en-US" b="1" dirty="0"/>
              <a:t>integer pointer</a:t>
            </a:r>
            <a:r>
              <a:rPr lang="en-US" dirty="0"/>
              <a:t>, then we can make the pointer </a:t>
            </a:r>
            <a:r>
              <a:rPr lang="en-US" b="1" dirty="0">
                <a:solidFill>
                  <a:srgbClr val="C00000"/>
                </a:solidFill>
              </a:rPr>
              <a:t>p</a:t>
            </a:r>
            <a:r>
              <a:rPr lang="en-US" dirty="0"/>
              <a:t> point to the array </a:t>
            </a:r>
            <a:r>
              <a:rPr lang="en-US" b="1" dirty="0">
                <a:solidFill>
                  <a:srgbClr val="C00000"/>
                </a:solidFill>
              </a:rPr>
              <a:t>x</a:t>
            </a:r>
            <a:r>
              <a:rPr lang="en-US" dirty="0"/>
              <a:t> by the following statement:</a:t>
            </a:r>
          </a:p>
          <a:p>
            <a:pPr marL="0" algn="just" eaLnBrk="1" hangingPunct="1">
              <a:lnSpc>
                <a:spcPct val="90000"/>
              </a:lnSpc>
              <a:buFontTx/>
              <a:buNone/>
            </a:pPr>
            <a:endParaRPr lang="en-US" dirty="0"/>
          </a:p>
          <a:p>
            <a:pPr marL="0" algn="just" eaLnBrk="1" hangingPunct="1">
              <a:lnSpc>
                <a:spcPct val="90000"/>
              </a:lnSpc>
              <a:buFontTx/>
              <a:buNone/>
            </a:pPr>
            <a:r>
              <a:rPr lang="en-US" dirty="0"/>
              <a:t>		</a:t>
            </a:r>
            <a:r>
              <a:rPr lang="en-US" b="1" dirty="0">
                <a:solidFill>
                  <a:srgbClr val="C00000"/>
                </a:solidFill>
              </a:rPr>
              <a:t>p=x;     </a:t>
            </a:r>
            <a:r>
              <a:rPr lang="en-US" dirty="0"/>
              <a:t>OR      </a:t>
            </a:r>
            <a:r>
              <a:rPr lang="en-US" b="1" dirty="0">
                <a:solidFill>
                  <a:srgbClr val="C00000"/>
                </a:solidFill>
              </a:rPr>
              <a:t>p=&amp;x[0];</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C00000"/>
                </a:solidFill>
                <a:latin typeface="Tempus Sans ITC" pitchFamily="82" charset="0"/>
              </a:rPr>
              <a:t>The</a:t>
            </a:r>
            <a:r>
              <a:rPr lang="en-US" sz="1200" b="0" baseline="0" dirty="0">
                <a:solidFill>
                  <a:srgbClr val="C00000"/>
                </a:solidFill>
                <a:latin typeface="Tempus Sans ITC" pitchFamily="82" charset="0"/>
              </a:rPr>
              <a:t> following statement is invalid as value of x is 1000 (base address) and then we are applying address of operator on a constant:</a:t>
            </a:r>
            <a:endParaRPr lang="en-US" sz="1200" b="0" dirty="0">
              <a:solidFill>
                <a:srgbClr val="C00000"/>
              </a:solidFill>
              <a:latin typeface="Tempus Sans ITC" pitchFamily="82"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C00000"/>
                </a:solidFill>
                <a:latin typeface="Tempus Sans ITC" pitchFamily="82" charset="0"/>
              </a:rPr>
              <a:t>p=&amp;x;</a:t>
            </a:r>
            <a:endParaRPr lang="en-US" sz="1200" dirty="0"/>
          </a:p>
          <a:p>
            <a:pPr eaLnBrk="1" hangingPunct="1"/>
            <a:endParaRPr lang="en-US" dirty="0"/>
          </a:p>
        </p:txBody>
      </p:sp>
    </p:spTree>
    <p:extLst>
      <p:ext uri="{BB962C8B-B14F-4D97-AF65-F5344CB8AC3E}">
        <p14:creationId xmlns:p14="http://schemas.microsoft.com/office/powerpoint/2010/main" val="34962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CEB1FC5-FC76-4C61-9BF9-F10FC8942286}" type="slidenum">
              <a:rPr lang="en-US" smtClean="0"/>
              <a:pPr/>
              <a:t>15</a:t>
            </a:fld>
            <a:endParaRPr 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9411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0F13C46-6991-49CB-B5FD-0D4A788CC60C}" type="slidenum">
              <a:rPr lang="en-US" smtClean="0"/>
              <a:pPr/>
              <a:t>16</a:t>
            </a:fld>
            <a:endParaRPr lang="en-US"/>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r>
              <a:rPr lang="en-US" dirty="0"/>
              <a:t>Array name is a constant pointer.  We can access the array elements by adding</a:t>
            </a:r>
            <a:r>
              <a:rPr lang="en-US" baseline="0" dirty="0"/>
              <a:t> the index value to array name. Since array name is constant pointer, we cannot apply increment/decrement operator on it.(</a:t>
            </a:r>
            <a:r>
              <a:rPr lang="en-US" baseline="0" dirty="0" err="1"/>
              <a:t>arr</a:t>
            </a:r>
            <a:r>
              <a:rPr lang="en-US" baseline="0" dirty="0"/>
              <a:t>++).</a:t>
            </a:r>
            <a:endParaRPr lang="en-US" dirty="0"/>
          </a:p>
        </p:txBody>
      </p:sp>
    </p:spTree>
    <p:extLst>
      <p:ext uri="{BB962C8B-B14F-4D97-AF65-F5344CB8AC3E}">
        <p14:creationId xmlns:p14="http://schemas.microsoft.com/office/powerpoint/2010/main" val="1306858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158BA3-AF0D-4DEB-961F-C50EB8EC13E5}" type="slidenum">
              <a:rPr lang="en-US" smtClean="0"/>
              <a:pPr/>
              <a:t>17</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5739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49E769C-29DB-4DDF-82F0-DB7D24BB65E1}" type="slidenum">
              <a:rPr lang="en-US" smtClean="0"/>
              <a:pPr/>
              <a:t>18</a:t>
            </a:fld>
            <a:endParaRPr lang="en-US"/>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6916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69730C2-D70B-4401-AABA-B0E84BDEB294}" type="slidenum">
              <a:rPr lang="en-US" smtClean="0"/>
              <a:pPr/>
              <a:t>19</a:t>
            </a:fld>
            <a:endParaRPr 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18225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1D100EF-5330-452F-965F-9CE7866D103E}" type="slidenum">
              <a:rPr lang="en-US" smtClean="0"/>
              <a:pPr/>
              <a:t>20</a:t>
            </a:fld>
            <a:endParaRPr 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28951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6914DC1-8324-43EF-B936-D144A40DD1D9}" type="slidenum">
              <a:rPr lang="en-US" smtClean="0"/>
              <a:pPr/>
              <a:t>21</a:t>
            </a:fld>
            <a:endParaRPr 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6556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947D730-116B-45AF-9733-C69DEE8252BF}" type="slidenum">
              <a:rPr lang="en-US" smtClean="0"/>
              <a:pPr/>
              <a:t>4</a:t>
            </a:fld>
            <a:endParaRPr 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071077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158BA3-AF0D-4DEB-961F-C50EB8EC13E5}" type="slidenum">
              <a:rPr lang="en-US" smtClean="0"/>
              <a:pPr/>
              <a:t>22</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35712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158BA3-AF0D-4DEB-961F-C50EB8EC13E5}" type="slidenum">
              <a:rPr lang="en-US" smtClean="0"/>
              <a:pPr/>
              <a:t>23</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57648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D38AF67-36FF-43C9-AD36-40051947BF9F}" type="slidenum">
              <a:rPr lang="en-US" smtClean="0"/>
              <a:pPr/>
              <a:t>25</a:t>
            </a:fld>
            <a:endParaRPr lang="en-US"/>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32472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8F8DF44-DB6D-4099-AF55-FAE6C4A98F5B}" type="slidenum">
              <a:rPr lang="en-US" smtClean="0"/>
              <a:pPr/>
              <a:t>26</a:t>
            </a:fld>
            <a:endParaRPr lang="en-US"/>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0631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rgbClr val="000000"/>
                </a:solidFill>
                <a:effectLst>
                  <a:outerShdw blurRad="38100" dist="38100" dir="2700000" algn="tl">
                    <a:srgbClr val="000000">
                      <a:alpha val="43137"/>
                    </a:srgbClr>
                  </a:outerShdw>
                </a:effectLst>
                <a:latin typeface="Arial" charset="0"/>
                <a:ea typeface="+mn-ea"/>
                <a:cs typeface="+mn-cs"/>
              </a:rPr>
              <a:t>Segmentation fault: </a:t>
            </a:r>
            <a:r>
              <a:rPr lang="en-US" sz="1200" b="0" i="0" kern="1200" dirty="0">
                <a:solidFill>
                  <a:schemeClr val="tx1"/>
                </a:solidFill>
                <a:effectLst/>
                <a:latin typeface="Arial" charset="0"/>
                <a:ea typeface="+mn-ea"/>
                <a:cs typeface="+mn-cs"/>
              </a:rPr>
              <a:t>In computing, a segmentation fault or access violation is a fault, or failure condition, raised by hardware with memory protection, notifying an operating system the software has attempted to access a restricted area of memory.</a:t>
            </a:r>
          </a:p>
          <a:p>
            <a:endParaRPr lang="en-US" sz="1200" b="0" i="0" kern="1200" dirty="0">
              <a:solidFill>
                <a:schemeClr val="tx1"/>
              </a:solidFill>
              <a:effectLst/>
              <a:latin typeface="Arial" charset="0"/>
              <a:ea typeface="+mn-ea"/>
              <a:cs typeface="+mn-cs"/>
            </a:endParaRPr>
          </a:p>
          <a:p>
            <a:r>
              <a:rPr lang="en-US" sz="1200" b="1" kern="1200" dirty="0">
                <a:solidFill>
                  <a:srgbClr val="000000"/>
                </a:solidFill>
                <a:effectLst>
                  <a:outerShdw blurRad="38100" dist="38100" dir="2700000" algn="tl">
                    <a:srgbClr val="000000">
                      <a:alpha val="43137"/>
                    </a:srgbClr>
                  </a:outerShdw>
                </a:effectLst>
                <a:latin typeface="Arial" charset="0"/>
                <a:ea typeface="+mn-ea"/>
                <a:cs typeface="+mn-cs"/>
              </a:rPr>
              <a:t>Memory leak: </a:t>
            </a:r>
            <a:r>
              <a:rPr lang="en-US" sz="1200" b="0" i="0" kern="1200" dirty="0">
                <a:solidFill>
                  <a:schemeClr val="tx1"/>
                </a:solidFill>
                <a:effectLst/>
                <a:latin typeface="Arial" charset="0"/>
                <a:ea typeface="+mn-ea"/>
                <a:cs typeface="+mn-cs"/>
              </a:rPr>
              <a:t>In computer science, a memory leak is a type of resource leak that occurs when a computer program incorrectly manages memory allocations in such a way that memory which is no longer needed is not released. A memory leak may also happen when an object is stored in memory but cannot be accessed by the running code.</a:t>
            </a:r>
          </a:p>
          <a:p>
            <a:endParaRPr lang="en-US" sz="1200" b="0" i="0" kern="1200" dirty="0">
              <a:solidFill>
                <a:schemeClr val="tx1"/>
              </a:solidFill>
              <a:effectLst/>
              <a:latin typeface="Arial" charset="0"/>
              <a:ea typeface="+mn-ea"/>
              <a:cs typeface="+mn-cs"/>
            </a:endParaRPr>
          </a:p>
          <a:p>
            <a:r>
              <a:rPr lang="en-US" sz="1200" b="1" kern="1200" dirty="0">
                <a:solidFill>
                  <a:srgbClr val="000000"/>
                </a:solidFill>
                <a:effectLst>
                  <a:outerShdw blurRad="38100" dist="38100" dir="2700000" algn="tl">
                    <a:srgbClr val="000000">
                      <a:alpha val="43137"/>
                    </a:srgbClr>
                  </a:outerShdw>
                </a:effectLst>
                <a:latin typeface="Arial" charset="0"/>
                <a:ea typeface="+mn-ea"/>
                <a:cs typeface="+mn-cs"/>
              </a:rPr>
              <a:t>Memory corruption: </a:t>
            </a:r>
            <a:r>
              <a:rPr lang="en-US" sz="1200" b="0" i="0" kern="1200" dirty="0">
                <a:solidFill>
                  <a:schemeClr val="tx1"/>
                </a:solidFill>
                <a:effectLst/>
                <a:latin typeface="Arial" charset="0"/>
                <a:ea typeface="+mn-ea"/>
                <a:cs typeface="+mn-cs"/>
              </a:rPr>
              <a:t>Memory corruption occurs in a computer program when the contents of a memory location are modified due to programmatic behavior that exceeds the intention of the original programmer or program/language constructs; this is termed violating memory safety. The most likely cause of memory corruption is programming error</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28</a:t>
            </a:fld>
            <a:endParaRPr lang="en-US"/>
          </a:p>
        </p:txBody>
      </p:sp>
    </p:spTree>
    <p:extLst>
      <p:ext uri="{BB962C8B-B14F-4D97-AF65-F5344CB8AC3E}">
        <p14:creationId xmlns:p14="http://schemas.microsoft.com/office/powerpoint/2010/main" val="2643273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FF44841-E9F7-41B5-B9A3-D701EC904484}" type="slidenum">
              <a:rPr lang="en-US" smtClean="0"/>
              <a:pPr/>
              <a:t>29</a:t>
            </a:fld>
            <a:endParaRPr lang="en-US"/>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6364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6395E67-57D7-46B6-A560-23B1CDC2FB9A}" type="slidenum">
              <a:rPr lang="en-US" smtClean="0"/>
              <a:pPr/>
              <a:t>5</a:t>
            </a:fld>
            <a:endParaRPr 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p:spPr>
        <p:txBody>
          <a:bodyPr/>
          <a:lstStyle/>
          <a:p>
            <a:r>
              <a:rPr lang="en-US" dirty="0"/>
              <a:t>Pointers can be used in most valid C++ expressions. However, some special rules apply.</a:t>
            </a:r>
          </a:p>
          <a:p>
            <a:r>
              <a:rPr lang="en-US" dirty="0"/>
              <a:t>You may need to surround some parts of a pointer expression with parentheses in order to ensure that the outcome is what you desire.</a:t>
            </a:r>
          </a:p>
          <a:p>
            <a:r>
              <a:rPr lang="en-US" dirty="0"/>
              <a:t>As with any variable, a pointer may be used on the right side of an assignment operator to assign its value to another pointer.</a:t>
            </a:r>
          </a:p>
          <a:p>
            <a:pPr eaLnBrk="1" hangingPunct="1"/>
            <a:endParaRPr lang="en-US" dirty="0"/>
          </a:p>
        </p:txBody>
      </p:sp>
    </p:spTree>
    <p:extLst>
      <p:ext uri="{BB962C8B-B14F-4D97-AF65-F5344CB8AC3E}">
        <p14:creationId xmlns:p14="http://schemas.microsoft.com/office/powerpoint/2010/main" val="21215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Like other variables, contents of pointer</a:t>
            </a:r>
            <a:r>
              <a:rPr lang="en-US" baseline="0" dirty="0"/>
              <a:t> </a:t>
            </a:r>
            <a:r>
              <a:rPr lang="en-US" dirty="0"/>
              <a:t>variables can be used in expressions. This slide gives example for</a:t>
            </a:r>
            <a:r>
              <a:rPr lang="en-US" baseline="0" dirty="0"/>
              <a:t> expressions involving pointers. In these expressions, the value contained at the location pointed by pointer is used and NOT the value of pointer. Thus instead of the actual variable, we can use the pointer variable it is pointed by.</a:t>
            </a:r>
          </a:p>
          <a:p>
            <a:endParaRPr lang="en-US" baseline="0" dirty="0"/>
          </a:p>
          <a:p>
            <a:r>
              <a:rPr lang="en-US" baseline="0" dirty="0"/>
              <a:t>The space between / and * in 3</a:t>
            </a:r>
            <a:r>
              <a:rPr lang="en-US" baseline="30000" dirty="0"/>
              <a:t>rd</a:t>
            </a:r>
            <a:r>
              <a:rPr lang="en-US" baseline="0" dirty="0"/>
              <a:t> expression is required ; otherwise it will be treated as a comment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6</a:t>
            </a:fld>
            <a:endParaRPr lang="en-US"/>
          </a:p>
        </p:txBody>
      </p:sp>
    </p:spTree>
    <p:extLst>
      <p:ext uri="{BB962C8B-B14F-4D97-AF65-F5344CB8AC3E}">
        <p14:creationId xmlns:p14="http://schemas.microsoft.com/office/powerpoint/2010/main" val="128932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38FCDA-5182-4A66-8A6F-99A48B7D55D9}" type="slidenum">
              <a:rPr lang="en-US" smtClean="0"/>
              <a:pPr/>
              <a:t>7</a:t>
            </a:fld>
            <a:endParaRPr lang="en-US"/>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p:spPr>
        <p:txBody>
          <a:bodyPr/>
          <a:lstStyle/>
          <a:p>
            <a:pPr eaLnBrk="1" hangingPunct="1">
              <a:lnSpc>
                <a:spcPct val="90000"/>
              </a:lnSpc>
            </a:pPr>
            <a:r>
              <a:rPr lang="en-US" sz="2800" dirty="0"/>
              <a:t>Some limited arithmetic operations </a:t>
            </a:r>
          </a:p>
          <a:p>
            <a:pPr lvl="1" eaLnBrk="1" hangingPunct="1">
              <a:lnSpc>
                <a:spcPct val="90000"/>
              </a:lnSpc>
            </a:pPr>
            <a:r>
              <a:rPr lang="en-US" dirty="0"/>
              <a:t>integer values can be added to and subtracted from a pointer variable</a:t>
            </a:r>
          </a:p>
          <a:p>
            <a:pPr lvl="1" eaLnBrk="1" hangingPunct="1">
              <a:lnSpc>
                <a:spcPct val="90000"/>
              </a:lnSpc>
            </a:pPr>
            <a:r>
              <a:rPr lang="en-US" dirty="0"/>
              <a:t>value of one pointer variable can be subtracted from another pointer variable</a:t>
            </a:r>
          </a:p>
          <a:p>
            <a:pPr lvl="1" eaLnBrk="1" hangingPunct="1">
              <a:lnSpc>
                <a:spcPct val="90000"/>
              </a:lnSpc>
            </a:pPr>
            <a:r>
              <a:rPr lang="en-US" dirty="0"/>
              <a:t>Increment/Decrement</a:t>
            </a:r>
            <a:r>
              <a:rPr lang="en-US" baseline="0" dirty="0"/>
              <a:t> operations</a:t>
            </a:r>
            <a:endParaRPr lang="en-US" dirty="0"/>
          </a:p>
          <a:p>
            <a:pPr eaLnBrk="1" hangingPunct="1"/>
            <a:r>
              <a:rPr lang="en-US" dirty="0"/>
              <a:t>Note: If p1 and p2 are both pointers to the</a:t>
            </a:r>
            <a:r>
              <a:rPr lang="en-US" baseline="0" dirty="0"/>
              <a:t> </a:t>
            </a:r>
            <a:r>
              <a:rPr lang="en-US" dirty="0"/>
              <a:t>same array, then p2-p1 gives the number of</a:t>
            </a:r>
            <a:r>
              <a:rPr lang="en-US" baseline="0" dirty="0"/>
              <a:t> </a:t>
            </a:r>
            <a:r>
              <a:rPr lang="en-US" dirty="0"/>
              <a:t>elements between p1 and p2.</a:t>
            </a:r>
          </a:p>
        </p:txBody>
      </p:sp>
    </p:spTree>
    <p:extLst>
      <p:ext uri="{BB962C8B-B14F-4D97-AF65-F5344CB8AC3E}">
        <p14:creationId xmlns:p14="http://schemas.microsoft.com/office/powerpoint/2010/main" val="151061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As we've seen, you can add an integer to a pointer to get a new pointer, pointing somewhere beyond the original . For example, you might write</a:t>
            </a:r>
          </a:p>
          <a:p>
            <a:r>
              <a:rPr lang="en-US" dirty="0"/>
              <a:t>ip2 = ip1 + 3;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Applying a little algebra, you might wonder whether</a:t>
            </a:r>
            <a:r>
              <a:rPr lang="en-US" dirty="0"/>
              <a:t> ip2 - ip1 = 3 </a:t>
            </a:r>
            <a:r>
              <a:rPr lang="en-US" sz="1200" b="0" i="0" kern="1200" dirty="0">
                <a:solidFill>
                  <a:schemeClr val="tx1"/>
                </a:solidFill>
                <a:effectLst/>
                <a:latin typeface="Arial" charset="0"/>
                <a:ea typeface="+mn-ea"/>
                <a:cs typeface="+mn-cs"/>
              </a:rPr>
              <a:t>and the answer is, yes. When you subtract two pointers, as long as they point to the same type, the result is the number of elements separating them.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8</a:t>
            </a:fld>
            <a:endParaRPr lang="en-US"/>
          </a:p>
        </p:txBody>
      </p:sp>
    </p:spTree>
    <p:extLst>
      <p:ext uri="{BB962C8B-B14F-4D97-AF65-F5344CB8AC3E}">
        <p14:creationId xmlns:p14="http://schemas.microsoft.com/office/powerpoint/2010/main" val="2866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1000B59-6F6E-4452-9ED7-B00677BB5F50}" type="slidenum">
              <a:rPr lang="en-US" smtClean="0"/>
              <a:pPr/>
              <a:t>9</a:t>
            </a:fld>
            <a:endParaRPr 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Relational operations - two pointer variables of the same type can be compared for equality, and so on</a:t>
            </a:r>
          </a:p>
          <a:p>
            <a:pPr eaLnBrk="1" hangingPunct="1"/>
            <a:endParaRPr lang="en-US" dirty="0"/>
          </a:p>
        </p:txBody>
      </p:sp>
    </p:spTree>
    <p:extLst>
      <p:ext uri="{BB962C8B-B14F-4D97-AF65-F5344CB8AC3E}">
        <p14:creationId xmlns:p14="http://schemas.microsoft.com/office/powerpoint/2010/main" val="232627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BADA051-0427-4254-AA48-29BFE02D97AE}" type="slidenum">
              <a:rPr lang="en-US" smtClean="0"/>
              <a:pPr/>
              <a:t>10</a:t>
            </a:fld>
            <a:endParaRPr lang="en-US"/>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p:spPr>
        <p:txBody>
          <a:bodyPr/>
          <a:lstStyle/>
          <a:p>
            <a:pPr eaLnBrk="1" hangingPunct="1"/>
            <a:r>
              <a:rPr lang="en-US" dirty="0"/>
              <a:t>The following are not allowed in C.</a:t>
            </a:r>
          </a:p>
          <a:p>
            <a:pPr eaLnBrk="1" hangingPunct="1"/>
            <a:r>
              <a:rPr lang="en-US" dirty="0"/>
              <a:t>Add two pointers.</a:t>
            </a:r>
          </a:p>
          <a:p>
            <a:pPr eaLnBrk="1" hangingPunct="1"/>
            <a:r>
              <a:rPr lang="en-US" dirty="0"/>
              <a:t>p1 = p1 + p2;</a:t>
            </a:r>
          </a:p>
          <a:p>
            <a:pPr eaLnBrk="1" hangingPunct="1"/>
            <a:r>
              <a:rPr lang="en-US" dirty="0"/>
              <a:t>Multiply / divide a pointer in an expression.</a:t>
            </a:r>
          </a:p>
          <a:p>
            <a:pPr eaLnBrk="1" hangingPunct="1"/>
            <a:r>
              <a:rPr lang="en-US" dirty="0"/>
              <a:t>p1 = p2 / 5;</a:t>
            </a:r>
          </a:p>
          <a:p>
            <a:pPr eaLnBrk="1" hangingPunct="1"/>
            <a:r>
              <a:rPr lang="en-US" dirty="0"/>
              <a:t>p1 = p1 - p2 * 10;</a:t>
            </a:r>
          </a:p>
        </p:txBody>
      </p:sp>
    </p:spTree>
    <p:extLst>
      <p:ext uri="{BB962C8B-B14F-4D97-AF65-F5344CB8AC3E}">
        <p14:creationId xmlns:p14="http://schemas.microsoft.com/office/powerpoint/2010/main" val="380575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0104749-492D-40A7-B461-88029474D9CE}" type="slidenum">
              <a:rPr lang="en-US" smtClean="0"/>
              <a:pPr/>
              <a:t>11</a:t>
            </a:fld>
            <a:endParaRPr 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857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C59B383B-314B-46FA-A92B-CB8AD95DA88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2858E2E7-5816-48A5-A51E-57C6E3D470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304800"/>
            <a:ext cx="27432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80264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FD716B74-02C1-4624-AF3E-DFB2FB70B5C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453716-C6F1-4FA4-915D-0A603E48DA71}"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B6545920-6B20-4B95-9513-A7544762976A}" type="slidenum">
              <a:rPr lang="en-US" smtClean="0"/>
              <a:pPr>
                <a:defRPr/>
              </a:pPr>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9302A94-A581-48BE-819B-0C61B60CDC31}"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D3B05E-A924-4BD9-8294-63EB66A39044}"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86D29CB-6EB5-44EE-9C0D-80F0A26A6653}"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27BC70FC-94E2-4A8E-A410-FF4AEEA5659E}" type="datetime1">
              <a:rPr lang="en-US" smtClean="0"/>
              <a:t>6/3/2022</a:t>
            </a:fld>
            <a:endParaRPr lang="en-US"/>
          </a:p>
        </p:txBody>
      </p:sp>
      <p:sp>
        <p:nvSpPr>
          <p:cNvPr id="6" name="Footer Placeholder 5"/>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537B5D08-72B5-4569-BCCE-C812F7AA3A93}"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3AC6371B-0C50-426D-899A-770CDE281CB4}" type="datetime1">
              <a:rPr lang="en-US" smtClean="0"/>
              <a:t>6/3/2022</a:t>
            </a:fld>
            <a:endParaRPr lang="en-US"/>
          </a:p>
        </p:txBody>
      </p:sp>
      <p:sp>
        <p:nvSpPr>
          <p:cNvPr id="8" name="Footer Placeholder 7"/>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4C6073A4-AA62-4C6C-8359-D50318EB8FF8}"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82B8640-08ED-45B2-9670-371A245917C0}"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F6179FEE-B998-4618-A64B-C4EAA51E4E12}"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2767949-EC77-445B-A80B-02CBDC42A76F}" type="datetime1">
              <a:rPr lang="en-US" smtClean="0"/>
              <a:t>6/3/2022</a:t>
            </a:fld>
            <a:endParaRPr lang="en-US"/>
          </a:p>
        </p:txBody>
      </p:sp>
      <p:sp>
        <p:nvSpPr>
          <p:cNvPr id="3" name="Footer Placeholder 2"/>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32539829-9EDE-40FF-AB01-F6CB399A2BD4}"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94B91D4-5D4B-4F5B-BE59-F1BBBC749DC1}" type="datetime1">
              <a:rPr lang="en-US" smtClean="0"/>
              <a:t>6/3/2022</a:t>
            </a:fld>
            <a:endParaRPr lang="en-US"/>
          </a:p>
        </p:txBody>
      </p:sp>
      <p:sp>
        <p:nvSpPr>
          <p:cNvPr id="6" name="Footer Placeholder 5"/>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15B48C19-8F76-4EEB-85FE-A888A03F93AC}"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889CD97E-F709-4871-AB55-1626A1B61E9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E87D89-5D0B-4A8B-9D39-319103DBA2DE}" type="datetime1">
              <a:rPr lang="en-US" smtClean="0"/>
              <a:t>6/3/2022</a:t>
            </a:fld>
            <a:endParaRPr lang="en-US"/>
          </a:p>
        </p:txBody>
      </p:sp>
      <p:sp>
        <p:nvSpPr>
          <p:cNvPr id="6" name="Footer Placeholder 5"/>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7EE90F73-249F-476F-9C29-14D2CA06B8A4}"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91D2070-6E9B-4DD8-B3EA-7062CEE609DA}"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D1101BAE-FDA7-4CD2-8510-A51802176582}"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EB188DA-E585-4264-BB56-DE3A0E267152}"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CD1CDDF0-364B-4C9C-AE9C-0A3299842EA8}"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5DA341-2C2F-4BD1-8A52-D83608220BDE}" type="datetime1">
              <a:rPr lang="en-US" smtClean="0"/>
              <a:t>6/3/2022</a:t>
            </a:fld>
            <a:endParaRPr lang="en-US"/>
          </a:p>
        </p:txBody>
      </p:sp>
      <p:sp>
        <p:nvSpPr>
          <p:cNvPr id="5" name="Footer Placeholder 4"/>
          <p:cNvSpPr>
            <a:spLocks noGrp="1"/>
          </p:cNvSpPr>
          <p:nvPr>
            <p:ph type="ftr" sz="quarter" idx="11"/>
          </p:nvPr>
        </p:nvSpPr>
        <p:spPr/>
        <p:txBody>
          <a:bodyPr/>
          <a:lstStyle/>
          <a:p>
            <a:r>
              <a:rPr lang="en-US"/>
              <a:t>CSE 1051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82422-B6C0-4B7A-8059-AA8E354FFA38}" type="datetime1">
              <a:rPr lang="en-US" smtClean="0"/>
              <a:t>6/3/2022</a:t>
            </a:fld>
            <a:endParaRPr lang="en-US"/>
          </a:p>
        </p:txBody>
      </p:sp>
      <p:sp>
        <p:nvSpPr>
          <p:cNvPr id="5" name="Footer Placeholder 4"/>
          <p:cNvSpPr>
            <a:spLocks noGrp="1"/>
          </p:cNvSpPr>
          <p:nvPr>
            <p:ph type="ftr" sz="quarter" idx="11"/>
          </p:nvPr>
        </p:nvSpPr>
        <p:spPr/>
        <p:txBody>
          <a:bodyPr/>
          <a:lstStyle/>
          <a:p>
            <a:r>
              <a:rPr lang="en-US"/>
              <a:t>CSE 1051                    Department of CSE</a:t>
            </a:r>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5AD71-E923-42A0-A76C-F1690A295F6F}" type="datetime1">
              <a:rPr lang="en-US" smtClean="0"/>
              <a:t>6/3/2022</a:t>
            </a:fld>
            <a:endParaRPr lang="en-US"/>
          </a:p>
        </p:txBody>
      </p:sp>
      <p:sp>
        <p:nvSpPr>
          <p:cNvPr id="5" name="Footer Placeholder 4"/>
          <p:cNvSpPr>
            <a:spLocks noGrp="1"/>
          </p:cNvSpPr>
          <p:nvPr>
            <p:ph type="ftr" sz="quarter" idx="11"/>
          </p:nvPr>
        </p:nvSpPr>
        <p:spPr/>
        <p:txBody>
          <a:bodyPr/>
          <a:lstStyle/>
          <a:p>
            <a:r>
              <a:rPr lang="en-US"/>
              <a:t>CSE 1051                    Department of CSE</a:t>
            </a:r>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CA760C-0EC3-4CBE-9970-19C0008B4F23}" type="datetime1">
              <a:rPr lang="en-US" smtClean="0"/>
              <a:t>6/3/2022</a:t>
            </a:fld>
            <a:endParaRPr lang="en-US"/>
          </a:p>
        </p:txBody>
      </p:sp>
      <p:sp>
        <p:nvSpPr>
          <p:cNvPr id="6" name="Footer Placeholder 5"/>
          <p:cNvSpPr>
            <a:spLocks noGrp="1"/>
          </p:cNvSpPr>
          <p:nvPr>
            <p:ph type="ftr" sz="quarter" idx="11"/>
          </p:nvPr>
        </p:nvSpPr>
        <p:spPr/>
        <p:txBody>
          <a:bodyPr/>
          <a:lstStyle/>
          <a:p>
            <a:r>
              <a:rPr lang="en-US"/>
              <a:t>CSE 1051                    Department of CSE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93E48F-B714-4898-BA44-D081EB7F07F1}" type="datetime1">
              <a:rPr lang="en-US" smtClean="0"/>
              <a:t>6/3/2022</a:t>
            </a:fld>
            <a:endParaRPr lang="en-US"/>
          </a:p>
        </p:txBody>
      </p:sp>
      <p:sp>
        <p:nvSpPr>
          <p:cNvPr id="8" name="Footer Placeholder 7"/>
          <p:cNvSpPr>
            <a:spLocks noGrp="1"/>
          </p:cNvSpPr>
          <p:nvPr>
            <p:ph type="ftr" sz="quarter" idx="11"/>
          </p:nvPr>
        </p:nvSpPr>
        <p:spPr/>
        <p:txBody>
          <a:bodyPr/>
          <a:lstStyle/>
          <a:p>
            <a:r>
              <a:rPr lang="en-US"/>
              <a:t>CSE 1051                    Department of CSE</a:t>
            </a:r>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407A2B-494D-4D07-87E2-0D504AAB8629}" type="datetime1">
              <a:rPr lang="en-US" smtClean="0"/>
              <a:t>6/3/2022</a:t>
            </a:fld>
            <a:endParaRPr lang="en-US"/>
          </a:p>
        </p:txBody>
      </p:sp>
      <p:sp>
        <p:nvSpPr>
          <p:cNvPr id="4" name="Footer Placeholder 3"/>
          <p:cNvSpPr>
            <a:spLocks noGrp="1"/>
          </p:cNvSpPr>
          <p:nvPr>
            <p:ph type="ftr" sz="quarter" idx="11"/>
          </p:nvPr>
        </p:nvSpPr>
        <p:spPr/>
        <p:txBody>
          <a:bodyPr/>
          <a:lstStyle/>
          <a:p>
            <a:r>
              <a:rPr lang="en-US"/>
              <a:t>CSE 1051                    Department of CSE</a:t>
            </a:r>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17B9D-E054-433E-9C61-19E21C4A8473}" type="datetime1">
              <a:rPr lang="en-US" smtClean="0"/>
              <a:t>6/3/2022</a:t>
            </a:fld>
            <a:endParaRPr lang="en-US"/>
          </a:p>
        </p:txBody>
      </p:sp>
      <p:sp>
        <p:nvSpPr>
          <p:cNvPr id="3" name="Footer Placeholder 2"/>
          <p:cNvSpPr>
            <a:spLocks noGrp="1"/>
          </p:cNvSpPr>
          <p:nvPr>
            <p:ph type="ftr" sz="quarter" idx="11"/>
          </p:nvPr>
        </p:nvSpPr>
        <p:spPr/>
        <p:txBody>
          <a:bodyPr/>
          <a:lstStyle/>
          <a:p>
            <a:r>
              <a:rPr lang="en-US"/>
              <a:t>CSE 1051                    Department of CSE</a:t>
            </a:r>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765C93BA-3515-49A1-AF6F-EA04B440203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B1561-67F2-477D-8F27-FD04752D868B}" type="datetime1">
              <a:rPr lang="en-US" smtClean="0"/>
              <a:t>6/3/2022</a:t>
            </a:fld>
            <a:endParaRPr lang="en-US"/>
          </a:p>
        </p:txBody>
      </p:sp>
      <p:sp>
        <p:nvSpPr>
          <p:cNvPr id="6" name="Footer Placeholder 5"/>
          <p:cNvSpPr>
            <a:spLocks noGrp="1"/>
          </p:cNvSpPr>
          <p:nvPr>
            <p:ph type="ftr" sz="quarter" idx="11"/>
          </p:nvPr>
        </p:nvSpPr>
        <p:spPr/>
        <p:txBody>
          <a:bodyPr/>
          <a:lstStyle/>
          <a:p>
            <a:r>
              <a:rPr lang="en-US"/>
              <a:t>CSE 1051                    Department of CSE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E4A56-F516-4867-941B-1C964EFDCD83}" type="datetime1">
              <a:rPr lang="en-US" smtClean="0"/>
              <a:t>6/3/2022</a:t>
            </a:fld>
            <a:endParaRPr lang="en-US"/>
          </a:p>
        </p:txBody>
      </p:sp>
      <p:sp>
        <p:nvSpPr>
          <p:cNvPr id="6" name="Footer Placeholder 5"/>
          <p:cNvSpPr>
            <a:spLocks noGrp="1"/>
          </p:cNvSpPr>
          <p:nvPr>
            <p:ph type="ftr" sz="quarter" idx="11"/>
          </p:nvPr>
        </p:nvSpPr>
        <p:spPr/>
        <p:txBody>
          <a:bodyPr/>
          <a:lstStyle/>
          <a:p>
            <a:r>
              <a:rPr lang="en-US"/>
              <a:t>CSE 1051                    Department of CSE</a:t>
            </a:r>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FA36A8-BDAA-460C-A811-BC1461DC1B4A}" type="datetime1">
              <a:rPr lang="en-US" smtClean="0"/>
              <a:t>6/3/2022</a:t>
            </a:fld>
            <a:endParaRPr lang="en-US"/>
          </a:p>
        </p:txBody>
      </p:sp>
      <p:sp>
        <p:nvSpPr>
          <p:cNvPr id="5" name="Footer Placeholder 4"/>
          <p:cNvSpPr>
            <a:spLocks noGrp="1"/>
          </p:cNvSpPr>
          <p:nvPr>
            <p:ph type="ftr" sz="quarter" idx="11"/>
          </p:nvPr>
        </p:nvSpPr>
        <p:spPr/>
        <p:txBody>
          <a:bodyPr/>
          <a:lstStyle/>
          <a:p>
            <a:r>
              <a:rPr lang="en-US"/>
              <a:t>CSE 1051                    Department of CSE</a:t>
            </a:r>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A885D-5E6E-44F0-B415-55750A041697}" type="datetime1">
              <a:rPr lang="en-US" smtClean="0"/>
              <a:t>6/3/2022</a:t>
            </a:fld>
            <a:endParaRPr lang="en-US"/>
          </a:p>
        </p:txBody>
      </p:sp>
      <p:sp>
        <p:nvSpPr>
          <p:cNvPr id="5" name="Footer Placeholder 4"/>
          <p:cNvSpPr>
            <a:spLocks noGrp="1"/>
          </p:cNvSpPr>
          <p:nvPr>
            <p:ph type="ftr" sz="quarter" idx="11"/>
          </p:nvPr>
        </p:nvSpPr>
        <p:spPr/>
        <p:txBody>
          <a:bodyPr/>
          <a:lstStyle/>
          <a:p>
            <a:r>
              <a:rPr lang="en-US"/>
              <a:t>CSE 1051                    Department of CSE</a:t>
            </a:r>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EB5E4672-1C25-463C-A451-925116E67300}" type="datetime1">
              <a:rPr lang="en-US" smtClean="0">
                <a:solidFill>
                  <a:srgbClr val="002060"/>
                </a:solidFill>
              </a:rPr>
              <a:t>6/3/2022</a:t>
            </a:fld>
            <a:endParaRPr lang="en-US">
              <a:solidFill>
                <a:srgbClr val="002060"/>
              </a:solidFill>
            </a:endParaRPr>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solidFill>
                  <a:srgbClr val="002060"/>
                </a:solidFill>
              </a:rPr>
              <a:t>CSE 1051                    Department of CSE</a:t>
            </a:r>
            <a:endParaRPr lang="en-US" dirty="0">
              <a:solidFill>
                <a:srgbClr val="002060"/>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solidFill>
                  <a:srgbClr val="002060"/>
                </a:solidFill>
              </a:rPr>
              <a:pPr/>
              <a:t>‹#›</a:t>
            </a:fld>
            <a:endParaRPr lang="en-US" dirty="0">
              <a:solidFill>
                <a:srgbClr val="002060"/>
              </a:solidFill>
            </a:endParaRPr>
          </a:p>
        </p:txBody>
      </p:sp>
    </p:spTree>
    <p:extLst>
      <p:ext uri="{BB962C8B-B14F-4D97-AF65-F5344CB8AC3E}">
        <p14:creationId xmlns:p14="http://schemas.microsoft.com/office/powerpoint/2010/main" val="4988779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F89EC126-F265-472D-9A4D-6A6D5C53DCBE}" type="datetime1">
              <a:rPr lang="en-US" smtClean="0">
                <a:solidFill>
                  <a:srgbClr val="002060"/>
                </a:solidFill>
              </a:rPr>
              <a:t>6/3/2022</a:t>
            </a:fld>
            <a:endParaRPr lang="en-US">
              <a:solidFill>
                <a:srgbClr val="002060"/>
              </a:solidFill>
            </a:endParaRPr>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B657A9B6-8AE5-483E-BFDF-CAD71860E51C}"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1429429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1EDCD5BF-803A-4268-A064-4F04769AFA91}" type="datetime1">
              <a:rPr lang="en-US" smtClean="0">
                <a:solidFill>
                  <a:srgbClr val="002060"/>
                </a:solidFill>
              </a:rPr>
              <a:t>6/3/2022</a:t>
            </a:fld>
            <a:endParaRPr lang="en-US">
              <a:solidFill>
                <a:srgbClr val="002060"/>
              </a:solidFill>
            </a:endParaRPr>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786D29CB-6EB5-44EE-9C0D-80F0A26A6653}"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1278009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16104E48-D6B9-4144-B490-9AE1403344BB}" type="datetime1">
              <a:rPr lang="en-US" smtClean="0">
                <a:solidFill>
                  <a:srgbClr val="002060"/>
                </a:solidFill>
              </a:rPr>
              <a:t>6/3/2022</a:t>
            </a:fld>
            <a:endParaRPr lang="en-US">
              <a:solidFill>
                <a:srgbClr val="002060"/>
              </a:solidFill>
            </a:endParaRPr>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537B5D08-72B5-4569-BCCE-C812F7AA3A93}"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22678134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C08DCE47-B028-4722-8998-F8C823B9C867}" type="datetime1">
              <a:rPr lang="en-US" smtClean="0">
                <a:solidFill>
                  <a:srgbClr val="002060"/>
                </a:solidFill>
              </a:rPr>
              <a:t>6/3/2022</a:t>
            </a:fld>
            <a:endParaRPr lang="en-US">
              <a:solidFill>
                <a:srgbClr val="002060"/>
              </a:solidFill>
            </a:endParaRPr>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4C6073A4-AA62-4C6C-8359-D50318EB8FF8}"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62966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73EA9F94-6F2F-475D-8259-359A6A6AD46A}" type="datetime1">
              <a:rPr lang="en-US" smtClean="0">
                <a:solidFill>
                  <a:srgbClr val="002060"/>
                </a:solidFill>
              </a:rPr>
              <a:t>6/3/2022</a:t>
            </a:fld>
            <a:endParaRPr lang="en-US">
              <a:solidFill>
                <a:srgbClr val="002060"/>
              </a:solidFill>
            </a:endParaRPr>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F6179FEE-B998-4618-A64B-C4EAA51E4E12}"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92405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5B154617-5DC2-449E-8F75-72171585999F}"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0B2112DC-7522-4261-B6E9-0C2E8F62C1B2}" type="datetime1">
              <a:rPr lang="en-US" smtClean="0">
                <a:solidFill>
                  <a:srgbClr val="002060"/>
                </a:solidFill>
              </a:rPr>
              <a:t>6/3/2022</a:t>
            </a:fld>
            <a:endParaRPr lang="en-US">
              <a:solidFill>
                <a:srgbClr val="002060"/>
              </a:solidFill>
            </a:endParaRPr>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32539829-9EDE-40FF-AB01-F6CB399A2BD4}"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26852409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71549C93-0EB7-47B0-B267-FD5A437056EF}" type="datetime1">
              <a:rPr lang="en-US" smtClean="0">
                <a:solidFill>
                  <a:srgbClr val="002060"/>
                </a:solidFill>
              </a:rPr>
              <a:t>6/3/2022</a:t>
            </a:fld>
            <a:endParaRPr lang="en-US">
              <a:solidFill>
                <a:srgbClr val="002060"/>
              </a:solidFill>
            </a:endParaRPr>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15B48C19-8F76-4EEB-85FE-A888A03F93AC}"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542056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3A857474-1C85-4EAE-B059-A4CBE005E064}" type="datetime1">
              <a:rPr lang="en-US" smtClean="0">
                <a:solidFill>
                  <a:srgbClr val="002060"/>
                </a:solidFill>
              </a:rPr>
              <a:t>6/3/2022</a:t>
            </a:fld>
            <a:endParaRPr lang="en-US">
              <a:solidFill>
                <a:srgbClr val="002060"/>
              </a:solidFill>
            </a:endParaRPr>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7EE90F73-249F-476F-9C29-14D2CA06B8A4}"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2338624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425591BF-4E43-4020-8FFF-D33D89E677A5}" type="datetime1">
              <a:rPr lang="en-US" smtClean="0">
                <a:solidFill>
                  <a:srgbClr val="002060"/>
                </a:solidFill>
              </a:rPr>
              <a:t>6/3/2022</a:t>
            </a:fld>
            <a:endParaRPr lang="en-US">
              <a:solidFill>
                <a:srgbClr val="002060"/>
              </a:solidFill>
            </a:endParaRPr>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D1101BAE-FDA7-4CD2-8510-A51802176582}"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0546231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9BD6C9CE-2BA3-4F30-88AA-B9595B8EB5B6}" type="datetime1">
              <a:rPr lang="en-US" smtClean="0">
                <a:solidFill>
                  <a:srgbClr val="002060"/>
                </a:solidFill>
              </a:rPr>
              <a:t>6/3/2022</a:t>
            </a:fld>
            <a:endParaRPr lang="en-US">
              <a:solidFill>
                <a:srgbClr val="002060"/>
              </a:solidFill>
            </a:endParaRPr>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D1CDDF0-364B-4C9C-AE9C-0A3299842EA8}" type="slidenum">
              <a:rPr lang="en-US" smtClean="0">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2738730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49CE29CC-47D5-4E09-B380-C20FE9F9AA80}" type="datetime1">
              <a:rPr lang="en-US" smtClean="0"/>
              <a:t>6/3/2022</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B6545920-6B20-4B95-9513-A7544762976A}" type="slidenum">
              <a:rPr lang="en-US" smtClean="0"/>
              <a:pPr>
                <a:defRPr/>
              </a:pPr>
              <a:t>‹#›</a:t>
            </a:fld>
            <a:endParaRPr lang="en-US"/>
          </a:p>
        </p:txBody>
      </p:sp>
    </p:spTree>
    <p:extLst>
      <p:ext uri="{BB962C8B-B14F-4D97-AF65-F5344CB8AC3E}">
        <p14:creationId xmlns:p14="http://schemas.microsoft.com/office/powerpoint/2010/main" val="2694175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985E82D8-C052-4D43-9ADF-607CA9D0FCD9}" type="datetime1">
              <a:rPr lang="en-US" smtClean="0"/>
              <a:t>6/3/2022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B657A9B6-8AE5-483E-BFDF-CAD71860E51C}" type="slidenum">
              <a:rPr lang="en-US" smtClean="0"/>
              <a:pPr>
                <a:defRPr/>
              </a:pPr>
              <a:t>‹#›</a:t>
            </a:fld>
            <a:endParaRPr lang="en-US"/>
          </a:p>
        </p:txBody>
      </p:sp>
    </p:spTree>
    <p:extLst>
      <p:ext uri="{BB962C8B-B14F-4D97-AF65-F5344CB8AC3E}">
        <p14:creationId xmlns:p14="http://schemas.microsoft.com/office/powerpoint/2010/main" val="19122299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A0132DF0-0940-4536-A74F-9AE941554F93}" type="datetime1">
              <a:rPr lang="en-US" smtClean="0"/>
              <a:t>6/3/2022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786D29CB-6EB5-44EE-9C0D-80F0A26A6653}" type="slidenum">
              <a:rPr lang="en-US" smtClean="0"/>
              <a:pPr>
                <a:defRPr/>
              </a:pPr>
              <a:t>‹#›</a:t>
            </a:fld>
            <a:endParaRPr lang="en-US"/>
          </a:p>
        </p:txBody>
      </p:sp>
    </p:spTree>
    <p:extLst>
      <p:ext uri="{BB962C8B-B14F-4D97-AF65-F5344CB8AC3E}">
        <p14:creationId xmlns:p14="http://schemas.microsoft.com/office/powerpoint/2010/main" val="18649385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BEDC15C2-F3C6-4EAC-B373-5AACBD3B89F1}" type="datetime1">
              <a:rPr lang="en-US" smtClean="0"/>
              <a:t>6/3/2022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537B5D08-72B5-4569-BCCE-C812F7AA3A93}" type="slidenum">
              <a:rPr lang="en-US" smtClean="0"/>
              <a:pPr>
                <a:defRPr/>
              </a:pPr>
              <a:t>‹#›</a:t>
            </a:fld>
            <a:endParaRPr lang="en-US"/>
          </a:p>
        </p:txBody>
      </p:sp>
    </p:spTree>
    <p:extLst>
      <p:ext uri="{BB962C8B-B14F-4D97-AF65-F5344CB8AC3E}">
        <p14:creationId xmlns:p14="http://schemas.microsoft.com/office/powerpoint/2010/main" val="27880756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4637D71D-D536-4ED3-905B-3100906C0F76}" type="datetime1">
              <a:rPr lang="en-US" smtClean="0"/>
              <a:t>6/3/2022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4C6073A4-AA62-4C6C-8359-D50318EB8FF8}" type="slidenum">
              <a:rPr lang="en-US" smtClean="0"/>
              <a:pPr>
                <a:defRPr/>
              </a:pPr>
              <a:t>‹#›</a:t>
            </a:fld>
            <a:endParaRPr lang="en-US"/>
          </a:p>
        </p:txBody>
      </p:sp>
    </p:spTree>
    <p:extLst>
      <p:ext uri="{BB962C8B-B14F-4D97-AF65-F5344CB8AC3E}">
        <p14:creationId xmlns:p14="http://schemas.microsoft.com/office/powerpoint/2010/main" val="369624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CD1A4879-75BD-4E53-98A6-FB33A37B8FF6}"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71F96B9D-0044-462C-AFA0-68BED5CD51F6}" type="datetime1">
              <a:rPr lang="en-US" smtClean="0"/>
              <a:t>6/3/2022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F6179FEE-B998-4618-A64B-C4EAA51E4E12}" type="slidenum">
              <a:rPr lang="en-US" smtClean="0"/>
              <a:pPr>
                <a:defRPr/>
              </a:pPr>
              <a:t>‹#›</a:t>
            </a:fld>
            <a:endParaRPr lang="en-US"/>
          </a:p>
        </p:txBody>
      </p:sp>
    </p:spTree>
    <p:extLst>
      <p:ext uri="{BB962C8B-B14F-4D97-AF65-F5344CB8AC3E}">
        <p14:creationId xmlns:p14="http://schemas.microsoft.com/office/powerpoint/2010/main" val="3827047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7638A562-460D-495C-B684-28A62C171144}" type="datetime1">
              <a:rPr lang="en-US" smtClean="0"/>
              <a:t>6/3/2022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32539829-9EDE-40FF-AB01-F6CB399A2BD4}" type="slidenum">
              <a:rPr lang="en-US" smtClean="0"/>
              <a:pPr>
                <a:defRPr/>
              </a:pPr>
              <a:t>‹#›</a:t>
            </a:fld>
            <a:endParaRPr lang="en-US"/>
          </a:p>
        </p:txBody>
      </p:sp>
    </p:spTree>
    <p:extLst>
      <p:ext uri="{BB962C8B-B14F-4D97-AF65-F5344CB8AC3E}">
        <p14:creationId xmlns:p14="http://schemas.microsoft.com/office/powerpoint/2010/main" val="3866590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F1C9BB09-5A4F-421D-8BD5-A87ECD17866A}" type="datetime1">
              <a:rPr lang="en-US" smtClean="0"/>
              <a:t>6/3/2022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15B48C19-8F76-4EEB-85FE-A888A03F93AC}" type="slidenum">
              <a:rPr lang="en-US" smtClean="0"/>
              <a:pPr>
                <a:defRPr/>
              </a:pPr>
              <a:t>‹#›</a:t>
            </a:fld>
            <a:endParaRPr lang="en-US"/>
          </a:p>
        </p:txBody>
      </p:sp>
    </p:spTree>
    <p:extLst>
      <p:ext uri="{BB962C8B-B14F-4D97-AF65-F5344CB8AC3E}">
        <p14:creationId xmlns:p14="http://schemas.microsoft.com/office/powerpoint/2010/main" val="19682800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0E0BEF69-7FBD-47ED-85D1-9C3012FDA13C}" type="datetime1">
              <a:rPr lang="en-US" smtClean="0"/>
              <a:t>6/3/2022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7EE90F73-249F-476F-9C29-14D2CA06B8A4}" type="slidenum">
              <a:rPr lang="en-US" smtClean="0"/>
              <a:pPr>
                <a:defRPr/>
              </a:pPr>
              <a:t>‹#›</a:t>
            </a:fld>
            <a:endParaRPr lang="en-US"/>
          </a:p>
        </p:txBody>
      </p:sp>
    </p:spTree>
    <p:extLst>
      <p:ext uri="{BB962C8B-B14F-4D97-AF65-F5344CB8AC3E}">
        <p14:creationId xmlns:p14="http://schemas.microsoft.com/office/powerpoint/2010/main" val="31381602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6C6256AE-9D25-44AF-9574-1F60BD2CF2E2}" type="datetime1">
              <a:rPr lang="en-US" smtClean="0"/>
              <a:t>6/3/2022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D1101BAE-FDA7-4CD2-8510-A51802176582}" type="slidenum">
              <a:rPr lang="en-US" smtClean="0"/>
              <a:pPr>
                <a:defRPr/>
              </a:pPr>
              <a:t>‹#›</a:t>
            </a:fld>
            <a:endParaRPr lang="en-US"/>
          </a:p>
        </p:txBody>
      </p:sp>
    </p:spTree>
    <p:extLst>
      <p:ext uri="{BB962C8B-B14F-4D97-AF65-F5344CB8AC3E}">
        <p14:creationId xmlns:p14="http://schemas.microsoft.com/office/powerpoint/2010/main" val="24715688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705BDEBC-BAB7-4567-8C33-5EFBA33F5FD7}" type="datetime1">
              <a:rPr lang="en-US" smtClean="0"/>
              <a:t>6/3/2022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D1CDDF0-364B-4C9C-AE9C-0A3299842EA8}" type="slidenum">
              <a:rPr lang="en-US" smtClean="0"/>
              <a:pPr>
                <a:defRPr/>
              </a:pPr>
              <a:t>‹#›</a:t>
            </a:fld>
            <a:endParaRPr lang="en-US"/>
          </a:p>
        </p:txBody>
      </p:sp>
    </p:spTree>
    <p:extLst>
      <p:ext uri="{BB962C8B-B14F-4D97-AF65-F5344CB8AC3E}">
        <p14:creationId xmlns:p14="http://schemas.microsoft.com/office/powerpoint/2010/main" val="351474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9A7000C9-84A0-45C1-8AA4-5CB7DFDD0FC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AE754F36-F26E-44EE-9640-6EACB728D2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21951D0D-8FDC-4665-BB04-B5C47102A0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62583898-B311-4FC0-9652-B08448AD6E2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tif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048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6" name="Rectangle 4"/>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en-US"/>
              <a:t>CSE 1051                    Department of CSE</a:t>
            </a:r>
            <a:endParaRPr lang="en-US">
              <a:solidFill>
                <a:schemeClr val="bg1"/>
              </a:solidFill>
            </a:endParaRPr>
          </a:p>
        </p:txBody>
      </p:sp>
      <p:sp>
        <p:nvSpPr>
          <p:cNvPr id="54277" name="Rectangle 5"/>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bg1"/>
                </a:solidFill>
                <a:latin typeface="+mn-lt"/>
              </a:defRPr>
            </a:lvl1pPr>
          </a:lstStyle>
          <a:p>
            <a:pPr>
              <a:defRPr/>
            </a:pPr>
            <a:fld id="{78DC5ABA-B737-4745-A669-D48127A63739}"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06456CED-B1CB-4FD6-AC7D-2442AA7768A4}" type="datetime1">
              <a:rPr lang="en-US" smtClean="0"/>
              <a:t>6/3/2022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78DC5ABA-B737-4745-A669-D48127A63739}"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0327ED71-E0FD-48C5-B972-D6D9B6A3AB9F}" type="datetime1">
              <a:rPr lang="en-US" smtClean="0"/>
              <a:t>6/3/2022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r>
              <a:rPr lang="en-US"/>
              <a:t>CSE 1051                    Department of CSE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37E67B33-AF1C-4C03-83DA-96ABFC49E02D}" type="datetime1">
              <a:rPr lang="en-US" smtClean="0"/>
              <a:t>6/3/2022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78DC5ABA-B737-4745-A669-D48127A63739}"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340818009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20FE8AD1-B797-42CA-88CA-32244FBFA838}" type="datetime1">
              <a:rPr lang="en-US" smtClean="0"/>
              <a:t>6/3/2022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78DC5ABA-B737-4745-A669-D48127A63739}"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70199110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6.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3717032"/>
            <a:ext cx="8496944" cy="1008112"/>
          </a:xfrm>
        </p:spPr>
        <p:txBody>
          <a:bodyPr>
            <a:normAutofit/>
          </a:bodyPr>
          <a:lstStyle/>
          <a:p>
            <a:r>
              <a:rPr lang="en-US" dirty="0"/>
              <a:t>Advanced Pointers</a:t>
            </a:r>
          </a:p>
        </p:txBody>
      </p:sp>
      <p:sp>
        <p:nvSpPr>
          <p:cNvPr id="6" name="Date Placeholder 5"/>
          <p:cNvSpPr>
            <a:spLocks noGrp="1"/>
          </p:cNvSpPr>
          <p:nvPr>
            <p:ph type="dt" sz="half" idx="10"/>
          </p:nvPr>
        </p:nvSpPr>
        <p:spPr/>
        <p:txBody>
          <a:bodyPr/>
          <a:lstStyle/>
          <a:p>
            <a:pPr>
              <a:defRPr/>
            </a:pPr>
            <a:fld id="{CA544732-517D-4AD3-A2E5-3F8C85230798}" type="datetime1">
              <a:rPr lang="en-US" smtClean="0">
                <a:solidFill>
                  <a:srgbClr val="002060"/>
                </a:solidFill>
              </a:rPr>
              <a:t>6/3/2022</a:t>
            </a:fld>
            <a:endParaRPr lang="en-US">
              <a:solidFill>
                <a:srgbClr val="002060"/>
              </a:solidFill>
            </a:endParaRPr>
          </a:p>
        </p:txBody>
      </p:sp>
      <p:sp>
        <p:nvSpPr>
          <p:cNvPr id="8" name="Footer Placeholder 7"/>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a:defRPr/>
            </a:pPr>
            <a:fld id="{786D29CB-6EB5-44EE-9C0D-80F0A26A6653}" type="slidenum">
              <a:rPr lang="en-US" smtClean="0">
                <a:solidFill>
                  <a:srgbClr val="002060"/>
                </a:solidFill>
              </a:rPr>
              <a:pPr>
                <a:defRPr/>
              </a:pPr>
              <a:t>1</a:t>
            </a:fld>
            <a:endParaRPr lang="en-US">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052735"/>
            <a:ext cx="5688632" cy="2758987"/>
          </a:xfrm>
          <a:prstGeom prst="rect">
            <a:avLst/>
          </a:prstGeom>
        </p:spPr>
      </p:pic>
    </p:spTree>
    <p:extLst>
      <p:ext uri="{BB962C8B-B14F-4D97-AF65-F5344CB8AC3E}">
        <p14:creationId xmlns:p14="http://schemas.microsoft.com/office/powerpoint/2010/main" val="17440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838201" y="712458"/>
            <a:ext cx="9560258" cy="628310"/>
          </a:xfrm>
        </p:spPr>
        <p:txBody>
          <a:bodyPr>
            <a:noAutofit/>
          </a:bodyPr>
          <a:lstStyle/>
          <a:p>
            <a:pPr algn="l" eaLnBrk="1" hangingPunct="1"/>
            <a:r>
              <a:rPr lang="en-US" sz="4000" dirty="0"/>
              <a:t>Invalid Operations:</a:t>
            </a:r>
          </a:p>
        </p:txBody>
      </p:sp>
      <p:sp>
        <p:nvSpPr>
          <p:cNvPr id="31746" name="Rectangle 3"/>
          <p:cNvSpPr>
            <a:spLocks noGrp="1" noChangeArrowheads="1"/>
          </p:cNvSpPr>
          <p:nvPr>
            <p:ph idx="1"/>
          </p:nvPr>
        </p:nvSpPr>
        <p:spPr>
          <a:xfrm>
            <a:off x="838200" y="1600201"/>
            <a:ext cx="9896452" cy="3773015"/>
          </a:xfrm>
        </p:spPr>
        <p:txBody>
          <a:bodyPr>
            <a:normAutofit/>
          </a:bodyPr>
          <a:lstStyle/>
          <a:p>
            <a:pPr algn="just" eaLnBrk="1" hangingPunct="1">
              <a:buFont typeface="Wingdings" pitchFamily="2" charset="2"/>
              <a:buChar char="§"/>
            </a:pPr>
            <a:r>
              <a:rPr lang="en-US" sz="2800" dirty="0">
                <a:latin typeface="Arial" pitchFamily="34" charset="0"/>
                <a:cs typeface="Arial" pitchFamily="34" charset="0"/>
              </a:rPr>
              <a:t>Pointers are not used in division and multiplication.</a:t>
            </a:r>
          </a:p>
          <a:p>
            <a:pPr algn="just" eaLnBrk="1" hangingPunct="1">
              <a:buFontTx/>
              <a:buNone/>
            </a:pPr>
            <a:r>
              <a:rPr lang="en-US" sz="2800" b="1" dirty="0">
                <a:solidFill>
                  <a:srgbClr val="C00000"/>
                </a:solidFill>
                <a:latin typeface="Arial" pitchFamily="34" charset="0"/>
                <a:cs typeface="Arial" pitchFamily="34" charset="0"/>
              </a:rPr>
              <a:t>		p1 / *p2;</a:t>
            </a:r>
          </a:p>
          <a:p>
            <a:pPr algn="just" eaLnBrk="1" hangingPunct="1">
              <a:buFontTx/>
              <a:buNone/>
            </a:pPr>
            <a:r>
              <a:rPr lang="en-US" sz="2800" b="1" dirty="0">
                <a:solidFill>
                  <a:srgbClr val="C00000"/>
                </a:solidFill>
                <a:latin typeface="Arial" pitchFamily="34" charset="0"/>
                <a:cs typeface="Arial" pitchFamily="34" charset="0"/>
              </a:rPr>
              <a:t>		p1*p2;</a:t>
            </a:r>
          </a:p>
          <a:p>
            <a:pPr algn="just" eaLnBrk="1" hangingPunct="1">
              <a:buFontTx/>
              <a:buNone/>
            </a:pPr>
            <a:r>
              <a:rPr lang="en-US" sz="2800" b="1" dirty="0">
                <a:solidFill>
                  <a:srgbClr val="C00000"/>
                </a:solidFill>
                <a:latin typeface="Arial" pitchFamily="34" charset="0"/>
                <a:cs typeface="Arial" pitchFamily="34" charset="0"/>
              </a:rPr>
              <a:t>		p1/3;</a:t>
            </a:r>
            <a:r>
              <a:rPr lang="en-US" sz="2800" dirty="0">
                <a:latin typeface="Arial" pitchFamily="34" charset="0"/>
                <a:cs typeface="Arial" pitchFamily="34" charset="0"/>
              </a:rPr>
              <a:t> 	are not allowed.</a:t>
            </a:r>
          </a:p>
          <a:p>
            <a:pPr algn="just" eaLnBrk="1" hangingPunct="1">
              <a:buFontTx/>
              <a:buNone/>
            </a:pPr>
            <a:endParaRPr lang="en-US" sz="2800" dirty="0">
              <a:latin typeface="Arial" pitchFamily="34" charset="0"/>
              <a:cs typeface="Arial" pitchFamily="34" charset="0"/>
            </a:endParaRPr>
          </a:p>
          <a:p>
            <a:pPr algn="just" eaLnBrk="1" hangingPunct="1">
              <a:buFont typeface="Wingdings" pitchFamily="2" charset="2"/>
              <a:buChar char="§"/>
            </a:pPr>
            <a:r>
              <a:rPr lang="en-US" sz="2800" dirty="0">
                <a:latin typeface="Arial" pitchFamily="34" charset="0"/>
                <a:cs typeface="Arial" pitchFamily="34" charset="0"/>
              </a:rPr>
              <a:t>Two pointers can not be added.</a:t>
            </a:r>
          </a:p>
          <a:p>
            <a:pPr algn="just" eaLnBrk="1" hangingPunct="1">
              <a:buFontTx/>
              <a:buNone/>
            </a:pPr>
            <a:r>
              <a:rPr lang="en-US" sz="2800" b="1" dirty="0">
                <a:solidFill>
                  <a:srgbClr val="C00000"/>
                </a:solidFill>
                <a:latin typeface="Arial" pitchFamily="34" charset="0"/>
                <a:cs typeface="Arial" pitchFamily="34" charset="0"/>
              </a:rPr>
              <a:t>		p1 + p2</a:t>
            </a:r>
            <a:r>
              <a:rPr lang="en-US" sz="2800" dirty="0">
                <a:latin typeface="Arial" pitchFamily="34" charset="0"/>
                <a:cs typeface="Arial" pitchFamily="34" charset="0"/>
              </a:rPr>
              <a:t> 	is illegal.</a:t>
            </a:r>
          </a:p>
        </p:txBody>
      </p:sp>
      <p:sp>
        <p:nvSpPr>
          <p:cNvPr id="3" name="Date Placeholder 2"/>
          <p:cNvSpPr>
            <a:spLocks noGrp="1"/>
          </p:cNvSpPr>
          <p:nvPr>
            <p:ph type="dt" sz="half" idx="10"/>
          </p:nvPr>
        </p:nvSpPr>
        <p:spPr/>
        <p:txBody>
          <a:bodyPr/>
          <a:lstStyle/>
          <a:p>
            <a:pPr>
              <a:defRPr/>
            </a:pPr>
            <a:fld id="{98EED4CB-B3C9-46C1-A6AC-FC1256EEAF36}"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10</a:t>
            </a:fld>
            <a:endParaRPr lang="en-US"/>
          </a:p>
        </p:txBody>
      </p:sp>
    </p:spTree>
    <p:extLst>
      <p:ext uri="{BB962C8B-B14F-4D97-AF65-F5344CB8AC3E}">
        <p14:creationId xmlns:p14="http://schemas.microsoft.com/office/powerpoint/2010/main" val="6734030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1" y="654968"/>
            <a:ext cx="9438186" cy="685800"/>
          </a:xfrm>
        </p:spPr>
        <p:txBody>
          <a:bodyPr>
            <a:noAutofit/>
          </a:bodyPr>
          <a:lstStyle/>
          <a:p>
            <a:pPr algn="l" eaLnBrk="1" hangingPunct="1"/>
            <a:r>
              <a:rPr lang="en-US" sz="3200" dirty="0"/>
              <a:t>Program to exchange two values using pointers</a:t>
            </a:r>
          </a:p>
        </p:txBody>
      </p:sp>
      <p:sp>
        <p:nvSpPr>
          <p:cNvPr id="132099" name="Rectangle 3"/>
          <p:cNvSpPr>
            <a:spLocks noGrp="1" noChangeArrowheads="1"/>
          </p:cNvSpPr>
          <p:nvPr>
            <p:ph idx="1"/>
          </p:nvPr>
        </p:nvSpPr>
        <p:spPr>
          <a:xfrm>
            <a:off x="838200" y="1340768"/>
            <a:ext cx="8824392" cy="5112569"/>
          </a:xfrm>
        </p:spPr>
        <p:txBody>
          <a:bodyPr>
            <a:noAutofit/>
          </a:bodyPr>
          <a:lstStyle/>
          <a:p>
            <a:pPr>
              <a:lnSpc>
                <a:spcPct val="80000"/>
              </a:lnSpc>
              <a:buNone/>
              <a:defRPr/>
            </a:pPr>
            <a:r>
              <a:rPr lang="en-IN" sz="2400" b="1" dirty="0" err="1">
                <a:latin typeface="Tempus Sans ITC" pitchFamily="82" charset="0"/>
              </a:rPr>
              <a:t>int</a:t>
            </a:r>
            <a:r>
              <a:rPr lang="en-IN" sz="2400" b="1" dirty="0">
                <a:latin typeface="Tempus Sans ITC" pitchFamily="82" charset="0"/>
              </a:rPr>
              <a:t> main() {</a:t>
            </a:r>
          </a:p>
          <a:p>
            <a:pPr>
              <a:lnSpc>
                <a:spcPct val="80000"/>
              </a:lnSpc>
              <a:buNone/>
              <a:defRPr/>
            </a:pPr>
            <a:endParaRPr lang="en-IN" sz="300" b="1" dirty="0">
              <a:latin typeface="Tempus Sans ITC" pitchFamily="82" charset="0"/>
            </a:endParaRPr>
          </a:p>
          <a:p>
            <a:pPr>
              <a:lnSpc>
                <a:spcPct val="80000"/>
              </a:lnSpc>
              <a:buNone/>
              <a:defRPr/>
            </a:pPr>
            <a:r>
              <a:rPr lang="en-IN" sz="2400" b="1" dirty="0" err="1">
                <a:latin typeface="Tempus Sans ITC" pitchFamily="82" charset="0"/>
              </a:rPr>
              <a:t>int</a:t>
            </a:r>
            <a:r>
              <a:rPr lang="en-IN" sz="2400" b="1" dirty="0">
                <a:latin typeface="Tempus Sans ITC" pitchFamily="82" charset="0"/>
              </a:rPr>
              <a:t> x, y, t, *a, *b;</a:t>
            </a:r>
          </a:p>
          <a:p>
            <a:pPr>
              <a:lnSpc>
                <a:spcPct val="80000"/>
              </a:lnSpc>
              <a:buNone/>
              <a:defRPr/>
            </a:pPr>
            <a:r>
              <a:rPr lang="en-IN" sz="2400" b="1" dirty="0">
                <a:latin typeface="Tempus Sans ITC" pitchFamily="82" charset="0"/>
              </a:rPr>
              <a:t>a=&amp;x; b=&amp;y;</a:t>
            </a:r>
          </a:p>
          <a:p>
            <a:pPr>
              <a:lnSpc>
                <a:spcPct val="80000"/>
              </a:lnSpc>
              <a:buNone/>
              <a:defRPr/>
            </a:pPr>
            <a:r>
              <a:rPr lang="en-IN" sz="2400" b="1" dirty="0" err="1">
                <a:latin typeface="Tempus Sans ITC" pitchFamily="82" charset="0"/>
              </a:rPr>
              <a:t>printf</a:t>
            </a:r>
            <a:r>
              <a:rPr lang="en-IN" sz="2400" b="1" dirty="0">
                <a:latin typeface="Tempus Sans ITC" pitchFamily="82" charset="0"/>
              </a:rPr>
              <a:t>("Enter the values of a and b: \n");</a:t>
            </a:r>
          </a:p>
          <a:p>
            <a:pPr>
              <a:lnSpc>
                <a:spcPct val="80000"/>
              </a:lnSpc>
              <a:buNone/>
              <a:defRPr/>
            </a:pPr>
            <a:r>
              <a:rPr lang="en-IN" sz="2400" b="1" dirty="0" err="1">
                <a:latin typeface="Tempus Sans ITC" pitchFamily="82" charset="0"/>
              </a:rPr>
              <a:t>scanf</a:t>
            </a:r>
            <a:r>
              <a:rPr lang="en-IN" sz="2400" b="1" dirty="0">
                <a:latin typeface="Tempus Sans ITC" pitchFamily="82" charset="0"/>
              </a:rPr>
              <a:t>("%d %d", a, b); </a:t>
            </a:r>
            <a:r>
              <a:rPr lang="en-IN" sz="2400" b="1" dirty="0">
                <a:solidFill>
                  <a:schemeClr val="bg1">
                    <a:lumMod val="50000"/>
                  </a:schemeClr>
                </a:solidFill>
                <a:latin typeface="Tempus Sans ITC" pitchFamily="82" charset="0"/>
              </a:rPr>
              <a:t>// equivalent to </a:t>
            </a:r>
            <a:r>
              <a:rPr lang="en-IN" sz="2400" b="1" dirty="0" err="1">
                <a:solidFill>
                  <a:schemeClr val="bg1">
                    <a:lumMod val="50000"/>
                  </a:schemeClr>
                </a:solidFill>
                <a:latin typeface="Tempus Sans ITC" pitchFamily="82" charset="0"/>
              </a:rPr>
              <a:t>scanf</a:t>
            </a:r>
            <a:r>
              <a:rPr lang="en-IN" sz="2400" b="1" dirty="0">
                <a:solidFill>
                  <a:schemeClr val="bg1">
                    <a:lumMod val="50000"/>
                  </a:schemeClr>
                </a:solidFill>
                <a:latin typeface="Tempus Sans ITC" pitchFamily="82" charset="0"/>
              </a:rPr>
              <a:t>(“%d %d”, &amp;x, &amp;y);</a:t>
            </a:r>
          </a:p>
          <a:p>
            <a:pPr>
              <a:lnSpc>
                <a:spcPct val="80000"/>
              </a:lnSpc>
              <a:buNone/>
              <a:defRPr/>
            </a:pPr>
            <a:r>
              <a:rPr lang="en-IN" sz="2400" b="1" dirty="0">
                <a:latin typeface="Tempus Sans ITC" pitchFamily="82" charset="0"/>
              </a:rPr>
              <a:t> </a:t>
            </a:r>
            <a:r>
              <a:rPr lang="en-IN" sz="2400" b="1" dirty="0">
                <a:solidFill>
                  <a:srgbClr val="0000FF"/>
                </a:solidFill>
                <a:effectLst>
                  <a:outerShdw blurRad="38100" dist="38100" dir="2700000" algn="tl">
                    <a:srgbClr val="000000">
                      <a:alpha val="43137"/>
                    </a:srgbClr>
                  </a:outerShdw>
                </a:effectLst>
                <a:latin typeface="Tempus Sans ITC" pitchFamily="82" charset="0"/>
              </a:rPr>
              <a:t>t=*a;</a:t>
            </a:r>
          </a:p>
          <a:p>
            <a:pPr>
              <a:lnSpc>
                <a:spcPct val="80000"/>
              </a:lnSpc>
              <a:buNone/>
              <a:defRPr/>
            </a:pPr>
            <a:r>
              <a:rPr lang="en-IN" sz="2400" b="1" dirty="0">
                <a:solidFill>
                  <a:srgbClr val="0000FF"/>
                </a:solidFill>
                <a:effectLst>
                  <a:outerShdw blurRad="38100" dist="38100" dir="2700000" algn="tl">
                    <a:srgbClr val="000000">
                      <a:alpha val="43137"/>
                    </a:srgbClr>
                  </a:outerShdw>
                </a:effectLst>
                <a:latin typeface="Tempus Sans ITC" pitchFamily="82" charset="0"/>
              </a:rPr>
              <a:t>*a=*b;</a:t>
            </a:r>
          </a:p>
          <a:p>
            <a:pPr>
              <a:lnSpc>
                <a:spcPct val="80000"/>
              </a:lnSpc>
              <a:buNone/>
              <a:defRPr/>
            </a:pPr>
            <a:r>
              <a:rPr lang="en-IN" sz="2400" b="1" dirty="0">
                <a:solidFill>
                  <a:srgbClr val="0000FF"/>
                </a:solidFill>
                <a:effectLst>
                  <a:outerShdw blurRad="38100" dist="38100" dir="2700000" algn="tl">
                    <a:srgbClr val="000000">
                      <a:alpha val="43137"/>
                    </a:srgbClr>
                  </a:outerShdw>
                </a:effectLst>
                <a:latin typeface="Tempus Sans ITC" pitchFamily="82" charset="0"/>
              </a:rPr>
              <a:t>*b=t;</a:t>
            </a:r>
          </a:p>
          <a:p>
            <a:pPr>
              <a:lnSpc>
                <a:spcPct val="80000"/>
              </a:lnSpc>
              <a:buNone/>
              <a:defRPr/>
            </a:pPr>
            <a:endParaRPr lang="en-IN" sz="300" b="1" dirty="0">
              <a:latin typeface="Tempus Sans ITC" pitchFamily="82" charset="0"/>
            </a:endParaRPr>
          </a:p>
          <a:p>
            <a:pPr>
              <a:lnSpc>
                <a:spcPct val="80000"/>
              </a:lnSpc>
              <a:buNone/>
              <a:defRPr/>
            </a:pPr>
            <a:r>
              <a:rPr lang="en-IN" sz="2400" b="1" dirty="0" err="1">
                <a:latin typeface="Tempus Sans ITC" pitchFamily="82" charset="0"/>
              </a:rPr>
              <a:t>printf</a:t>
            </a:r>
            <a:r>
              <a:rPr lang="en-IN" sz="2400" b="1" dirty="0">
                <a:latin typeface="Tempus Sans ITC" pitchFamily="82" charset="0"/>
              </a:rPr>
              <a:t>("x = %d \n", x);</a:t>
            </a:r>
          </a:p>
          <a:p>
            <a:pPr>
              <a:lnSpc>
                <a:spcPct val="80000"/>
              </a:lnSpc>
              <a:buNone/>
              <a:defRPr/>
            </a:pPr>
            <a:r>
              <a:rPr lang="en-IN" sz="2400" b="1" dirty="0" err="1">
                <a:latin typeface="Tempus Sans ITC" pitchFamily="82" charset="0"/>
              </a:rPr>
              <a:t>printf</a:t>
            </a:r>
            <a:r>
              <a:rPr lang="en-IN" sz="2400" b="1" dirty="0">
                <a:latin typeface="Tempus Sans ITC" pitchFamily="82" charset="0"/>
              </a:rPr>
              <a:t>("y = %d", y);</a:t>
            </a:r>
          </a:p>
          <a:p>
            <a:pPr>
              <a:lnSpc>
                <a:spcPct val="80000"/>
              </a:lnSpc>
              <a:buNone/>
              <a:defRPr/>
            </a:pPr>
            <a:endParaRPr lang="en-IN" sz="300" b="1" dirty="0">
              <a:latin typeface="Tempus Sans ITC" pitchFamily="82" charset="0"/>
            </a:endParaRPr>
          </a:p>
          <a:p>
            <a:pPr>
              <a:lnSpc>
                <a:spcPct val="80000"/>
              </a:lnSpc>
              <a:buNone/>
              <a:defRPr/>
            </a:pPr>
            <a:r>
              <a:rPr lang="en-IN" sz="2400" b="1" dirty="0">
                <a:latin typeface="Tempus Sans ITC" pitchFamily="82" charset="0"/>
              </a:rPr>
              <a:t>return 0;</a:t>
            </a:r>
          </a:p>
          <a:p>
            <a:pPr>
              <a:lnSpc>
                <a:spcPct val="80000"/>
              </a:lnSpc>
              <a:buNone/>
              <a:defRPr/>
            </a:pPr>
            <a:r>
              <a:rPr lang="en-IN" sz="2400" b="1" dirty="0">
                <a:latin typeface="Tempus Sans ITC" pitchFamily="82" charset="0"/>
              </a:rPr>
              <a:t>}</a:t>
            </a:r>
            <a:endParaRPr lang="en-US" sz="2400" b="1" dirty="0">
              <a:latin typeface="Tempus Sans ITC" pitchFamily="82" charset="0"/>
            </a:endParaRPr>
          </a:p>
        </p:txBody>
      </p:sp>
      <p:sp>
        <p:nvSpPr>
          <p:cNvPr id="2" name="Date Placeholder 1"/>
          <p:cNvSpPr>
            <a:spLocks noGrp="1"/>
          </p:cNvSpPr>
          <p:nvPr>
            <p:ph type="dt" sz="half" idx="10"/>
          </p:nvPr>
        </p:nvSpPr>
        <p:spPr/>
        <p:txBody>
          <a:bodyPr/>
          <a:lstStyle/>
          <a:p>
            <a:pPr>
              <a:defRPr/>
            </a:pPr>
            <a:fld id="{41F3AF60-B2E6-4FE4-8AF0-094D8163BDFD}" type="datetime1">
              <a:rPr lang="en-US" smtClean="0"/>
              <a:t>6/3/2022</a:t>
            </a:fld>
            <a:endParaRPr lang="en-US"/>
          </a:p>
        </p:txBody>
      </p:sp>
      <p:sp>
        <p:nvSpPr>
          <p:cNvPr id="15364"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5365" name="Slide Number Placeholder 4"/>
          <p:cNvSpPr>
            <a:spLocks noGrp="1"/>
          </p:cNvSpPr>
          <p:nvPr>
            <p:ph type="sldNum" sz="quarter" idx="12"/>
          </p:nvPr>
        </p:nvSpPr>
        <p:spPr>
          <a:noFill/>
        </p:spPr>
        <p:txBody>
          <a:bodyPr/>
          <a:lstStyle/>
          <a:p>
            <a:fld id="{664B1197-E7E0-415B-9430-2401487F52EF}" type="slidenum">
              <a:rPr lang="en-US" smtClean="0"/>
              <a:pPr/>
              <a:t>11</a:t>
            </a:fld>
            <a:endParaRPr lang="en-US"/>
          </a:p>
        </p:txBody>
      </p:sp>
      <p:sp>
        <p:nvSpPr>
          <p:cNvPr id="6" name="Rectangle 5"/>
          <p:cNvSpPr/>
          <p:nvPr/>
        </p:nvSpPr>
        <p:spPr>
          <a:xfrm>
            <a:off x="5729722" y="4380649"/>
            <a:ext cx="4778474" cy="1471172"/>
          </a:xfrm>
          <a:prstGeom prst="rect">
            <a:avLst/>
          </a:prstGeom>
          <a:ln>
            <a:solidFill>
              <a:srgbClr val="FF0000"/>
            </a:solidFill>
          </a:ln>
        </p:spPr>
        <p:txBody>
          <a:bodyPr wrap="square">
            <a:spAutoFit/>
          </a:bodyPr>
          <a:lstStyle/>
          <a:p>
            <a:pPr>
              <a:lnSpc>
                <a:spcPct val="80000"/>
              </a:lnSpc>
              <a:defRPr/>
            </a:pPr>
            <a:r>
              <a:rPr lang="en-US" sz="2800" b="1" dirty="0">
                <a:solidFill>
                  <a:schemeClr val="accent2">
                    <a:lumMod val="75000"/>
                  </a:schemeClr>
                </a:solidFill>
                <a:latin typeface="Tempus Sans ITC" pitchFamily="82" charset="0"/>
              </a:rPr>
              <a:t>Enter the values of a and b: </a:t>
            </a:r>
          </a:p>
          <a:p>
            <a:pPr>
              <a:lnSpc>
                <a:spcPct val="80000"/>
              </a:lnSpc>
              <a:defRPr/>
            </a:pPr>
            <a:r>
              <a:rPr lang="en-US" sz="2800" b="1" dirty="0">
                <a:solidFill>
                  <a:schemeClr val="accent2">
                    <a:lumMod val="75000"/>
                  </a:schemeClr>
                </a:solidFill>
                <a:latin typeface="Tempus Sans ITC" pitchFamily="82" charset="0"/>
              </a:rPr>
              <a:t>10  5</a:t>
            </a:r>
          </a:p>
          <a:p>
            <a:pPr>
              <a:lnSpc>
                <a:spcPct val="80000"/>
              </a:lnSpc>
              <a:defRPr/>
            </a:pPr>
            <a:r>
              <a:rPr lang="en-US" sz="2800" b="1" dirty="0">
                <a:solidFill>
                  <a:srgbClr val="C00000"/>
                </a:solidFill>
                <a:latin typeface="Tempus Sans ITC" pitchFamily="82" charset="0"/>
              </a:rPr>
              <a:t>x= 5   </a:t>
            </a:r>
          </a:p>
          <a:p>
            <a:pPr>
              <a:lnSpc>
                <a:spcPct val="80000"/>
              </a:lnSpc>
              <a:defRPr/>
            </a:pPr>
            <a:r>
              <a:rPr lang="en-US" sz="2800" b="1" dirty="0">
                <a:solidFill>
                  <a:srgbClr val="C00000"/>
                </a:solidFill>
                <a:latin typeface="Tempus Sans ITC" pitchFamily="82" charset="0"/>
              </a:rPr>
              <a:t>y =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1" y="712458"/>
            <a:ext cx="9543168" cy="628310"/>
          </a:xfrm>
        </p:spPr>
        <p:txBody>
          <a:bodyPr>
            <a:noAutofit/>
          </a:bodyPr>
          <a:lstStyle/>
          <a:p>
            <a:pPr algn="l" eaLnBrk="1" hangingPunct="1"/>
            <a:r>
              <a:rPr lang="en-US" sz="3200" dirty="0"/>
              <a:t>Pointers and arrays </a:t>
            </a:r>
          </a:p>
        </p:txBody>
      </p:sp>
      <p:sp>
        <p:nvSpPr>
          <p:cNvPr id="6147" name="Rectangle 3"/>
          <p:cNvSpPr>
            <a:spLocks noGrp="1" noChangeArrowheads="1"/>
          </p:cNvSpPr>
          <p:nvPr>
            <p:ph idx="1"/>
          </p:nvPr>
        </p:nvSpPr>
        <p:spPr>
          <a:xfrm>
            <a:off x="838199" y="1412776"/>
            <a:ext cx="10148249" cy="4547681"/>
          </a:xfrm>
        </p:spPr>
        <p:txBody>
          <a:bodyPr>
            <a:normAutofit fontScale="92500" lnSpcReduction="10000"/>
          </a:bodyPr>
          <a:lstStyle/>
          <a:p>
            <a:pPr algn="just" eaLnBrk="1" hangingPunct="1">
              <a:lnSpc>
                <a:spcPct val="150000"/>
              </a:lnSpc>
              <a:spcBef>
                <a:spcPts val="1200"/>
              </a:spcBef>
              <a:spcAft>
                <a:spcPts val="600"/>
              </a:spcAft>
              <a:buFont typeface="Wingdings" pitchFamily="2" charset="2"/>
              <a:buChar char="§"/>
            </a:pPr>
            <a:r>
              <a:rPr lang="en-US" sz="2800" dirty="0"/>
              <a:t>When an array is declared, the compiler allocates a </a:t>
            </a:r>
            <a:r>
              <a:rPr lang="en-US" sz="2800" b="1" dirty="0"/>
              <a:t>Base Address (BA) </a:t>
            </a:r>
            <a:r>
              <a:rPr lang="en-US" sz="2800" dirty="0"/>
              <a:t>and sufficient amount of storage to contain all the elements of the array in contiguous memory locations.</a:t>
            </a:r>
          </a:p>
          <a:p>
            <a:pPr algn="just" eaLnBrk="1" hangingPunct="1">
              <a:lnSpc>
                <a:spcPct val="150000"/>
              </a:lnSpc>
              <a:spcBef>
                <a:spcPts val="1200"/>
              </a:spcBef>
              <a:spcAft>
                <a:spcPts val="600"/>
              </a:spcAft>
              <a:buFont typeface="Wingdings" pitchFamily="2" charset="2"/>
              <a:buChar char="§"/>
            </a:pPr>
            <a:r>
              <a:rPr lang="en-US" sz="2800" dirty="0"/>
              <a:t>The </a:t>
            </a:r>
            <a:r>
              <a:rPr lang="en-US" sz="2800" b="1" dirty="0">
                <a:solidFill>
                  <a:srgbClr val="C00000"/>
                </a:solidFill>
              </a:rPr>
              <a:t>base address </a:t>
            </a:r>
            <a:r>
              <a:rPr lang="en-US" sz="2800" dirty="0"/>
              <a:t>is the location of the first element (index 0) of the array.</a:t>
            </a:r>
          </a:p>
          <a:p>
            <a:pPr algn="just" eaLnBrk="1" hangingPunct="1">
              <a:lnSpc>
                <a:spcPct val="150000"/>
              </a:lnSpc>
              <a:spcBef>
                <a:spcPts val="1200"/>
              </a:spcBef>
              <a:spcAft>
                <a:spcPts val="600"/>
              </a:spcAft>
              <a:buFont typeface="Wingdings" pitchFamily="2" charset="2"/>
              <a:buChar char="§"/>
            </a:pPr>
            <a:r>
              <a:rPr lang="en-US" sz="2800" dirty="0"/>
              <a:t>The compiler also defines the array name as a </a:t>
            </a:r>
            <a:r>
              <a:rPr lang="en-US" sz="2800" b="1" dirty="0">
                <a:solidFill>
                  <a:srgbClr val="C00000"/>
                </a:solidFill>
              </a:rPr>
              <a:t>constant pointer </a:t>
            </a:r>
            <a:r>
              <a:rPr lang="en-US" sz="2800" dirty="0"/>
              <a:t>to the first element.</a:t>
            </a:r>
          </a:p>
          <a:p>
            <a:pPr algn="just" eaLnBrk="1" hangingPunct="1">
              <a:lnSpc>
                <a:spcPct val="150000"/>
              </a:lnSpc>
              <a:spcBef>
                <a:spcPts val="1200"/>
              </a:spcBef>
              <a:spcAft>
                <a:spcPts val="600"/>
              </a:spcAft>
              <a:buFont typeface="Wingdings" pitchFamily="2" charset="2"/>
              <a:buChar char="§"/>
            </a:pPr>
            <a:endParaRPr lang="en-US" sz="2800" dirty="0"/>
          </a:p>
        </p:txBody>
      </p:sp>
      <p:sp>
        <p:nvSpPr>
          <p:cNvPr id="2" name="Date Placeholder 1"/>
          <p:cNvSpPr>
            <a:spLocks noGrp="1"/>
          </p:cNvSpPr>
          <p:nvPr>
            <p:ph type="dt" sz="half" idx="10"/>
          </p:nvPr>
        </p:nvSpPr>
        <p:spPr/>
        <p:txBody>
          <a:bodyPr/>
          <a:lstStyle/>
          <a:p>
            <a:pPr>
              <a:defRPr/>
            </a:pPr>
            <a:fld id="{553A100E-5851-495A-8B9E-747E76644536}" type="datetime1">
              <a:rPr lang="en-US" smtClean="0"/>
              <a:t>6/3/2022</a:t>
            </a:fld>
            <a:endParaRPr lang="en-US"/>
          </a:p>
        </p:txBody>
      </p:sp>
      <p:sp>
        <p:nvSpPr>
          <p:cNvPr id="6148"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6149" name="Slide Number Placeholder 4"/>
          <p:cNvSpPr>
            <a:spLocks noGrp="1"/>
          </p:cNvSpPr>
          <p:nvPr>
            <p:ph type="sldNum" sz="quarter" idx="12"/>
          </p:nvPr>
        </p:nvSpPr>
        <p:spPr>
          <a:noFill/>
        </p:spPr>
        <p:txBody>
          <a:bodyPr/>
          <a:lstStyle/>
          <a:p>
            <a:fld id="{C2F5790E-E4FB-4C50-8A93-AC6EC6ED010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838200" y="692696"/>
            <a:ext cx="9074224" cy="628310"/>
          </a:xfrm>
        </p:spPr>
        <p:txBody>
          <a:bodyPr>
            <a:noAutofit/>
          </a:bodyPr>
          <a:lstStyle/>
          <a:p>
            <a:pPr algn="l" eaLnBrk="1" hangingPunct="1"/>
            <a:r>
              <a:rPr lang="en-US" sz="3600" dirty="0"/>
              <a:t>Pointers and arrays </a:t>
            </a:r>
          </a:p>
        </p:txBody>
      </p:sp>
      <p:sp>
        <p:nvSpPr>
          <p:cNvPr id="7171" name="Rectangle 3"/>
          <p:cNvSpPr>
            <a:spLocks noGrp="1" noChangeArrowheads="1"/>
          </p:cNvSpPr>
          <p:nvPr>
            <p:ph idx="1"/>
          </p:nvPr>
        </p:nvSpPr>
        <p:spPr>
          <a:xfrm>
            <a:off x="838200" y="1321007"/>
            <a:ext cx="10658400" cy="3505207"/>
          </a:xfrm>
        </p:spPr>
        <p:txBody>
          <a:bodyPr/>
          <a:lstStyle/>
          <a:p>
            <a:pPr algn="just">
              <a:buFont typeface="Wingdings" panose="05000000000000000000" pitchFamily="2" charset="2"/>
              <a:buChar char="§"/>
            </a:pPr>
            <a:r>
              <a:rPr lang="en-US" sz="2800" dirty="0"/>
              <a:t>An array x is declared as follows and assume the base address of </a:t>
            </a:r>
            <a:r>
              <a:rPr lang="en-US" sz="2800" b="1" dirty="0"/>
              <a:t>x</a:t>
            </a:r>
            <a:r>
              <a:rPr lang="en-US" sz="2800" dirty="0"/>
              <a:t> is </a:t>
            </a:r>
            <a:r>
              <a:rPr lang="en-US" sz="2800" b="1" dirty="0"/>
              <a:t>1000.</a:t>
            </a:r>
            <a:endParaRPr lang="en-US" sz="2800" dirty="0"/>
          </a:p>
          <a:p>
            <a:pPr marL="0" algn="just">
              <a:buNone/>
            </a:pPr>
            <a:r>
              <a:rPr lang="en-US" sz="2800" dirty="0"/>
              <a:t>		</a:t>
            </a:r>
            <a:r>
              <a:rPr lang="en-US" sz="2800" b="1" dirty="0" err="1">
                <a:solidFill>
                  <a:srgbClr val="C00000"/>
                </a:solidFill>
              </a:rPr>
              <a:t>int</a:t>
            </a:r>
            <a:r>
              <a:rPr lang="en-US" sz="2800" b="1" dirty="0">
                <a:solidFill>
                  <a:srgbClr val="C00000"/>
                </a:solidFill>
              </a:rPr>
              <a:t>  x[5] ={ 1,2,3,4,5};</a:t>
            </a:r>
          </a:p>
          <a:p>
            <a:pPr marL="0" algn="just">
              <a:buFont typeface="Wingdings" pitchFamily="2" charset="2"/>
              <a:buChar char="§"/>
            </a:pPr>
            <a:r>
              <a:rPr lang="en-US" sz="2800" dirty="0"/>
              <a:t>Array name </a:t>
            </a:r>
            <a:r>
              <a:rPr lang="en-US" sz="2800" b="1" dirty="0">
                <a:solidFill>
                  <a:srgbClr val="C00000"/>
                </a:solidFill>
              </a:rPr>
              <a:t>x</a:t>
            </a:r>
            <a:r>
              <a:rPr lang="en-US" sz="2800" dirty="0"/>
              <a:t>, is a </a:t>
            </a:r>
            <a:r>
              <a:rPr lang="en-US" sz="2800" b="1" dirty="0"/>
              <a:t>constant pointer</a:t>
            </a:r>
            <a:r>
              <a:rPr lang="en-US" sz="2800" dirty="0"/>
              <a:t>, pointing to the first element  </a:t>
            </a:r>
            <a:r>
              <a:rPr lang="en-US" sz="2800" b="1" dirty="0">
                <a:solidFill>
                  <a:srgbClr val="C00000"/>
                </a:solidFill>
              </a:rPr>
              <a:t>x[0]</a:t>
            </a:r>
            <a:r>
              <a:rPr lang="en-US" sz="2800" dirty="0"/>
              <a:t> .</a:t>
            </a:r>
          </a:p>
          <a:p>
            <a:pPr>
              <a:buFont typeface="Wingdings" panose="05000000000000000000" pitchFamily="2" charset="2"/>
              <a:buChar char="§"/>
            </a:pPr>
            <a:r>
              <a:rPr lang="en-US" sz="2800" dirty="0"/>
              <a:t>For example, if value of </a:t>
            </a:r>
            <a:r>
              <a:rPr lang="en-US" sz="2800" b="1" dirty="0">
                <a:solidFill>
                  <a:srgbClr val="C00000"/>
                </a:solidFill>
              </a:rPr>
              <a:t>x</a:t>
            </a:r>
            <a:r>
              <a:rPr lang="en-US" sz="2800" dirty="0"/>
              <a:t> is </a:t>
            </a:r>
            <a:r>
              <a:rPr lang="en-US" sz="2800" b="1" dirty="0">
                <a:solidFill>
                  <a:srgbClr val="C00000"/>
                </a:solidFill>
              </a:rPr>
              <a:t>1000 (Base Address)</a:t>
            </a:r>
            <a:r>
              <a:rPr lang="en-US" sz="2800" dirty="0"/>
              <a:t>, the location of </a:t>
            </a:r>
            <a:r>
              <a:rPr lang="en-US" sz="2800" b="1" dirty="0">
                <a:solidFill>
                  <a:srgbClr val="C00000"/>
                </a:solidFill>
              </a:rPr>
              <a:t>x[0]</a:t>
            </a:r>
            <a:r>
              <a:rPr lang="en-US" sz="2800" dirty="0"/>
              <a:t>.	i.e. </a:t>
            </a:r>
            <a:r>
              <a:rPr lang="en-US" sz="2800" b="1" dirty="0">
                <a:solidFill>
                  <a:srgbClr val="C00000"/>
                </a:solidFill>
              </a:rPr>
              <a:t>x </a:t>
            </a:r>
            <a:r>
              <a:rPr lang="en-US" sz="2800" dirty="0"/>
              <a:t>is same as </a:t>
            </a:r>
            <a:r>
              <a:rPr lang="en-US" sz="2800" b="1" dirty="0">
                <a:solidFill>
                  <a:srgbClr val="C00000"/>
                </a:solidFill>
              </a:rPr>
              <a:t>&amp;x[0] </a:t>
            </a:r>
            <a:r>
              <a:rPr lang="en-US" sz="2800" dirty="0"/>
              <a:t>equals</a:t>
            </a:r>
            <a:r>
              <a:rPr lang="en-US" sz="2800" b="1" dirty="0">
                <a:solidFill>
                  <a:srgbClr val="C00000"/>
                </a:solidFill>
              </a:rPr>
              <a:t> 1000 </a:t>
            </a:r>
            <a:r>
              <a:rPr lang="en-US" sz="2800" dirty="0"/>
              <a:t>(in the illustration below)</a:t>
            </a:r>
          </a:p>
          <a:p>
            <a:pPr marL="0" algn="just">
              <a:buNone/>
            </a:pPr>
            <a:endParaRPr lang="en-US" sz="2800" dirty="0"/>
          </a:p>
        </p:txBody>
      </p:sp>
      <p:sp>
        <p:nvSpPr>
          <p:cNvPr id="3" name="Date Placeholder 2"/>
          <p:cNvSpPr>
            <a:spLocks noGrp="1"/>
          </p:cNvSpPr>
          <p:nvPr>
            <p:ph type="dt" sz="half" idx="10"/>
          </p:nvPr>
        </p:nvSpPr>
        <p:spPr/>
        <p:txBody>
          <a:bodyPr/>
          <a:lstStyle/>
          <a:p>
            <a:pPr>
              <a:defRPr/>
            </a:pPr>
            <a:fld id="{C4A460F7-63C5-417C-88B1-E07F0F4065A0}"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13</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82924" y="4003677"/>
            <a:ext cx="7429500" cy="2352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968208" y="5984917"/>
            <a:ext cx="2967544" cy="369332"/>
          </a:xfrm>
          <a:prstGeom prst="rect">
            <a:avLst/>
          </a:prstGeom>
        </p:spPr>
        <p:txBody>
          <a:bodyPr wrap="none">
            <a:spAutoFit/>
          </a:bodyPr>
          <a:lstStyle/>
          <a:p>
            <a:r>
              <a:rPr lang="en-US" b="1" dirty="0">
                <a:solidFill>
                  <a:srgbClr val="0000FF"/>
                </a:solidFill>
              </a:rPr>
              <a:t>#</a:t>
            </a:r>
            <a:r>
              <a:rPr lang="en-US" dirty="0">
                <a:solidFill>
                  <a:srgbClr val="0000FF"/>
                </a:solidFill>
              </a:rPr>
              <a:t> Assume </a:t>
            </a:r>
            <a:r>
              <a:rPr lang="en-US" b="1" dirty="0" err="1">
                <a:solidFill>
                  <a:srgbClr val="0000FF"/>
                </a:solidFill>
              </a:rPr>
              <a:t>int</a:t>
            </a:r>
            <a:r>
              <a:rPr lang="en-US" dirty="0">
                <a:solidFill>
                  <a:srgbClr val="0000FF"/>
                </a:solidFill>
              </a:rPr>
              <a:t> takes 4 bytes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838201" y="712458"/>
            <a:ext cx="9560258" cy="628310"/>
          </a:xfrm>
        </p:spPr>
        <p:txBody>
          <a:bodyPr>
            <a:noAutofit/>
          </a:bodyPr>
          <a:lstStyle/>
          <a:p>
            <a:pPr algn="l" eaLnBrk="1" hangingPunct="1"/>
            <a:r>
              <a:rPr lang="en-US" sz="3200" dirty="0"/>
              <a:t>Array accessing using Pointers</a:t>
            </a:r>
          </a:p>
        </p:txBody>
      </p:sp>
      <p:sp>
        <p:nvSpPr>
          <p:cNvPr id="8194" name="Rectangle 3"/>
          <p:cNvSpPr>
            <a:spLocks noGrp="1" noChangeArrowheads="1"/>
          </p:cNvSpPr>
          <p:nvPr>
            <p:ph idx="1"/>
          </p:nvPr>
        </p:nvSpPr>
        <p:spPr>
          <a:xfrm>
            <a:off x="838199" y="1393973"/>
            <a:ext cx="10148249" cy="4962378"/>
          </a:xfrm>
        </p:spPr>
        <p:txBody>
          <a:bodyPr>
            <a:normAutofit fontScale="92500" lnSpcReduction="20000"/>
          </a:bodyPr>
          <a:lstStyle/>
          <a:p>
            <a:pPr marL="0" algn="just"/>
            <a:r>
              <a:rPr lang="en-US" sz="2600" dirty="0"/>
              <a:t>An </a:t>
            </a:r>
            <a:r>
              <a:rPr lang="en-US" sz="2600" b="1" dirty="0"/>
              <a:t>integer pointer variable</a:t>
            </a:r>
            <a:r>
              <a:rPr lang="en-US" sz="2600" dirty="0"/>
              <a:t> </a:t>
            </a:r>
            <a:r>
              <a:rPr lang="en-US" sz="2600" b="1" dirty="0">
                <a:solidFill>
                  <a:srgbClr val="C00000"/>
                </a:solidFill>
              </a:rPr>
              <a:t>p</a:t>
            </a:r>
            <a:r>
              <a:rPr lang="en-US" sz="2600" dirty="0"/>
              <a:t>, can be made to point to an array as follows:</a:t>
            </a:r>
          </a:p>
          <a:p>
            <a:pPr marL="114300" lvl="1" indent="0" algn="just">
              <a:buNone/>
            </a:pPr>
            <a:r>
              <a:rPr lang="en-US" sz="2600" dirty="0"/>
              <a:t>		</a:t>
            </a:r>
            <a:r>
              <a:rPr lang="en-US" sz="2600" b="1" dirty="0" err="1">
                <a:solidFill>
                  <a:srgbClr val="C00000"/>
                </a:solidFill>
              </a:rPr>
              <a:t>int</a:t>
            </a:r>
            <a:r>
              <a:rPr lang="en-US" sz="2600" b="1" dirty="0">
                <a:solidFill>
                  <a:srgbClr val="C00000"/>
                </a:solidFill>
              </a:rPr>
              <a:t>  x[5] ={ 1,2,3,4,5};</a:t>
            </a:r>
          </a:p>
          <a:p>
            <a:pPr marL="114300" lvl="1" indent="0" algn="just">
              <a:buNone/>
            </a:pPr>
            <a:r>
              <a:rPr lang="en-US" sz="2600" b="1" dirty="0">
                <a:solidFill>
                  <a:srgbClr val="C00000"/>
                </a:solidFill>
              </a:rPr>
              <a:t>		</a:t>
            </a:r>
            <a:r>
              <a:rPr lang="en-US" sz="2600" b="1" dirty="0" err="1">
                <a:solidFill>
                  <a:srgbClr val="C00000"/>
                </a:solidFill>
              </a:rPr>
              <a:t>int</a:t>
            </a:r>
            <a:r>
              <a:rPr lang="en-US" sz="2600" b="1" dirty="0">
                <a:solidFill>
                  <a:srgbClr val="C00000"/>
                </a:solidFill>
              </a:rPr>
              <a:t> *p;</a:t>
            </a:r>
          </a:p>
          <a:p>
            <a:pPr marL="0" algn="just">
              <a:buNone/>
            </a:pPr>
            <a:r>
              <a:rPr lang="en-US" sz="2600" dirty="0"/>
              <a:t>		</a:t>
            </a:r>
            <a:r>
              <a:rPr lang="en-US" sz="2600" b="1" dirty="0">
                <a:solidFill>
                  <a:srgbClr val="C00000"/>
                </a:solidFill>
              </a:rPr>
              <a:t>p = x;     </a:t>
            </a:r>
            <a:r>
              <a:rPr lang="en-US" sz="2600" dirty="0"/>
              <a:t>OR      </a:t>
            </a:r>
            <a:r>
              <a:rPr lang="en-US" sz="2600" b="1" dirty="0">
                <a:solidFill>
                  <a:srgbClr val="C00000"/>
                </a:solidFill>
              </a:rPr>
              <a:t>p = &amp;x[0];</a:t>
            </a:r>
          </a:p>
          <a:p>
            <a:pPr marL="0" algn="just">
              <a:buFont typeface="Wingdings" pitchFamily="2" charset="2"/>
              <a:buChar char="§"/>
            </a:pPr>
            <a:endParaRPr lang="en-US" sz="2600" b="1" dirty="0"/>
          </a:p>
          <a:p>
            <a:pPr marL="0" algn="just">
              <a:buFont typeface="Wingdings" pitchFamily="2" charset="2"/>
              <a:buChar char="§"/>
            </a:pPr>
            <a:r>
              <a:rPr lang="en-US" sz="2600" b="1" dirty="0"/>
              <a:t>Following statement is Invalid:</a:t>
            </a:r>
          </a:p>
          <a:p>
            <a:pPr marL="114300" lvl="1" indent="0" algn="just">
              <a:buNone/>
            </a:pPr>
            <a:r>
              <a:rPr lang="en-US" sz="2600" dirty="0"/>
              <a:t>		</a:t>
            </a:r>
            <a:r>
              <a:rPr lang="en-US" sz="2600" b="1" dirty="0"/>
              <a:t>p = &amp;x </a:t>
            </a:r>
            <a:r>
              <a:rPr lang="en-US" sz="2600" dirty="0"/>
              <a:t>; //Invalid</a:t>
            </a:r>
          </a:p>
          <a:p>
            <a:pPr marL="0" algn="just">
              <a:spcBef>
                <a:spcPts val="300"/>
              </a:spcBef>
              <a:defRPr/>
            </a:pPr>
            <a:endParaRPr lang="en-US" sz="2600" b="1" dirty="0"/>
          </a:p>
          <a:p>
            <a:pPr marL="0" algn="just">
              <a:spcBef>
                <a:spcPts val="300"/>
              </a:spcBef>
              <a:defRPr/>
            </a:pPr>
            <a:r>
              <a:rPr lang="en-US" sz="2600" b="1" dirty="0"/>
              <a:t>Successive array elements can be accessed </a:t>
            </a:r>
            <a:r>
              <a:rPr lang="en-US" sz="2600" dirty="0"/>
              <a:t>by writing:</a:t>
            </a:r>
          </a:p>
          <a:p>
            <a:pPr marL="0" indent="0" algn="just">
              <a:spcBef>
                <a:spcPts val="300"/>
              </a:spcBef>
              <a:buNone/>
              <a:defRPr/>
            </a:pPr>
            <a:r>
              <a:rPr lang="en-US" sz="2600" b="1" dirty="0">
                <a:solidFill>
                  <a:srgbClr val="C00000"/>
                </a:solidFill>
              </a:rPr>
              <a:t>	</a:t>
            </a:r>
            <a:r>
              <a:rPr lang="en-US" sz="2600" b="1" dirty="0" err="1">
                <a:solidFill>
                  <a:srgbClr val="C00000"/>
                </a:solidFill>
              </a:rPr>
              <a:t>printf</a:t>
            </a:r>
            <a:r>
              <a:rPr lang="en-US" sz="2600" b="1" dirty="0">
                <a:solidFill>
                  <a:srgbClr val="C00000"/>
                </a:solidFill>
              </a:rPr>
              <a:t>(“%d”, *p); </a:t>
            </a:r>
          </a:p>
          <a:p>
            <a:pPr marL="0" indent="0" algn="just">
              <a:spcBef>
                <a:spcPts val="300"/>
              </a:spcBef>
              <a:buNone/>
              <a:defRPr/>
            </a:pPr>
            <a:r>
              <a:rPr lang="en-US" sz="2600" b="1" dirty="0">
                <a:solidFill>
                  <a:srgbClr val="C00000"/>
                </a:solidFill>
              </a:rPr>
              <a:t>		p++;</a:t>
            </a:r>
          </a:p>
          <a:p>
            <a:pPr marL="0" indent="0" algn="just">
              <a:spcBef>
                <a:spcPts val="300"/>
              </a:spcBef>
              <a:buNone/>
              <a:defRPr/>
            </a:pPr>
            <a:r>
              <a:rPr lang="en-US" sz="2600" b="1" dirty="0"/>
              <a:t>	or</a:t>
            </a:r>
          </a:p>
          <a:p>
            <a:pPr marL="0" indent="0" algn="just">
              <a:spcBef>
                <a:spcPts val="300"/>
              </a:spcBef>
              <a:buNone/>
              <a:defRPr/>
            </a:pPr>
            <a:r>
              <a:rPr lang="en-US" sz="2600" b="1" dirty="0">
                <a:solidFill>
                  <a:srgbClr val="C00000"/>
                </a:solidFill>
              </a:rPr>
              <a:t>	</a:t>
            </a:r>
            <a:r>
              <a:rPr lang="en-US" sz="2600" b="1" dirty="0" err="1">
                <a:solidFill>
                  <a:srgbClr val="C00000"/>
                </a:solidFill>
              </a:rPr>
              <a:t>printf</a:t>
            </a:r>
            <a:r>
              <a:rPr lang="en-US" sz="2600" b="1" dirty="0">
                <a:solidFill>
                  <a:srgbClr val="C00000"/>
                </a:solidFill>
              </a:rPr>
              <a:t>(“%d”, *(</a:t>
            </a:r>
            <a:r>
              <a:rPr lang="en-US" sz="2600" b="1" dirty="0" err="1">
                <a:solidFill>
                  <a:srgbClr val="C00000"/>
                </a:solidFill>
              </a:rPr>
              <a:t>p+i</a:t>
            </a:r>
            <a:r>
              <a:rPr lang="en-US" sz="2600" b="1" dirty="0">
                <a:solidFill>
                  <a:srgbClr val="C00000"/>
                </a:solidFill>
              </a:rPr>
              <a:t>)); </a:t>
            </a:r>
          </a:p>
          <a:p>
            <a:pPr marL="0" indent="0" algn="just">
              <a:spcBef>
                <a:spcPts val="300"/>
              </a:spcBef>
              <a:buNone/>
              <a:defRPr/>
            </a:pPr>
            <a:r>
              <a:rPr lang="en-US" sz="2600" b="1" dirty="0">
                <a:solidFill>
                  <a:srgbClr val="C00000"/>
                </a:solidFill>
              </a:rPr>
              <a:t>	 	</a:t>
            </a:r>
            <a:r>
              <a:rPr lang="en-US" sz="2600" b="1" dirty="0" err="1">
                <a:solidFill>
                  <a:srgbClr val="C00000"/>
                </a:solidFill>
              </a:rPr>
              <a:t>i</a:t>
            </a:r>
            <a:r>
              <a:rPr lang="en-US" sz="2600" b="1" dirty="0">
                <a:solidFill>
                  <a:srgbClr val="C00000"/>
                </a:solidFill>
              </a:rPr>
              <a:t>++;</a:t>
            </a:r>
          </a:p>
          <a:p>
            <a:pPr marL="0" indent="0" algn="just">
              <a:spcBef>
                <a:spcPts val="300"/>
              </a:spcBef>
              <a:buNone/>
              <a:defRPr/>
            </a:pPr>
            <a:r>
              <a:rPr lang="en-US" sz="2400" b="1" dirty="0">
                <a:solidFill>
                  <a:srgbClr val="C00000"/>
                </a:solidFill>
              </a:rPr>
              <a:t>	</a:t>
            </a:r>
          </a:p>
          <a:p>
            <a:pPr marL="0" indent="0" algn="just">
              <a:spcBef>
                <a:spcPts val="300"/>
              </a:spcBef>
              <a:buNone/>
              <a:defRPr/>
            </a:pPr>
            <a:endParaRPr lang="en-US" sz="2400" b="1" dirty="0">
              <a:solidFill>
                <a:srgbClr val="C00000"/>
              </a:solidFill>
            </a:endParaRPr>
          </a:p>
          <a:p>
            <a:pPr marL="114300" lvl="1" indent="0" algn="just">
              <a:buNone/>
            </a:pPr>
            <a:endParaRPr lang="en-US" sz="2400" dirty="0"/>
          </a:p>
          <a:p>
            <a:pPr marL="114300" lvl="1" indent="0" algn="just">
              <a:buNone/>
            </a:pPr>
            <a:endParaRPr lang="en-US" sz="2400" dirty="0"/>
          </a:p>
        </p:txBody>
      </p:sp>
      <p:sp>
        <p:nvSpPr>
          <p:cNvPr id="3" name="Date Placeholder 2"/>
          <p:cNvSpPr>
            <a:spLocks noGrp="1"/>
          </p:cNvSpPr>
          <p:nvPr>
            <p:ph type="dt" sz="half" idx="10"/>
          </p:nvPr>
        </p:nvSpPr>
        <p:spPr/>
        <p:txBody>
          <a:bodyPr/>
          <a:lstStyle/>
          <a:p>
            <a:pPr>
              <a:defRPr/>
            </a:pPr>
            <a:fld id="{4ACBA370-6777-4040-B87B-E070D5284B4E}"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noAutofit/>
          </a:bodyPr>
          <a:lstStyle/>
          <a:p>
            <a:pPr algn="l" eaLnBrk="1" hangingPunct="1"/>
            <a:r>
              <a:rPr lang="en-US" sz="3200" dirty="0"/>
              <a:t>Pointers and arrays </a:t>
            </a:r>
          </a:p>
        </p:txBody>
      </p:sp>
      <p:sp>
        <p:nvSpPr>
          <p:cNvPr id="121859" name="Rectangle 3"/>
          <p:cNvSpPr>
            <a:spLocks noGrp="1" noChangeArrowheads="1"/>
          </p:cNvSpPr>
          <p:nvPr>
            <p:ph idx="1"/>
          </p:nvPr>
        </p:nvSpPr>
        <p:spPr/>
        <p:txBody>
          <a:bodyPr>
            <a:noAutofit/>
          </a:bodyPr>
          <a:lstStyle/>
          <a:p>
            <a:pPr algn="just">
              <a:spcBef>
                <a:spcPts val="300"/>
              </a:spcBef>
              <a:defRPr/>
            </a:pPr>
            <a:r>
              <a:rPr lang="en-US" sz="2400" dirty="0"/>
              <a:t>The relationship between </a:t>
            </a:r>
            <a:r>
              <a:rPr lang="en-US" sz="2400" b="1" dirty="0">
                <a:solidFill>
                  <a:srgbClr val="C00000"/>
                </a:solidFill>
              </a:rPr>
              <a:t>p</a:t>
            </a:r>
            <a:r>
              <a:rPr lang="en-US" sz="2400" dirty="0"/>
              <a:t> and </a:t>
            </a:r>
            <a:r>
              <a:rPr lang="en-US" sz="2400" b="1" dirty="0">
                <a:solidFill>
                  <a:srgbClr val="C00000"/>
                </a:solidFill>
              </a:rPr>
              <a:t>x</a:t>
            </a:r>
            <a:r>
              <a:rPr lang="en-US" sz="2400" dirty="0"/>
              <a:t> is shown below:</a:t>
            </a:r>
          </a:p>
          <a:p>
            <a:pPr marL="0" indent="0" algn="just">
              <a:spcBef>
                <a:spcPts val="300"/>
              </a:spcBef>
              <a:buNone/>
              <a:defRPr/>
            </a:pPr>
            <a:endParaRPr lang="en-US" sz="2400" dirty="0"/>
          </a:p>
          <a:p>
            <a:pPr marL="0" algn="just">
              <a:spcBef>
                <a:spcPts val="300"/>
              </a:spcBef>
              <a:buNone/>
              <a:defRPr/>
            </a:pPr>
            <a:r>
              <a:rPr lang="en-US" sz="2400" b="1" dirty="0"/>
              <a:t>	</a:t>
            </a:r>
            <a:r>
              <a:rPr lang="en-US" sz="2600" dirty="0"/>
              <a:t>p= &amp;x[0];   	(=1000) BASE ADDRESS</a:t>
            </a:r>
          </a:p>
          <a:p>
            <a:pPr marL="0" algn="just">
              <a:spcBef>
                <a:spcPts val="300"/>
              </a:spcBef>
              <a:buNone/>
              <a:defRPr/>
            </a:pPr>
            <a:r>
              <a:rPr lang="en-US" sz="2600" dirty="0"/>
              <a:t>	p+1=&gt;&amp;x[1] 	(=1004)</a:t>
            </a:r>
          </a:p>
          <a:p>
            <a:pPr marL="0" algn="just">
              <a:spcBef>
                <a:spcPts val="300"/>
              </a:spcBef>
              <a:buNone/>
              <a:defRPr/>
            </a:pPr>
            <a:r>
              <a:rPr lang="en-US" sz="2600" dirty="0"/>
              <a:t>	p+2=&gt;&amp;x[2] 	(=1008)</a:t>
            </a:r>
          </a:p>
          <a:p>
            <a:pPr marL="0" algn="just">
              <a:spcBef>
                <a:spcPts val="300"/>
              </a:spcBef>
              <a:buNone/>
              <a:defRPr/>
            </a:pPr>
            <a:r>
              <a:rPr lang="en-US" sz="2600" dirty="0"/>
              <a:t>	p+3=&gt;&amp;x[3] 	(=1012)</a:t>
            </a:r>
          </a:p>
          <a:p>
            <a:pPr marL="0" algn="just">
              <a:spcBef>
                <a:spcPts val="300"/>
              </a:spcBef>
              <a:buNone/>
              <a:defRPr/>
            </a:pPr>
            <a:r>
              <a:rPr lang="en-US" sz="2600" dirty="0"/>
              <a:t>	p+4=&gt;&amp;x[4] 	(=1016) </a:t>
            </a:r>
          </a:p>
          <a:p>
            <a:pPr marL="0" algn="just">
              <a:spcBef>
                <a:spcPts val="300"/>
              </a:spcBef>
              <a:buNone/>
              <a:defRPr/>
            </a:pPr>
            <a:endParaRPr lang="en-US" sz="2400" b="1" dirty="0"/>
          </a:p>
          <a:p>
            <a:pPr marL="0" algn="just">
              <a:spcBef>
                <a:spcPts val="300"/>
              </a:spcBef>
              <a:defRPr/>
            </a:pPr>
            <a:r>
              <a:rPr lang="en-US" sz="2400" b="1" dirty="0"/>
              <a:t>Address of an element of </a:t>
            </a:r>
            <a:r>
              <a:rPr lang="en-US" sz="2400" b="1" dirty="0">
                <a:solidFill>
                  <a:srgbClr val="C00000"/>
                </a:solidFill>
              </a:rPr>
              <a:t>x </a:t>
            </a:r>
            <a:r>
              <a:rPr lang="en-US" sz="2400" b="1" dirty="0"/>
              <a:t>is given by:</a:t>
            </a:r>
          </a:p>
          <a:p>
            <a:pPr marL="0" algn="just">
              <a:spcBef>
                <a:spcPts val="300"/>
              </a:spcBef>
              <a:buNone/>
              <a:defRPr/>
            </a:pPr>
            <a:r>
              <a:rPr lang="en-US" sz="2400" dirty="0"/>
              <a:t>Address of </a:t>
            </a:r>
            <a:r>
              <a:rPr lang="en-US" sz="2400" b="1" dirty="0"/>
              <a:t>x[</a:t>
            </a:r>
            <a:r>
              <a:rPr lang="en-US" sz="2400" b="1" dirty="0" err="1"/>
              <a:t>i</a:t>
            </a:r>
            <a:r>
              <a:rPr lang="en-US" sz="2400" b="1" dirty="0"/>
              <a:t>]</a:t>
            </a:r>
            <a:r>
              <a:rPr lang="en-US" sz="2400" dirty="0"/>
              <a:t> =  </a:t>
            </a:r>
            <a:r>
              <a:rPr lang="en-US" sz="2400" b="1" dirty="0"/>
              <a:t>base address </a:t>
            </a:r>
            <a:r>
              <a:rPr lang="en-US" sz="2400" dirty="0"/>
              <a:t>+ </a:t>
            </a:r>
            <a:r>
              <a:rPr lang="en-US" sz="2400" b="1" dirty="0" err="1"/>
              <a:t>i</a:t>
            </a:r>
            <a:r>
              <a:rPr lang="en-US" sz="2400" b="1" dirty="0"/>
              <a:t> *  scale factor of (</a:t>
            </a:r>
            <a:r>
              <a:rPr lang="en-US" sz="2400" b="1" dirty="0" err="1"/>
              <a:t>int</a:t>
            </a:r>
            <a:r>
              <a:rPr lang="en-US" sz="2400" b="1" dirty="0"/>
              <a:t>)</a:t>
            </a:r>
          </a:p>
          <a:p>
            <a:pPr marL="0" algn="just">
              <a:spcBef>
                <a:spcPts val="300"/>
              </a:spcBef>
              <a:buNone/>
              <a:defRPr/>
            </a:pPr>
            <a:r>
              <a:rPr lang="en-US" sz="2400" dirty="0"/>
              <a:t>Address of x[3]=  1000 +(3*4) = 1012</a:t>
            </a:r>
          </a:p>
        </p:txBody>
      </p:sp>
      <p:sp>
        <p:nvSpPr>
          <p:cNvPr id="3" name="Date Placeholder 2"/>
          <p:cNvSpPr>
            <a:spLocks noGrp="1"/>
          </p:cNvSpPr>
          <p:nvPr>
            <p:ph type="dt" sz="half" idx="10"/>
          </p:nvPr>
        </p:nvSpPr>
        <p:spPr/>
        <p:txBody>
          <a:bodyPr/>
          <a:lstStyle/>
          <a:p>
            <a:pPr>
              <a:defRPr/>
            </a:pPr>
            <a:fld id="{5E64FC57-BD41-43C7-97C3-70842EE4139E}"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15</a:t>
            </a:fld>
            <a:endParaRPr lang="en-US"/>
          </a:p>
        </p:txBody>
      </p:sp>
      <p:sp>
        <p:nvSpPr>
          <p:cNvPr id="7" name="Rectangle 6"/>
          <p:cNvSpPr/>
          <p:nvPr/>
        </p:nvSpPr>
        <p:spPr>
          <a:xfrm>
            <a:off x="7968208" y="5984917"/>
            <a:ext cx="2967544" cy="369332"/>
          </a:xfrm>
          <a:prstGeom prst="rect">
            <a:avLst/>
          </a:prstGeom>
        </p:spPr>
        <p:txBody>
          <a:bodyPr wrap="none">
            <a:spAutoFit/>
          </a:bodyPr>
          <a:lstStyle/>
          <a:p>
            <a:r>
              <a:rPr lang="en-US" b="1" dirty="0">
                <a:solidFill>
                  <a:srgbClr val="0000FF"/>
                </a:solidFill>
              </a:rPr>
              <a:t>#</a:t>
            </a:r>
            <a:r>
              <a:rPr lang="en-US" dirty="0">
                <a:solidFill>
                  <a:srgbClr val="0000FF"/>
                </a:solidFill>
              </a:rPr>
              <a:t> Assume </a:t>
            </a:r>
            <a:r>
              <a:rPr lang="en-US" b="1" dirty="0" err="1">
                <a:solidFill>
                  <a:srgbClr val="0000FF"/>
                </a:solidFill>
              </a:rPr>
              <a:t>int</a:t>
            </a:r>
            <a:r>
              <a:rPr lang="en-US" dirty="0">
                <a:solidFill>
                  <a:srgbClr val="0000FF"/>
                </a:solidFill>
              </a:rPr>
              <a:t> takes 4 bytes</a:t>
            </a:r>
          </a:p>
        </p:txBody>
      </p:sp>
    </p:spTree>
    <p:extLst>
      <p:ext uri="{BB962C8B-B14F-4D97-AF65-F5344CB8AC3E}">
        <p14:creationId xmlns:p14="http://schemas.microsoft.com/office/powerpoint/2010/main" val="34469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838200" y="718592"/>
            <a:ext cx="10298359" cy="838200"/>
          </a:xfrm>
        </p:spPr>
        <p:txBody>
          <a:bodyPr>
            <a:noAutofit/>
          </a:bodyPr>
          <a:lstStyle/>
          <a:p>
            <a:r>
              <a:rPr lang="en-US" sz="3200" dirty="0"/>
              <a:t>Array accessing using </a:t>
            </a:r>
            <a:r>
              <a:rPr lang="en-US" sz="3200" i="1" dirty="0">
                <a:solidFill>
                  <a:srgbClr val="C00000"/>
                </a:solidFill>
                <a:latin typeface="Times New Roman" panose="02020603050405020304" pitchFamily="18" charset="0"/>
                <a:cs typeface="Times New Roman" panose="02020603050405020304" pitchFamily="18" charset="0"/>
              </a:rPr>
              <a:t>array name </a:t>
            </a:r>
            <a:r>
              <a:rPr lang="en-US" sz="3200" dirty="0"/>
              <a:t>as a pointer - Example</a:t>
            </a:r>
          </a:p>
        </p:txBody>
      </p:sp>
      <p:sp>
        <p:nvSpPr>
          <p:cNvPr id="125955" name="Rectangle 3"/>
          <p:cNvSpPr>
            <a:spLocks noGrp="1" noChangeArrowheads="1"/>
          </p:cNvSpPr>
          <p:nvPr>
            <p:ph idx="1"/>
          </p:nvPr>
        </p:nvSpPr>
        <p:spPr>
          <a:xfrm>
            <a:off x="838200" y="1556793"/>
            <a:ext cx="9560256" cy="4907721"/>
          </a:xfrm>
        </p:spPr>
        <p:txBody>
          <a:bodyPr>
            <a:normAutofit/>
          </a:bodyPr>
          <a:lstStyle/>
          <a:p>
            <a:pPr marL="0">
              <a:buNone/>
              <a:defRPr/>
            </a:pPr>
            <a:r>
              <a:rPr lang="en-US" sz="2400" b="1" dirty="0"/>
              <a:t>// array accessed with constant pointer array name </a:t>
            </a:r>
            <a:r>
              <a:rPr lang="en-US" sz="2400" b="1" i="1" dirty="0" err="1">
                <a:solidFill>
                  <a:srgbClr val="C00000"/>
                </a:solidFill>
                <a:latin typeface="Times New Roman" panose="02020603050405020304" pitchFamily="18" charset="0"/>
                <a:cs typeface="Times New Roman" panose="02020603050405020304" pitchFamily="18" charset="0"/>
              </a:rPr>
              <a:t>arr</a:t>
            </a:r>
            <a:endParaRPr lang="en-US" sz="2400" b="1" i="1" dirty="0">
              <a:solidFill>
                <a:srgbClr val="C00000"/>
              </a:solidFill>
              <a:latin typeface="Times New Roman" panose="02020603050405020304" pitchFamily="18" charset="0"/>
              <a:cs typeface="Times New Roman" panose="02020603050405020304" pitchFamily="18" charset="0"/>
            </a:endParaRPr>
          </a:p>
          <a:p>
            <a:pPr marL="0">
              <a:buNone/>
              <a:defRPr/>
            </a:pPr>
            <a:r>
              <a:rPr lang="en-US" sz="2400" b="1" dirty="0" err="1"/>
              <a:t>int</a:t>
            </a:r>
            <a:r>
              <a:rPr lang="en-US" sz="2400" b="1" dirty="0"/>
              <a:t> main()</a:t>
            </a:r>
          </a:p>
          <a:p>
            <a:pPr marL="0">
              <a:buNone/>
              <a:defRPr/>
            </a:pPr>
            <a:r>
              <a:rPr lang="en-US" sz="2400" b="1" dirty="0"/>
              <a:t>{</a:t>
            </a:r>
          </a:p>
          <a:p>
            <a:pPr marL="0">
              <a:buNone/>
              <a:defRPr/>
            </a:pPr>
            <a:endParaRPr lang="en-US" sz="2400" b="1" dirty="0"/>
          </a:p>
          <a:p>
            <a:pPr marL="0">
              <a:buNone/>
              <a:defRPr/>
            </a:pPr>
            <a:r>
              <a:rPr lang="en-US" sz="2400" b="1" dirty="0"/>
              <a:t> </a:t>
            </a:r>
            <a:r>
              <a:rPr lang="en-US" sz="2400" b="1" dirty="0" err="1"/>
              <a:t>int</a:t>
            </a:r>
            <a:r>
              <a:rPr lang="en-US" sz="2400" b="1" dirty="0"/>
              <a:t> </a:t>
            </a:r>
            <a:r>
              <a:rPr lang="en-US" sz="2400" b="1" dirty="0" err="1"/>
              <a:t>arr</a:t>
            </a:r>
            <a:r>
              <a:rPr lang="en-US" sz="2400" b="1" dirty="0"/>
              <a:t>[5] = { 31, 54, 77, 52, 93 };</a:t>
            </a:r>
          </a:p>
          <a:p>
            <a:pPr marL="0">
              <a:buNone/>
              <a:defRPr/>
            </a:pPr>
            <a:endParaRPr lang="en-US" sz="2400" b="1" dirty="0"/>
          </a:p>
          <a:p>
            <a:pPr marL="0">
              <a:buNone/>
              <a:defRPr/>
            </a:pPr>
            <a:r>
              <a:rPr lang="en-US" sz="2400" b="1" dirty="0"/>
              <a:t> for(</a:t>
            </a:r>
            <a:r>
              <a:rPr lang="en-US" sz="2400" b="1" dirty="0" err="1"/>
              <a:t>int</a:t>
            </a:r>
            <a:r>
              <a:rPr lang="en-US" sz="2400" b="1" dirty="0"/>
              <a:t> j=0; j&lt;5; j++)  	 //for each element,</a:t>
            </a:r>
          </a:p>
          <a:p>
            <a:pPr marL="0">
              <a:buNone/>
              <a:defRPr/>
            </a:pPr>
            <a:r>
              <a:rPr lang="en-US" sz="2400" b="1" dirty="0"/>
              <a:t> </a:t>
            </a:r>
            <a:r>
              <a:rPr lang="en-US" sz="2400" b="1" dirty="0" err="1"/>
              <a:t>printf</a:t>
            </a:r>
            <a:r>
              <a:rPr lang="en-US" sz="2400" b="1" dirty="0"/>
              <a:t>(“%d ”, </a:t>
            </a:r>
            <a:r>
              <a:rPr lang="en-US" sz="2400" b="1" dirty="0">
                <a:solidFill>
                  <a:srgbClr val="C00000"/>
                </a:solidFill>
              </a:rPr>
              <a:t>*(</a:t>
            </a:r>
            <a:r>
              <a:rPr lang="en-US" sz="2400" b="1" dirty="0" err="1">
                <a:solidFill>
                  <a:srgbClr val="C00000"/>
                </a:solidFill>
              </a:rPr>
              <a:t>arr+j</a:t>
            </a:r>
            <a:r>
              <a:rPr lang="en-US" sz="2400" b="1" dirty="0">
                <a:solidFill>
                  <a:srgbClr val="C00000"/>
                </a:solidFill>
              </a:rPr>
              <a:t>)</a:t>
            </a:r>
            <a:r>
              <a:rPr lang="en-US" sz="2400" b="1" dirty="0"/>
              <a:t>);     	//print value</a:t>
            </a:r>
          </a:p>
          <a:p>
            <a:pPr marL="0">
              <a:buNone/>
              <a:defRPr/>
            </a:pPr>
            <a:endParaRPr lang="en-US" sz="2400" b="1" dirty="0"/>
          </a:p>
          <a:p>
            <a:pPr marL="0">
              <a:buNone/>
              <a:defRPr/>
            </a:pPr>
            <a:r>
              <a:rPr lang="en-US" sz="2400" b="1" dirty="0"/>
              <a:t> return 0;</a:t>
            </a:r>
          </a:p>
          <a:p>
            <a:pPr marL="0">
              <a:buNone/>
              <a:defRPr/>
            </a:pPr>
            <a:r>
              <a:rPr lang="en-US" sz="2400" b="1" dirty="0"/>
              <a:t>}</a:t>
            </a:r>
          </a:p>
          <a:p>
            <a:pPr marL="0">
              <a:buNone/>
              <a:defRPr/>
            </a:pPr>
            <a:endParaRPr lang="en-US" sz="2400" b="1" dirty="0"/>
          </a:p>
        </p:txBody>
      </p:sp>
      <p:sp>
        <p:nvSpPr>
          <p:cNvPr id="3" name="Date Placeholder 2"/>
          <p:cNvSpPr>
            <a:spLocks noGrp="1"/>
          </p:cNvSpPr>
          <p:nvPr>
            <p:ph type="dt" sz="half" idx="10"/>
          </p:nvPr>
        </p:nvSpPr>
        <p:spPr/>
        <p:txBody>
          <a:bodyPr/>
          <a:lstStyle/>
          <a:p>
            <a:pPr>
              <a:defRPr/>
            </a:pPr>
            <a:fld id="{3D2080E1-128A-487E-801F-112790D19C6E}"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838201" y="654968"/>
            <a:ext cx="9510194" cy="685800"/>
          </a:xfrm>
        </p:spPr>
        <p:txBody>
          <a:bodyPr>
            <a:noAutofit/>
          </a:bodyPr>
          <a:lstStyle/>
          <a:p>
            <a:pPr algn="l" eaLnBrk="1" hangingPunct="1"/>
            <a:r>
              <a:rPr lang="en-US" dirty="0"/>
              <a:t>Array accessing using </a:t>
            </a:r>
            <a:r>
              <a:rPr lang="en-US" dirty="0">
                <a:solidFill>
                  <a:srgbClr val="C00000"/>
                </a:solidFill>
              </a:rPr>
              <a:t>Pointers</a:t>
            </a:r>
            <a:r>
              <a:rPr lang="en-US" dirty="0"/>
              <a:t> - Example</a:t>
            </a:r>
          </a:p>
        </p:txBody>
      </p:sp>
      <p:sp>
        <p:nvSpPr>
          <p:cNvPr id="128003" name="Rectangle 3"/>
          <p:cNvSpPr>
            <a:spLocks noGrp="1" noChangeArrowheads="1"/>
          </p:cNvSpPr>
          <p:nvPr>
            <p:ph idx="1"/>
          </p:nvPr>
        </p:nvSpPr>
        <p:spPr>
          <a:xfrm>
            <a:off x="838200" y="1300930"/>
            <a:ext cx="9197008" cy="5296422"/>
          </a:xfrm>
        </p:spPr>
        <p:txBody>
          <a:bodyPr>
            <a:noAutofit/>
          </a:bodyPr>
          <a:lstStyle/>
          <a:p>
            <a:pPr>
              <a:spcBef>
                <a:spcPts val="300"/>
              </a:spcBef>
              <a:buNone/>
              <a:defRPr/>
            </a:pPr>
            <a:r>
              <a:rPr lang="en-US" sz="2400" b="1" dirty="0"/>
              <a:t>// array accessed with explicit pointer </a:t>
            </a:r>
            <a:r>
              <a:rPr lang="en-US" sz="2400" b="1" i="1" dirty="0" err="1">
                <a:solidFill>
                  <a:srgbClr val="C00000"/>
                </a:solidFill>
                <a:latin typeface="Times New Roman" panose="02020603050405020304" pitchFamily="18" charset="0"/>
                <a:cs typeface="Times New Roman" panose="02020603050405020304" pitchFamily="18" charset="0"/>
              </a:rPr>
              <a:t>ptr</a:t>
            </a:r>
            <a:endParaRPr lang="en-US" sz="2400" b="1" i="1" dirty="0">
              <a:solidFill>
                <a:srgbClr val="C00000"/>
              </a:solidFill>
              <a:latin typeface="Times New Roman" panose="02020603050405020304" pitchFamily="18" charset="0"/>
              <a:cs typeface="Times New Roman" panose="02020603050405020304" pitchFamily="18" charset="0"/>
            </a:endParaRPr>
          </a:p>
          <a:p>
            <a:pPr>
              <a:spcBef>
                <a:spcPts val="300"/>
              </a:spcBef>
              <a:buNone/>
              <a:defRPr/>
            </a:pPr>
            <a:endParaRPr lang="en-US" sz="1050" b="1" dirty="0"/>
          </a:p>
          <a:p>
            <a:pPr>
              <a:spcBef>
                <a:spcPts val="300"/>
              </a:spcBef>
              <a:buNone/>
              <a:defRPr/>
            </a:pPr>
            <a:r>
              <a:rPr lang="en-US" sz="2400" b="1" dirty="0" err="1"/>
              <a:t>int</a:t>
            </a:r>
            <a:r>
              <a:rPr lang="en-US" sz="2400" b="1" dirty="0"/>
              <a:t> main() {</a:t>
            </a:r>
          </a:p>
          <a:p>
            <a:pPr>
              <a:spcBef>
                <a:spcPts val="300"/>
              </a:spcBef>
              <a:buNone/>
              <a:defRPr/>
            </a:pPr>
            <a:endParaRPr lang="en-US" sz="1050" b="1" dirty="0"/>
          </a:p>
          <a:p>
            <a:pPr>
              <a:spcBef>
                <a:spcPts val="300"/>
              </a:spcBef>
              <a:buNone/>
              <a:defRPr/>
            </a:pPr>
            <a:r>
              <a:rPr lang="en-US" sz="2400" b="1" dirty="0"/>
              <a:t>  </a:t>
            </a:r>
            <a:r>
              <a:rPr lang="en-US" sz="2400" b="1" dirty="0" err="1"/>
              <a:t>int</a:t>
            </a:r>
            <a:r>
              <a:rPr lang="en-US" sz="2400" b="1" dirty="0"/>
              <a:t> </a:t>
            </a:r>
            <a:r>
              <a:rPr lang="en-US" sz="2400" b="1" dirty="0" err="1"/>
              <a:t>arr</a:t>
            </a:r>
            <a:r>
              <a:rPr lang="en-US" sz="2400" b="1" dirty="0"/>
              <a:t>[5] = { 31, 54, 77, 52, 93 };</a:t>
            </a:r>
          </a:p>
          <a:p>
            <a:pPr>
              <a:spcBef>
                <a:spcPts val="300"/>
              </a:spcBef>
              <a:buNone/>
              <a:defRPr/>
            </a:pPr>
            <a:r>
              <a:rPr lang="en-US" sz="2400" b="1" dirty="0"/>
              <a:t>  </a:t>
            </a:r>
            <a:r>
              <a:rPr lang="en-US" sz="2400" b="1" dirty="0" err="1">
                <a:solidFill>
                  <a:srgbClr val="0000FF"/>
                </a:solidFill>
              </a:rPr>
              <a:t>int</a:t>
            </a:r>
            <a:r>
              <a:rPr lang="en-US" sz="2400" b="1" dirty="0">
                <a:solidFill>
                  <a:srgbClr val="0000FF"/>
                </a:solidFill>
              </a:rPr>
              <a:t>* </a:t>
            </a:r>
            <a:r>
              <a:rPr lang="en-US" sz="2400" b="1" dirty="0" err="1">
                <a:solidFill>
                  <a:srgbClr val="0000FF"/>
                </a:solidFill>
              </a:rPr>
              <a:t>ptr</a:t>
            </a:r>
            <a:r>
              <a:rPr lang="en-US" sz="2400" b="1" dirty="0">
                <a:solidFill>
                  <a:srgbClr val="0000FF"/>
                </a:solidFill>
              </a:rPr>
              <a:t>;   </a:t>
            </a:r>
            <a:r>
              <a:rPr lang="en-US" sz="2400" b="1" dirty="0"/>
              <a:t>	</a:t>
            </a:r>
            <a:r>
              <a:rPr lang="en-US" sz="2400" b="1" dirty="0">
                <a:solidFill>
                  <a:schemeClr val="bg1">
                    <a:lumMod val="50000"/>
                  </a:schemeClr>
                </a:solidFill>
              </a:rPr>
              <a:t>//pointer to </a:t>
            </a:r>
            <a:r>
              <a:rPr lang="en-US" sz="2400" b="1" dirty="0" err="1">
                <a:solidFill>
                  <a:schemeClr val="bg1">
                    <a:lumMod val="50000"/>
                  </a:schemeClr>
                </a:solidFill>
              </a:rPr>
              <a:t>arr</a:t>
            </a:r>
            <a:endParaRPr lang="en-US" sz="2400" b="1" dirty="0">
              <a:solidFill>
                <a:schemeClr val="bg1">
                  <a:lumMod val="50000"/>
                </a:schemeClr>
              </a:solidFill>
            </a:endParaRPr>
          </a:p>
          <a:p>
            <a:pPr>
              <a:spcBef>
                <a:spcPts val="300"/>
              </a:spcBef>
              <a:buNone/>
              <a:defRPr/>
            </a:pPr>
            <a:r>
              <a:rPr lang="en-US" sz="2400" b="1" dirty="0"/>
              <a:t>  </a:t>
            </a:r>
            <a:r>
              <a:rPr lang="en-US" sz="2400" b="1" dirty="0" err="1"/>
              <a:t>ptr</a:t>
            </a:r>
            <a:r>
              <a:rPr lang="en-US" sz="2400" b="1" dirty="0"/>
              <a:t> = </a:t>
            </a:r>
            <a:r>
              <a:rPr lang="en-US" sz="2400" b="1" dirty="0" err="1"/>
              <a:t>arr</a:t>
            </a:r>
            <a:r>
              <a:rPr lang="en-US" sz="2400" b="1" dirty="0"/>
              <a:t>;   </a:t>
            </a:r>
            <a:r>
              <a:rPr lang="en-US" sz="2400" b="1" dirty="0">
                <a:solidFill>
                  <a:schemeClr val="bg1">
                    <a:lumMod val="50000"/>
                  </a:schemeClr>
                </a:solidFill>
              </a:rPr>
              <a:t>//points to </a:t>
            </a:r>
            <a:r>
              <a:rPr lang="en-US" sz="2400" b="1" dirty="0" err="1">
                <a:solidFill>
                  <a:schemeClr val="bg1">
                    <a:lumMod val="50000"/>
                  </a:schemeClr>
                </a:solidFill>
              </a:rPr>
              <a:t>arr</a:t>
            </a:r>
            <a:endParaRPr lang="en-US" sz="2400" b="1" dirty="0">
              <a:solidFill>
                <a:schemeClr val="bg1">
                  <a:lumMod val="50000"/>
                </a:schemeClr>
              </a:solidFill>
            </a:endParaRPr>
          </a:p>
          <a:p>
            <a:pPr>
              <a:spcBef>
                <a:spcPts val="300"/>
              </a:spcBef>
              <a:buNone/>
              <a:defRPr/>
            </a:pPr>
            <a:endParaRPr lang="en-US" sz="1400" b="1" dirty="0"/>
          </a:p>
          <a:p>
            <a:pPr>
              <a:spcBef>
                <a:spcPts val="300"/>
              </a:spcBef>
              <a:buNone/>
              <a:defRPr/>
            </a:pPr>
            <a:r>
              <a:rPr lang="en-US" sz="2400" b="1" dirty="0"/>
              <a:t> </a:t>
            </a:r>
            <a:r>
              <a:rPr lang="en-US" sz="2400" b="1" dirty="0">
                <a:solidFill>
                  <a:srgbClr val="0000FF"/>
                </a:solidFill>
              </a:rPr>
              <a:t>for(</a:t>
            </a:r>
            <a:r>
              <a:rPr lang="en-US" sz="2400" b="1" dirty="0" err="1">
                <a:solidFill>
                  <a:srgbClr val="0000FF"/>
                </a:solidFill>
              </a:rPr>
              <a:t>int</a:t>
            </a:r>
            <a:r>
              <a:rPr lang="en-US" sz="2400" b="1" dirty="0">
                <a:solidFill>
                  <a:srgbClr val="0000FF"/>
                </a:solidFill>
              </a:rPr>
              <a:t> j=0; j&lt;5; </a:t>
            </a:r>
            <a:r>
              <a:rPr lang="en-US" sz="2400" b="1" dirty="0" err="1">
                <a:solidFill>
                  <a:srgbClr val="0000FF"/>
                </a:solidFill>
              </a:rPr>
              <a:t>j++</a:t>
            </a:r>
            <a:r>
              <a:rPr lang="en-US" sz="2400" b="1" dirty="0">
                <a:solidFill>
                  <a:srgbClr val="0000FF"/>
                </a:solidFill>
              </a:rPr>
              <a:t>) </a:t>
            </a:r>
            <a:r>
              <a:rPr lang="en-US" sz="2400" b="1" dirty="0"/>
              <a:t> 	</a:t>
            </a:r>
            <a:r>
              <a:rPr lang="en-US" sz="2400" b="1" dirty="0">
                <a:solidFill>
                  <a:schemeClr val="bg1">
                    <a:lumMod val="50000"/>
                  </a:schemeClr>
                </a:solidFill>
              </a:rPr>
              <a:t> //for each element</a:t>
            </a:r>
          </a:p>
          <a:p>
            <a:pPr>
              <a:spcBef>
                <a:spcPts val="300"/>
              </a:spcBef>
              <a:buNone/>
              <a:defRPr/>
            </a:pPr>
            <a:r>
              <a:rPr lang="en-US" sz="2400" b="1" dirty="0"/>
              <a:t> </a:t>
            </a:r>
            <a:r>
              <a:rPr lang="en-US" sz="2400" b="1" dirty="0" err="1">
                <a:solidFill>
                  <a:srgbClr val="0000FF"/>
                </a:solidFill>
              </a:rPr>
              <a:t>printf</a:t>
            </a:r>
            <a:r>
              <a:rPr lang="en-US" sz="2400" b="1" dirty="0">
                <a:solidFill>
                  <a:srgbClr val="0000FF"/>
                </a:solidFill>
              </a:rPr>
              <a:t>("%d ", *</a:t>
            </a:r>
            <a:r>
              <a:rPr lang="en-US" sz="2400" b="1" dirty="0" err="1">
                <a:solidFill>
                  <a:srgbClr val="0000FF"/>
                </a:solidFill>
              </a:rPr>
              <a:t>ptr</a:t>
            </a:r>
            <a:r>
              <a:rPr lang="en-US" sz="2400" b="1" dirty="0">
                <a:solidFill>
                  <a:srgbClr val="0000FF"/>
                </a:solidFill>
              </a:rPr>
              <a:t>++);</a:t>
            </a:r>
          </a:p>
          <a:p>
            <a:pPr>
              <a:spcBef>
                <a:spcPts val="300"/>
              </a:spcBef>
              <a:buNone/>
              <a:defRPr/>
            </a:pPr>
            <a:endParaRPr lang="en-US" sz="1200" b="1" dirty="0">
              <a:solidFill>
                <a:srgbClr val="0000FF"/>
              </a:solidFill>
            </a:endParaRPr>
          </a:p>
          <a:p>
            <a:pPr>
              <a:spcBef>
                <a:spcPts val="300"/>
              </a:spcBef>
              <a:buNone/>
              <a:defRPr/>
            </a:pPr>
            <a:r>
              <a:rPr lang="en-US" sz="2400" b="1" dirty="0"/>
              <a:t>return 0;</a:t>
            </a:r>
          </a:p>
          <a:p>
            <a:pPr>
              <a:spcBef>
                <a:spcPts val="300"/>
              </a:spcBef>
              <a:buNone/>
              <a:defRPr/>
            </a:pPr>
            <a:r>
              <a:rPr lang="en-US" sz="2400" b="1" dirty="0"/>
              <a:t>}</a:t>
            </a:r>
          </a:p>
          <a:p>
            <a:pPr>
              <a:spcBef>
                <a:spcPts val="300"/>
              </a:spcBef>
              <a:buNone/>
              <a:defRPr/>
            </a:pPr>
            <a:r>
              <a:rPr lang="en-US" sz="1600" b="1" dirty="0"/>
              <a:t> </a:t>
            </a:r>
          </a:p>
          <a:p>
            <a:pPr algn="just">
              <a:spcBef>
                <a:spcPts val="300"/>
              </a:spcBef>
              <a:buNone/>
              <a:defRPr/>
            </a:pPr>
            <a:r>
              <a:rPr lang="en-US" sz="2400" b="1" dirty="0">
                <a:solidFill>
                  <a:srgbClr val="C00000"/>
                </a:solidFill>
              </a:rPr>
              <a:t>“</a:t>
            </a:r>
            <a:r>
              <a:rPr lang="en-US" sz="2400" b="1" dirty="0" err="1">
                <a:solidFill>
                  <a:srgbClr val="C00000"/>
                </a:solidFill>
              </a:rPr>
              <a:t>ptr</a:t>
            </a:r>
            <a:r>
              <a:rPr lang="en-US" sz="2400" b="1" dirty="0">
                <a:solidFill>
                  <a:srgbClr val="C00000"/>
                </a:solidFill>
              </a:rPr>
              <a:t>” is a pointer which can be used to access the elements.</a:t>
            </a:r>
          </a:p>
          <a:p>
            <a:pPr>
              <a:spcBef>
                <a:spcPts val="300"/>
              </a:spcBef>
              <a:buNone/>
              <a:defRPr/>
            </a:pPr>
            <a:endParaRPr lang="en-US" altLang="ko-KR" sz="2400" b="1" dirty="0">
              <a:ea typeface="굴림" charset="-127"/>
            </a:endParaRPr>
          </a:p>
          <a:p>
            <a:pPr>
              <a:spcBef>
                <a:spcPts val="300"/>
              </a:spcBef>
              <a:defRPr/>
            </a:pPr>
            <a:endParaRPr lang="en-US" sz="2400" b="1" dirty="0"/>
          </a:p>
        </p:txBody>
      </p:sp>
      <p:sp>
        <p:nvSpPr>
          <p:cNvPr id="3" name="Date Placeholder 2"/>
          <p:cNvSpPr>
            <a:spLocks noGrp="1"/>
          </p:cNvSpPr>
          <p:nvPr>
            <p:ph type="dt" sz="half" idx="10"/>
          </p:nvPr>
        </p:nvSpPr>
        <p:spPr/>
        <p:txBody>
          <a:bodyPr/>
          <a:lstStyle/>
          <a:p>
            <a:pPr>
              <a:defRPr/>
            </a:pPr>
            <a:fld id="{1161EAAF-8966-419A-83A9-20D2585B14B4}"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1" y="692696"/>
            <a:ext cx="9205394" cy="445021"/>
          </a:xfrm>
        </p:spPr>
        <p:txBody>
          <a:bodyPr>
            <a:noAutofit/>
          </a:bodyPr>
          <a:lstStyle/>
          <a:p>
            <a:pPr algn="l" eaLnBrk="1" hangingPunct="1"/>
            <a:r>
              <a:rPr lang="en-US" sz="3200" dirty="0"/>
              <a:t>Sum of all elements stored in an array</a:t>
            </a:r>
          </a:p>
        </p:txBody>
      </p:sp>
      <p:sp>
        <p:nvSpPr>
          <p:cNvPr id="13315" name="Rectangle 3"/>
          <p:cNvSpPr>
            <a:spLocks noGrp="1" noChangeArrowheads="1"/>
          </p:cNvSpPr>
          <p:nvPr>
            <p:ph idx="1"/>
          </p:nvPr>
        </p:nvSpPr>
        <p:spPr>
          <a:xfrm>
            <a:off x="838200" y="1196752"/>
            <a:ext cx="8820200" cy="5241880"/>
          </a:xfrm>
        </p:spPr>
        <p:txBody>
          <a:bodyPr>
            <a:noAutofit/>
          </a:bodyPr>
          <a:lstStyle/>
          <a:p>
            <a:pPr>
              <a:lnSpc>
                <a:spcPct val="90000"/>
              </a:lnSpc>
              <a:buNone/>
              <a:defRPr/>
            </a:pPr>
            <a:r>
              <a:rPr lang="en-US" sz="2400" b="1" dirty="0" err="1"/>
              <a:t>int</a:t>
            </a:r>
            <a:r>
              <a:rPr lang="en-US" sz="2400" b="1" dirty="0"/>
              <a:t> main() {</a:t>
            </a:r>
          </a:p>
          <a:p>
            <a:pPr>
              <a:lnSpc>
                <a:spcPct val="90000"/>
              </a:lnSpc>
              <a:buNone/>
              <a:defRPr/>
            </a:pPr>
            <a:r>
              <a:rPr lang="en-US" sz="2400" b="1" dirty="0"/>
              <a:t>   </a:t>
            </a:r>
            <a:r>
              <a:rPr lang="en-US" sz="2400" b="1" dirty="0" err="1"/>
              <a:t>int</a:t>
            </a:r>
            <a:r>
              <a:rPr lang="en-US" sz="2400" b="1" dirty="0"/>
              <a:t>  </a:t>
            </a:r>
            <a:r>
              <a:rPr lang="en-US" sz="2400" b="1" dirty="0">
                <a:solidFill>
                  <a:srgbClr val="0000FF"/>
                </a:solidFill>
              </a:rPr>
              <a:t>*p</a:t>
            </a:r>
            <a:r>
              <a:rPr lang="en-US" sz="2400" b="1" dirty="0"/>
              <a:t>, sum=0, </a:t>
            </a:r>
            <a:r>
              <a:rPr lang="en-US" sz="2400" b="1" dirty="0" err="1"/>
              <a:t>i</a:t>
            </a:r>
            <a:r>
              <a:rPr lang="en-US" sz="2400" b="1" dirty="0"/>
              <a:t>=0;</a:t>
            </a:r>
          </a:p>
          <a:p>
            <a:pPr>
              <a:lnSpc>
                <a:spcPct val="90000"/>
              </a:lnSpc>
              <a:buNone/>
              <a:defRPr/>
            </a:pPr>
            <a:r>
              <a:rPr lang="en-US" sz="2400" b="1" dirty="0"/>
              <a:t>   </a:t>
            </a:r>
            <a:r>
              <a:rPr lang="en-US" sz="2400" b="1" dirty="0" err="1"/>
              <a:t>int</a:t>
            </a:r>
            <a:r>
              <a:rPr lang="en-US" sz="2400" b="1" dirty="0"/>
              <a:t>  x[5] ={5, 9, 6,3,7};</a:t>
            </a:r>
          </a:p>
          <a:p>
            <a:pPr>
              <a:lnSpc>
                <a:spcPct val="90000"/>
              </a:lnSpc>
              <a:buNone/>
              <a:defRPr/>
            </a:pPr>
            <a:r>
              <a:rPr lang="en-US" sz="2400" b="1" dirty="0"/>
              <a:t>   </a:t>
            </a:r>
            <a:r>
              <a:rPr lang="en-US" sz="2400" b="1" dirty="0">
                <a:solidFill>
                  <a:srgbClr val="0000FF"/>
                </a:solidFill>
              </a:rPr>
              <a:t>p=x;</a:t>
            </a:r>
          </a:p>
          <a:p>
            <a:pPr>
              <a:lnSpc>
                <a:spcPct val="90000"/>
              </a:lnSpc>
              <a:buNone/>
              <a:defRPr/>
            </a:pPr>
            <a:r>
              <a:rPr lang="en-US" sz="2400" b="1" dirty="0"/>
              <a:t>   while(</a:t>
            </a:r>
            <a:r>
              <a:rPr lang="en-US" sz="2400" b="1" dirty="0" err="1"/>
              <a:t>i</a:t>
            </a:r>
            <a:r>
              <a:rPr lang="en-US" sz="2400" b="1" dirty="0"/>
              <a:t>&lt;5) {</a:t>
            </a:r>
          </a:p>
          <a:p>
            <a:pPr>
              <a:lnSpc>
                <a:spcPct val="90000"/>
              </a:lnSpc>
              <a:buNone/>
              <a:defRPr/>
            </a:pPr>
            <a:r>
              <a:rPr lang="en-US" sz="2400" b="1" dirty="0"/>
              <a:t>      </a:t>
            </a:r>
            <a:r>
              <a:rPr lang="en-US" sz="2400" b="1" dirty="0">
                <a:solidFill>
                  <a:srgbClr val="0000FF"/>
                </a:solidFill>
              </a:rPr>
              <a:t>sum+=*p;</a:t>
            </a:r>
          </a:p>
          <a:p>
            <a:pPr>
              <a:lnSpc>
                <a:spcPct val="90000"/>
              </a:lnSpc>
              <a:buNone/>
              <a:defRPr/>
            </a:pPr>
            <a:r>
              <a:rPr lang="en-US" sz="2400" b="1" dirty="0"/>
              <a:t>      </a:t>
            </a:r>
            <a:r>
              <a:rPr lang="en-US" sz="2400" b="1" dirty="0" err="1"/>
              <a:t>i</a:t>
            </a:r>
            <a:r>
              <a:rPr lang="en-US" sz="2400" b="1" dirty="0"/>
              <a:t>++;</a:t>
            </a:r>
          </a:p>
          <a:p>
            <a:pPr>
              <a:lnSpc>
                <a:spcPct val="90000"/>
              </a:lnSpc>
              <a:buNone/>
              <a:defRPr/>
            </a:pPr>
            <a:r>
              <a:rPr lang="en-US" sz="2400" b="1" dirty="0"/>
              <a:t>      </a:t>
            </a:r>
            <a:r>
              <a:rPr lang="en-US" sz="2400" b="1" dirty="0">
                <a:solidFill>
                  <a:srgbClr val="0000FF"/>
                </a:solidFill>
              </a:rPr>
              <a:t>p++; </a:t>
            </a:r>
          </a:p>
          <a:p>
            <a:pPr>
              <a:lnSpc>
                <a:spcPct val="90000"/>
              </a:lnSpc>
              <a:buNone/>
              <a:defRPr/>
            </a:pPr>
            <a:r>
              <a:rPr lang="en-US" sz="2400" b="1" dirty="0"/>
              <a:t>   }</a:t>
            </a:r>
          </a:p>
          <a:p>
            <a:pPr>
              <a:lnSpc>
                <a:spcPct val="90000"/>
              </a:lnSpc>
              <a:buNone/>
              <a:defRPr/>
            </a:pPr>
            <a:r>
              <a:rPr lang="en-US" sz="2400" b="1" dirty="0"/>
              <a:t>   </a:t>
            </a:r>
            <a:r>
              <a:rPr lang="en-US" sz="2400" b="1" dirty="0" err="1"/>
              <a:t>printf</a:t>
            </a:r>
            <a:r>
              <a:rPr lang="en-US" sz="2400" b="1" dirty="0"/>
              <a:t>("sum of elements = %d“, sum);</a:t>
            </a:r>
          </a:p>
          <a:p>
            <a:pPr>
              <a:lnSpc>
                <a:spcPct val="90000"/>
              </a:lnSpc>
              <a:buNone/>
              <a:defRPr/>
            </a:pPr>
            <a:r>
              <a:rPr lang="en-US" sz="2400" b="1" dirty="0"/>
              <a:t>   return 0;</a:t>
            </a:r>
          </a:p>
          <a:p>
            <a:pPr>
              <a:lnSpc>
                <a:spcPct val="90000"/>
              </a:lnSpc>
              <a:buNone/>
              <a:defRPr/>
            </a:pPr>
            <a:r>
              <a:rPr lang="en-US" sz="2400" b="1" dirty="0"/>
              <a:t>}</a:t>
            </a:r>
          </a:p>
        </p:txBody>
      </p:sp>
      <p:sp>
        <p:nvSpPr>
          <p:cNvPr id="2" name="Date Placeholder 1"/>
          <p:cNvSpPr>
            <a:spLocks noGrp="1"/>
          </p:cNvSpPr>
          <p:nvPr>
            <p:ph type="dt" sz="half" idx="10"/>
          </p:nvPr>
        </p:nvSpPr>
        <p:spPr/>
        <p:txBody>
          <a:bodyPr/>
          <a:lstStyle/>
          <a:p>
            <a:pPr>
              <a:defRPr/>
            </a:pPr>
            <a:fld id="{26B87359-7A94-4D79-B239-4EF51A92980F}" type="datetime1">
              <a:rPr lang="en-US" smtClean="0"/>
              <a:t>6/3/2022</a:t>
            </a:fld>
            <a:endParaRPr lang="en-US"/>
          </a:p>
        </p:txBody>
      </p:sp>
      <p:sp>
        <p:nvSpPr>
          <p:cNvPr id="16388" name="Footer Placeholder 3"/>
          <p:cNvSpPr>
            <a:spLocks noGrp="1"/>
          </p:cNvSpPr>
          <p:nvPr>
            <p:ph type="ftr" sz="quarter" idx="11"/>
          </p:nvPr>
        </p:nvSpPr>
        <p:spPr>
          <a:noFill/>
        </p:spPr>
        <p:txBody>
          <a:bodyPr/>
          <a:lstStyle/>
          <a:p>
            <a:r>
              <a:rPr lang="en-US"/>
              <a:t>CSE 1051                    Department of CSE</a:t>
            </a:r>
            <a:endParaRPr lang="en-US" dirty="0">
              <a:solidFill>
                <a:schemeClr val="bg1"/>
              </a:solidFill>
            </a:endParaRPr>
          </a:p>
        </p:txBody>
      </p:sp>
      <p:sp>
        <p:nvSpPr>
          <p:cNvPr id="16389" name="Slide Number Placeholder 4"/>
          <p:cNvSpPr>
            <a:spLocks noGrp="1"/>
          </p:cNvSpPr>
          <p:nvPr>
            <p:ph type="sldNum" sz="quarter" idx="12"/>
          </p:nvPr>
        </p:nvSpPr>
        <p:spPr>
          <a:noFill/>
        </p:spPr>
        <p:txBody>
          <a:bodyPr/>
          <a:lstStyle/>
          <a:p>
            <a:fld id="{3CFB75A2-D316-4628-B138-3540C14A7C0E}" type="slidenum">
              <a:rPr lang="en-US" smtClean="0"/>
              <a:pPr/>
              <a:t>18</a:t>
            </a:fld>
            <a:endParaRPr lang="en-US"/>
          </a:p>
        </p:txBody>
      </p:sp>
      <p:pic>
        <p:nvPicPr>
          <p:cNvPr id="3" name="Picture 2"/>
          <p:cNvPicPr>
            <a:picLocks noChangeAspect="1"/>
          </p:cNvPicPr>
          <p:nvPr/>
        </p:nvPicPr>
        <p:blipFill rotWithShape="1">
          <a:blip r:embed="rId3"/>
          <a:srcRect r="63222" b="72430"/>
          <a:stretch/>
        </p:blipFill>
        <p:spPr>
          <a:xfrm>
            <a:off x="6135417" y="3356991"/>
            <a:ext cx="4281063" cy="576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838201" y="640450"/>
            <a:ext cx="9399152" cy="628310"/>
          </a:xfrm>
        </p:spPr>
        <p:txBody>
          <a:bodyPr>
            <a:noAutofit/>
          </a:bodyPr>
          <a:lstStyle/>
          <a:p>
            <a:pPr algn="l" eaLnBrk="1" hangingPunct="1"/>
            <a:r>
              <a:rPr lang="en-US" sz="3200" dirty="0"/>
              <a:t>Pointers &amp; Character strings</a:t>
            </a:r>
          </a:p>
        </p:txBody>
      </p:sp>
      <p:sp>
        <p:nvSpPr>
          <p:cNvPr id="18434" name="Rectangle 2"/>
          <p:cNvSpPr>
            <a:spLocks noGrp="1" noChangeArrowheads="1"/>
          </p:cNvSpPr>
          <p:nvPr>
            <p:ph idx="1"/>
          </p:nvPr>
        </p:nvSpPr>
        <p:spPr>
          <a:xfrm>
            <a:off x="838200" y="1307802"/>
            <a:ext cx="8820200" cy="5289550"/>
          </a:xfrm>
        </p:spPr>
        <p:txBody>
          <a:bodyPr>
            <a:normAutofit/>
          </a:bodyPr>
          <a:lstStyle/>
          <a:p>
            <a:pPr eaLnBrk="1" hangingPunct="1">
              <a:buFontTx/>
              <a:buNone/>
            </a:pPr>
            <a:r>
              <a:rPr lang="en-US" sz="2400" b="1" dirty="0">
                <a:solidFill>
                  <a:srgbClr val="C00000"/>
                </a:solidFill>
                <a:latin typeface="+mj-lt"/>
                <a:sym typeface="Wingdings" pitchFamily="2" charset="2"/>
              </a:rPr>
              <a:t>//length of the string</a:t>
            </a:r>
          </a:p>
          <a:p>
            <a:pPr>
              <a:buNone/>
            </a:pPr>
            <a:r>
              <a:rPr lang="en-IN" sz="2400" b="1" dirty="0" err="1">
                <a:latin typeface="+mj-lt"/>
                <a:sym typeface="Wingdings" pitchFamily="2" charset="2"/>
              </a:rPr>
              <a:t>int</a:t>
            </a:r>
            <a:r>
              <a:rPr lang="en-IN" sz="2400" b="1" dirty="0">
                <a:latin typeface="+mj-lt"/>
                <a:sym typeface="Wingdings" pitchFamily="2" charset="2"/>
              </a:rPr>
              <a:t> main() {</a:t>
            </a:r>
          </a:p>
          <a:p>
            <a:pPr>
              <a:buNone/>
            </a:pPr>
            <a:r>
              <a:rPr lang="en-IN" sz="2400" b="1" dirty="0">
                <a:latin typeface="+mj-lt"/>
                <a:sym typeface="Wingdings" pitchFamily="2" charset="2"/>
              </a:rPr>
              <a:t>   char name[15];</a:t>
            </a:r>
          </a:p>
          <a:p>
            <a:pPr>
              <a:buNone/>
            </a:pPr>
            <a:r>
              <a:rPr lang="en-IN" sz="2400" b="1" dirty="0">
                <a:latin typeface="+mj-lt"/>
                <a:sym typeface="Wingdings" pitchFamily="2" charset="2"/>
              </a:rPr>
              <a:t>   char </a:t>
            </a:r>
            <a:r>
              <a:rPr lang="en-IN" sz="2400" b="1" dirty="0">
                <a:solidFill>
                  <a:srgbClr val="C00000"/>
                </a:solidFill>
                <a:latin typeface="+mj-lt"/>
                <a:sym typeface="Wingdings" pitchFamily="2" charset="2"/>
              </a:rPr>
              <a:t>*</a:t>
            </a:r>
            <a:r>
              <a:rPr lang="en-IN" sz="2400" b="1" dirty="0" err="1">
                <a:solidFill>
                  <a:srgbClr val="C00000"/>
                </a:solidFill>
                <a:latin typeface="+mj-lt"/>
                <a:sym typeface="Wingdings" pitchFamily="2" charset="2"/>
              </a:rPr>
              <a:t>cptr</a:t>
            </a:r>
            <a:r>
              <a:rPr lang="en-IN" sz="2400" b="1" dirty="0">
                <a:solidFill>
                  <a:srgbClr val="C00000"/>
                </a:solidFill>
                <a:latin typeface="+mj-lt"/>
                <a:sym typeface="Wingdings" pitchFamily="2" charset="2"/>
              </a:rPr>
              <a:t>=name</a:t>
            </a:r>
            <a:r>
              <a:rPr lang="en-IN" sz="2400" b="1" dirty="0">
                <a:latin typeface="+mj-lt"/>
                <a:sym typeface="Wingdings" pitchFamily="2" charset="2"/>
              </a:rPr>
              <a:t>;</a:t>
            </a:r>
          </a:p>
          <a:p>
            <a:pPr>
              <a:buNone/>
            </a:pPr>
            <a:r>
              <a:rPr lang="en-IN" sz="2400" b="1" dirty="0">
                <a:latin typeface="+mj-lt"/>
                <a:sym typeface="Wingdings" pitchFamily="2" charset="2"/>
              </a:rPr>
              <a:t>   </a:t>
            </a:r>
            <a:r>
              <a:rPr lang="en-IN" sz="2400" b="1" dirty="0" err="1">
                <a:latin typeface="+mj-lt"/>
                <a:sym typeface="Wingdings" pitchFamily="2" charset="2"/>
              </a:rPr>
              <a:t>printf</a:t>
            </a:r>
            <a:r>
              <a:rPr lang="en-IN" sz="2400" b="1" dirty="0">
                <a:latin typeface="+mj-lt"/>
                <a:sym typeface="Wingdings" pitchFamily="2" charset="2"/>
              </a:rPr>
              <a:t>("Enter some word to find its length: \n“);</a:t>
            </a:r>
          </a:p>
          <a:p>
            <a:pPr>
              <a:buNone/>
            </a:pPr>
            <a:r>
              <a:rPr lang="en-IN" sz="2400" b="1" dirty="0">
                <a:latin typeface="+mj-lt"/>
                <a:sym typeface="Wingdings" pitchFamily="2" charset="2"/>
              </a:rPr>
              <a:t>   </a:t>
            </a:r>
            <a:r>
              <a:rPr lang="en-IN" sz="2400" b="1" dirty="0" err="1">
                <a:latin typeface="+mj-lt"/>
                <a:sym typeface="Wingdings" pitchFamily="2" charset="2"/>
              </a:rPr>
              <a:t>scanf</a:t>
            </a:r>
            <a:r>
              <a:rPr lang="en-IN" sz="2400" b="1" dirty="0">
                <a:latin typeface="+mj-lt"/>
                <a:sym typeface="Wingdings" pitchFamily="2" charset="2"/>
              </a:rPr>
              <a:t>(“%s”, name);</a:t>
            </a:r>
          </a:p>
          <a:p>
            <a:pPr>
              <a:buNone/>
            </a:pPr>
            <a:r>
              <a:rPr lang="en-IN" sz="2400" b="1" dirty="0">
                <a:latin typeface="+mj-lt"/>
                <a:sym typeface="Wingdings" pitchFamily="2" charset="2"/>
              </a:rPr>
              <a:t>   </a:t>
            </a:r>
            <a:r>
              <a:rPr lang="en-IN" sz="2400" b="1" dirty="0">
                <a:solidFill>
                  <a:srgbClr val="C00000"/>
                </a:solidFill>
                <a:latin typeface="+mj-lt"/>
                <a:sym typeface="Wingdings" pitchFamily="2" charset="2"/>
              </a:rPr>
              <a:t>while(*</a:t>
            </a:r>
            <a:r>
              <a:rPr lang="en-IN" sz="2400" b="1" dirty="0" err="1">
                <a:solidFill>
                  <a:srgbClr val="C00000"/>
                </a:solidFill>
                <a:latin typeface="+mj-lt"/>
                <a:sym typeface="Wingdings" pitchFamily="2" charset="2"/>
              </a:rPr>
              <a:t>cptr</a:t>
            </a:r>
            <a:r>
              <a:rPr lang="en-IN" sz="2400" b="1" dirty="0">
                <a:solidFill>
                  <a:srgbClr val="C00000"/>
                </a:solidFill>
                <a:latin typeface="+mj-lt"/>
                <a:sym typeface="Wingdings" pitchFamily="2" charset="2"/>
              </a:rPr>
              <a:t>!= '\0')</a:t>
            </a:r>
          </a:p>
          <a:p>
            <a:pPr>
              <a:buNone/>
            </a:pPr>
            <a:r>
              <a:rPr lang="en-IN" sz="2400" b="1" dirty="0">
                <a:solidFill>
                  <a:srgbClr val="C00000"/>
                </a:solidFill>
                <a:latin typeface="+mj-lt"/>
                <a:sym typeface="Wingdings" pitchFamily="2" charset="2"/>
              </a:rPr>
              <a:t>		</a:t>
            </a:r>
            <a:r>
              <a:rPr lang="en-IN" sz="2400" b="1" dirty="0" err="1">
                <a:solidFill>
                  <a:srgbClr val="C00000"/>
                </a:solidFill>
                <a:latin typeface="+mj-lt"/>
                <a:sym typeface="Wingdings" pitchFamily="2" charset="2"/>
              </a:rPr>
              <a:t>cptr</a:t>
            </a:r>
            <a:r>
              <a:rPr lang="en-IN" sz="2400" b="1" dirty="0">
                <a:solidFill>
                  <a:srgbClr val="C00000"/>
                </a:solidFill>
                <a:latin typeface="+mj-lt"/>
                <a:sym typeface="Wingdings" pitchFamily="2" charset="2"/>
              </a:rPr>
              <a:t>++;</a:t>
            </a:r>
          </a:p>
          <a:p>
            <a:pPr>
              <a:buNone/>
            </a:pPr>
            <a:r>
              <a:rPr lang="en-IN" sz="2400" b="1" dirty="0">
                <a:latin typeface="+mj-lt"/>
                <a:sym typeface="Wingdings" pitchFamily="2" charset="2"/>
              </a:rPr>
              <a:t>   </a:t>
            </a:r>
            <a:r>
              <a:rPr lang="en-IN" sz="2400" b="1" dirty="0" err="1">
                <a:latin typeface="+mj-lt"/>
                <a:sym typeface="Wingdings" pitchFamily="2" charset="2"/>
              </a:rPr>
              <a:t>printf</a:t>
            </a:r>
            <a:r>
              <a:rPr lang="en-IN" sz="2400" b="1" dirty="0">
                <a:latin typeface="+mj-lt"/>
                <a:sym typeface="Wingdings" pitchFamily="2" charset="2"/>
              </a:rPr>
              <a:t>("length= %d“, </a:t>
            </a:r>
            <a:r>
              <a:rPr lang="en-IN" sz="2400" b="1" dirty="0" err="1">
                <a:solidFill>
                  <a:srgbClr val="C00000"/>
                </a:solidFill>
                <a:latin typeface="+mj-lt"/>
                <a:sym typeface="Wingdings" pitchFamily="2" charset="2"/>
              </a:rPr>
              <a:t>cptr</a:t>
            </a:r>
            <a:r>
              <a:rPr lang="en-IN" sz="2400" b="1" dirty="0">
                <a:solidFill>
                  <a:srgbClr val="C00000"/>
                </a:solidFill>
                <a:latin typeface="+mj-lt"/>
                <a:sym typeface="Wingdings" pitchFamily="2" charset="2"/>
              </a:rPr>
              <a:t>-name</a:t>
            </a:r>
            <a:r>
              <a:rPr lang="en-IN" sz="2400" b="1" dirty="0">
                <a:latin typeface="+mj-lt"/>
                <a:sym typeface="Wingdings" pitchFamily="2" charset="2"/>
              </a:rPr>
              <a:t>);</a:t>
            </a:r>
          </a:p>
          <a:p>
            <a:pPr>
              <a:buNone/>
            </a:pPr>
            <a:r>
              <a:rPr lang="en-IN" sz="2400" b="1" dirty="0">
                <a:latin typeface="+mj-lt"/>
                <a:sym typeface="Wingdings" pitchFamily="2" charset="2"/>
              </a:rPr>
              <a:t>   return 0;</a:t>
            </a:r>
          </a:p>
          <a:p>
            <a:pPr>
              <a:buNone/>
            </a:pPr>
            <a:r>
              <a:rPr lang="en-IN" sz="2400" b="1" dirty="0">
                <a:latin typeface="+mj-lt"/>
                <a:sym typeface="Wingdings" pitchFamily="2" charset="2"/>
              </a:rPr>
              <a:t>}</a:t>
            </a:r>
          </a:p>
        </p:txBody>
      </p:sp>
      <p:sp>
        <p:nvSpPr>
          <p:cNvPr id="2" name="Date Placeholder 1"/>
          <p:cNvSpPr>
            <a:spLocks noGrp="1"/>
          </p:cNvSpPr>
          <p:nvPr>
            <p:ph type="dt" sz="half" idx="10"/>
          </p:nvPr>
        </p:nvSpPr>
        <p:spPr/>
        <p:txBody>
          <a:bodyPr/>
          <a:lstStyle/>
          <a:p>
            <a:pPr>
              <a:defRPr/>
            </a:pPr>
            <a:fld id="{B79923CB-1D35-4B9C-8156-DCD9C9323478}" type="datetime1">
              <a:rPr lang="en-US" smtClean="0"/>
              <a:t>6/3/2022</a:t>
            </a:fld>
            <a:endParaRPr lang="en-US"/>
          </a:p>
        </p:txBody>
      </p:sp>
      <p:sp>
        <p:nvSpPr>
          <p:cNvPr id="18435"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8436" name="Slide Number Placeholder 3"/>
          <p:cNvSpPr>
            <a:spLocks noGrp="1"/>
          </p:cNvSpPr>
          <p:nvPr>
            <p:ph type="sldNum" sz="quarter" idx="12"/>
          </p:nvPr>
        </p:nvSpPr>
        <p:spPr>
          <a:noFill/>
        </p:spPr>
        <p:txBody>
          <a:bodyPr/>
          <a:lstStyle/>
          <a:p>
            <a:fld id="{DA80FC91-1BB5-4A47-BA88-821AC3BA07B4}" type="slidenum">
              <a:rPr lang="en-US" smtClean="0"/>
              <a:pPr/>
              <a:t>19</a:t>
            </a:fld>
            <a:endParaRPr lang="en-US"/>
          </a:p>
        </p:txBody>
      </p:sp>
      <p:pic>
        <p:nvPicPr>
          <p:cNvPr id="3" name="Picture 2"/>
          <p:cNvPicPr>
            <a:picLocks noChangeAspect="1"/>
          </p:cNvPicPr>
          <p:nvPr/>
        </p:nvPicPr>
        <p:blipFill rotWithShape="1">
          <a:blip r:embed="rId3"/>
          <a:srcRect r="27940" b="53176"/>
          <a:stretch/>
        </p:blipFill>
        <p:spPr>
          <a:xfrm>
            <a:off x="5899916" y="3936552"/>
            <a:ext cx="6100740" cy="1481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838200" y="790462"/>
            <a:ext cx="9582200" cy="766330"/>
          </a:xfrm>
        </p:spPr>
        <p:txBody>
          <a:bodyPr>
            <a:normAutofit/>
          </a:bodyPr>
          <a:lstStyle/>
          <a:p>
            <a:r>
              <a:rPr lang="en-US" sz="3600" spc="1500" dirty="0"/>
              <a:t>Objectives</a:t>
            </a:r>
          </a:p>
        </p:txBody>
      </p:sp>
      <p:sp>
        <p:nvSpPr>
          <p:cNvPr id="14" name="Subtitle 10"/>
          <p:cNvSpPr>
            <a:spLocks noGrp="1"/>
          </p:cNvSpPr>
          <p:nvPr>
            <p:ph type="body" idx="1"/>
          </p:nvPr>
        </p:nvSpPr>
        <p:spPr>
          <a:xfrm>
            <a:off x="838200" y="2204864"/>
            <a:ext cx="9578008" cy="2952328"/>
          </a:xfrm>
        </p:spPr>
        <p:txBody>
          <a:bodyPr>
            <a:noAutofit/>
          </a:bodyPr>
          <a:lstStyle/>
          <a:p>
            <a:pPr marL="457200" indent="-457200"/>
            <a:r>
              <a:rPr lang="en-US" sz="2800" dirty="0">
                <a:solidFill>
                  <a:srgbClr val="000099"/>
                </a:solidFill>
                <a:latin typeface="Arial" pitchFamily="34" charset="0"/>
                <a:cs typeface="Arial" pitchFamily="34" charset="0"/>
              </a:rPr>
              <a:t>To learn and appreciate the following concepts</a:t>
            </a:r>
          </a:p>
          <a:p>
            <a:pPr marL="457200" indent="-457200">
              <a:buFont typeface="Arial" pitchFamily="34" charset="0"/>
              <a:buChar char="•"/>
            </a:pPr>
            <a:endParaRPr lang="en-US" sz="2800" dirty="0">
              <a:solidFill>
                <a:srgbClr val="000099"/>
              </a:solidFill>
              <a:latin typeface="Arial" pitchFamily="34" charset="0"/>
              <a:cs typeface="Arial" pitchFamily="34" charset="0"/>
            </a:endParaRPr>
          </a:p>
          <a:p>
            <a:pPr marL="914400" lvl="1" indent="-457200">
              <a:buFont typeface="Arial" pitchFamily="34" charset="0"/>
              <a:buChar char="•"/>
            </a:pPr>
            <a:r>
              <a:rPr lang="en-US" sz="2400" dirty="0">
                <a:solidFill>
                  <a:schemeClr val="tx1"/>
                </a:solidFill>
                <a:latin typeface="Arial" pitchFamily="34" charset="0"/>
                <a:cs typeface="Arial" pitchFamily="34" charset="0"/>
              </a:rPr>
              <a:t>Operations on pointers</a:t>
            </a:r>
          </a:p>
          <a:p>
            <a:pPr marL="914400" lvl="1" indent="-457200">
              <a:buFont typeface="Arial" pitchFamily="34" charset="0"/>
              <a:buChar char="•"/>
            </a:pPr>
            <a:r>
              <a:rPr lang="en-US" sz="2400" dirty="0">
                <a:solidFill>
                  <a:schemeClr val="tx1"/>
                </a:solidFill>
                <a:latin typeface="Arial" pitchFamily="34" charset="0"/>
                <a:cs typeface="Arial" pitchFamily="34" charset="0"/>
              </a:rPr>
              <a:t>Pointers and Arrays</a:t>
            </a:r>
          </a:p>
          <a:p>
            <a:pPr marL="914400" lvl="1" indent="-457200">
              <a:buFont typeface="Arial" pitchFamily="34" charset="0"/>
              <a:buChar char="•"/>
            </a:pPr>
            <a:r>
              <a:rPr lang="en-US" sz="2400" dirty="0">
                <a:solidFill>
                  <a:schemeClr val="tx1"/>
                </a:solidFill>
                <a:latin typeface="Arial" pitchFamily="34" charset="0"/>
                <a:cs typeface="Arial" pitchFamily="34" charset="0"/>
              </a:rPr>
              <a:t>Pointers and Character Strings</a:t>
            </a:r>
          </a:p>
          <a:p>
            <a:pPr marL="914400" lvl="1" indent="-457200">
              <a:buFont typeface="Arial" pitchFamily="34" charset="0"/>
              <a:buChar char="•"/>
            </a:pPr>
            <a:r>
              <a:rPr lang="en-US" sz="2400" dirty="0">
                <a:solidFill>
                  <a:schemeClr val="tx1"/>
                </a:solidFill>
                <a:latin typeface="Arial" pitchFamily="34" charset="0"/>
                <a:cs typeface="Arial" pitchFamily="34" charset="0"/>
              </a:rPr>
              <a:t>Pointers and 2D</a:t>
            </a:r>
          </a:p>
          <a:p>
            <a:pPr marL="914400" lvl="1" indent="-457200">
              <a:buFont typeface="Arial" pitchFamily="34" charset="0"/>
              <a:buChar char="•"/>
            </a:pPr>
            <a:r>
              <a:rPr lang="en-US" sz="2400" dirty="0">
                <a:solidFill>
                  <a:schemeClr val="tx1"/>
                </a:solidFill>
                <a:latin typeface="Arial" pitchFamily="34" charset="0"/>
                <a:cs typeface="Arial" pitchFamily="34" charset="0"/>
              </a:rPr>
              <a:t>Array of Pointers </a:t>
            </a:r>
          </a:p>
        </p:txBody>
      </p:sp>
      <p:sp>
        <p:nvSpPr>
          <p:cNvPr id="5" name="Date Placeholder 4"/>
          <p:cNvSpPr>
            <a:spLocks noGrp="1"/>
          </p:cNvSpPr>
          <p:nvPr>
            <p:ph type="dt" sz="half" idx="10"/>
          </p:nvPr>
        </p:nvSpPr>
        <p:spPr/>
        <p:txBody>
          <a:bodyPr/>
          <a:lstStyle/>
          <a:p>
            <a:pPr>
              <a:defRPr/>
            </a:pPr>
            <a:fld id="{8E7222BD-5AC7-4A1B-8D88-E8D6289C9C10}" type="datetime1">
              <a:rPr lang="en-US" smtClean="0">
                <a:solidFill>
                  <a:srgbClr val="002060"/>
                </a:solidFill>
              </a:rPr>
              <a:t>6/3/2022</a:t>
            </a:fld>
            <a:endParaRPr lang="en-US">
              <a:solidFill>
                <a:srgbClr val="002060"/>
              </a:solidFill>
            </a:endParaRPr>
          </a:p>
        </p:txBody>
      </p:sp>
      <p:sp>
        <p:nvSpPr>
          <p:cNvPr id="6" name="Footer Placeholder 5"/>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a:defRPr/>
            </a:pPr>
            <a:fld id="{786D29CB-6EB5-44EE-9C0D-80F0A26A6653}" type="slidenum">
              <a:rPr lang="en-US" smtClean="0">
                <a:solidFill>
                  <a:srgbClr val="002060"/>
                </a:solidFill>
              </a:rPr>
              <a:pPr>
                <a:defRPr/>
              </a:pPr>
              <a:t>2</a:t>
            </a:fld>
            <a:endParaRPr lang="en-US">
              <a:solidFill>
                <a:srgbClr val="002060"/>
              </a:solidFill>
            </a:endParaRPr>
          </a:p>
        </p:txBody>
      </p:sp>
    </p:spTree>
    <p:extLst>
      <p:ext uri="{BB962C8B-B14F-4D97-AF65-F5344CB8AC3E}">
        <p14:creationId xmlns:p14="http://schemas.microsoft.com/office/powerpoint/2010/main" val="362730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1" y="640450"/>
            <a:ext cx="9543168" cy="628310"/>
          </a:xfrm>
        </p:spPr>
        <p:txBody>
          <a:bodyPr>
            <a:noAutofit/>
          </a:bodyPr>
          <a:lstStyle/>
          <a:p>
            <a:pPr algn="l" eaLnBrk="1" hangingPunct="1"/>
            <a:r>
              <a:rPr lang="en-US" sz="3200" dirty="0"/>
              <a:t>Pointers &amp; Character strings</a:t>
            </a:r>
          </a:p>
        </p:txBody>
      </p:sp>
      <p:sp>
        <p:nvSpPr>
          <p:cNvPr id="134147" name="Rectangle 3"/>
          <p:cNvSpPr>
            <a:spLocks noGrp="1" noChangeArrowheads="1"/>
          </p:cNvSpPr>
          <p:nvPr>
            <p:ph idx="1"/>
          </p:nvPr>
        </p:nvSpPr>
        <p:spPr>
          <a:xfrm>
            <a:off x="838200" y="1296989"/>
            <a:ext cx="10298360" cy="5059363"/>
          </a:xfrm>
        </p:spPr>
        <p:txBody>
          <a:bodyPr>
            <a:normAutofit lnSpcReduction="10000"/>
          </a:bodyPr>
          <a:lstStyle/>
          <a:p>
            <a:pPr marL="0" algn="just">
              <a:buFont typeface="Wingdings" pitchFamily="2" charset="2"/>
              <a:buChar char="§"/>
              <a:defRPr/>
            </a:pPr>
            <a:r>
              <a:rPr lang="en-US" sz="2800" dirty="0"/>
              <a:t> The statements </a:t>
            </a:r>
          </a:p>
          <a:p>
            <a:pPr marL="0" indent="0" algn="just">
              <a:buNone/>
              <a:defRPr/>
            </a:pPr>
            <a:r>
              <a:rPr lang="en-US" sz="2800" dirty="0">
                <a:solidFill>
                  <a:srgbClr val="C00000"/>
                </a:solidFill>
                <a:effectLst>
                  <a:outerShdw blurRad="38100" dist="38100" dir="2700000" algn="tl">
                    <a:srgbClr val="000000">
                      <a:alpha val="43137"/>
                    </a:srgbClr>
                  </a:outerShdw>
                </a:effectLst>
              </a:rPr>
              <a:t>	char name[10];</a:t>
            </a:r>
          </a:p>
          <a:p>
            <a:pPr marL="0" algn="just">
              <a:buNone/>
              <a:defRPr/>
            </a:pPr>
            <a:r>
              <a:rPr lang="en-US" sz="2800" dirty="0">
                <a:solidFill>
                  <a:schemeClr val="hlink"/>
                </a:solidFill>
              </a:rPr>
              <a:t>	</a:t>
            </a:r>
            <a:r>
              <a:rPr lang="en-US" sz="2800" b="1" dirty="0">
                <a:solidFill>
                  <a:srgbClr val="C00000"/>
                </a:solidFill>
                <a:latin typeface="Tempus Sans ITC" pitchFamily="82" charset="0"/>
              </a:rPr>
              <a:t>char  </a:t>
            </a:r>
            <a:r>
              <a:rPr lang="en-US" sz="2800" b="1" dirty="0">
                <a:solidFill>
                  <a:srgbClr val="C00000"/>
                </a:solidFill>
                <a:latin typeface="+mj-lt"/>
              </a:rPr>
              <a:t>*</a:t>
            </a:r>
            <a:r>
              <a:rPr lang="en-US" sz="2800" b="1" dirty="0" err="1">
                <a:solidFill>
                  <a:srgbClr val="C00000"/>
                </a:solidFill>
                <a:latin typeface="Tempus Sans ITC" pitchFamily="82" charset="0"/>
              </a:rPr>
              <a:t>cptr</a:t>
            </a:r>
            <a:r>
              <a:rPr lang="en-US" sz="2800" b="1" dirty="0">
                <a:solidFill>
                  <a:srgbClr val="C00000"/>
                </a:solidFill>
                <a:latin typeface="Tempus Sans ITC" pitchFamily="82" charset="0"/>
              </a:rPr>
              <a:t> =name;</a:t>
            </a:r>
          </a:p>
          <a:p>
            <a:pPr marL="1257300" lvl="3" algn="just">
              <a:buNone/>
              <a:defRPr/>
            </a:pPr>
            <a:r>
              <a:rPr lang="en-US" sz="1600" dirty="0">
                <a:sym typeface="Wingdings" pitchFamily="2" charset="2"/>
              </a:rPr>
              <a:t>    </a:t>
            </a:r>
            <a:r>
              <a:rPr lang="en-US" sz="2400" dirty="0">
                <a:sym typeface="Wingdings" pitchFamily="2" charset="2"/>
              </a:rPr>
              <a:t>declares </a:t>
            </a:r>
            <a:r>
              <a:rPr lang="en-US" sz="2400" b="1" dirty="0" err="1">
                <a:solidFill>
                  <a:schemeClr val="accent2">
                    <a:lumMod val="75000"/>
                  </a:schemeClr>
                </a:solidFill>
                <a:latin typeface="Tempus Sans ITC" pitchFamily="82" charset="0"/>
                <a:sym typeface="Wingdings" pitchFamily="2" charset="2"/>
              </a:rPr>
              <a:t>cptr</a:t>
            </a:r>
            <a:r>
              <a:rPr lang="en-US" sz="2400" dirty="0">
                <a:solidFill>
                  <a:schemeClr val="accent1"/>
                </a:solidFill>
                <a:sym typeface="Wingdings" pitchFamily="2" charset="2"/>
              </a:rPr>
              <a:t> </a:t>
            </a:r>
            <a:r>
              <a:rPr lang="en-US" sz="2400" dirty="0">
                <a:sym typeface="Wingdings" pitchFamily="2" charset="2"/>
              </a:rPr>
              <a:t>as a pointer to a character array and </a:t>
            </a:r>
          </a:p>
          <a:p>
            <a:pPr marL="1257300" lvl="3" algn="just">
              <a:buNone/>
              <a:defRPr/>
            </a:pPr>
            <a:r>
              <a:rPr lang="en-US" sz="2400" dirty="0">
                <a:sym typeface="Wingdings" pitchFamily="2" charset="2"/>
              </a:rPr>
              <a:t>   assigns address of the first character of</a:t>
            </a:r>
            <a:r>
              <a:rPr lang="en-US" sz="2400" b="1" dirty="0">
                <a:solidFill>
                  <a:schemeClr val="accent2">
                    <a:lumMod val="75000"/>
                  </a:schemeClr>
                </a:solidFill>
                <a:latin typeface="Tempus Sans ITC" pitchFamily="82" charset="0"/>
                <a:sym typeface="Wingdings" pitchFamily="2" charset="2"/>
              </a:rPr>
              <a:t> name </a:t>
            </a:r>
            <a:r>
              <a:rPr lang="en-US" sz="2400" dirty="0">
                <a:sym typeface="Wingdings" pitchFamily="2" charset="2"/>
              </a:rPr>
              <a:t>as the </a:t>
            </a:r>
          </a:p>
          <a:p>
            <a:pPr marL="1257300" lvl="3" algn="just">
              <a:buNone/>
              <a:defRPr/>
            </a:pPr>
            <a:r>
              <a:rPr lang="en-US" sz="2400" dirty="0">
                <a:sym typeface="Wingdings" pitchFamily="2" charset="2"/>
              </a:rPr>
              <a:t>   initial value.</a:t>
            </a:r>
          </a:p>
          <a:p>
            <a:pPr marL="0" algn="just">
              <a:buFont typeface="Wingdings" pitchFamily="2" charset="2"/>
              <a:buChar char="§"/>
              <a:defRPr/>
            </a:pPr>
            <a:r>
              <a:rPr lang="en-US" sz="2800" dirty="0"/>
              <a:t>The statement </a:t>
            </a:r>
            <a:r>
              <a:rPr lang="en-US" sz="2800" b="1" dirty="0">
                <a:solidFill>
                  <a:schemeClr val="accent2">
                    <a:lumMod val="75000"/>
                  </a:schemeClr>
                </a:solidFill>
                <a:latin typeface="Tempus Sans ITC" pitchFamily="82" charset="0"/>
              </a:rPr>
              <a:t>while(</a:t>
            </a:r>
            <a:r>
              <a:rPr lang="en-US" sz="2800" b="1" dirty="0">
                <a:solidFill>
                  <a:schemeClr val="accent2">
                    <a:lumMod val="75000"/>
                  </a:schemeClr>
                </a:solidFill>
                <a:latin typeface="+mj-lt"/>
              </a:rPr>
              <a:t>*</a:t>
            </a:r>
            <a:r>
              <a:rPr lang="en-US" sz="2800" b="1" dirty="0" err="1">
                <a:solidFill>
                  <a:schemeClr val="accent2">
                    <a:lumMod val="75000"/>
                  </a:schemeClr>
                </a:solidFill>
                <a:latin typeface="Tempus Sans ITC" pitchFamily="82" charset="0"/>
              </a:rPr>
              <a:t>cptr</a:t>
            </a:r>
            <a:r>
              <a:rPr lang="en-US" sz="2800" b="1" dirty="0">
                <a:solidFill>
                  <a:schemeClr val="accent2">
                    <a:lumMod val="75000"/>
                  </a:schemeClr>
                </a:solidFill>
                <a:latin typeface="Tempus Sans ITC" pitchFamily="82" charset="0"/>
              </a:rPr>
              <a:t>!=‘\0’)</a:t>
            </a:r>
          </a:p>
          <a:p>
            <a:pPr marL="0" algn="just">
              <a:buNone/>
              <a:defRPr/>
            </a:pPr>
            <a:r>
              <a:rPr lang="en-US" sz="2800" b="1" dirty="0">
                <a:solidFill>
                  <a:schemeClr val="accent2">
                    <a:lumMod val="75000"/>
                  </a:schemeClr>
                </a:solidFill>
                <a:latin typeface="Tempus Sans ITC" pitchFamily="82" charset="0"/>
                <a:sym typeface="Wingdings" pitchFamily="2" charset="2"/>
              </a:rPr>
              <a:t>	</a:t>
            </a:r>
            <a:r>
              <a:rPr lang="en-US" sz="2800" dirty="0">
                <a:sym typeface="Wingdings" pitchFamily="2" charset="2"/>
              </a:rPr>
              <a:t> is true until the end of the string is reached.</a:t>
            </a:r>
          </a:p>
          <a:p>
            <a:pPr marL="0" algn="just">
              <a:buFont typeface="Wingdings" pitchFamily="2" charset="2"/>
              <a:buChar char="§"/>
              <a:defRPr/>
            </a:pPr>
            <a:r>
              <a:rPr lang="en-US" sz="2800" dirty="0">
                <a:sym typeface="Wingdings" pitchFamily="2" charset="2"/>
              </a:rPr>
              <a:t>When the while loop is terminated, the pointer </a:t>
            </a:r>
            <a:r>
              <a:rPr lang="en-US" sz="2800" b="1" dirty="0" err="1">
                <a:solidFill>
                  <a:schemeClr val="accent2">
                    <a:lumMod val="75000"/>
                  </a:schemeClr>
                </a:solidFill>
                <a:latin typeface="Tempus Sans ITC" pitchFamily="82" charset="0"/>
                <a:sym typeface="Wingdings" pitchFamily="2" charset="2"/>
              </a:rPr>
              <a:t>cptr</a:t>
            </a:r>
            <a:r>
              <a:rPr lang="en-US" sz="2800" dirty="0">
                <a:solidFill>
                  <a:schemeClr val="accent1"/>
                </a:solidFill>
                <a:sym typeface="Wingdings" pitchFamily="2" charset="2"/>
              </a:rPr>
              <a:t> </a:t>
            </a:r>
            <a:r>
              <a:rPr lang="en-US" sz="2800" dirty="0">
                <a:sym typeface="Wingdings" pitchFamily="2" charset="2"/>
              </a:rPr>
              <a:t>holds the address of the </a:t>
            </a:r>
            <a:r>
              <a:rPr lang="en-US" sz="2800" b="1" dirty="0">
                <a:solidFill>
                  <a:schemeClr val="accent2">
                    <a:lumMod val="75000"/>
                  </a:schemeClr>
                </a:solidFill>
                <a:latin typeface="Tempus Sans ITC" pitchFamily="82" charset="0"/>
                <a:sym typeface="Wingdings" pitchFamily="2" charset="2"/>
              </a:rPr>
              <a:t>null character [‘\0’]</a:t>
            </a:r>
            <a:r>
              <a:rPr lang="en-US" sz="2800" dirty="0">
                <a:sym typeface="Wingdings" pitchFamily="2" charset="2"/>
              </a:rPr>
              <a:t>.</a:t>
            </a:r>
          </a:p>
          <a:p>
            <a:pPr marL="0" algn="just">
              <a:buFont typeface="Wingdings" pitchFamily="2" charset="2"/>
              <a:buChar char="§"/>
              <a:defRPr/>
            </a:pPr>
            <a:r>
              <a:rPr lang="en-US" sz="2800" dirty="0"/>
              <a:t>The statement </a:t>
            </a:r>
            <a:r>
              <a:rPr lang="en-US" sz="2800" b="1" dirty="0">
                <a:solidFill>
                  <a:schemeClr val="accent2">
                    <a:lumMod val="75000"/>
                  </a:schemeClr>
                </a:solidFill>
                <a:latin typeface="Tempus Sans ITC" pitchFamily="82" charset="0"/>
              </a:rPr>
              <a:t>length = </a:t>
            </a:r>
            <a:r>
              <a:rPr lang="en-US" sz="2800" b="1" dirty="0" err="1">
                <a:solidFill>
                  <a:schemeClr val="accent2">
                    <a:lumMod val="75000"/>
                  </a:schemeClr>
                </a:solidFill>
                <a:latin typeface="Tempus Sans ITC" pitchFamily="82" charset="0"/>
              </a:rPr>
              <a:t>cptr</a:t>
            </a:r>
            <a:r>
              <a:rPr lang="en-US" sz="2800" b="1" dirty="0">
                <a:solidFill>
                  <a:schemeClr val="accent2">
                    <a:lumMod val="75000"/>
                  </a:schemeClr>
                </a:solidFill>
                <a:latin typeface="Tempus Sans ITC" pitchFamily="82" charset="0"/>
              </a:rPr>
              <a:t> – name; </a:t>
            </a:r>
            <a:r>
              <a:rPr lang="en-US" sz="2800" dirty="0"/>
              <a:t>gives the length of the string </a:t>
            </a:r>
            <a:r>
              <a:rPr lang="en-US" sz="2800" b="1" dirty="0">
                <a:solidFill>
                  <a:schemeClr val="accent2">
                    <a:lumMod val="75000"/>
                  </a:schemeClr>
                </a:solidFill>
                <a:latin typeface="Tempus Sans ITC" pitchFamily="82" charset="0"/>
              </a:rPr>
              <a:t>name</a:t>
            </a:r>
            <a:r>
              <a:rPr lang="en-US" sz="2800" dirty="0"/>
              <a:t>.</a:t>
            </a:r>
          </a:p>
        </p:txBody>
      </p:sp>
      <p:sp>
        <p:nvSpPr>
          <p:cNvPr id="2" name="Date Placeholder 1"/>
          <p:cNvSpPr>
            <a:spLocks noGrp="1"/>
          </p:cNvSpPr>
          <p:nvPr>
            <p:ph type="dt" sz="half" idx="10"/>
          </p:nvPr>
        </p:nvSpPr>
        <p:spPr/>
        <p:txBody>
          <a:bodyPr/>
          <a:lstStyle/>
          <a:p>
            <a:pPr>
              <a:defRPr/>
            </a:pPr>
            <a:fld id="{90D118A2-AA58-454F-9889-5B8D8856D6A6}" type="datetime1">
              <a:rPr lang="en-US" smtClean="0"/>
              <a:t>6/3/2022</a:t>
            </a:fld>
            <a:endParaRPr lang="en-US"/>
          </a:p>
        </p:txBody>
      </p:sp>
      <p:sp>
        <p:nvSpPr>
          <p:cNvPr id="17412"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7413" name="Slide Number Placeholder 4"/>
          <p:cNvSpPr>
            <a:spLocks noGrp="1"/>
          </p:cNvSpPr>
          <p:nvPr>
            <p:ph type="sldNum" sz="quarter" idx="12"/>
          </p:nvPr>
        </p:nvSpPr>
        <p:spPr>
          <a:noFill/>
        </p:spPr>
        <p:txBody>
          <a:bodyPr/>
          <a:lstStyle/>
          <a:p>
            <a:fld id="{B35B2CD8-5DF4-4B25-A876-3CAB73C31E9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838199" y="640450"/>
            <a:ext cx="9560259" cy="628310"/>
          </a:xfrm>
        </p:spPr>
        <p:txBody>
          <a:bodyPr>
            <a:noAutofit/>
          </a:bodyPr>
          <a:lstStyle/>
          <a:p>
            <a:pPr algn="l" eaLnBrk="1" hangingPunct="1"/>
            <a:r>
              <a:rPr lang="en-US" sz="3200" dirty="0"/>
              <a:t>Pointers &amp; Character strings</a:t>
            </a:r>
          </a:p>
        </p:txBody>
      </p:sp>
      <p:sp>
        <p:nvSpPr>
          <p:cNvPr id="18434" name="Rectangle 3"/>
          <p:cNvSpPr>
            <a:spLocks noGrp="1" noChangeArrowheads="1"/>
          </p:cNvSpPr>
          <p:nvPr>
            <p:ph idx="1"/>
          </p:nvPr>
        </p:nvSpPr>
        <p:spPr>
          <a:xfrm>
            <a:off x="838199" y="1321966"/>
            <a:ext cx="10148249" cy="4627315"/>
          </a:xfrm>
        </p:spPr>
        <p:txBody>
          <a:bodyPr/>
          <a:lstStyle/>
          <a:p>
            <a:pPr marL="274320" indent="-274320" algn="just">
              <a:spcAft>
                <a:spcPts val="1200"/>
              </a:spcAft>
              <a:defRPr/>
            </a:pPr>
            <a:r>
              <a:rPr lang="en-US" sz="2800" dirty="0"/>
              <a:t>A constant character string  always represents a pointer to that string.</a:t>
            </a:r>
          </a:p>
          <a:p>
            <a:pPr marL="274320" indent="-274320" algn="just">
              <a:spcAft>
                <a:spcPts val="1200"/>
              </a:spcAft>
              <a:defRPr/>
            </a:pPr>
            <a:r>
              <a:rPr lang="en-US" sz="2800" dirty="0"/>
              <a:t>The following statements are valid.</a:t>
            </a:r>
          </a:p>
          <a:p>
            <a:pPr marL="274320" indent="-274320" algn="just">
              <a:spcAft>
                <a:spcPts val="1200"/>
              </a:spcAft>
              <a:buNone/>
              <a:defRPr/>
            </a:pPr>
            <a:r>
              <a:rPr lang="en-US" sz="2800" dirty="0"/>
              <a:t>		</a:t>
            </a:r>
            <a:r>
              <a:rPr lang="en-US" sz="2800" dirty="0">
                <a:solidFill>
                  <a:srgbClr val="C00000"/>
                </a:solidFill>
              </a:rPr>
              <a:t>char *name;</a:t>
            </a:r>
          </a:p>
          <a:p>
            <a:pPr marL="274320" indent="-274320" algn="just">
              <a:spcAft>
                <a:spcPts val="1200"/>
              </a:spcAft>
              <a:buNone/>
              <a:defRPr/>
            </a:pPr>
            <a:r>
              <a:rPr lang="en-US" sz="2800" dirty="0">
                <a:solidFill>
                  <a:srgbClr val="C00000"/>
                </a:solidFill>
              </a:rPr>
              <a:t>		name =“Delhi”;</a:t>
            </a:r>
          </a:p>
          <a:p>
            <a:pPr marL="0" indent="0" algn="just">
              <a:spcAft>
                <a:spcPts val="1200"/>
              </a:spcAft>
              <a:buNone/>
              <a:defRPr/>
            </a:pPr>
            <a:r>
              <a:rPr lang="en-US" sz="2800" dirty="0"/>
              <a:t>These statements will declare </a:t>
            </a:r>
            <a:r>
              <a:rPr lang="en-US" sz="2800" dirty="0">
                <a:effectLst>
                  <a:outerShdw blurRad="38100" dist="38100" dir="2700000" algn="tl">
                    <a:srgbClr val="000000">
                      <a:alpha val="43137"/>
                    </a:srgbClr>
                  </a:outerShdw>
                </a:effectLst>
              </a:rPr>
              <a:t>name</a:t>
            </a:r>
            <a:r>
              <a:rPr lang="en-US" sz="2800" dirty="0"/>
              <a:t>  as a </a:t>
            </a:r>
            <a:r>
              <a:rPr lang="en-US" sz="2800" dirty="0">
                <a:effectLst>
                  <a:outerShdw blurRad="38100" dist="38100" dir="2700000" algn="tl">
                    <a:srgbClr val="000000">
                      <a:alpha val="43137"/>
                    </a:srgbClr>
                  </a:outerShdw>
                </a:effectLst>
              </a:rPr>
              <a:t>pointer</a:t>
            </a:r>
            <a:r>
              <a:rPr lang="en-US" sz="2800" dirty="0"/>
              <a:t> to character array and assign to name the constant character string “Delhi”.</a:t>
            </a:r>
          </a:p>
        </p:txBody>
      </p:sp>
      <p:sp>
        <p:nvSpPr>
          <p:cNvPr id="2" name="Date Placeholder 1"/>
          <p:cNvSpPr>
            <a:spLocks noGrp="1"/>
          </p:cNvSpPr>
          <p:nvPr>
            <p:ph type="dt" sz="half" idx="10"/>
          </p:nvPr>
        </p:nvSpPr>
        <p:spPr/>
        <p:txBody>
          <a:bodyPr/>
          <a:lstStyle/>
          <a:p>
            <a:pPr>
              <a:defRPr/>
            </a:pPr>
            <a:fld id="{138DD937-B782-47AD-BF94-4ED622C54F0A}" type="datetime1">
              <a:rPr lang="en-US" smtClean="0"/>
              <a:t>6/3/2022</a:t>
            </a:fld>
            <a:endParaRPr lang="en-US"/>
          </a:p>
        </p:txBody>
      </p:sp>
      <p:sp>
        <p:nvSpPr>
          <p:cNvPr id="19459"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9460" name="Slide Number Placeholder 3"/>
          <p:cNvSpPr>
            <a:spLocks noGrp="1"/>
          </p:cNvSpPr>
          <p:nvPr>
            <p:ph type="sldNum" sz="quarter" idx="12"/>
          </p:nvPr>
        </p:nvSpPr>
        <p:spPr>
          <a:noFill/>
        </p:spPr>
        <p:txBody>
          <a:bodyPr/>
          <a:lstStyle/>
          <a:p>
            <a:fld id="{C74D4E60-658E-4026-B9FC-822E9568D31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838201" y="712458"/>
            <a:ext cx="9560258" cy="628310"/>
          </a:xfrm>
        </p:spPr>
        <p:txBody>
          <a:bodyPr>
            <a:noAutofit/>
          </a:bodyPr>
          <a:lstStyle/>
          <a:p>
            <a:pPr algn="l" eaLnBrk="1" hangingPunct="1"/>
            <a:r>
              <a:rPr lang="en-US" sz="3200" dirty="0"/>
              <a:t>Pointers and 2D arrays </a:t>
            </a:r>
          </a:p>
        </p:txBody>
      </p:sp>
      <p:sp>
        <p:nvSpPr>
          <p:cNvPr id="128003" name="Rectangle 3"/>
          <p:cNvSpPr>
            <a:spLocks noGrp="1" noChangeArrowheads="1"/>
          </p:cNvSpPr>
          <p:nvPr>
            <p:ph idx="1"/>
          </p:nvPr>
        </p:nvSpPr>
        <p:spPr>
          <a:xfrm>
            <a:off x="838200" y="1465981"/>
            <a:ext cx="8904784" cy="5059363"/>
          </a:xfrm>
        </p:spPr>
        <p:txBody>
          <a:bodyPr>
            <a:normAutofit lnSpcReduction="10000"/>
          </a:bodyPr>
          <a:lstStyle/>
          <a:p>
            <a:pPr>
              <a:lnSpc>
                <a:spcPct val="100000"/>
              </a:lnSpc>
              <a:spcBef>
                <a:spcPts val="300"/>
              </a:spcBef>
              <a:buNone/>
              <a:defRPr/>
            </a:pPr>
            <a:r>
              <a:rPr lang="en-US" sz="2800" b="1" dirty="0" err="1">
                <a:latin typeface="+mj-lt"/>
              </a:rPr>
              <a:t>int</a:t>
            </a:r>
            <a:r>
              <a:rPr lang="en-US" sz="2800" b="1" dirty="0">
                <a:latin typeface="+mj-lt"/>
              </a:rPr>
              <a:t> a[ ][2]={   </a:t>
            </a:r>
            <a:r>
              <a:rPr lang="en-US" sz="2800" b="1" dirty="0">
                <a:solidFill>
                  <a:srgbClr val="C00000"/>
                </a:solidFill>
                <a:latin typeface="+mj-lt"/>
              </a:rPr>
              <a:t>{12, 22},</a:t>
            </a:r>
          </a:p>
          <a:p>
            <a:pPr>
              <a:lnSpc>
                <a:spcPct val="100000"/>
              </a:lnSpc>
              <a:spcBef>
                <a:spcPts val="300"/>
              </a:spcBef>
              <a:buNone/>
              <a:defRPr/>
            </a:pPr>
            <a:r>
              <a:rPr lang="en-US" sz="2800" b="1" dirty="0">
                <a:solidFill>
                  <a:srgbClr val="C00000"/>
                </a:solidFill>
                <a:latin typeface="+mj-lt"/>
              </a:rPr>
              <a:t>		         {33, 44} </a:t>
            </a:r>
            <a:r>
              <a:rPr lang="en-US" sz="2800" b="1" dirty="0">
                <a:latin typeface="+mj-lt"/>
              </a:rPr>
              <a:t>};</a:t>
            </a:r>
          </a:p>
          <a:p>
            <a:pPr>
              <a:lnSpc>
                <a:spcPct val="100000"/>
              </a:lnSpc>
              <a:spcBef>
                <a:spcPts val="300"/>
              </a:spcBef>
              <a:buNone/>
              <a:defRPr/>
            </a:pPr>
            <a:r>
              <a:rPr lang="en-US" sz="2800" b="1" dirty="0" err="1">
                <a:latin typeface="+mj-lt"/>
              </a:rPr>
              <a:t>int</a:t>
            </a:r>
            <a:r>
              <a:rPr lang="en-US" sz="2800" b="1" dirty="0">
                <a:latin typeface="+mj-lt"/>
              </a:rPr>
              <a:t>  </a:t>
            </a:r>
            <a:r>
              <a:rPr lang="en-US" sz="2800" b="1" dirty="0">
                <a:solidFill>
                  <a:srgbClr val="C00000"/>
                </a:solidFill>
                <a:latin typeface="+mj-lt"/>
              </a:rPr>
              <a:t>(*p)[2]</a:t>
            </a:r>
            <a:r>
              <a:rPr lang="en-US" sz="2800" b="1" dirty="0">
                <a:latin typeface="+mj-lt"/>
              </a:rPr>
              <a:t>;</a:t>
            </a:r>
          </a:p>
          <a:p>
            <a:pPr>
              <a:lnSpc>
                <a:spcPct val="100000"/>
              </a:lnSpc>
              <a:spcBef>
                <a:spcPts val="300"/>
              </a:spcBef>
              <a:buNone/>
              <a:defRPr/>
            </a:pPr>
            <a:r>
              <a:rPr lang="en-US" sz="2800" b="1" dirty="0">
                <a:solidFill>
                  <a:srgbClr val="C00000"/>
                </a:solidFill>
                <a:latin typeface="+mj-lt"/>
              </a:rPr>
              <a:t>p=a; </a:t>
            </a:r>
            <a:r>
              <a:rPr lang="en-US" sz="2800" b="1" dirty="0">
                <a:latin typeface="+mj-lt"/>
              </a:rPr>
              <a:t>// initialization</a:t>
            </a:r>
          </a:p>
          <a:p>
            <a:pPr marL="0" indent="0">
              <a:lnSpc>
                <a:spcPct val="100000"/>
              </a:lnSpc>
              <a:spcBef>
                <a:spcPts val="300"/>
              </a:spcBef>
              <a:buNone/>
              <a:defRPr/>
            </a:pPr>
            <a:endParaRPr lang="en-US" sz="1600" b="1" dirty="0">
              <a:latin typeface="+mj-lt"/>
            </a:endParaRPr>
          </a:p>
          <a:p>
            <a:pPr marL="0" indent="0">
              <a:lnSpc>
                <a:spcPct val="100000"/>
              </a:lnSpc>
              <a:spcBef>
                <a:spcPts val="300"/>
              </a:spcBef>
              <a:buNone/>
              <a:defRPr/>
            </a:pPr>
            <a:r>
              <a:rPr lang="en-US" sz="2600" b="1" dirty="0">
                <a:latin typeface="+mj-lt"/>
              </a:rPr>
              <a:t>So, an element  in 2d represented as</a:t>
            </a:r>
            <a:r>
              <a:rPr lang="en-US" sz="2800" b="1" dirty="0">
                <a:latin typeface="+mj-lt"/>
              </a:rPr>
              <a:t> </a:t>
            </a:r>
          </a:p>
          <a:p>
            <a:pPr marL="0" indent="0">
              <a:lnSpc>
                <a:spcPct val="100000"/>
              </a:lnSpc>
              <a:spcBef>
                <a:spcPts val="300"/>
              </a:spcBef>
              <a:buNone/>
              <a:defRPr/>
            </a:pPr>
            <a:r>
              <a:rPr lang="en-US" sz="3600" b="1" dirty="0">
                <a:solidFill>
                  <a:srgbClr val="C00000"/>
                </a:solidFill>
                <a:latin typeface="+mj-lt"/>
              </a:rPr>
              <a:t>*(*(</a:t>
            </a:r>
            <a:r>
              <a:rPr lang="en-US" sz="3600" b="1" dirty="0" err="1">
                <a:solidFill>
                  <a:srgbClr val="C00000"/>
                </a:solidFill>
                <a:latin typeface="+mj-lt"/>
              </a:rPr>
              <a:t>a+i</a:t>
            </a:r>
            <a:r>
              <a:rPr lang="en-US" sz="3600" b="1" dirty="0">
                <a:solidFill>
                  <a:srgbClr val="C00000"/>
                </a:solidFill>
                <a:latin typeface="+mj-lt"/>
              </a:rPr>
              <a:t>)+j) </a:t>
            </a:r>
          </a:p>
          <a:p>
            <a:pPr marL="0" indent="0">
              <a:lnSpc>
                <a:spcPct val="100000"/>
              </a:lnSpc>
              <a:spcBef>
                <a:spcPts val="300"/>
              </a:spcBef>
              <a:buNone/>
              <a:defRPr/>
            </a:pPr>
            <a:r>
              <a:rPr lang="en-US" sz="2800" b="1" dirty="0">
                <a:latin typeface="+mj-lt"/>
              </a:rPr>
              <a:t>          or </a:t>
            </a:r>
            <a:r>
              <a:rPr lang="en-US" sz="2800" b="1" dirty="0">
                <a:solidFill>
                  <a:srgbClr val="C00000"/>
                </a:solidFill>
                <a:latin typeface="+mj-lt"/>
              </a:rPr>
              <a:t> </a:t>
            </a:r>
          </a:p>
          <a:p>
            <a:pPr marL="0" indent="0">
              <a:lnSpc>
                <a:spcPct val="100000"/>
              </a:lnSpc>
              <a:spcBef>
                <a:spcPts val="300"/>
              </a:spcBef>
              <a:buNone/>
              <a:defRPr/>
            </a:pPr>
            <a:r>
              <a:rPr lang="en-US" sz="3600" b="1" dirty="0">
                <a:solidFill>
                  <a:srgbClr val="C00000"/>
                </a:solidFill>
                <a:latin typeface="+mj-lt"/>
              </a:rPr>
              <a:t>*(*(</a:t>
            </a:r>
            <a:r>
              <a:rPr lang="en-US" sz="3600" b="1" dirty="0" err="1">
                <a:solidFill>
                  <a:srgbClr val="C00000"/>
                </a:solidFill>
                <a:latin typeface="+mj-lt"/>
              </a:rPr>
              <a:t>p+i</a:t>
            </a:r>
            <a:r>
              <a:rPr lang="en-US" sz="3600" b="1" dirty="0">
                <a:solidFill>
                  <a:srgbClr val="C00000"/>
                </a:solidFill>
                <a:latin typeface="+mj-lt"/>
              </a:rPr>
              <a:t>)+j)</a:t>
            </a:r>
          </a:p>
          <a:p>
            <a:pPr marL="0" indent="0">
              <a:lnSpc>
                <a:spcPct val="100000"/>
              </a:lnSpc>
              <a:spcBef>
                <a:spcPts val="300"/>
              </a:spcBef>
              <a:buNone/>
              <a:defRPr/>
            </a:pPr>
            <a:r>
              <a:rPr lang="en-US" sz="3200" b="1" dirty="0">
                <a:solidFill>
                  <a:srgbClr val="0000FF"/>
                </a:solidFill>
                <a:latin typeface="Lucida Console" panose="020B0609040504020204" pitchFamily="49" charset="0"/>
              </a:rPr>
              <a:t>			</a:t>
            </a:r>
          </a:p>
          <a:p>
            <a:pPr marL="0" indent="0">
              <a:lnSpc>
                <a:spcPct val="100000"/>
              </a:lnSpc>
              <a:spcBef>
                <a:spcPts val="300"/>
              </a:spcBef>
              <a:buNone/>
              <a:defRPr/>
            </a:pPr>
            <a:r>
              <a:rPr lang="en-US" sz="3200" b="1" dirty="0">
                <a:solidFill>
                  <a:srgbClr val="0000FF"/>
                </a:solidFill>
                <a:latin typeface="Lucida Console" panose="020B0609040504020204" pitchFamily="49" charset="0"/>
              </a:rPr>
              <a:t>	*(*(p+4)+3)</a:t>
            </a:r>
          </a:p>
        </p:txBody>
      </p:sp>
      <p:sp>
        <p:nvSpPr>
          <p:cNvPr id="3" name="Date Placeholder 2"/>
          <p:cNvSpPr>
            <a:spLocks noGrp="1"/>
          </p:cNvSpPr>
          <p:nvPr>
            <p:ph type="dt" sz="half" idx="10"/>
          </p:nvPr>
        </p:nvSpPr>
        <p:spPr/>
        <p:txBody>
          <a:bodyPr/>
          <a:lstStyle/>
          <a:p>
            <a:pPr>
              <a:defRPr/>
            </a:pPr>
            <a:fld id="{FBDAF0AC-9C48-4D3D-BD1F-87D7F1D5172F}" type="datetime1">
              <a:rPr lang="en-US" smtClean="0"/>
              <a:t>6/3/2022</a:t>
            </a:fld>
            <a:endParaRPr lang="en-US"/>
          </a:p>
        </p:txBody>
      </p:sp>
      <p:sp>
        <p:nvSpPr>
          <p:cNvPr id="13315"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3316" name="Slide Number Placeholder 3"/>
          <p:cNvSpPr>
            <a:spLocks noGrp="1"/>
          </p:cNvSpPr>
          <p:nvPr>
            <p:ph type="sldNum" sz="quarter" idx="12"/>
          </p:nvPr>
        </p:nvSpPr>
        <p:spPr>
          <a:noFill/>
        </p:spPr>
        <p:txBody>
          <a:bodyPr/>
          <a:lstStyle/>
          <a:p>
            <a:fld id="{581F3DF5-2E4C-4D4C-A1DC-E19E95D5C936}" type="slidenum">
              <a:rPr lang="en-US" smtClean="0"/>
              <a:pPr/>
              <a:t>22</a:t>
            </a:fld>
            <a:endParaRPr lang="en-US"/>
          </a:p>
        </p:txBody>
      </p:sp>
      <p:pic>
        <p:nvPicPr>
          <p:cNvPr id="2" name="Picture 1"/>
          <p:cNvPicPr>
            <a:picLocks noChangeAspect="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388864" y="721390"/>
            <a:ext cx="5964936" cy="5603210"/>
          </a:xfrm>
          <a:prstGeom prst="rect">
            <a:avLst/>
          </a:prstGeom>
        </p:spPr>
      </p:pic>
      <p:cxnSp>
        <p:nvCxnSpPr>
          <p:cNvPr id="6" name="Straight Arrow Connector 5"/>
          <p:cNvCxnSpPr/>
          <p:nvPr/>
        </p:nvCxnSpPr>
        <p:spPr>
          <a:xfrm flipV="1">
            <a:off x="4295800" y="3212976"/>
            <a:ext cx="4320480" cy="2808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2442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8003">
                                            <p:txEl>
                                              <p:pRg st="5" end="5"/>
                                            </p:txEl>
                                          </p:spTgt>
                                        </p:tgtEl>
                                        <p:attrNameLst>
                                          <p:attrName>style.visibility</p:attrName>
                                        </p:attrNameLst>
                                      </p:cBhvr>
                                      <p:to>
                                        <p:strVal val="visible"/>
                                      </p:to>
                                    </p:set>
                                    <p:animEffect transition="in" filter="fade">
                                      <p:cBhvr>
                                        <p:cTn id="11" dur="500"/>
                                        <p:tgtEl>
                                          <p:spTgt spid="128003">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28003">
                                            <p:txEl>
                                              <p:pRg st="6" end="6"/>
                                            </p:txEl>
                                          </p:spTgt>
                                        </p:tgtEl>
                                        <p:attrNameLst>
                                          <p:attrName>style.visibility</p:attrName>
                                        </p:attrNameLst>
                                      </p:cBhvr>
                                      <p:to>
                                        <p:strVal val="visible"/>
                                      </p:to>
                                    </p:set>
                                    <p:animEffect transition="in" filter="fade">
                                      <p:cBhvr>
                                        <p:cTn id="14" dur="500"/>
                                        <p:tgtEl>
                                          <p:spTgt spid="128003">
                                            <p:txEl>
                                              <p:pRg st="6" end="6"/>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28003">
                                            <p:txEl>
                                              <p:pRg st="7" end="7"/>
                                            </p:txEl>
                                          </p:spTgt>
                                        </p:tgtEl>
                                        <p:attrNameLst>
                                          <p:attrName>style.visibility</p:attrName>
                                        </p:attrNameLst>
                                      </p:cBhvr>
                                      <p:to>
                                        <p:strVal val="visible"/>
                                      </p:to>
                                    </p:set>
                                    <p:animEffect transition="in" filter="fade">
                                      <p:cBhvr>
                                        <p:cTn id="17" dur="500"/>
                                        <p:tgtEl>
                                          <p:spTgt spid="12800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8003">
                                            <p:txEl>
                                              <p:pRg st="8" end="8"/>
                                            </p:txEl>
                                          </p:spTgt>
                                        </p:tgtEl>
                                        <p:attrNameLst>
                                          <p:attrName>style.visibility</p:attrName>
                                        </p:attrNameLst>
                                      </p:cBhvr>
                                      <p:to>
                                        <p:strVal val="visible"/>
                                      </p:to>
                                    </p:set>
                                    <p:animEffect transition="in" filter="fade">
                                      <p:cBhvr>
                                        <p:cTn id="20" dur="500"/>
                                        <p:tgtEl>
                                          <p:spTgt spid="12800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8003">
                                            <p:txEl>
                                              <p:pRg st="9" end="9"/>
                                            </p:txEl>
                                          </p:spTgt>
                                        </p:tgtEl>
                                        <p:attrNameLst>
                                          <p:attrName>style.visibility</p:attrName>
                                        </p:attrNameLst>
                                      </p:cBhvr>
                                      <p:to>
                                        <p:strVal val="visible"/>
                                      </p:to>
                                    </p:set>
                                    <p:animEffect transition="in" filter="fade">
                                      <p:cBhvr>
                                        <p:cTn id="23" dur="500"/>
                                        <p:tgtEl>
                                          <p:spTgt spid="12800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8003">
                                            <p:txEl>
                                              <p:pRg st="10" end="10"/>
                                            </p:txEl>
                                          </p:spTgt>
                                        </p:tgtEl>
                                        <p:attrNameLst>
                                          <p:attrName>style.visibility</p:attrName>
                                        </p:attrNameLst>
                                      </p:cBhvr>
                                      <p:to>
                                        <p:strVal val="visible"/>
                                      </p:to>
                                    </p:set>
                                    <p:animEffect transition="in" filter="fade">
                                      <p:cBhvr>
                                        <p:cTn id="28" dur="500"/>
                                        <p:tgtEl>
                                          <p:spTgt spid="12800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838201" y="692696"/>
            <a:ext cx="9560258" cy="628310"/>
          </a:xfrm>
        </p:spPr>
        <p:txBody>
          <a:bodyPr>
            <a:noAutofit/>
          </a:bodyPr>
          <a:lstStyle/>
          <a:p>
            <a:pPr algn="l" eaLnBrk="1" hangingPunct="1"/>
            <a:r>
              <a:rPr lang="en-US" sz="3200" dirty="0"/>
              <a:t>Pointers and 2D arrays </a:t>
            </a:r>
          </a:p>
        </p:txBody>
      </p:sp>
      <p:sp>
        <p:nvSpPr>
          <p:cNvPr id="128003" name="Rectangle 3"/>
          <p:cNvSpPr>
            <a:spLocks noGrp="1" noChangeArrowheads="1"/>
          </p:cNvSpPr>
          <p:nvPr>
            <p:ph idx="1"/>
          </p:nvPr>
        </p:nvSpPr>
        <p:spPr>
          <a:xfrm>
            <a:off x="838200" y="1340768"/>
            <a:ext cx="8824392" cy="5296422"/>
          </a:xfrm>
        </p:spPr>
        <p:txBody>
          <a:bodyPr>
            <a:normAutofit fontScale="70000" lnSpcReduction="20000"/>
          </a:bodyPr>
          <a:lstStyle/>
          <a:p>
            <a:pPr>
              <a:spcBef>
                <a:spcPts val="300"/>
              </a:spcBef>
              <a:buNone/>
              <a:defRPr/>
            </a:pPr>
            <a:r>
              <a:rPr lang="en-US" sz="2800" b="1" dirty="0">
                <a:solidFill>
                  <a:srgbClr val="C00000"/>
                </a:solidFill>
              </a:rPr>
              <a:t>// 2D array accessed with pointer</a:t>
            </a:r>
          </a:p>
          <a:p>
            <a:pPr marL="0" indent="0">
              <a:spcBef>
                <a:spcPts val="300"/>
              </a:spcBef>
              <a:buNone/>
              <a:defRPr/>
            </a:pPr>
            <a:endParaRPr lang="en-US" sz="3600" b="1" dirty="0"/>
          </a:p>
          <a:p>
            <a:pPr marL="0" indent="0">
              <a:spcBef>
                <a:spcPts val="300"/>
              </a:spcBef>
              <a:buNone/>
              <a:defRPr/>
            </a:pPr>
            <a:r>
              <a:rPr lang="en-US" sz="3600" b="1" dirty="0" err="1"/>
              <a:t>int</a:t>
            </a:r>
            <a:r>
              <a:rPr lang="en-US" sz="3600" b="1" dirty="0"/>
              <a:t> main() {</a:t>
            </a:r>
          </a:p>
          <a:p>
            <a:pPr marL="0" indent="0">
              <a:spcBef>
                <a:spcPts val="300"/>
              </a:spcBef>
              <a:buNone/>
              <a:defRPr/>
            </a:pPr>
            <a:endParaRPr lang="en-US" sz="3600" b="1" dirty="0"/>
          </a:p>
          <a:p>
            <a:pPr marL="0" indent="0">
              <a:spcBef>
                <a:spcPts val="300"/>
              </a:spcBef>
              <a:buNone/>
              <a:defRPr/>
            </a:pPr>
            <a:r>
              <a:rPr lang="en-US" sz="3600" b="1" dirty="0"/>
              <a:t>   </a:t>
            </a:r>
            <a:r>
              <a:rPr lang="en-US" sz="3600" b="1" dirty="0" err="1"/>
              <a:t>int</a:t>
            </a:r>
            <a:r>
              <a:rPr lang="en-US" sz="3600" b="1" dirty="0"/>
              <a:t> </a:t>
            </a:r>
            <a:r>
              <a:rPr lang="en-US" sz="3600" b="1" dirty="0" err="1"/>
              <a:t>i</a:t>
            </a:r>
            <a:r>
              <a:rPr lang="en-US" sz="3600" b="1" dirty="0"/>
              <a:t>, j, (*p)[2], a[][2] = {{12, 22}, {33, 44} };</a:t>
            </a:r>
          </a:p>
          <a:p>
            <a:pPr marL="0" indent="0">
              <a:spcBef>
                <a:spcPts val="300"/>
              </a:spcBef>
              <a:buNone/>
              <a:defRPr/>
            </a:pPr>
            <a:endParaRPr lang="en-US" sz="3600" b="1" dirty="0"/>
          </a:p>
          <a:p>
            <a:pPr marL="0" indent="0">
              <a:spcBef>
                <a:spcPts val="300"/>
              </a:spcBef>
              <a:buNone/>
              <a:defRPr/>
            </a:pPr>
            <a:r>
              <a:rPr lang="en-US" sz="3600" b="1" dirty="0"/>
              <a:t>   p=a;</a:t>
            </a:r>
          </a:p>
          <a:p>
            <a:pPr marL="0" indent="0">
              <a:spcBef>
                <a:spcPts val="300"/>
              </a:spcBef>
              <a:buNone/>
              <a:defRPr/>
            </a:pPr>
            <a:r>
              <a:rPr lang="en-US" sz="3600" b="1" dirty="0"/>
              <a:t> </a:t>
            </a:r>
          </a:p>
          <a:p>
            <a:pPr marL="0" indent="0">
              <a:spcBef>
                <a:spcPts val="300"/>
              </a:spcBef>
              <a:buNone/>
              <a:defRPr/>
            </a:pPr>
            <a:r>
              <a:rPr lang="en-US" sz="3600" b="1" dirty="0"/>
              <a:t>   for(</a:t>
            </a:r>
            <a:r>
              <a:rPr lang="en-US" sz="3600" b="1" dirty="0" err="1"/>
              <a:t>i</a:t>
            </a:r>
            <a:r>
              <a:rPr lang="en-US" sz="3600" b="1" dirty="0"/>
              <a:t>=0;i&lt;2;i++) {</a:t>
            </a:r>
          </a:p>
          <a:p>
            <a:pPr marL="0" indent="0">
              <a:spcBef>
                <a:spcPts val="300"/>
              </a:spcBef>
              <a:buNone/>
              <a:defRPr/>
            </a:pPr>
            <a:r>
              <a:rPr lang="en-US" sz="3600" b="1" dirty="0"/>
              <a:t>       for(j=0;j&lt;2;j++)</a:t>
            </a:r>
          </a:p>
          <a:p>
            <a:pPr marL="0" indent="0">
              <a:spcBef>
                <a:spcPts val="300"/>
              </a:spcBef>
              <a:buNone/>
              <a:defRPr/>
            </a:pPr>
            <a:r>
              <a:rPr lang="en-US" sz="3600" b="1" dirty="0"/>
              <a:t>          </a:t>
            </a:r>
            <a:r>
              <a:rPr lang="en-US" sz="3600" b="1" dirty="0" err="1">
                <a:solidFill>
                  <a:srgbClr val="C00000"/>
                </a:solidFill>
              </a:rPr>
              <a:t>printf</a:t>
            </a:r>
            <a:r>
              <a:rPr lang="en-US" sz="3600" b="1" dirty="0">
                <a:solidFill>
                  <a:srgbClr val="C00000"/>
                </a:solidFill>
              </a:rPr>
              <a:t>(“%d \t“, *(*(</a:t>
            </a:r>
            <a:r>
              <a:rPr lang="en-US" sz="3600" b="1" dirty="0" err="1">
                <a:solidFill>
                  <a:srgbClr val="C00000"/>
                </a:solidFill>
              </a:rPr>
              <a:t>p+i</a:t>
            </a:r>
            <a:r>
              <a:rPr lang="en-US" sz="3600" b="1" dirty="0">
                <a:solidFill>
                  <a:srgbClr val="C00000"/>
                </a:solidFill>
              </a:rPr>
              <a:t>)+j));</a:t>
            </a:r>
          </a:p>
          <a:p>
            <a:pPr marL="0" indent="0">
              <a:spcBef>
                <a:spcPts val="300"/>
              </a:spcBef>
              <a:buNone/>
              <a:defRPr/>
            </a:pPr>
            <a:r>
              <a:rPr lang="en-US" sz="3600" b="1" dirty="0"/>
              <a:t>       </a:t>
            </a:r>
            <a:r>
              <a:rPr lang="en-US" sz="3600" b="1" dirty="0" err="1"/>
              <a:t>printf</a:t>
            </a:r>
            <a:r>
              <a:rPr lang="en-US" sz="3600" b="1" dirty="0"/>
              <a:t>("\n“);</a:t>
            </a:r>
          </a:p>
          <a:p>
            <a:pPr marL="0" indent="0">
              <a:spcBef>
                <a:spcPts val="300"/>
              </a:spcBef>
              <a:buNone/>
              <a:defRPr/>
            </a:pPr>
            <a:r>
              <a:rPr lang="en-US" sz="3600" b="1" dirty="0"/>
              <a:t>   }</a:t>
            </a:r>
          </a:p>
          <a:p>
            <a:pPr marL="0" indent="0">
              <a:spcBef>
                <a:spcPts val="300"/>
              </a:spcBef>
              <a:buNone/>
              <a:defRPr/>
            </a:pPr>
            <a:endParaRPr lang="en-US" sz="3600" b="1" dirty="0"/>
          </a:p>
          <a:p>
            <a:pPr marL="0" indent="0">
              <a:spcBef>
                <a:spcPts val="300"/>
              </a:spcBef>
              <a:buNone/>
              <a:defRPr/>
            </a:pPr>
            <a:r>
              <a:rPr lang="en-US" sz="3600" b="1" dirty="0"/>
              <a:t>   return 0;</a:t>
            </a:r>
          </a:p>
          <a:p>
            <a:pPr marL="0" indent="0">
              <a:spcBef>
                <a:spcPts val="300"/>
              </a:spcBef>
              <a:buNone/>
              <a:defRPr/>
            </a:pPr>
            <a:r>
              <a:rPr lang="en-US" sz="3600" b="1" dirty="0"/>
              <a:t>}</a:t>
            </a:r>
          </a:p>
          <a:p>
            <a:pPr marL="0" indent="0">
              <a:spcBef>
                <a:spcPts val="300"/>
              </a:spcBef>
              <a:buNone/>
              <a:defRPr/>
            </a:pPr>
            <a:endParaRPr lang="en-US" sz="2800" b="1" dirty="0"/>
          </a:p>
        </p:txBody>
      </p:sp>
      <p:sp>
        <p:nvSpPr>
          <p:cNvPr id="2" name="Date Placeholder 1"/>
          <p:cNvSpPr>
            <a:spLocks noGrp="1"/>
          </p:cNvSpPr>
          <p:nvPr>
            <p:ph type="dt" sz="half" idx="10"/>
          </p:nvPr>
        </p:nvSpPr>
        <p:spPr/>
        <p:txBody>
          <a:bodyPr/>
          <a:lstStyle/>
          <a:p>
            <a:pPr>
              <a:defRPr/>
            </a:pPr>
            <a:fld id="{ED292B7B-9FD3-432D-B8C9-ACF05FD4BD79}" type="datetime1">
              <a:rPr lang="en-US" smtClean="0"/>
              <a:t>6/3/2022</a:t>
            </a:fld>
            <a:endParaRPr lang="en-US"/>
          </a:p>
        </p:txBody>
      </p:sp>
      <p:sp>
        <p:nvSpPr>
          <p:cNvPr id="13315"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13316" name="Slide Number Placeholder 3"/>
          <p:cNvSpPr>
            <a:spLocks noGrp="1"/>
          </p:cNvSpPr>
          <p:nvPr>
            <p:ph type="sldNum" sz="quarter" idx="12"/>
          </p:nvPr>
        </p:nvSpPr>
        <p:spPr>
          <a:noFill/>
        </p:spPr>
        <p:txBody>
          <a:bodyPr/>
          <a:lstStyle/>
          <a:p>
            <a:fld id="{581F3DF5-2E4C-4D4C-A1DC-E19E95D5C936}" type="slidenum">
              <a:rPr lang="en-US" smtClean="0"/>
              <a:pPr/>
              <a:t>23</a:t>
            </a:fld>
            <a:endParaRPr lang="en-US"/>
          </a:p>
        </p:txBody>
      </p:sp>
      <p:pic>
        <p:nvPicPr>
          <p:cNvPr id="3" name="Picture 2"/>
          <p:cNvPicPr>
            <a:picLocks noChangeAspect="1"/>
          </p:cNvPicPr>
          <p:nvPr/>
        </p:nvPicPr>
        <p:blipFill rotWithShape="1">
          <a:blip r:embed="rId3"/>
          <a:srcRect r="80704" b="68404"/>
          <a:stretch/>
        </p:blipFill>
        <p:spPr>
          <a:xfrm>
            <a:off x="7824192" y="4293095"/>
            <a:ext cx="3162257" cy="1530207"/>
          </a:xfrm>
          <a:prstGeom prst="rect">
            <a:avLst/>
          </a:prstGeom>
        </p:spPr>
      </p:pic>
    </p:spTree>
    <p:extLst>
      <p:ext uri="{BB962C8B-B14F-4D97-AF65-F5344CB8AC3E}">
        <p14:creationId xmlns:p14="http://schemas.microsoft.com/office/powerpoint/2010/main" val="183024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838201" y="640450"/>
            <a:ext cx="9560258" cy="628310"/>
          </a:xfrm>
        </p:spPr>
        <p:txBody>
          <a:bodyPr>
            <a:noAutofit/>
          </a:bodyPr>
          <a:lstStyle/>
          <a:p>
            <a:pPr algn="l" eaLnBrk="1" hangingPunct="1"/>
            <a:r>
              <a:rPr lang="en-US" sz="3200" dirty="0"/>
              <a:t>Array of pointers - concept</a:t>
            </a:r>
          </a:p>
        </p:txBody>
      </p:sp>
      <p:sp>
        <p:nvSpPr>
          <p:cNvPr id="153603" name="Rectangle 3"/>
          <p:cNvSpPr>
            <a:spLocks noGrp="1" noChangeArrowheads="1"/>
          </p:cNvSpPr>
          <p:nvPr>
            <p:ph idx="1"/>
          </p:nvPr>
        </p:nvSpPr>
        <p:spPr>
          <a:xfrm>
            <a:off x="838200" y="1393974"/>
            <a:ext cx="10515600" cy="4699323"/>
          </a:xfrm>
        </p:spPr>
        <p:txBody>
          <a:bodyPr>
            <a:normAutofit lnSpcReduction="10000"/>
          </a:bodyPr>
          <a:lstStyle/>
          <a:p>
            <a:pPr marL="274320" indent="-274320" algn="just">
              <a:buFont typeface="Wingdings" pitchFamily="2" charset="2"/>
              <a:buChar char="§"/>
              <a:defRPr/>
            </a:pPr>
            <a:r>
              <a:rPr lang="en-US" sz="2800" dirty="0"/>
              <a:t>We can use pointers to handle a table of strings.</a:t>
            </a:r>
          </a:p>
          <a:p>
            <a:pPr marL="274320" indent="-274320" algn="just">
              <a:buNone/>
              <a:defRPr/>
            </a:pPr>
            <a:r>
              <a:rPr lang="en-US" sz="2800" dirty="0"/>
              <a:t> 	</a:t>
            </a:r>
            <a:r>
              <a:rPr lang="en-US" sz="2800" b="1" dirty="0">
                <a:solidFill>
                  <a:schemeClr val="accent2">
                    <a:lumMod val="75000"/>
                  </a:schemeClr>
                </a:solidFill>
              </a:rPr>
              <a:t>char sports[5][15];</a:t>
            </a:r>
          </a:p>
          <a:p>
            <a:pPr marL="274320" indent="-274320" algn="just">
              <a:buNone/>
              <a:defRPr/>
            </a:pPr>
            <a:r>
              <a:rPr lang="en-US" sz="2800" b="1" dirty="0">
                <a:solidFill>
                  <a:schemeClr val="accent2">
                    <a:lumMod val="75000"/>
                  </a:schemeClr>
                </a:solidFill>
              </a:rPr>
              <a:t>	sports </a:t>
            </a:r>
            <a:r>
              <a:rPr lang="en-US" sz="2800" dirty="0"/>
              <a:t>is  a table containing 5 sport names, each with a maximum length of 15 characters (including ‘\0’)</a:t>
            </a:r>
          </a:p>
          <a:p>
            <a:pPr marL="274320" indent="-274320" algn="just">
              <a:buNone/>
              <a:defRPr/>
            </a:pPr>
            <a:endParaRPr lang="en-US" sz="1050" dirty="0"/>
          </a:p>
          <a:p>
            <a:pPr marL="274320" indent="-274320" algn="just">
              <a:buFont typeface="Wingdings" pitchFamily="2" charset="2"/>
              <a:buChar char="§"/>
              <a:defRPr/>
            </a:pPr>
            <a:r>
              <a:rPr lang="en-US" sz="2800" dirty="0"/>
              <a:t>Total </a:t>
            </a:r>
            <a:r>
              <a:rPr lang="en-US" sz="2800" b="1" dirty="0">
                <a:solidFill>
                  <a:schemeClr val="accent2">
                    <a:lumMod val="75000"/>
                  </a:schemeClr>
                </a:solidFill>
              </a:rPr>
              <a:t>storage</a:t>
            </a:r>
            <a:r>
              <a:rPr lang="en-US" sz="2800" dirty="0"/>
              <a:t> requirement for </a:t>
            </a:r>
            <a:r>
              <a:rPr lang="en-US" sz="2800" b="1" dirty="0"/>
              <a:t>sports</a:t>
            </a:r>
            <a:r>
              <a:rPr lang="en-US" sz="2800" dirty="0"/>
              <a:t> is </a:t>
            </a:r>
            <a:r>
              <a:rPr lang="en-US" sz="2800" b="1" dirty="0">
                <a:solidFill>
                  <a:srgbClr val="C00000"/>
                </a:solidFill>
              </a:rPr>
              <a:t>75 bytes</a:t>
            </a:r>
            <a:r>
              <a:rPr lang="en-US" sz="2800" dirty="0"/>
              <a:t>.</a:t>
            </a:r>
          </a:p>
          <a:p>
            <a:pPr marL="274320" indent="-274320" algn="just">
              <a:buNone/>
              <a:defRPr/>
            </a:pPr>
            <a:r>
              <a:rPr lang="en-US" sz="2800" dirty="0"/>
              <a:t>	But rarely all the individual strings will be equal in lengths.</a:t>
            </a:r>
          </a:p>
          <a:p>
            <a:pPr marL="274320" indent="-274320" algn="just">
              <a:buNone/>
              <a:defRPr/>
            </a:pPr>
            <a:endParaRPr lang="en-US" sz="1100" dirty="0"/>
          </a:p>
          <a:p>
            <a:pPr marL="274320" indent="-274320" algn="just">
              <a:lnSpc>
                <a:spcPct val="80000"/>
              </a:lnSpc>
              <a:buFont typeface="Wingdings" pitchFamily="2" charset="2"/>
              <a:buChar char="§"/>
              <a:defRPr/>
            </a:pPr>
            <a:r>
              <a:rPr lang="en-US" sz="2800" dirty="0"/>
              <a:t>We can use a pointer to a string of varying length as</a:t>
            </a:r>
            <a:r>
              <a:rPr lang="en-US" sz="2800" b="1" dirty="0">
                <a:solidFill>
                  <a:srgbClr val="C00000"/>
                </a:solidFill>
              </a:rPr>
              <a:t>	</a:t>
            </a:r>
          </a:p>
          <a:p>
            <a:pPr marL="274320" indent="-274320" algn="just">
              <a:lnSpc>
                <a:spcPct val="160000"/>
              </a:lnSpc>
              <a:buNone/>
              <a:defRPr/>
            </a:pPr>
            <a:r>
              <a:rPr lang="en-US" sz="2800" b="1" dirty="0">
                <a:solidFill>
                  <a:srgbClr val="C00000"/>
                </a:solidFill>
              </a:rPr>
              <a:t> char *sports[5] = { “</a:t>
            </a:r>
            <a:r>
              <a:rPr lang="en-US" sz="2800" b="1" dirty="0">
                <a:solidFill>
                  <a:schemeClr val="accent2">
                    <a:lumMod val="75000"/>
                  </a:schemeClr>
                </a:solidFill>
              </a:rPr>
              <a:t>golf</a:t>
            </a:r>
            <a:r>
              <a:rPr lang="en-US" sz="2800" b="1" dirty="0">
                <a:solidFill>
                  <a:srgbClr val="C00000"/>
                </a:solidFill>
              </a:rPr>
              <a:t>”, “</a:t>
            </a:r>
            <a:r>
              <a:rPr lang="en-US" sz="2800" b="1" dirty="0">
                <a:solidFill>
                  <a:schemeClr val="accent2">
                    <a:lumMod val="75000"/>
                  </a:schemeClr>
                </a:solidFill>
              </a:rPr>
              <a:t>hockey</a:t>
            </a:r>
            <a:r>
              <a:rPr lang="en-US" sz="2800" b="1" dirty="0">
                <a:solidFill>
                  <a:srgbClr val="C00000"/>
                </a:solidFill>
              </a:rPr>
              <a:t>”, “</a:t>
            </a:r>
            <a:r>
              <a:rPr lang="en-US" sz="2800" b="1" dirty="0">
                <a:solidFill>
                  <a:schemeClr val="accent2">
                    <a:lumMod val="75000"/>
                  </a:schemeClr>
                </a:solidFill>
              </a:rPr>
              <a:t>football</a:t>
            </a:r>
            <a:r>
              <a:rPr lang="en-US" sz="2800" b="1" dirty="0">
                <a:solidFill>
                  <a:srgbClr val="C00000"/>
                </a:solidFill>
              </a:rPr>
              <a:t>”, “</a:t>
            </a:r>
            <a:r>
              <a:rPr lang="en-US" sz="2800" b="1" dirty="0">
                <a:solidFill>
                  <a:schemeClr val="accent2">
                    <a:lumMod val="75000"/>
                  </a:schemeClr>
                </a:solidFill>
              </a:rPr>
              <a:t>cricket</a:t>
            </a:r>
            <a:r>
              <a:rPr lang="en-US" sz="2800" b="1" dirty="0">
                <a:solidFill>
                  <a:srgbClr val="C00000"/>
                </a:solidFill>
              </a:rPr>
              <a:t>”, “</a:t>
            </a:r>
            <a:r>
              <a:rPr lang="en-US" sz="2800" b="1" dirty="0">
                <a:solidFill>
                  <a:schemeClr val="accent2">
                    <a:lumMod val="75000"/>
                  </a:schemeClr>
                </a:solidFill>
              </a:rPr>
              <a:t>shooting</a:t>
            </a:r>
            <a:r>
              <a:rPr lang="en-US" sz="2800" b="1" dirty="0">
                <a:solidFill>
                  <a:srgbClr val="C00000"/>
                </a:solidFill>
              </a:rPr>
              <a:t>” };</a:t>
            </a:r>
          </a:p>
          <a:p>
            <a:pPr marL="274320" indent="-274320" algn="just">
              <a:lnSpc>
                <a:spcPct val="80000"/>
              </a:lnSpc>
              <a:buNone/>
              <a:defRPr/>
            </a:pPr>
            <a:r>
              <a:rPr lang="en-US" sz="2800" b="1" dirty="0">
                <a:solidFill>
                  <a:srgbClr val="C00000"/>
                </a:solidFill>
              </a:rPr>
              <a:t>	</a:t>
            </a:r>
            <a:endParaRPr lang="en-US" sz="2800" dirty="0">
              <a:solidFill>
                <a:srgbClr val="C00000"/>
              </a:solidFill>
            </a:endParaRPr>
          </a:p>
          <a:p>
            <a:pPr marL="274320" indent="-274320" algn="just">
              <a:buNone/>
              <a:defRPr/>
            </a:pPr>
            <a:endParaRPr lang="en-US" sz="2800" dirty="0"/>
          </a:p>
        </p:txBody>
      </p:sp>
      <p:sp>
        <p:nvSpPr>
          <p:cNvPr id="2" name="Date Placeholder 1"/>
          <p:cNvSpPr>
            <a:spLocks noGrp="1"/>
          </p:cNvSpPr>
          <p:nvPr>
            <p:ph type="dt" sz="half" idx="10"/>
          </p:nvPr>
        </p:nvSpPr>
        <p:spPr/>
        <p:txBody>
          <a:bodyPr/>
          <a:lstStyle/>
          <a:p>
            <a:pPr>
              <a:defRPr/>
            </a:pPr>
            <a:fld id="{2BEFE06A-727D-4869-9FDE-1B93ED85689E}" type="datetime1">
              <a:rPr lang="en-US" smtClean="0"/>
              <a:t>6/3/2022</a:t>
            </a:fld>
            <a:endParaRPr lang="en-US"/>
          </a:p>
        </p:txBody>
      </p:sp>
      <p:sp>
        <p:nvSpPr>
          <p:cNvPr id="20483"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0484" name="Slide Number Placeholder 4"/>
          <p:cNvSpPr>
            <a:spLocks noGrp="1"/>
          </p:cNvSpPr>
          <p:nvPr>
            <p:ph type="sldNum" sz="quarter" idx="12"/>
          </p:nvPr>
        </p:nvSpPr>
        <p:spPr>
          <a:noFill/>
        </p:spPr>
        <p:txBody>
          <a:bodyPr/>
          <a:lstStyle/>
          <a:p>
            <a:fld id="{E1C78B45-8CBA-4F41-9406-43940FC08560}" type="slidenum">
              <a:rPr lang="en-US" smtClean="0"/>
              <a:pPr/>
              <a:t>24</a:t>
            </a:fld>
            <a:endParaRPr lang="en-US"/>
          </a:p>
        </p:txBody>
      </p:sp>
    </p:spTree>
    <p:extLst>
      <p:ext uri="{BB962C8B-B14F-4D97-AF65-F5344CB8AC3E}">
        <p14:creationId xmlns:p14="http://schemas.microsoft.com/office/powerpoint/2010/main" val="365568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7" end="7"/>
                                            </p:txEl>
                                          </p:spTgt>
                                        </p:tgtEl>
                                        <p:attrNameLst>
                                          <p:attrName>style.visibility</p:attrName>
                                        </p:attrNameLst>
                                      </p:cBhvr>
                                      <p:to>
                                        <p:strVal val="visible"/>
                                      </p:to>
                                    </p:set>
                                    <p:animEffect transition="in" filter="blinds(horizontal)">
                                      <p:cBhvr>
                                        <p:cTn id="7" dur="500"/>
                                        <p:tgtEl>
                                          <p:spTgt spid="15360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03">
                                            <p:txEl>
                                              <p:pRg st="8" end="8"/>
                                            </p:txEl>
                                          </p:spTgt>
                                        </p:tgtEl>
                                        <p:attrNameLst>
                                          <p:attrName>style.visibility</p:attrName>
                                        </p:attrNameLst>
                                      </p:cBhvr>
                                      <p:to>
                                        <p:strVal val="visible"/>
                                      </p:to>
                                    </p:set>
                                    <p:animEffect transition="in" filter="blinds(horizontal)">
                                      <p:cBhvr>
                                        <p:cTn id="10" dur="500"/>
                                        <p:tgtEl>
                                          <p:spTgt spid="15360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03">
                                            <p:txEl>
                                              <p:pRg st="9" end="9"/>
                                            </p:txEl>
                                          </p:spTgt>
                                        </p:tgtEl>
                                        <p:attrNameLst>
                                          <p:attrName>style.visibility</p:attrName>
                                        </p:attrNameLst>
                                      </p:cBhvr>
                                      <p:to>
                                        <p:strVal val="visible"/>
                                      </p:to>
                                    </p:set>
                                    <p:animEffect transition="in" filter="blinds(horizontal)">
                                      <p:cBhvr>
                                        <p:cTn id="13" dur="500"/>
                                        <p:tgtEl>
                                          <p:spTgt spid="153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175470"/>
            <a:ext cx="6286500" cy="4133850"/>
          </a:xfrm>
          <a:prstGeom prst="rect">
            <a:avLst/>
          </a:prstGeom>
        </p:spPr>
      </p:pic>
      <p:sp>
        <p:nvSpPr>
          <p:cNvPr id="21509" name="Rectangle 2"/>
          <p:cNvSpPr>
            <a:spLocks noGrp="1" noChangeArrowheads="1"/>
          </p:cNvSpPr>
          <p:nvPr>
            <p:ph type="title"/>
          </p:nvPr>
        </p:nvSpPr>
        <p:spPr>
          <a:xfrm>
            <a:off x="838201" y="640450"/>
            <a:ext cx="9560258" cy="628310"/>
          </a:xfrm>
        </p:spPr>
        <p:txBody>
          <a:bodyPr>
            <a:noAutofit/>
          </a:bodyPr>
          <a:lstStyle/>
          <a:p>
            <a:pPr algn="l" eaLnBrk="1" hangingPunct="1"/>
            <a:r>
              <a:rPr lang="en-US" sz="3200" dirty="0"/>
              <a:t>Array of pointers</a:t>
            </a:r>
          </a:p>
        </p:txBody>
      </p:sp>
      <p:sp>
        <p:nvSpPr>
          <p:cNvPr id="21506" name="Rectangle 3"/>
          <p:cNvSpPr>
            <a:spLocks noGrp="1" noChangeArrowheads="1"/>
          </p:cNvSpPr>
          <p:nvPr>
            <p:ph idx="1"/>
          </p:nvPr>
        </p:nvSpPr>
        <p:spPr>
          <a:xfrm>
            <a:off x="6058925" y="954605"/>
            <a:ext cx="5951437" cy="5401747"/>
          </a:xfrm>
        </p:spPr>
        <p:txBody>
          <a:bodyPr>
            <a:normAutofit lnSpcReduction="10000"/>
          </a:bodyPr>
          <a:lstStyle/>
          <a:p>
            <a:pPr marL="0" algn="just">
              <a:buNone/>
            </a:pPr>
            <a:r>
              <a:rPr lang="en-US" sz="2400" dirty="0"/>
              <a:t>So, </a:t>
            </a:r>
            <a:r>
              <a:rPr lang="en-US" sz="2400" b="1" dirty="0"/>
              <a:t>char *sports[5] = { “golf”,</a:t>
            </a:r>
          </a:p>
          <a:p>
            <a:pPr marL="0" algn="just">
              <a:buNone/>
            </a:pPr>
            <a:r>
              <a:rPr lang="en-US" sz="2400" b="1" dirty="0"/>
              <a:t>				“hockey”,</a:t>
            </a:r>
          </a:p>
          <a:p>
            <a:pPr marL="0" algn="just">
              <a:buNone/>
            </a:pPr>
            <a:r>
              <a:rPr lang="en-US" sz="2400" b="1" dirty="0"/>
              <a:t>				“football”,</a:t>
            </a:r>
          </a:p>
          <a:p>
            <a:pPr marL="0" algn="just">
              <a:buNone/>
            </a:pPr>
            <a:r>
              <a:rPr lang="en-US" sz="2400" b="1" dirty="0"/>
              <a:t>				“cricket”,</a:t>
            </a:r>
          </a:p>
          <a:p>
            <a:pPr marL="0" algn="just">
              <a:buNone/>
            </a:pPr>
            <a:r>
              <a:rPr lang="en-US" sz="2400" b="1" dirty="0"/>
              <a:t>				“shooting”};</a:t>
            </a:r>
          </a:p>
          <a:p>
            <a:pPr marL="0" algn="just">
              <a:buNone/>
            </a:pPr>
            <a:r>
              <a:rPr lang="en-US" sz="2400" dirty="0"/>
              <a:t>Declares </a:t>
            </a:r>
            <a:r>
              <a:rPr lang="en-US" sz="2400" b="1" dirty="0"/>
              <a:t>sports</a:t>
            </a:r>
            <a:r>
              <a:rPr lang="en-US" sz="2400" dirty="0"/>
              <a:t> to be an </a:t>
            </a:r>
            <a:r>
              <a:rPr lang="en-US" sz="2400" b="1" dirty="0"/>
              <a:t>array of 5 pointers </a:t>
            </a:r>
            <a:r>
              <a:rPr lang="en-US" sz="2400" dirty="0"/>
              <a:t>to characters, each pointer pointing to a particular sport.</a:t>
            </a:r>
          </a:p>
          <a:p>
            <a:pPr marL="0" algn="just">
              <a:buNone/>
            </a:pPr>
            <a:r>
              <a:rPr lang="en-US" sz="2400" b="1" dirty="0"/>
              <a:t>	sports[0] </a:t>
            </a:r>
            <a:r>
              <a:rPr lang="en-US" sz="2400" b="1" dirty="0">
                <a:sym typeface="Wingdings" pitchFamily="2" charset="2"/>
              </a:rPr>
              <a:t> </a:t>
            </a:r>
            <a:r>
              <a:rPr lang="en-US" sz="2400" b="1" dirty="0"/>
              <a:t>golf</a:t>
            </a:r>
          </a:p>
          <a:p>
            <a:pPr marL="0" algn="just">
              <a:buNone/>
            </a:pPr>
            <a:r>
              <a:rPr lang="en-US" sz="2400" b="1" dirty="0"/>
              <a:t>	sports [1]</a:t>
            </a:r>
            <a:r>
              <a:rPr lang="en-US" sz="2400" b="1" dirty="0">
                <a:sym typeface="Wingdings" pitchFamily="2" charset="2"/>
              </a:rPr>
              <a:t> </a:t>
            </a:r>
            <a:r>
              <a:rPr lang="en-US" sz="2400" b="1" dirty="0"/>
              <a:t>hockey</a:t>
            </a:r>
          </a:p>
          <a:p>
            <a:pPr marL="0" algn="just">
              <a:buNone/>
            </a:pPr>
            <a:r>
              <a:rPr lang="en-US" sz="2400" b="1" dirty="0"/>
              <a:t>	sports [2]</a:t>
            </a:r>
            <a:r>
              <a:rPr lang="en-US" sz="2400" b="1" dirty="0">
                <a:sym typeface="Wingdings" pitchFamily="2" charset="2"/>
              </a:rPr>
              <a:t> </a:t>
            </a:r>
            <a:r>
              <a:rPr lang="en-US" sz="2400" b="1" dirty="0"/>
              <a:t>football</a:t>
            </a:r>
          </a:p>
          <a:p>
            <a:pPr marL="0" algn="just">
              <a:buNone/>
            </a:pPr>
            <a:r>
              <a:rPr lang="en-US" sz="2400" b="1" dirty="0"/>
              <a:t>	sports [3]</a:t>
            </a:r>
            <a:r>
              <a:rPr lang="en-US" sz="2400" b="1" dirty="0">
                <a:sym typeface="Wingdings" pitchFamily="2" charset="2"/>
              </a:rPr>
              <a:t> cricket</a:t>
            </a:r>
            <a:endParaRPr lang="en-US" sz="2400" b="1" dirty="0"/>
          </a:p>
          <a:p>
            <a:pPr marL="0" algn="just">
              <a:buNone/>
            </a:pPr>
            <a:r>
              <a:rPr lang="en-US" sz="2400" b="1" dirty="0"/>
              <a:t>	sports [4]</a:t>
            </a:r>
            <a:r>
              <a:rPr lang="en-US" sz="2400" b="1" dirty="0">
                <a:sym typeface="Wingdings" pitchFamily="2" charset="2"/>
              </a:rPr>
              <a:t> shooting</a:t>
            </a:r>
            <a:endParaRPr lang="en-US" sz="2400" b="1" dirty="0"/>
          </a:p>
          <a:p>
            <a:pPr marL="0" algn="just">
              <a:buNone/>
            </a:pPr>
            <a:r>
              <a:rPr lang="en-US" sz="2400" dirty="0"/>
              <a:t>This declaration allocates </a:t>
            </a:r>
            <a:r>
              <a:rPr lang="en-US" sz="2400" dirty="0">
                <a:solidFill>
                  <a:srgbClr val="C00000"/>
                </a:solidFill>
              </a:rPr>
              <a:t>33 bytes.</a:t>
            </a:r>
          </a:p>
        </p:txBody>
      </p:sp>
      <p:sp>
        <p:nvSpPr>
          <p:cNvPr id="2" name="Date Placeholder 1"/>
          <p:cNvSpPr>
            <a:spLocks noGrp="1"/>
          </p:cNvSpPr>
          <p:nvPr>
            <p:ph type="dt" sz="half" idx="10"/>
          </p:nvPr>
        </p:nvSpPr>
        <p:spPr/>
        <p:txBody>
          <a:bodyPr/>
          <a:lstStyle/>
          <a:p>
            <a:pPr>
              <a:defRPr/>
            </a:pPr>
            <a:fld id="{C64FB1A2-4F52-4D4A-A8CE-58CF5FE9011F}" type="datetime1">
              <a:rPr lang="en-US" smtClean="0"/>
              <a:t>6/3/2022</a:t>
            </a:fld>
            <a:endParaRPr lang="en-US"/>
          </a:p>
        </p:txBody>
      </p:sp>
      <p:sp>
        <p:nvSpPr>
          <p:cNvPr id="21507"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1508" name="Slide Number Placeholder 3"/>
          <p:cNvSpPr>
            <a:spLocks noGrp="1"/>
          </p:cNvSpPr>
          <p:nvPr>
            <p:ph type="sldNum" sz="quarter" idx="12"/>
          </p:nvPr>
        </p:nvSpPr>
        <p:spPr>
          <a:noFill/>
        </p:spPr>
        <p:txBody>
          <a:bodyPr/>
          <a:lstStyle/>
          <a:p>
            <a:fld id="{DE4888E3-677D-41F2-B85D-5F4E7096EFFC}" type="slidenum">
              <a:rPr lang="en-US" smtClean="0"/>
              <a:pPr/>
              <a:t>25</a:t>
            </a:fld>
            <a:endParaRPr lang="en-US"/>
          </a:p>
        </p:txBody>
      </p:sp>
    </p:spTree>
    <p:extLst>
      <p:ext uri="{BB962C8B-B14F-4D97-AF65-F5344CB8AC3E}">
        <p14:creationId xmlns:p14="http://schemas.microsoft.com/office/powerpoint/2010/main" val="105846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838199" y="640450"/>
            <a:ext cx="9560259" cy="628310"/>
          </a:xfrm>
        </p:spPr>
        <p:txBody>
          <a:bodyPr>
            <a:noAutofit/>
          </a:bodyPr>
          <a:lstStyle/>
          <a:p>
            <a:pPr algn="l" eaLnBrk="1" hangingPunct="1"/>
            <a:r>
              <a:rPr lang="en-US" sz="4000" dirty="0"/>
              <a:t>Array of pointers</a:t>
            </a:r>
          </a:p>
        </p:txBody>
      </p:sp>
      <p:sp>
        <p:nvSpPr>
          <p:cNvPr id="142339" name="Rectangle 3"/>
          <p:cNvSpPr>
            <a:spLocks noGrp="1" noChangeArrowheads="1"/>
          </p:cNvSpPr>
          <p:nvPr>
            <p:ph idx="1"/>
          </p:nvPr>
        </p:nvSpPr>
        <p:spPr>
          <a:xfrm>
            <a:off x="838199" y="1321966"/>
            <a:ext cx="10994409" cy="5059363"/>
          </a:xfrm>
        </p:spPr>
        <p:txBody>
          <a:bodyPr>
            <a:normAutofit/>
          </a:bodyPr>
          <a:lstStyle/>
          <a:p>
            <a:pPr marL="0" algn="just">
              <a:buNone/>
              <a:defRPr/>
            </a:pPr>
            <a:r>
              <a:rPr lang="en-US" sz="2800" dirty="0"/>
              <a:t>The following statement would print out all the 5 names.</a:t>
            </a:r>
          </a:p>
          <a:p>
            <a:pPr marL="0" algn="just">
              <a:buNone/>
              <a:defRPr/>
            </a:pPr>
            <a:r>
              <a:rPr lang="en-US" sz="2800" b="1" dirty="0"/>
              <a:t>	</a:t>
            </a:r>
            <a:r>
              <a:rPr lang="en-US" sz="2800" b="1" dirty="0">
                <a:solidFill>
                  <a:schemeClr val="accent2">
                    <a:lumMod val="75000"/>
                  </a:schemeClr>
                </a:solidFill>
              </a:rPr>
              <a:t>for(</a:t>
            </a:r>
            <a:r>
              <a:rPr lang="en-US" sz="2800" b="1" dirty="0" err="1">
                <a:solidFill>
                  <a:schemeClr val="accent2">
                    <a:lumMod val="75000"/>
                  </a:schemeClr>
                </a:solidFill>
              </a:rPr>
              <a:t>i</a:t>
            </a:r>
            <a:r>
              <a:rPr lang="en-US" sz="2800" b="1" dirty="0">
                <a:solidFill>
                  <a:schemeClr val="accent2">
                    <a:lumMod val="75000"/>
                  </a:schemeClr>
                </a:solidFill>
              </a:rPr>
              <a:t>=0; </a:t>
            </a:r>
            <a:r>
              <a:rPr lang="en-US" sz="2800" b="1" dirty="0" err="1">
                <a:solidFill>
                  <a:schemeClr val="accent2">
                    <a:lumMod val="75000"/>
                  </a:schemeClr>
                </a:solidFill>
              </a:rPr>
              <a:t>i</a:t>
            </a:r>
            <a:r>
              <a:rPr lang="en-US" sz="2800" b="1" dirty="0">
                <a:solidFill>
                  <a:schemeClr val="accent2">
                    <a:lumMod val="75000"/>
                  </a:schemeClr>
                </a:solidFill>
              </a:rPr>
              <a:t>&lt;=5; </a:t>
            </a:r>
            <a:r>
              <a:rPr lang="en-US" sz="2800" b="1" dirty="0" err="1">
                <a:solidFill>
                  <a:schemeClr val="accent2">
                    <a:lumMod val="75000"/>
                  </a:schemeClr>
                </a:solidFill>
              </a:rPr>
              <a:t>i</a:t>
            </a:r>
            <a:r>
              <a:rPr lang="en-US" sz="2800" b="1" dirty="0">
                <a:solidFill>
                  <a:schemeClr val="accent2">
                    <a:lumMod val="75000"/>
                  </a:schemeClr>
                </a:solidFill>
              </a:rPr>
              <a:t>++)</a:t>
            </a:r>
          </a:p>
          <a:p>
            <a:pPr marL="0" algn="just">
              <a:buNone/>
              <a:defRPr/>
            </a:pPr>
            <a:r>
              <a:rPr lang="en-US" sz="2800" b="1" dirty="0">
                <a:solidFill>
                  <a:schemeClr val="accent2">
                    <a:lumMod val="75000"/>
                  </a:schemeClr>
                </a:solidFill>
              </a:rPr>
              <a:t>	  </a:t>
            </a:r>
            <a:r>
              <a:rPr lang="en-US" sz="2800" b="1" dirty="0" err="1">
                <a:solidFill>
                  <a:schemeClr val="accent2">
                    <a:lumMod val="75000"/>
                  </a:schemeClr>
                </a:solidFill>
              </a:rPr>
              <a:t>printf</a:t>
            </a:r>
            <a:r>
              <a:rPr lang="en-US" sz="2800" b="1" dirty="0">
                <a:solidFill>
                  <a:schemeClr val="accent2">
                    <a:lumMod val="75000"/>
                  </a:schemeClr>
                </a:solidFill>
              </a:rPr>
              <a:t>(“%</a:t>
            </a:r>
            <a:r>
              <a:rPr lang="en-US" sz="2800" b="1" dirty="0" err="1">
                <a:solidFill>
                  <a:schemeClr val="accent2">
                    <a:lumMod val="75000"/>
                  </a:schemeClr>
                </a:solidFill>
              </a:rPr>
              <a:t>s”,sports</a:t>
            </a:r>
            <a:r>
              <a:rPr lang="en-US" sz="2800" b="1" dirty="0">
                <a:solidFill>
                  <a:schemeClr val="accent2">
                    <a:lumMod val="75000"/>
                  </a:schemeClr>
                </a:solidFill>
              </a:rPr>
              <a:t>[</a:t>
            </a:r>
            <a:r>
              <a:rPr lang="en-US" sz="2800" b="1" dirty="0" err="1">
                <a:solidFill>
                  <a:schemeClr val="accent2">
                    <a:lumMod val="75000"/>
                  </a:schemeClr>
                </a:solidFill>
              </a:rPr>
              <a:t>i</a:t>
            </a:r>
            <a:r>
              <a:rPr lang="en-US" sz="2800" b="1" dirty="0">
                <a:solidFill>
                  <a:schemeClr val="accent2">
                    <a:lumMod val="75000"/>
                  </a:schemeClr>
                </a:solidFill>
              </a:rPr>
              <a:t>]); </a:t>
            </a:r>
          </a:p>
          <a:p>
            <a:pPr marL="0" algn="just">
              <a:buNone/>
              <a:defRPr/>
            </a:pPr>
            <a:r>
              <a:rPr lang="en-US" sz="2800" b="1" dirty="0">
                <a:solidFill>
                  <a:schemeClr val="accent2">
                    <a:lumMod val="75000"/>
                  </a:schemeClr>
                </a:solidFill>
              </a:rPr>
              <a:t>                              </a:t>
            </a:r>
            <a:r>
              <a:rPr lang="en-US" sz="2800" b="1" dirty="0"/>
              <a:t>or </a:t>
            </a:r>
          </a:p>
          <a:p>
            <a:pPr marL="0" algn="just">
              <a:buNone/>
              <a:defRPr/>
            </a:pPr>
            <a:r>
              <a:rPr lang="en-US" sz="2800" b="1" dirty="0">
                <a:solidFill>
                  <a:srgbClr val="C00000"/>
                </a:solidFill>
              </a:rPr>
              <a:t>	  </a:t>
            </a:r>
            <a:r>
              <a:rPr lang="en-US" sz="2800" b="1" dirty="0" err="1">
                <a:solidFill>
                  <a:srgbClr val="C00000"/>
                </a:solidFill>
              </a:rPr>
              <a:t>printf</a:t>
            </a:r>
            <a:r>
              <a:rPr lang="en-US" sz="2800" b="1" dirty="0">
                <a:solidFill>
                  <a:srgbClr val="C00000"/>
                </a:solidFill>
              </a:rPr>
              <a:t>(“%s”, *(sports + </a:t>
            </a:r>
            <a:r>
              <a:rPr lang="en-US" sz="2800" b="1" dirty="0" err="1">
                <a:solidFill>
                  <a:srgbClr val="C00000"/>
                </a:solidFill>
              </a:rPr>
              <a:t>i</a:t>
            </a:r>
            <a:r>
              <a:rPr lang="en-US" sz="2800" b="1" dirty="0">
                <a:solidFill>
                  <a:srgbClr val="C00000"/>
                </a:solidFill>
              </a:rPr>
              <a:t>))</a:t>
            </a:r>
            <a:r>
              <a:rPr lang="en-US" sz="2800" b="1" dirty="0"/>
              <a:t>;</a:t>
            </a:r>
          </a:p>
          <a:p>
            <a:pPr marL="0" algn="just">
              <a:buNone/>
              <a:defRPr/>
            </a:pPr>
            <a:endParaRPr lang="en-US" sz="900" dirty="0"/>
          </a:p>
          <a:p>
            <a:pPr marL="0" algn="just">
              <a:buNone/>
              <a:defRPr/>
            </a:pPr>
            <a:r>
              <a:rPr lang="en-US" sz="2800" dirty="0"/>
              <a:t>To access the </a:t>
            </a:r>
            <a:r>
              <a:rPr lang="en-US" sz="2800" b="1" dirty="0" err="1">
                <a:solidFill>
                  <a:srgbClr val="C00000"/>
                </a:solidFill>
              </a:rPr>
              <a:t>j</a:t>
            </a:r>
            <a:r>
              <a:rPr lang="en-US" sz="2800" b="1" baseline="30000" dirty="0" err="1">
                <a:solidFill>
                  <a:srgbClr val="C00000"/>
                </a:solidFill>
              </a:rPr>
              <a:t>th</a:t>
            </a:r>
            <a:r>
              <a:rPr lang="en-US" sz="2800" baseline="30000" dirty="0"/>
              <a:t> </a:t>
            </a:r>
            <a:r>
              <a:rPr lang="en-US" sz="2800" dirty="0"/>
              <a:t>character in the </a:t>
            </a:r>
            <a:r>
              <a:rPr lang="en-US" sz="2800" b="1" dirty="0" err="1">
                <a:solidFill>
                  <a:srgbClr val="C00000"/>
                </a:solidFill>
              </a:rPr>
              <a:t>i</a:t>
            </a:r>
            <a:r>
              <a:rPr lang="en-US" sz="2800" b="1" baseline="30000" dirty="0" err="1">
                <a:solidFill>
                  <a:srgbClr val="C00000"/>
                </a:solidFill>
              </a:rPr>
              <a:t>th</a:t>
            </a:r>
            <a:r>
              <a:rPr lang="en-US" sz="2800" dirty="0"/>
              <a:t> name, we may write as</a:t>
            </a:r>
          </a:p>
          <a:p>
            <a:pPr marL="0" algn="just">
              <a:buNone/>
              <a:defRPr/>
            </a:pPr>
            <a:r>
              <a:rPr lang="en-US" sz="2800" dirty="0"/>
              <a:t>		</a:t>
            </a:r>
            <a:r>
              <a:rPr lang="en-US" sz="2800" b="1" dirty="0">
                <a:solidFill>
                  <a:schemeClr val="accent2">
                    <a:lumMod val="75000"/>
                  </a:schemeClr>
                </a:solidFill>
              </a:rPr>
              <a:t>*(sports[</a:t>
            </a:r>
            <a:r>
              <a:rPr lang="en-US" sz="2800" b="1" dirty="0" err="1">
                <a:solidFill>
                  <a:srgbClr val="C00000"/>
                </a:solidFill>
              </a:rPr>
              <a:t>i</a:t>
            </a:r>
            <a:r>
              <a:rPr lang="en-US" sz="2800" b="1" dirty="0">
                <a:solidFill>
                  <a:schemeClr val="accent2">
                    <a:lumMod val="75000"/>
                  </a:schemeClr>
                </a:solidFill>
              </a:rPr>
              <a:t>] + </a:t>
            </a:r>
            <a:r>
              <a:rPr lang="en-US" sz="2800" b="1" dirty="0">
                <a:solidFill>
                  <a:srgbClr val="C00000"/>
                </a:solidFill>
              </a:rPr>
              <a:t>j</a:t>
            </a:r>
            <a:r>
              <a:rPr lang="en-US" sz="2800" b="1" dirty="0">
                <a:solidFill>
                  <a:schemeClr val="accent2">
                    <a:lumMod val="75000"/>
                  </a:schemeClr>
                </a:solidFill>
              </a:rPr>
              <a:t>)</a:t>
            </a:r>
          </a:p>
          <a:p>
            <a:pPr marL="0" algn="just">
              <a:buNone/>
              <a:defRPr/>
            </a:pPr>
            <a:endParaRPr lang="en-US" sz="1050" dirty="0"/>
          </a:p>
          <a:p>
            <a:pPr marL="0" algn="just">
              <a:buNone/>
              <a:defRPr/>
            </a:pPr>
            <a:r>
              <a:rPr lang="en-US" sz="2800" dirty="0"/>
              <a:t>The character array with rows of varying lengths are called </a:t>
            </a:r>
            <a:r>
              <a:rPr lang="en-US" sz="2800" b="1" dirty="0">
                <a:solidFill>
                  <a:srgbClr val="0000FF"/>
                </a:solidFill>
                <a:effectLst>
                  <a:outerShdw blurRad="38100" dist="38100" dir="2700000" algn="tl">
                    <a:srgbClr val="000000">
                      <a:alpha val="43137"/>
                    </a:srgbClr>
                  </a:outerShdw>
                </a:effectLst>
              </a:rPr>
              <a:t>ragged arrays</a:t>
            </a:r>
            <a:r>
              <a:rPr lang="en-US" sz="2800" b="1" dirty="0">
                <a:solidFill>
                  <a:srgbClr val="C00000"/>
                </a:solidFill>
              </a:rPr>
              <a:t> </a:t>
            </a:r>
            <a:r>
              <a:rPr lang="en-US" sz="2800" dirty="0"/>
              <a:t>and are better handled by pointers.</a:t>
            </a:r>
          </a:p>
        </p:txBody>
      </p:sp>
      <p:sp>
        <p:nvSpPr>
          <p:cNvPr id="2" name="Date Placeholder 1"/>
          <p:cNvSpPr>
            <a:spLocks noGrp="1"/>
          </p:cNvSpPr>
          <p:nvPr>
            <p:ph type="dt" sz="half" idx="10"/>
          </p:nvPr>
        </p:nvSpPr>
        <p:spPr/>
        <p:txBody>
          <a:bodyPr/>
          <a:lstStyle/>
          <a:p>
            <a:pPr>
              <a:defRPr/>
            </a:pPr>
            <a:fld id="{832BD3CE-FE30-4AC5-8D1C-7D0932E4AD86}" type="datetime1">
              <a:rPr lang="en-US" smtClean="0"/>
              <a:t>6/3/2022</a:t>
            </a:fld>
            <a:endParaRPr lang="en-US"/>
          </a:p>
        </p:txBody>
      </p:sp>
      <p:sp>
        <p:nvSpPr>
          <p:cNvPr id="22531"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2532" name="Slide Number Placeholder 3"/>
          <p:cNvSpPr>
            <a:spLocks noGrp="1"/>
          </p:cNvSpPr>
          <p:nvPr>
            <p:ph type="sldNum" sz="quarter" idx="12"/>
          </p:nvPr>
        </p:nvSpPr>
        <p:spPr>
          <a:noFill/>
        </p:spPr>
        <p:txBody>
          <a:bodyPr/>
          <a:lstStyle/>
          <a:p>
            <a:fld id="{2E534743-12BB-4D61-BD6A-35480B872AF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260648"/>
            <a:ext cx="8982740" cy="549992"/>
          </a:xfrm>
        </p:spPr>
        <p:txBody>
          <a:bodyPr>
            <a:noAutofit/>
          </a:bodyPr>
          <a:lstStyle/>
          <a:p>
            <a:r>
              <a:rPr lang="en-US" dirty="0"/>
              <a:t>Benefits (use) of pointers</a:t>
            </a:r>
          </a:p>
        </p:txBody>
      </p:sp>
      <p:sp>
        <p:nvSpPr>
          <p:cNvPr id="7" name="Rectangle 6"/>
          <p:cNvSpPr/>
          <p:nvPr/>
        </p:nvSpPr>
        <p:spPr>
          <a:xfrm>
            <a:off x="838199" y="1044340"/>
            <a:ext cx="10148249" cy="519616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solidFill>
                  <a:srgbClr val="000000"/>
                </a:solidFill>
                <a:latin typeface="+mj-lt"/>
              </a:rPr>
              <a:t>Pointers provide </a:t>
            </a:r>
            <a:r>
              <a:rPr lang="en-US" sz="2800" b="1" dirty="0">
                <a:solidFill>
                  <a:srgbClr val="000000"/>
                </a:solidFill>
                <a:effectLst>
                  <a:outerShdw blurRad="38100" dist="38100" dir="2700000" algn="tl">
                    <a:srgbClr val="000000">
                      <a:alpha val="43137"/>
                    </a:srgbClr>
                  </a:outerShdw>
                </a:effectLst>
                <a:latin typeface="+mj-lt"/>
              </a:rPr>
              <a:t>direct access </a:t>
            </a:r>
            <a:r>
              <a:rPr lang="en-US" sz="2800" dirty="0">
                <a:solidFill>
                  <a:srgbClr val="000000"/>
                </a:solidFill>
                <a:latin typeface="+mj-lt"/>
              </a:rPr>
              <a:t>to memory.</a:t>
            </a:r>
          </a:p>
          <a:p>
            <a:pPr marL="342900" indent="-342900" algn="just">
              <a:lnSpc>
                <a:spcPct val="150000"/>
              </a:lnSpc>
              <a:buFont typeface="Arial" panose="020B0604020202020204" pitchFamily="34" charset="0"/>
              <a:buChar char="•"/>
            </a:pPr>
            <a:r>
              <a:rPr lang="en-US" sz="2800" dirty="0">
                <a:solidFill>
                  <a:srgbClr val="000000"/>
                </a:solidFill>
                <a:latin typeface="+mj-lt"/>
              </a:rPr>
              <a:t>Pointers provide a way to </a:t>
            </a:r>
            <a:r>
              <a:rPr lang="en-US" sz="2800" b="1" dirty="0">
                <a:solidFill>
                  <a:srgbClr val="000000"/>
                </a:solidFill>
                <a:effectLst>
                  <a:outerShdw blurRad="38100" dist="38100" dir="2700000" algn="tl">
                    <a:srgbClr val="000000">
                      <a:alpha val="43137"/>
                    </a:srgbClr>
                  </a:outerShdw>
                </a:effectLst>
                <a:latin typeface="+mj-lt"/>
              </a:rPr>
              <a:t>return more than one value</a:t>
            </a:r>
            <a:r>
              <a:rPr lang="en-US" sz="2800" b="1" dirty="0">
                <a:solidFill>
                  <a:srgbClr val="000000"/>
                </a:solidFill>
                <a:latin typeface="+mj-lt"/>
              </a:rPr>
              <a:t> </a:t>
            </a:r>
            <a:r>
              <a:rPr lang="en-US" sz="2800" dirty="0">
                <a:solidFill>
                  <a:srgbClr val="000000"/>
                </a:solidFill>
                <a:latin typeface="+mj-lt"/>
              </a:rPr>
              <a:t>to the functions.</a:t>
            </a:r>
          </a:p>
          <a:p>
            <a:pPr marL="342900" indent="-342900" algn="just">
              <a:lnSpc>
                <a:spcPct val="150000"/>
              </a:lnSpc>
              <a:buFont typeface="Arial" panose="020B0604020202020204" pitchFamily="34" charset="0"/>
              <a:buChar char="•"/>
            </a:pPr>
            <a:r>
              <a:rPr lang="en-US" sz="2800" dirty="0">
                <a:solidFill>
                  <a:srgbClr val="000000"/>
                </a:solidFill>
                <a:latin typeface="+mj-lt"/>
              </a:rPr>
              <a:t>Reduces the </a:t>
            </a:r>
            <a:r>
              <a:rPr lang="en-US" sz="2800" b="1" dirty="0">
                <a:solidFill>
                  <a:srgbClr val="000000"/>
                </a:solidFill>
                <a:effectLst>
                  <a:outerShdw blurRad="38100" dist="38100" dir="2700000" algn="tl">
                    <a:srgbClr val="000000">
                      <a:alpha val="43137"/>
                    </a:srgbClr>
                  </a:outerShdw>
                </a:effectLst>
                <a:latin typeface="+mj-lt"/>
              </a:rPr>
              <a:t>storage space and complexity </a:t>
            </a:r>
            <a:r>
              <a:rPr lang="en-US" sz="2800" dirty="0">
                <a:solidFill>
                  <a:srgbClr val="000000"/>
                </a:solidFill>
                <a:latin typeface="+mj-lt"/>
              </a:rPr>
              <a:t>of the program.</a:t>
            </a:r>
          </a:p>
          <a:p>
            <a:pPr marL="342900" indent="-342900" algn="just">
              <a:lnSpc>
                <a:spcPct val="150000"/>
              </a:lnSpc>
              <a:buFont typeface="Arial" panose="020B0604020202020204" pitchFamily="34" charset="0"/>
              <a:buChar char="•"/>
            </a:pPr>
            <a:r>
              <a:rPr lang="en-US" sz="2800" dirty="0">
                <a:solidFill>
                  <a:srgbClr val="000000"/>
                </a:solidFill>
                <a:latin typeface="+mj-lt"/>
              </a:rPr>
              <a:t>Reduces the </a:t>
            </a:r>
            <a:r>
              <a:rPr lang="en-US" sz="2800" b="1" dirty="0">
                <a:solidFill>
                  <a:srgbClr val="000000"/>
                </a:solidFill>
                <a:effectLst>
                  <a:outerShdw blurRad="38100" dist="38100" dir="2700000" algn="tl">
                    <a:srgbClr val="000000">
                      <a:alpha val="43137"/>
                    </a:srgbClr>
                  </a:outerShdw>
                </a:effectLst>
                <a:latin typeface="+mj-lt"/>
              </a:rPr>
              <a:t>execution time </a:t>
            </a:r>
            <a:r>
              <a:rPr lang="en-US" sz="2800" dirty="0">
                <a:solidFill>
                  <a:srgbClr val="000000"/>
                </a:solidFill>
                <a:latin typeface="+mj-lt"/>
              </a:rPr>
              <a:t>of the program.</a:t>
            </a:r>
          </a:p>
          <a:p>
            <a:pPr marL="342900" indent="-342900" algn="just">
              <a:lnSpc>
                <a:spcPct val="150000"/>
              </a:lnSpc>
              <a:buFont typeface="Arial" panose="020B0604020202020204" pitchFamily="34" charset="0"/>
              <a:buChar char="•"/>
            </a:pPr>
            <a:r>
              <a:rPr lang="en-US" sz="2800" dirty="0">
                <a:solidFill>
                  <a:srgbClr val="000000"/>
                </a:solidFill>
                <a:latin typeface="+mj-lt"/>
              </a:rPr>
              <a:t>Provides an </a:t>
            </a:r>
            <a:r>
              <a:rPr lang="en-US" sz="2800" b="1" dirty="0">
                <a:solidFill>
                  <a:srgbClr val="000000"/>
                </a:solidFill>
                <a:effectLst>
                  <a:outerShdw blurRad="38100" dist="38100" dir="2700000" algn="tl">
                    <a:srgbClr val="000000">
                      <a:alpha val="43137"/>
                    </a:srgbClr>
                  </a:outerShdw>
                </a:effectLst>
                <a:latin typeface="+mj-lt"/>
              </a:rPr>
              <a:t>alternate way </a:t>
            </a:r>
            <a:r>
              <a:rPr lang="en-US" sz="2800" dirty="0">
                <a:solidFill>
                  <a:srgbClr val="000000"/>
                </a:solidFill>
                <a:latin typeface="+mj-lt"/>
              </a:rPr>
              <a:t>to access array elements</a:t>
            </a:r>
          </a:p>
          <a:p>
            <a:pPr marL="342900" indent="-342900" algn="just">
              <a:lnSpc>
                <a:spcPct val="150000"/>
              </a:lnSpc>
              <a:buFont typeface="Arial" panose="020B0604020202020204" pitchFamily="34" charset="0"/>
              <a:buChar char="•"/>
            </a:pPr>
            <a:r>
              <a:rPr lang="en-US" sz="2800" dirty="0">
                <a:solidFill>
                  <a:srgbClr val="000000"/>
                </a:solidFill>
                <a:latin typeface="+mj-lt"/>
              </a:rPr>
              <a:t>Pointers can be used to </a:t>
            </a:r>
            <a:r>
              <a:rPr lang="en-US" sz="2800" b="1" dirty="0">
                <a:solidFill>
                  <a:srgbClr val="000000"/>
                </a:solidFill>
                <a:effectLst>
                  <a:outerShdw blurRad="38100" dist="38100" dir="2700000" algn="tl">
                    <a:srgbClr val="000000">
                      <a:alpha val="43137"/>
                    </a:srgbClr>
                  </a:outerShdw>
                </a:effectLst>
                <a:latin typeface="+mj-lt"/>
              </a:rPr>
              <a:t>pass information back and forth </a:t>
            </a:r>
            <a:r>
              <a:rPr lang="en-US" sz="2800" dirty="0">
                <a:solidFill>
                  <a:srgbClr val="000000"/>
                </a:solidFill>
                <a:latin typeface="+mj-lt"/>
              </a:rPr>
              <a:t>between the calling function and called function.</a:t>
            </a:r>
          </a:p>
        </p:txBody>
      </p:sp>
      <p:sp>
        <p:nvSpPr>
          <p:cNvPr id="10" name="Footer Placeholder 9"/>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11" name="Slide Number Placeholder 10"/>
          <p:cNvSpPr>
            <a:spLocks noGrp="1"/>
          </p:cNvSpPr>
          <p:nvPr>
            <p:ph type="sldNum" sz="quarter" idx="12"/>
          </p:nvPr>
        </p:nvSpPr>
        <p:spPr/>
        <p:txBody>
          <a:bodyPr/>
          <a:lstStyle/>
          <a:p>
            <a:pPr>
              <a:defRPr/>
            </a:pPr>
            <a:fld id="{B657A9B6-8AE5-483E-BFDF-CAD71860E51C}" type="slidenum">
              <a:rPr lang="en-US" smtClean="0">
                <a:solidFill>
                  <a:srgbClr val="002060"/>
                </a:solidFill>
              </a:rPr>
              <a:pPr>
                <a:defRPr/>
              </a:pPr>
              <a:t>27</a:t>
            </a:fld>
            <a:endParaRPr lang="en-US">
              <a:solidFill>
                <a:srgbClr val="002060"/>
              </a:solidFill>
            </a:endParaRPr>
          </a:p>
        </p:txBody>
      </p:sp>
      <p:sp>
        <p:nvSpPr>
          <p:cNvPr id="12" name="Date Placeholder 11"/>
          <p:cNvSpPr>
            <a:spLocks noGrp="1"/>
          </p:cNvSpPr>
          <p:nvPr>
            <p:ph type="dt" sz="half" idx="10"/>
          </p:nvPr>
        </p:nvSpPr>
        <p:spPr/>
        <p:txBody>
          <a:bodyPr/>
          <a:lstStyle/>
          <a:p>
            <a:pPr>
              <a:defRPr/>
            </a:pPr>
            <a:fld id="{367F05EE-26A5-4D89-A9DB-EBA7B61CB3BE}" type="datetime1">
              <a:rPr lang="en-US" smtClean="0">
                <a:solidFill>
                  <a:srgbClr val="002060"/>
                </a:solidFill>
              </a:rPr>
              <a:t>6/3/2022</a:t>
            </a:fld>
            <a:endParaRPr lang="en-US">
              <a:solidFill>
                <a:srgbClr val="002060"/>
              </a:solidFill>
            </a:endParaRPr>
          </a:p>
        </p:txBody>
      </p:sp>
    </p:spTree>
    <p:extLst>
      <p:ext uri="{BB962C8B-B14F-4D97-AF65-F5344CB8AC3E}">
        <p14:creationId xmlns:p14="http://schemas.microsoft.com/office/powerpoint/2010/main" val="4268671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476672"/>
            <a:ext cx="9010650" cy="549992"/>
          </a:xfrm>
        </p:spPr>
        <p:txBody>
          <a:bodyPr>
            <a:noAutofit/>
          </a:bodyPr>
          <a:lstStyle/>
          <a:p>
            <a:r>
              <a:rPr lang="en-US" dirty="0"/>
              <a:t>Drawbacks of pointers</a:t>
            </a:r>
          </a:p>
        </p:txBody>
      </p:sp>
      <p:sp>
        <p:nvSpPr>
          <p:cNvPr id="7" name="Rectangle 6"/>
          <p:cNvSpPr/>
          <p:nvPr/>
        </p:nvSpPr>
        <p:spPr>
          <a:xfrm>
            <a:off x="838199" y="1268760"/>
            <a:ext cx="10148249"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solidFill>
                  <a:srgbClr val="000000"/>
                </a:solidFill>
                <a:latin typeface="+mj-lt"/>
              </a:rPr>
              <a:t>Uninitialized pointers might cause </a:t>
            </a:r>
            <a:r>
              <a:rPr lang="en-US" sz="2800" b="1" dirty="0">
                <a:solidFill>
                  <a:srgbClr val="000000"/>
                </a:solidFill>
                <a:effectLst>
                  <a:outerShdw blurRad="38100" dist="38100" dir="2700000" algn="tl">
                    <a:srgbClr val="000000">
                      <a:alpha val="43137"/>
                    </a:srgbClr>
                  </a:outerShdw>
                </a:effectLst>
                <a:latin typeface="+mj-lt"/>
              </a:rPr>
              <a:t>Segmentation fault</a:t>
            </a:r>
            <a:r>
              <a:rPr lang="en-US" sz="2800" dirty="0">
                <a:solidFill>
                  <a:srgbClr val="000000"/>
                </a:solidFill>
                <a:latin typeface="+mj-lt"/>
              </a:rPr>
              <a:t>.</a:t>
            </a:r>
          </a:p>
          <a:p>
            <a:pPr marL="342900" indent="-342900" algn="just">
              <a:lnSpc>
                <a:spcPct val="150000"/>
              </a:lnSpc>
              <a:buFont typeface="Arial" panose="020B0604020202020204" pitchFamily="34" charset="0"/>
              <a:buChar char="•"/>
            </a:pPr>
            <a:r>
              <a:rPr lang="en-US" sz="2800" dirty="0">
                <a:solidFill>
                  <a:srgbClr val="000000"/>
                </a:solidFill>
                <a:latin typeface="+mj-lt"/>
              </a:rPr>
              <a:t>Dynamically allocated block needs to be freed explicitly.  Otherwise, it would lead to </a:t>
            </a:r>
            <a:r>
              <a:rPr lang="en-US" sz="2800" b="1" dirty="0">
                <a:solidFill>
                  <a:srgbClr val="000000"/>
                </a:solidFill>
                <a:effectLst>
                  <a:outerShdw blurRad="38100" dist="38100" dir="2700000" algn="tl">
                    <a:srgbClr val="000000">
                      <a:alpha val="43137"/>
                    </a:srgbClr>
                  </a:outerShdw>
                </a:effectLst>
                <a:latin typeface="+mj-lt"/>
              </a:rPr>
              <a:t>Memory leak</a:t>
            </a:r>
            <a:r>
              <a:rPr lang="en-US" sz="2800" dirty="0">
                <a:solidFill>
                  <a:srgbClr val="000000"/>
                </a:solidFill>
                <a:latin typeface="+mj-lt"/>
              </a:rPr>
              <a:t>.</a:t>
            </a:r>
          </a:p>
          <a:p>
            <a:pPr marL="342900" indent="-342900" algn="just">
              <a:lnSpc>
                <a:spcPct val="150000"/>
              </a:lnSpc>
              <a:buFont typeface="Arial" panose="020B0604020202020204" pitchFamily="34" charset="0"/>
              <a:buChar char="•"/>
            </a:pPr>
            <a:r>
              <a:rPr lang="en-US" sz="2800" dirty="0">
                <a:solidFill>
                  <a:srgbClr val="000000"/>
                </a:solidFill>
                <a:latin typeface="+mj-lt"/>
              </a:rPr>
              <a:t>Pointers are </a:t>
            </a:r>
            <a:r>
              <a:rPr lang="en-US" sz="2800" b="1" dirty="0">
                <a:solidFill>
                  <a:srgbClr val="000000"/>
                </a:solidFill>
                <a:effectLst>
                  <a:outerShdw blurRad="38100" dist="38100" dir="2700000" algn="tl">
                    <a:srgbClr val="000000">
                      <a:alpha val="43137"/>
                    </a:srgbClr>
                  </a:outerShdw>
                </a:effectLst>
                <a:latin typeface="+mj-lt"/>
              </a:rPr>
              <a:t>slower</a:t>
            </a:r>
            <a:r>
              <a:rPr lang="en-US" sz="2800" dirty="0">
                <a:solidFill>
                  <a:srgbClr val="000000"/>
                </a:solidFill>
                <a:latin typeface="+mj-lt"/>
              </a:rPr>
              <a:t> than normal variables.</a:t>
            </a:r>
          </a:p>
          <a:p>
            <a:pPr marL="342900" indent="-342900" algn="just">
              <a:lnSpc>
                <a:spcPct val="150000"/>
              </a:lnSpc>
              <a:buFont typeface="Arial" panose="020B0604020202020204" pitchFamily="34" charset="0"/>
              <a:buChar char="•"/>
            </a:pPr>
            <a:r>
              <a:rPr lang="en-US" sz="2800" dirty="0">
                <a:solidFill>
                  <a:srgbClr val="000000"/>
                </a:solidFill>
                <a:latin typeface="+mj-lt"/>
              </a:rPr>
              <a:t>If pointers are updated with incorrect values, it might lead to </a:t>
            </a:r>
            <a:r>
              <a:rPr lang="en-US" sz="2800" b="1" dirty="0">
                <a:solidFill>
                  <a:srgbClr val="000000"/>
                </a:solidFill>
                <a:effectLst>
                  <a:outerShdw blurRad="38100" dist="38100" dir="2700000" algn="tl">
                    <a:srgbClr val="000000">
                      <a:alpha val="43137"/>
                    </a:srgbClr>
                  </a:outerShdw>
                </a:effectLst>
                <a:latin typeface="+mj-lt"/>
              </a:rPr>
              <a:t>Memory corruption</a:t>
            </a:r>
            <a:r>
              <a:rPr lang="en-US" sz="2800" dirty="0">
                <a:solidFill>
                  <a:srgbClr val="000000"/>
                </a:solidFill>
                <a:latin typeface="+mj-lt"/>
              </a:rPr>
              <a:t>.</a:t>
            </a:r>
          </a:p>
        </p:txBody>
      </p:sp>
      <p:sp>
        <p:nvSpPr>
          <p:cNvPr id="10" name="Footer Placeholder 9"/>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11" name="Slide Number Placeholder 10"/>
          <p:cNvSpPr>
            <a:spLocks noGrp="1"/>
          </p:cNvSpPr>
          <p:nvPr>
            <p:ph type="sldNum" sz="quarter" idx="12"/>
          </p:nvPr>
        </p:nvSpPr>
        <p:spPr/>
        <p:txBody>
          <a:bodyPr/>
          <a:lstStyle/>
          <a:p>
            <a:pPr>
              <a:defRPr/>
            </a:pPr>
            <a:fld id="{B657A9B6-8AE5-483E-BFDF-CAD71860E51C}" type="slidenum">
              <a:rPr lang="en-US" smtClean="0">
                <a:solidFill>
                  <a:srgbClr val="002060"/>
                </a:solidFill>
              </a:rPr>
              <a:pPr>
                <a:defRPr/>
              </a:pPr>
              <a:t>28</a:t>
            </a:fld>
            <a:endParaRPr lang="en-US">
              <a:solidFill>
                <a:srgbClr val="002060"/>
              </a:solidFill>
            </a:endParaRPr>
          </a:p>
        </p:txBody>
      </p:sp>
      <p:sp>
        <p:nvSpPr>
          <p:cNvPr id="12" name="Date Placeholder 11"/>
          <p:cNvSpPr>
            <a:spLocks noGrp="1"/>
          </p:cNvSpPr>
          <p:nvPr>
            <p:ph type="dt" sz="half" idx="10"/>
          </p:nvPr>
        </p:nvSpPr>
        <p:spPr/>
        <p:txBody>
          <a:bodyPr/>
          <a:lstStyle/>
          <a:p>
            <a:pPr>
              <a:defRPr/>
            </a:pPr>
            <a:fld id="{A1B15C80-B995-4AC1-ACAD-ACDA8123BF94}" type="datetime1">
              <a:rPr lang="en-US" smtClean="0">
                <a:solidFill>
                  <a:srgbClr val="002060"/>
                </a:solidFill>
              </a:rPr>
              <a:t>6/3/2022</a:t>
            </a:fld>
            <a:endParaRPr lang="en-US">
              <a:solidFill>
                <a:srgbClr val="002060"/>
              </a:solidFill>
            </a:endParaRPr>
          </a:p>
        </p:txBody>
      </p:sp>
    </p:spTree>
    <p:extLst>
      <p:ext uri="{BB962C8B-B14F-4D97-AF65-F5344CB8AC3E}">
        <p14:creationId xmlns:p14="http://schemas.microsoft.com/office/powerpoint/2010/main" val="355341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838201" y="712458"/>
            <a:ext cx="9560258" cy="628310"/>
          </a:xfrm>
        </p:spPr>
        <p:txBody>
          <a:bodyPr>
            <a:noAutofit/>
          </a:bodyPr>
          <a:lstStyle/>
          <a:p>
            <a:pPr algn="l" eaLnBrk="1" hangingPunct="1"/>
            <a:r>
              <a:rPr lang="en-US" sz="4000" dirty="0"/>
              <a:t>Summary</a:t>
            </a:r>
          </a:p>
        </p:txBody>
      </p:sp>
      <p:sp>
        <p:nvSpPr>
          <p:cNvPr id="2" name="Content Placeholder 1"/>
          <p:cNvSpPr>
            <a:spLocks noGrp="1"/>
          </p:cNvSpPr>
          <p:nvPr>
            <p:ph idx="1"/>
          </p:nvPr>
        </p:nvSpPr>
        <p:spPr>
          <a:xfrm>
            <a:off x="838200" y="1465982"/>
            <a:ext cx="9353600" cy="5059363"/>
          </a:xfrm>
        </p:spPr>
        <p:txBody>
          <a:bodyPr>
            <a:normAutofit/>
          </a:bodyPr>
          <a:lstStyle/>
          <a:p>
            <a:pPr marL="457200" indent="-457200">
              <a:lnSpc>
                <a:spcPct val="150000"/>
              </a:lnSpc>
            </a:pPr>
            <a:r>
              <a:rPr lang="en-US" sz="2800" dirty="0">
                <a:latin typeface="Arial" pitchFamily="34" charset="0"/>
                <a:cs typeface="Arial" pitchFamily="34" charset="0"/>
              </a:rPr>
              <a:t>Pointers -recap </a:t>
            </a:r>
          </a:p>
          <a:p>
            <a:pPr marL="457200" lvl="1" indent="-457200">
              <a:lnSpc>
                <a:spcPct val="150000"/>
              </a:lnSpc>
            </a:pPr>
            <a:r>
              <a:rPr lang="en-US" sz="2800" dirty="0">
                <a:latin typeface="Arial" pitchFamily="34" charset="0"/>
                <a:cs typeface="Arial" pitchFamily="34" charset="0"/>
              </a:rPr>
              <a:t>Basic operations on pointers</a:t>
            </a:r>
          </a:p>
          <a:p>
            <a:pPr marL="457200" lvl="1" indent="-457200">
              <a:lnSpc>
                <a:spcPct val="150000"/>
              </a:lnSpc>
            </a:pPr>
            <a:r>
              <a:rPr lang="en-US" sz="2800" dirty="0">
                <a:latin typeface="Arial" pitchFamily="34" charset="0"/>
                <a:cs typeface="Arial" pitchFamily="34" charset="0"/>
              </a:rPr>
              <a:t>Pointers and Arrays</a:t>
            </a:r>
          </a:p>
          <a:p>
            <a:pPr marL="457200" indent="-457200">
              <a:lnSpc>
                <a:spcPct val="150000"/>
              </a:lnSpc>
            </a:pPr>
            <a:r>
              <a:rPr lang="en-US" sz="2800" dirty="0">
                <a:latin typeface="Arial" pitchFamily="34" charset="0"/>
                <a:cs typeface="Arial" pitchFamily="34" charset="0"/>
              </a:rPr>
              <a:t>Pointers and Character Strings</a:t>
            </a:r>
          </a:p>
          <a:p>
            <a:pPr marL="457200" indent="-457200">
              <a:lnSpc>
                <a:spcPct val="150000"/>
              </a:lnSpc>
            </a:pPr>
            <a:r>
              <a:rPr lang="en-US" sz="2800" dirty="0">
                <a:latin typeface="Arial" pitchFamily="34" charset="0"/>
                <a:cs typeface="Arial" pitchFamily="34" charset="0"/>
              </a:rPr>
              <a:t>Pointers and 2D</a:t>
            </a:r>
          </a:p>
          <a:p>
            <a:pPr marL="457200" indent="-457200">
              <a:lnSpc>
                <a:spcPct val="150000"/>
              </a:lnSpc>
            </a:pPr>
            <a:r>
              <a:rPr lang="en-US" sz="2800" dirty="0">
                <a:latin typeface="Arial" pitchFamily="34" charset="0"/>
                <a:cs typeface="Arial" pitchFamily="34" charset="0"/>
              </a:rPr>
              <a:t>Array of Pointers </a:t>
            </a:r>
          </a:p>
        </p:txBody>
      </p:sp>
      <p:sp>
        <p:nvSpPr>
          <p:cNvPr id="3" name="Date Placeholder 2"/>
          <p:cNvSpPr>
            <a:spLocks noGrp="1"/>
          </p:cNvSpPr>
          <p:nvPr>
            <p:ph type="dt" sz="half" idx="10"/>
          </p:nvPr>
        </p:nvSpPr>
        <p:spPr/>
        <p:txBody>
          <a:bodyPr/>
          <a:lstStyle/>
          <a:p>
            <a:pPr>
              <a:defRPr/>
            </a:pPr>
            <a:fld id="{F6DDF4F2-1757-43A5-9518-139E3FDE7747}" type="datetime1">
              <a:rPr lang="en-US" smtClean="0"/>
              <a:t>6/3/2022</a:t>
            </a:fld>
            <a:endParaRPr lang="en-US"/>
          </a:p>
        </p:txBody>
      </p:sp>
      <p:sp>
        <p:nvSpPr>
          <p:cNvPr id="32770" name="Footer Placeholder 3"/>
          <p:cNvSpPr>
            <a:spLocks noGrp="1"/>
          </p:cNvSpPr>
          <p:nvPr>
            <p:ph type="ftr" sz="quarter" idx="11"/>
          </p:nvPr>
        </p:nvSpPr>
        <p:spPr>
          <a:noFill/>
        </p:spPr>
        <p:txBody>
          <a:bodyPr/>
          <a:lstStyle/>
          <a:p>
            <a:r>
              <a:rPr lang="en-US"/>
              <a:t>CSE 1051                    Department of CSE</a:t>
            </a:r>
            <a:endParaRPr lang="en-US" dirty="0">
              <a:solidFill>
                <a:schemeClr val="bg1"/>
              </a:solidFill>
            </a:endParaRPr>
          </a:p>
        </p:txBody>
      </p:sp>
      <p:sp>
        <p:nvSpPr>
          <p:cNvPr id="32771" name="Slide Number Placeholder 3"/>
          <p:cNvSpPr>
            <a:spLocks noGrp="1"/>
          </p:cNvSpPr>
          <p:nvPr>
            <p:ph type="sldNum" sz="quarter" idx="12"/>
          </p:nvPr>
        </p:nvSpPr>
        <p:spPr>
          <a:noFill/>
        </p:spPr>
        <p:txBody>
          <a:bodyPr/>
          <a:lstStyle/>
          <a:p>
            <a:fld id="{224C3827-101B-4494-B881-837A97AAD8C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712458"/>
            <a:ext cx="9560258" cy="628310"/>
          </a:xfrm>
        </p:spPr>
        <p:txBody>
          <a:bodyPr/>
          <a:lstStyle/>
          <a:p>
            <a:r>
              <a:rPr lang="en-US" dirty="0"/>
              <a:t>Session outcome</a:t>
            </a:r>
          </a:p>
        </p:txBody>
      </p:sp>
      <p:sp>
        <p:nvSpPr>
          <p:cNvPr id="5" name="Content Placeholder 4"/>
          <p:cNvSpPr>
            <a:spLocks noGrp="1"/>
          </p:cNvSpPr>
          <p:nvPr>
            <p:ph idx="1"/>
          </p:nvPr>
        </p:nvSpPr>
        <p:spPr>
          <a:xfrm>
            <a:off x="838200" y="1556792"/>
            <a:ext cx="9201150" cy="3600400"/>
          </a:xfrm>
        </p:spPr>
        <p:txBody>
          <a:bodyPr/>
          <a:lstStyle/>
          <a:p>
            <a:pPr marL="0" indent="0" algn="just">
              <a:buClr>
                <a:srgbClr val="993300"/>
              </a:buClr>
              <a:buNone/>
            </a:pPr>
            <a:r>
              <a:rPr lang="en-US" sz="2800" dirty="0">
                <a:solidFill>
                  <a:srgbClr val="000099"/>
                </a:solidFill>
                <a:latin typeface="Arial" pitchFamily="34" charset="0"/>
                <a:cs typeface="Arial" pitchFamily="34" charset="0"/>
              </a:rPr>
              <a:t>At the end of session one will be able to understand</a:t>
            </a:r>
          </a:p>
          <a:p>
            <a:pPr algn="just">
              <a:lnSpc>
                <a:spcPct val="90000"/>
              </a:lnSpc>
              <a:buClr>
                <a:srgbClr val="993300"/>
              </a:buClr>
            </a:pPr>
            <a:endParaRPr lang="en-US" sz="2800" dirty="0">
              <a:solidFill>
                <a:srgbClr val="000099"/>
              </a:solidFill>
              <a:latin typeface="Arial" pitchFamily="34" charset="0"/>
              <a:cs typeface="Arial" pitchFamily="34" charset="0"/>
            </a:endParaRPr>
          </a:p>
          <a:p>
            <a:pPr marL="914400" lvl="1" indent="-457200"/>
            <a:r>
              <a:rPr lang="en-US" sz="2400" dirty="0">
                <a:latin typeface="Arial" pitchFamily="34" charset="0"/>
                <a:cs typeface="Arial" pitchFamily="34" charset="0"/>
              </a:rPr>
              <a:t>Operations on pointers</a:t>
            </a:r>
          </a:p>
          <a:p>
            <a:pPr marL="914400" lvl="1" indent="-457200"/>
            <a:r>
              <a:rPr lang="en-US" sz="2400" dirty="0">
                <a:latin typeface="Arial" pitchFamily="34" charset="0"/>
                <a:cs typeface="Arial" pitchFamily="34" charset="0"/>
              </a:rPr>
              <a:t>Pointers and Arrays</a:t>
            </a:r>
          </a:p>
          <a:p>
            <a:pPr marL="914400" lvl="1" indent="-457200"/>
            <a:r>
              <a:rPr lang="en-US" sz="2400" dirty="0">
                <a:latin typeface="Arial" pitchFamily="34" charset="0"/>
                <a:cs typeface="Arial" pitchFamily="34" charset="0"/>
              </a:rPr>
              <a:t>Pointers and Character Strings</a:t>
            </a:r>
          </a:p>
          <a:p>
            <a:pPr marL="914400" lvl="1" indent="-457200"/>
            <a:r>
              <a:rPr lang="en-US" sz="2400" dirty="0">
                <a:latin typeface="Arial" pitchFamily="34" charset="0"/>
                <a:cs typeface="Arial" pitchFamily="34" charset="0"/>
              </a:rPr>
              <a:t>Pointers and 2D</a:t>
            </a:r>
          </a:p>
          <a:p>
            <a:pPr marL="914400" lvl="1" indent="-457200"/>
            <a:r>
              <a:rPr lang="en-US" sz="2400" dirty="0">
                <a:latin typeface="Arial" pitchFamily="34" charset="0"/>
                <a:cs typeface="Arial" pitchFamily="34" charset="0"/>
              </a:rPr>
              <a:t>Array of Pointers </a:t>
            </a:r>
          </a:p>
          <a:p>
            <a:endParaRPr lang="en-US" dirty="0"/>
          </a:p>
        </p:txBody>
      </p:sp>
      <p:sp>
        <p:nvSpPr>
          <p:cNvPr id="6" name="Date Placeholder 5"/>
          <p:cNvSpPr>
            <a:spLocks noGrp="1"/>
          </p:cNvSpPr>
          <p:nvPr>
            <p:ph type="dt" sz="half" idx="10"/>
          </p:nvPr>
        </p:nvSpPr>
        <p:spPr/>
        <p:txBody>
          <a:bodyPr/>
          <a:lstStyle/>
          <a:p>
            <a:pPr>
              <a:defRPr/>
            </a:pPr>
            <a:fld id="{80608EA6-1219-466C-9105-815A42F866B9}" type="datetime1">
              <a:rPr lang="en-US" smtClean="0">
                <a:solidFill>
                  <a:srgbClr val="002060"/>
                </a:solidFill>
              </a:rPr>
              <a:t>6/3/2022</a:t>
            </a:fld>
            <a:endParaRPr lang="en-US">
              <a:solidFill>
                <a:srgbClr val="002060"/>
              </a:solidFill>
            </a:endParaRPr>
          </a:p>
        </p:txBody>
      </p:sp>
      <p:sp>
        <p:nvSpPr>
          <p:cNvPr id="8" name="Footer Placeholder 7"/>
          <p:cNvSpPr>
            <a:spLocks noGrp="1"/>
          </p:cNvSpPr>
          <p:nvPr>
            <p:ph type="ftr" sz="quarter" idx="11"/>
          </p:nvPr>
        </p:nvSpPr>
        <p:spPr/>
        <p:txBody>
          <a:bodyPr/>
          <a:lstStyle/>
          <a:p>
            <a:pPr>
              <a:defRPr/>
            </a:pPr>
            <a:r>
              <a:rPr lang="en-US">
                <a:solidFill>
                  <a:srgbClr val="002060"/>
                </a:solidFill>
              </a:rPr>
              <a:t>CSE 1051                    Department of CSE</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a:defRPr/>
            </a:pPr>
            <a:fld id="{B657A9B6-8AE5-483E-BFDF-CAD71860E51C}" type="slidenum">
              <a:rPr lang="en-US" smtClean="0">
                <a:solidFill>
                  <a:srgbClr val="002060"/>
                </a:solidFill>
              </a:rPr>
              <a:pPr>
                <a:defRPr/>
              </a:pPr>
              <a:t>3</a:t>
            </a:fld>
            <a:endParaRPr lang="en-US">
              <a:solidFill>
                <a:srgbClr val="002060"/>
              </a:solidFill>
            </a:endParaRPr>
          </a:p>
        </p:txBody>
      </p:sp>
    </p:spTree>
    <p:extLst>
      <p:ext uri="{BB962C8B-B14F-4D97-AF65-F5344CB8AC3E}">
        <p14:creationId xmlns:p14="http://schemas.microsoft.com/office/powerpoint/2010/main" val="184454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Pointers- </a:t>
            </a:r>
            <a:r>
              <a:rPr lang="en-US" b="1" dirty="0">
                <a:solidFill>
                  <a:srgbClr val="C00000"/>
                </a:solidFill>
                <a:latin typeface="Tempus Sans ITC" pitchFamily="82" charset="0"/>
              </a:rPr>
              <a:t>A recap…</a:t>
            </a:r>
          </a:p>
        </p:txBody>
      </p:sp>
      <p:sp>
        <p:nvSpPr>
          <p:cNvPr id="97283" name="Rectangle 3"/>
          <p:cNvSpPr>
            <a:spLocks noGrp="1" noChangeArrowheads="1"/>
          </p:cNvSpPr>
          <p:nvPr>
            <p:ph idx="1"/>
          </p:nvPr>
        </p:nvSpPr>
        <p:spPr>
          <a:xfrm>
            <a:off x="838200" y="1066801"/>
            <a:ext cx="9677400" cy="5289551"/>
          </a:xfrm>
        </p:spPr>
        <p:txBody>
          <a:bodyPr>
            <a:normAutofit/>
          </a:bodyPr>
          <a:lstStyle/>
          <a:p>
            <a:pPr algn="just" eaLnBrk="1" hangingPunct="1">
              <a:buFontTx/>
              <a:buNone/>
              <a:defRPr/>
            </a:pPr>
            <a:r>
              <a:rPr lang="en-US" sz="2400" b="1" dirty="0" err="1">
                <a:solidFill>
                  <a:srgbClr val="C00000"/>
                </a:solidFill>
                <a:latin typeface="Tempus Sans ITC" pitchFamily="82" charset="0"/>
              </a:rPr>
              <a:t>int</a:t>
            </a:r>
            <a:r>
              <a:rPr lang="en-US" sz="2400" b="1" dirty="0">
                <a:solidFill>
                  <a:srgbClr val="C00000"/>
                </a:solidFill>
                <a:latin typeface="Tempus Sans ITC" pitchFamily="82" charset="0"/>
              </a:rPr>
              <a:t> Quantity; </a:t>
            </a:r>
            <a:r>
              <a:rPr lang="en-US" sz="2400" dirty="0">
                <a:solidFill>
                  <a:schemeClr val="hlink"/>
                </a:solidFill>
              </a:rPr>
              <a:t>	</a:t>
            </a:r>
            <a:r>
              <a:rPr lang="en-US" sz="2000" dirty="0">
                <a:solidFill>
                  <a:schemeClr val="bg2">
                    <a:lumMod val="75000"/>
                  </a:schemeClr>
                </a:solidFill>
              </a:rPr>
              <a:t>//defines variable Quantity of type </a:t>
            </a:r>
            <a:r>
              <a:rPr lang="en-US" sz="2000" dirty="0" err="1">
                <a:solidFill>
                  <a:schemeClr val="bg2">
                    <a:lumMod val="75000"/>
                  </a:schemeClr>
                </a:solidFill>
              </a:rPr>
              <a:t>int</a:t>
            </a:r>
            <a:r>
              <a:rPr lang="en-US" sz="2000" dirty="0">
                <a:solidFill>
                  <a:schemeClr val="bg2">
                    <a:lumMod val="75000"/>
                  </a:schemeClr>
                </a:solidFill>
              </a:rPr>
              <a:t> </a:t>
            </a:r>
            <a:endParaRPr lang="en-US" sz="2400" dirty="0">
              <a:solidFill>
                <a:schemeClr val="bg2">
                  <a:lumMod val="75000"/>
                </a:schemeClr>
              </a:solidFill>
            </a:endParaRPr>
          </a:p>
          <a:p>
            <a:pPr algn="just" eaLnBrk="1" hangingPunct="1">
              <a:buFontTx/>
              <a:buNone/>
              <a:defRPr/>
            </a:pPr>
            <a:r>
              <a:rPr lang="en-US" sz="2400" b="1" dirty="0" err="1">
                <a:solidFill>
                  <a:srgbClr val="C00000"/>
                </a:solidFill>
                <a:latin typeface="Tempus Sans ITC" pitchFamily="82" charset="0"/>
              </a:rPr>
              <a:t>int</a:t>
            </a:r>
            <a:r>
              <a:rPr lang="en-US" sz="2400" b="1" dirty="0">
                <a:solidFill>
                  <a:srgbClr val="C00000"/>
                </a:solidFill>
                <a:latin typeface="Tempus Sans ITC" pitchFamily="82" charset="0"/>
              </a:rPr>
              <a:t>* p; </a:t>
            </a:r>
            <a:r>
              <a:rPr lang="en-US" sz="2400" dirty="0">
                <a:solidFill>
                  <a:schemeClr val="hlink"/>
                </a:solidFill>
              </a:rPr>
              <a:t>	</a:t>
            </a:r>
            <a:r>
              <a:rPr lang="en-US" sz="2000" dirty="0">
                <a:solidFill>
                  <a:schemeClr val="bg2">
                    <a:lumMod val="75000"/>
                  </a:schemeClr>
                </a:solidFill>
              </a:rPr>
              <a:t>//defines p as a pointer to </a:t>
            </a:r>
            <a:r>
              <a:rPr lang="en-US" sz="2000" dirty="0" err="1">
                <a:solidFill>
                  <a:schemeClr val="bg2">
                    <a:lumMod val="75000"/>
                  </a:schemeClr>
                </a:solidFill>
              </a:rPr>
              <a:t>int</a:t>
            </a:r>
            <a:r>
              <a:rPr lang="en-US" sz="2000" dirty="0">
                <a:solidFill>
                  <a:schemeClr val="bg2">
                    <a:lumMod val="75000"/>
                  </a:schemeClr>
                </a:solidFill>
              </a:rPr>
              <a:t> </a:t>
            </a:r>
            <a:endParaRPr lang="en-US" sz="2400" dirty="0">
              <a:solidFill>
                <a:schemeClr val="bg2">
                  <a:lumMod val="75000"/>
                </a:schemeClr>
              </a:solidFill>
            </a:endParaRPr>
          </a:p>
          <a:p>
            <a:pPr algn="just" eaLnBrk="1" hangingPunct="1">
              <a:buFontTx/>
              <a:buNone/>
              <a:defRPr/>
            </a:pPr>
            <a:r>
              <a:rPr lang="en-US" sz="2400" b="1" dirty="0">
                <a:solidFill>
                  <a:srgbClr val="C00000"/>
                </a:solidFill>
                <a:latin typeface="Tempus Sans ITC" pitchFamily="82" charset="0"/>
              </a:rPr>
              <a:t>p = &amp;Quantity; </a:t>
            </a:r>
            <a:r>
              <a:rPr lang="en-US" sz="2000" dirty="0">
                <a:solidFill>
                  <a:schemeClr val="bg2">
                    <a:lumMod val="75000"/>
                  </a:schemeClr>
                </a:solidFill>
              </a:rPr>
              <a:t>//assigns address of variable Quantity to pointer p</a:t>
            </a:r>
          </a:p>
          <a:p>
            <a:pPr algn="just" eaLnBrk="1" hangingPunct="1">
              <a:buFontTx/>
              <a:buNone/>
              <a:defRPr/>
            </a:pPr>
            <a:endParaRPr lang="en-US" sz="2400" dirty="0">
              <a:solidFill>
                <a:schemeClr val="bg2">
                  <a:lumMod val="75000"/>
                </a:schemeClr>
              </a:solidFill>
            </a:endParaRPr>
          </a:p>
          <a:p>
            <a:pPr algn="just" eaLnBrk="1" hangingPunct="1">
              <a:buFontTx/>
              <a:buNone/>
              <a:defRPr/>
            </a:pPr>
            <a:endParaRPr lang="en-US" sz="2400" dirty="0">
              <a:solidFill>
                <a:schemeClr val="bg2">
                  <a:lumMod val="75000"/>
                </a:schemeClr>
              </a:solidFill>
            </a:endParaRPr>
          </a:p>
          <a:p>
            <a:pPr algn="just" eaLnBrk="1" hangingPunct="1">
              <a:buFontTx/>
              <a:buNone/>
              <a:defRPr/>
            </a:pPr>
            <a:endParaRPr lang="en-US" sz="2400" dirty="0">
              <a:solidFill>
                <a:schemeClr val="bg2">
                  <a:lumMod val="75000"/>
                </a:schemeClr>
              </a:solidFill>
            </a:endParaRPr>
          </a:p>
          <a:p>
            <a:pPr algn="just" eaLnBrk="1" hangingPunct="1">
              <a:buFontTx/>
              <a:buNone/>
              <a:defRPr/>
            </a:pPr>
            <a:r>
              <a:rPr lang="en-US" sz="2400" dirty="0">
                <a:solidFill>
                  <a:schemeClr val="hlink"/>
                </a:solidFill>
              </a:rPr>
              <a:t> </a:t>
            </a:r>
          </a:p>
          <a:p>
            <a:pPr algn="just" eaLnBrk="1" hangingPunct="1">
              <a:buFontTx/>
              <a:buNone/>
              <a:defRPr/>
            </a:pPr>
            <a:endParaRPr lang="en-US" sz="2400" b="1" dirty="0">
              <a:solidFill>
                <a:schemeClr val="accent2"/>
              </a:solidFill>
              <a:latin typeface="Tempus Sans ITC" pitchFamily="82" charset="0"/>
            </a:endParaRPr>
          </a:p>
          <a:p>
            <a:pPr algn="just" eaLnBrk="1" hangingPunct="1">
              <a:buFontTx/>
              <a:buNone/>
              <a:defRPr/>
            </a:pPr>
            <a:endParaRPr lang="en-US" sz="2400" b="1" dirty="0">
              <a:solidFill>
                <a:schemeClr val="accent2"/>
              </a:solidFill>
              <a:latin typeface="Tempus Sans ITC" pitchFamily="82" charset="0"/>
            </a:endParaRPr>
          </a:p>
          <a:p>
            <a:pPr algn="just" eaLnBrk="1" hangingPunct="1">
              <a:buFontTx/>
              <a:buNone/>
              <a:defRPr/>
            </a:pPr>
            <a:r>
              <a:rPr lang="en-US" sz="2400" b="1" dirty="0">
                <a:solidFill>
                  <a:schemeClr val="accent2"/>
                </a:solidFill>
                <a:latin typeface="Tempus Sans ITC" pitchFamily="82" charset="0"/>
              </a:rPr>
              <a:t>Now…</a:t>
            </a:r>
          </a:p>
          <a:p>
            <a:pPr algn="just" eaLnBrk="1" hangingPunct="1">
              <a:buFontTx/>
              <a:buNone/>
              <a:defRPr/>
            </a:pPr>
            <a:r>
              <a:rPr lang="en-US" sz="2400" b="1" dirty="0">
                <a:solidFill>
                  <a:srgbClr val="C00000"/>
                </a:solidFill>
                <a:latin typeface="Tempus Sans ITC" pitchFamily="82" charset="0"/>
              </a:rPr>
              <a:t>Quantity = 50;</a:t>
            </a:r>
            <a:r>
              <a:rPr lang="en-US" sz="2000" dirty="0">
                <a:solidFill>
                  <a:schemeClr val="bg2">
                    <a:lumMod val="75000"/>
                  </a:schemeClr>
                </a:solidFill>
              </a:rPr>
              <a:t>//assigns 50 to Quantity</a:t>
            </a:r>
            <a:r>
              <a:rPr lang="en-US" sz="1800" dirty="0">
                <a:solidFill>
                  <a:schemeClr val="bg2">
                    <a:lumMod val="75000"/>
                  </a:schemeClr>
                </a:solidFill>
              </a:rPr>
              <a:t> </a:t>
            </a:r>
          </a:p>
          <a:p>
            <a:pPr algn="just" eaLnBrk="1" hangingPunct="1">
              <a:buFontTx/>
              <a:buNone/>
              <a:defRPr/>
            </a:pPr>
            <a:r>
              <a:rPr lang="en-US" sz="2400" b="1" dirty="0">
                <a:solidFill>
                  <a:srgbClr val="C00000"/>
                </a:solidFill>
                <a:latin typeface="Tempus Sans ITC" pitchFamily="82" charset="0"/>
              </a:rPr>
              <a:t>*p = 50; </a:t>
            </a:r>
            <a:r>
              <a:rPr lang="en-US" sz="2000" dirty="0">
                <a:solidFill>
                  <a:schemeClr val="bg2">
                    <a:lumMod val="75000"/>
                  </a:schemeClr>
                </a:solidFill>
              </a:rPr>
              <a:t>//assigns 50 to Quantity</a:t>
            </a:r>
            <a:endParaRPr lang="en-US" sz="2400" dirty="0">
              <a:solidFill>
                <a:schemeClr val="bg2">
                  <a:lumMod val="75000"/>
                </a:schemeClr>
              </a:solidFill>
            </a:endParaRPr>
          </a:p>
        </p:txBody>
      </p:sp>
      <p:sp>
        <p:nvSpPr>
          <p:cNvPr id="3" name="Date Placeholder 2"/>
          <p:cNvSpPr>
            <a:spLocks noGrp="1"/>
          </p:cNvSpPr>
          <p:nvPr>
            <p:ph type="dt" sz="half" idx="10"/>
          </p:nvPr>
        </p:nvSpPr>
        <p:spPr/>
        <p:txBody>
          <a:bodyPr/>
          <a:lstStyle/>
          <a:p>
            <a:pPr>
              <a:defRPr/>
            </a:pPr>
            <a:fld id="{0D9D4587-96B3-43D9-B4B0-8BE7C0F9A0E9}" type="datetime1">
              <a:rPr lang="en-US" smtClean="0"/>
              <a:t>6/3/2022</a:t>
            </a:fld>
            <a:endParaRPr lang="en-US"/>
          </a:p>
        </p:txBody>
      </p:sp>
      <p:sp>
        <p:nvSpPr>
          <p:cNvPr id="5123"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5124" name="Slide Number Placeholder 3"/>
          <p:cNvSpPr>
            <a:spLocks noGrp="1"/>
          </p:cNvSpPr>
          <p:nvPr>
            <p:ph type="sldNum" sz="quarter" idx="12"/>
          </p:nvPr>
        </p:nvSpPr>
        <p:spPr>
          <a:noFill/>
        </p:spPr>
        <p:txBody>
          <a:bodyPr/>
          <a:lstStyle/>
          <a:p>
            <a:fld id="{1FF0508D-ECBA-4461-AB4A-EFB10CE50A9D}" type="slidenum">
              <a:rPr lang="en-US" smtClean="0"/>
              <a:pPr/>
              <a:t>4</a:t>
            </a:fld>
            <a:endParaRPr lang="en-US"/>
          </a:p>
        </p:txBody>
      </p:sp>
      <p:pic>
        <p:nvPicPr>
          <p:cNvPr id="512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75611" y="2530476"/>
            <a:ext cx="5329992" cy="291474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Autofit/>
          </a:bodyPr>
          <a:lstStyle/>
          <a:p>
            <a:pPr algn="l" eaLnBrk="1" hangingPunct="1"/>
            <a:r>
              <a:rPr lang="en-US" sz="4000" dirty="0"/>
              <a:t>Pointer expressions</a:t>
            </a:r>
          </a:p>
        </p:txBody>
      </p:sp>
      <p:sp>
        <p:nvSpPr>
          <p:cNvPr id="28675" name="Rectangle 3"/>
          <p:cNvSpPr>
            <a:spLocks noGrp="1" noChangeArrowheads="1"/>
          </p:cNvSpPr>
          <p:nvPr>
            <p:ph idx="1"/>
          </p:nvPr>
        </p:nvSpPr>
        <p:spPr>
          <a:xfrm>
            <a:off x="838199" y="1066800"/>
            <a:ext cx="10515601" cy="5289552"/>
          </a:xfrm>
        </p:spPr>
        <p:txBody>
          <a:bodyPr>
            <a:noAutofit/>
          </a:bodyPr>
          <a:lstStyle/>
          <a:p>
            <a:pPr algn="just">
              <a:lnSpc>
                <a:spcPct val="200000"/>
              </a:lnSpc>
            </a:pPr>
            <a:r>
              <a:rPr lang="en-US" sz="2400" dirty="0">
                <a:latin typeface="Arial" pitchFamily="34" charset="0"/>
                <a:cs typeface="Arial" pitchFamily="34" charset="0"/>
              </a:rPr>
              <a:t>Pointers can be used in most valid C expressions. However, some special rules apply.</a:t>
            </a:r>
          </a:p>
          <a:p>
            <a:pPr algn="just">
              <a:lnSpc>
                <a:spcPct val="200000"/>
              </a:lnSpc>
            </a:pPr>
            <a:r>
              <a:rPr lang="en-US" sz="2400" dirty="0">
                <a:latin typeface="Arial" pitchFamily="34" charset="0"/>
                <a:cs typeface="Arial" pitchFamily="34" charset="0"/>
              </a:rPr>
              <a:t>You may need to surround some parts of a pointer expression with parentheses in order to ensure that the outcome is what you desire.</a:t>
            </a:r>
          </a:p>
          <a:p>
            <a:pPr algn="just">
              <a:lnSpc>
                <a:spcPct val="200000"/>
              </a:lnSpc>
            </a:pPr>
            <a:r>
              <a:rPr lang="en-US" sz="2400" dirty="0">
                <a:latin typeface="Arial" pitchFamily="34" charset="0"/>
                <a:cs typeface="Arial" pitchFamily="34" charset="0"/>
              </a:rPr>
              <a:t>As any other variable, a pointer may be used on the right side of an assignment operator to assign its value to another pointer.</a:t>
            </a:r>
          </a:p>
        </p:txBody>
      </p:sp>
      <p:sp>
        <p:nvSpPr>
          <p:cNvPr id="3" name="Date Placeholder 2"/>
          <p:cNvSpPr>
            <a:spLocks noGrp="1"/>
          </p:cNvSpPr>
          <p:nvPr>
            <p:ph type="dt" sz="half" idx="10"/>
          </p:nvPr>
        </p:nvSpPr>
        <p:spPr/>
        <p:txBody>
          <a:bodyPr/>
          <a:lstStyle/>
          <a:p>
            <a:pPr>
              <a:defRPr/>
            </a:pPr>
            <a:fld id="{53DBB7F2-E253-4939-A6ED-E14CE63C523D}"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5</a:t>
            </a:fld>
            <a:endParaRPr lang="en-US"/>
          </a:p>
        </p:txBody>
      </p:sp>
    </p:spTree>
    <p:extLst>
      <p:ext uri="{BB962C8B-B14F-4D97-AF65-F5344CB8AC3E}">
        <p14:creationId xmlns:p14="http://schemas.microsoft.com/office/powerpoint/2010/main" val="28015987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Pointer Expressions - Example</a:t>
            </a:r>
          </a:p>
        </p:txBody>
      </p:sp>
      <p:sp>
        <p:nvSpPr>
          <p:cNvPr id="8" name="Content Placeholder 7"/>
          <p:cNvSpPr>
            <a:spLocks noGrp="1"/>
          </p:cNvSpPr>
          <p:nvPr>
            <p:ph idx="1"/>
          </p:nvPr>
        </p:nvSpPr>
        <p:spPr>
          <a:xfrm>
            <a:off x="838200" y="1066801"/>
            <a:ext cx="9372600" cy="990600"/>
          </a:xfrm>
        </p:spPr>
        <p:txBody>
          <a:bodyPr>
            <a:normAutofit/>
          </a:bodyPr>
          <a:lstStyle/>
          <a:p>
            <a:r>
              <a:rPr lang="en-US" sz="2800" dirty="0" err="1"/>
              <a:t>Eg</a:t>
            </a:r>
            <a:r>
              <a:rPr lang="en-US" sz="2800" dirty="0"/>
              <a:t>: </a:t>
            </a:r>
            <a:r>
              <a:rPr lang="en-US" sz="2800" dirty="0" err="1"/>
              <a:t>int</a:t>
            </a:r>
            <a:r>
              <a:rPr lang="en-US" sz="2800" dirty="0"/>
              <a:t> a=10, b=20,c,d=10;</a:t>
            </a:r>
          </a:p>
          <a:p>
            <a:pPr marL="457200" lvl="1" indent="0">
              <a:buNone/>
            </a:pPr>
            <a:r>
              <a:rPr lang="en-US" sz="2400" dirty="0"/>
              <a:t>	</a:t>
            </a:r>
            <a:r>
              <a:rPr lang="en-US" sz="2800" b="1" dirty="0" err="1">
                <a:solidFill>
                  <a:srgbClr val="FF0000"/>
                </a:solidFill>
              </a:rPr>
              <a:t>int</a:t>
            </a:r>
            <a:r>
              <a:rPr lang="en-US" sz="2800" b="1" dirty="0">
                <a:solidFill>
                  <a:srgbClr val="FF0000"/>
                </a:solidFill>
              </a:rPr>
              <a:t> *p1 = &amp;a, *p2 = &amp;b;</a:t>
            </a:r>
          </a:p>
          <a:p>
            <a:pPr marL="457200" lvl="1" indent="0">
              <a:buNone/>
            </a:pPr>
            <a:endParaRPr lang="en-US" sz="2400" dirty="0"/>
          </a:p>
          <a:p>
            <a:pPr marL="457200" lvl="1" indent="0">
              <a:buNone/>
            </a:pPr>
            <a:endParaRPr lang="en-US" sz="2400" dirty="0"/>
          </a:p>
        </p:txBody>
      </p:sp>
      <p:sp>
        <p:nvSpPr>
          <p:cNvPr id="3" name="Date Placeholder 2"/>
          <p:cNvSpPr>
            <a:spLocks noGrp="1"/>
          </p:cNvSpPr>
          <p:nvPr>
            <p:ph type="dt" sz="half" idx="10"/>
          </p:nvPr>
        </p:nvSpPr>
        <p:spPr/>
        <p:txBody>
          <a:bodyPr/>
          <a:lstStyle/>
          <a:p>
            <a:pPr>
              <a:defRPr/>
            </a:pPr>
            <a:fld id="{9C2B1C8A-5827-451F-99B7-96D37602A146}"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6</a:t>
            </a:fld>
            <a:endParaRPr lang="en-US"/>
          </a:p>
        </p:txBody>
      </p:sp>
      <p:graphicFrame>
        <p:nvGraphicFramePr>
          <p:cNvPr id="9" name="Content Placeholder 6"/>
          <p:cNvGraphicFramePr>
            <a:graphicFrameLocks/>
          </p:cNvGraphicFramePr>
          <p:nvPr>
            <p:extLst>
              <p:ext uri="{D42A27DB-BD31-4B8C-83A1-F6EECF244321}">
                <p14:modId xmlns:p14="http://schemas.microsoft.com/office/powerpoint/2010/main" val="4077285444"/>
              </p:ext>
            </p:extLst>
          </p:nvPr>
        </p:nvGraphicFramePr>
        <p:xfrm>
          <a:off x="838200" y="2189570"/>
          <a:ext cx="10515600" cy="3903726"/>
        </p:xfrm>
        <a:graphic>
          <a:graphicData uri="http://schemas.openxmlformats.org/drawingml/2006/table">
            <a:tbl>
              <a:tblPr firstRow="1" bandRow="1">
                <a:tableStyleId>{5C22544A-7EE6-4342-B048-85BDC9FD1C3A}</a:tableStyleId>
              </a:tblPr>
              <a:tblGrid>
                <a:gridCol w="691398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081336">
                  <a:extLst>
                    <a:ext uri="{9D8B030D-6E8A-4147-A177-3AD203B41FA5}">
                      <a16:colId xmlns:a16="http://schemas.microsoft.com/office/drawing/2014/main" val="20003"/>
                    </a:ext>
                  </a:extLst>
                </a:gridCol>
              </a:tblGrid>
              <a:tr h="386963">
                <a:tc>
                  <a:txBody>
                    <a:bodyPr/>
                    <a:lstStyle/>
                    <a:p>
                      <a:r>
                        <a:rPr lang="en-US" sz="2400" dirty="0">
                          <a:solidFill>
                            <a:srgbClr val="C00000"/>
                          </a:solidFill>
                          <a:latin typeface="+mn-lt"/>
                        </a:rPr>
                        <a:t>Expression</a:t>
                      </a:r>
                    </a:p>
                  </a:txBody>
                  <a:tcPr/>
                </a:tc>
                <a:tc>
                  <a:txBody>
                    <a:bodyPr/>
                    <a:lstStyle/>
                    <a:p>
                      <a:pPr algn="ctr"/>
                      <a:r>
                        <a:rPr lang="en-US" sz="2400" dirty="0">
                          <a:solidFill>
                            <a:srgbClr val="C00000"/>
                          </a:solidFill>
                          <a:latin typeface="+mn-lt"/>
                        </a:rPr>
                        <a:t>A</a:t>
                      </a:r>
                    </a:p>
                  </a:txBody>
                  <a:tcPr anchor="ctr"/>
                </a:tc>
                <a:tc>
                  <a:txBody>
                    <a:bodyPr/>
                    <a:lstStyle/>
                    <a:p>
                      <a:pPr algn="ctr"/>
                      <a:r>
                        <a:rPr lang="en-US" sz="2400" dirty="0">
                          <a:solidFill>
                            <a:srgbClr val="C00000"/>
                          </a:solidFill>
                          <a:latin typeface="+mn-lt"/>
                        </a:rPr>
                        <a:t>b</a:t>
                      </a:r>
                    </a:p>
                  </a:txBody>
                  <a:tcPr anchor="ctr"/>
                </a:tc>
                <a:tc>
                  <a:txBody>
                    <a:bodyPr/>
                    <a:lstStyle/>
                    <a:p>
                      <a:pPr algn="ctr"/>
                      <a:r>
                        <a:rPr lang="en-US" sz="2400" dirty="0">
                          <a:solidFill>
                            <a:srgbClr val="C00000"/>
                          </a:solidFill>
                          <a:latin typeface="+mn-lt"/>
                        </a:rPr>
                        <a:t>c</a:t>
                      </a:r>
                    </a:p>
                  </a:txBody>
                  <a:tcPr anchor="ctr"/>
                </a:tc>
                <a:extLst>
                  <a:ext uri="{0D108BD9-81ED-4DB2-BD59-A6C34878D82A}">
                    <a16:rowId xmlns:a16="http://schemas.microsoft.com/office/drawing/2014/main" val="10000"/>
                  </a:ext>
                </a:extLst>
              </a:tr>
              <a:tr h="766936">
                <a:tc>
                  <a:txBody>
                    <a:bodyPr/>
                    <a:lstStyle/>
                    <a:p>
                      <a:r>
                        <a:rPr lang="en-US" sz="2400" dirty="0">
                          <a:solidFill>
                            <a:srgbClr val="C00000"/>
                          </a:solidFill>
                          <a:latin typeface="+mn-lt"/>
                        </a:rPr>
                        <a:t> </a:t>
                      </a:r>
                      <a:r>
                        <a:rPr lang="en-US" sz="2400" b="1" dirty="0">
                          <a:solidFill>
                            <a:srgbClr val="C00000"/>
                          </a:solidFill>
                          <a:latin typeface="+mn-lt"/>
                        </a:rPr>
                        <a:t>c = *p1**p2;</a:t>
                      </a:r>
                      <a:r>
                        <a:rPr lang="en-US" sz="2400" b="1" baseline="0" dirty="0">
                          <a:solidFill>
                            <a:srgbClr val="C00000"/>
                          </a:solidFill>
                          <a:latin typeface="+mn-lt"/>
                        </a:rPr>
                        <a:t>     </a:t>
                      </a:r>
                      <a:r>
                        <a:rPr lang="en-US" sz="2400" b="1" dirty="0">
                          <a:solidFill>
                            <a:schemeClr val="tx1"/>
                          </a:solidFill>
                          <a:latin typeface="+mn-lt"/>
                        </a:rPr>
                        <a:t>OR</a:t>
                      </a:r>
                      <a:r>
                        <a:rPr lang="en-US" sz="2400" b="1" dirty="0">
                          <a:solidFill>
                            <a:srgbClr val="C00000"/>
                          </a:solidFill>
                          <a:latin typeface="+mn-lt"/>
                        </a:rPr>
                        <a:t>    *p1</a:t>
                      </a:r>
                      <a:r>
                        <a:rPr lang="en-US" sz="2400" b="1" baseline="0" dirty="0">
                          <a:solidFill>
                            <a:srgbClr val="C00000"/>
                          </a:solidFill>
                          <a:latin typeface="+mn-lt"/>
                        </a:rPr>
                        <a:t> * *p2    </a:t>
                      </a:r>
                      <a:r>
                        <a:rPr lang="en-US" sz="2400" b="1" baseline="0" dirty="0">
                          <a:solidFill>
                            <a:schemeClr val="tx1"/>
                          </a:solidFill>
                          <a:latin typeface="+mn-lt"/>
                        </a:rPr>
                        <a:t>OR</a:t>
                      </a:r>
                      <a:r>
                        <a:rPr lang="en-US" sz="2400" b="1" baseline="0" dirty="0">
                          <a:solidFill>
                            <a:srgbClr val="C00000"/>
                          </a:solidFill>
                          <a:latin typeface="+mn-lt"/>
                        </a:rPr>
                        <a:t>    (*p1) * (*p2)</a:t>
                      </a:r>
                      <a:endParaRPr lang="en-US" sz="2400" dirty="0">
                        <a:solidFill>
                          <a:srgbClr val="C00000"/>
                        </a:solidFill>
                        <a:latin typeface="+mn-lt"/>
                      </a:endParaRPr>
                    </a:p>
                  </a:txBody>
                  <a:tcPr anchor="ctr"/>
                </a:tc>
                <a:tc>
                  <a:txBody>
                    <a:bodyPr/>
                    <a:lstStyle/>
                    <a:p>
                      <a:pPr algn="ctr"/>
                      <a:r>
                        <a:rPr lang="en-US" sz="2400" dirty="0">
                          <a:solidFill>
                            <a:srgbClr val="C00000"/>
                          </a:solidFill>
                          <a:latin typeface="+mn-lt"/>
                        </a:rPr>
                        <a:t>10</a:t>
                      </a:r>
                    </a:p>
                  </a:txBody>
                  <a:tcPr anchor="ctr"/>
                </a:tc>
                <a:tc>
                  <a:txBody>
                    <a:bodyPr/>
                    <a:lstStyle/>
                    <a:p>
                      <a:pPr algn="ctr"/>
                      <a:r>
                        <a:rPr lang="en-US" sz="2400" dirty="0">
                          <a:solidFill>
                            <a:srgbClr val="C00000"/>
                          </a:solidFill>
                          <a:latin typeface="+mn-lt"/>
                        </a:rPr>
                        <a:t>20</a:t>
                      </a:r>
                    </a:p>
                  </a:txBody>
                  <a:tcPr anchor="ctr"/>
                </a:tc>
                <a:tc>
                  <a:txBody>
                    <a:bodyPr/>
                    <a:lstStyle/>
                    <a:p>
                      <a:pPr algn="ctr"/>
                      <a:r>
                        <a:rPr lang="en-US" sz="2400" b="1" dirty="0">
                          <a:solidFill>
                            <a:srgbClr val="C00000"/>
                          </a:solidFill>
                          <a:latin typeface="+mn-lt"/>
                        </a:rPr>
                        <a:t>200</a:t>
                      </a:r>
                    </a:p>
                  </a:txBody>
                  <a:tcPr anchor="ctr"/>
                </a:tc>
                <a:extLst>
                  <a:ext uri="{0D108BD9-81ED-4DB2-BD59-A6C34878D82A}">
                    <a16:rowId xmlns:a16="http://schemas.microsoft.com/office/drawing/2014/main" val="10001"/>
                  </a:ext>
                </a:extLst>
              </a:tr>
              <a:tr h="3869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mn-lt"/>
                        </a:rPr>
                        <a:t> c = c + *p1;</a:t>
                      </a:r>
                    </a:p>
                    <a:p>
                      <a:endParaRPr lang="en-US" sz="2400" dirty="0">
                        <a:solidFill>
                          <a:srgbClr val="C00000"/>
                        </a:solidFill>
                        <a:latin typeface="+mn-lt"/>
                      </a:endParaRPr>
                    </a:p>
                  </a:txBody>
                  <a:tcPr anchor="ctr"/>
                </a:tc>
                <a:tc>
                  <a:txBody>
                    <a:bodyPr/>
                    <a:lstStyle/>
                    <a:p>
                      <a:pPr algn="ctr"/>
                      <a:r>
                        <a:rPr lang="en-US" sz="2400" dirty="0">
                          <a:solidFill>
                            <a:srgbClr val="C00000"/>
                          </a:solidFill>
                          <a:latin typeface="+mn-lt"/>
                        </a:rPr>
                        <a:t>10</a:t>
                      </a:r>
                    </a:p>
                  </a:txBody>
                  <a:tcPr anchor="ctr"/>
                </a:tc>
                <a:tc>
                  <a:txBody>
                    <a:bodyPr/>
                    <a:lstStyle/>
                    <a:p>
                      <a:pPr algn="ctr"/>
                      <a:r>
                        <a:rPr lang="en-US" sz="2400" dirty="0">
                          <a:solidFill>
                            <a:srgbClr val="C00000"/>
                          </a:solidFill>
                          <a:latin typeface="+mn-lt"/>
                        </a:rPr>
                        <a:t>20</a:t>
                      </a:r>
                    </a:p>
                  </a:txBody>
                  <a:tcPr anchor="ctr"/>
                </a:tc>
                <a:tc>
                  <a:txBody>
                    <a:bodyPr/>
                    <a:lstStyle/>
                    <a:p>
                      <a:pPr algn="ctr"/>
                      <a:r>
                        <a:rPr lang="en-US" sz="2400" b="1" dirty="0">
                          <a:solidFill>
                            <a:srgbClr val="C00000"/>
                          </a:solidFill>
                          <a:latin typeface="+mn-lt"/>
                        </a:rPr>
                        <a:t>210</a:t>
                      </a:r>
                    </a:p>
                  </a:txBody>
                  <a:tcPr anchor="ctr"/>
                </a:tc>
                <a:extLst>
                  <a:ext uri="{0D108BD9-81ED-4DB2-BD59-A6C34878D82A}">
                    <a16:rowId xmlns:a16="http://schemas.microsoft.com/office/drawing/2014/main" val="10002"/>
                  </a:ext>
                </a:extLst>
              </a:tr>
              <a:tr h="667910">
                <a:tc>
                  <a:txBody>
                    <a:bodyPr/>
                    <a:lstStyle/>
                    <a:p>
                      <a:r>
                        <a:rPr lang="en-US" sz="2400" b="1" dirty="0">
                          <a:solidFill>
                            <a:srgbClr val="C00000"/>
                          </a:solidFill>
                          <a:latin typeface="+mn-lt"/>
                        </a:rPr>
                        <a:t> c = 5 * - *p2 /  *p1</a:t>
                      </a:r>
                      <a:r>
                        <a:rPr lang="en-US" sz="2400" dirty="0">
                          <a:solidFill>
                            <a:srgbClr val="C00000"/>
                          </a:solidFill>
                          <a:latin typeface="+mn-lt"/>
                        </a:rPr>
                        <a:t>;</a:t>
                      </a:r>
                    </a:p>
                    <a:p>
                      <a:r>
                        <a:rPr lang="en-US" sz="2400" b="1" dirty="0">
                          <a:solidFill>
                            <a:schemeClr val="tx1"/>
                          </a:solidFill>
                          <a:latin typeface="+mn-lt"/>
                        </a:rPr>
                        <a:t> OR    </a:t>
                      </a:r>
                      <a:r>
                        <a:rPr lang="en-US" sz="2400" dirty="0">
                          <a:solidFill>
                            <a:srgbClr val="C00000"/>
                          </a:solidFill>
                          <a:latin typeface="+mn-lt"/>
                        </a:rPr>
                        <a:t>( 5 * (- (*p2)))/(*p1) </a:t>
                      </a:r>
                    </a:p>
                    <a:p>
                      <a:r>
                        <a:rPr lang="en-US" sz="2400" b="1" dirty="0">
                          <a:solidFill>
                            <a:schemeClr val="tx1"/>
                          </a:solidFill>
                          <a:latin typeface="+mn-lt"/>
                        </a:rPr>
                        <a:t>//space between / and *  is</a:t>
                      </a:r>
                      <a:r>
                        <a:rPr lang="en-US" sz="2400" b="1" baseline="0" dirty="0">
                          <a:solidFill>
                            <a:schemeClr val="tx1"/>
                          </a:solidFill>
                          <a:latin typeface="+mn-lt"/>
                        </a:rPr>
                        <a:t> required</a:t>
                      </a:r>
                      <a:endParaRPr lang="en-US" sz="2400" b="1" dirty="0">
                        <a:solidFill>
                          <a:schemeClr val="tx1"/>
                        </a:solidFill>
                        <a:latin typeface="+mn-lt"/>
                      </a:endParaRPr>
                    </a:p>
                  </a:txBody>
                  <a:tcPr anchor="ctr"/>
                </a:tc>
                <a:tc>
                  <a:txBody>
                    <a:bodyPr/>
                    <a:lstStyle/>
                    <a:p>
                      <a:pPr algn="ctr"/>
                      <a:r>
                        <a:rPr lang="en-US" sz="2400" dirty="0">
                          <a:solidFill>
                            <a:srgbClr val="C00000"/>
                          </a:solidFill>
                          <a:latin typeface="+mn-lt"/>
                        </a:rPr>
                        <a:t>10</a:t>
                      </a:r>
                    </a:p>
                  </a:txBody>
                  <a:tcPr anchor="ctr"/>
                </a:tc>
                <a:tc>
                  <a:txBody>
                    <a:bodyPr/>
                    <a:lstStyle/>
                    <a:p>
                      <a:pPr algn="ctr"/>
                      <a:r>
                        <a:rPr lang="en-US" sz="2400" dirty="0">
                          <a:solidFill>
                            <a:srgbClr val="C00000"/>
                          </a:solidFill>
                          <a:latin typeface="+mn-lt"/>
                        </a:rPr>
                        <a:t>20</a:t>
                      </a:r>
                    </a:p>
                  </a:txBody>
                  <a:tcPr anchor="ctr"/>
                </a:tc>
                <a:tc>
                  <a:txBody>
                    <a:bodyPr/>
                    <a:lstStyle/>
                    <a:p>
                      <a:pPr algn="ctr"/>
                      <a:r>
                        <a:rPr lang="en-US" sz="2400" b="1" dirty="0">
                          <a:solidFill>
                            <a:srgbClr val="C00000"/>
                          </a:solidFill>
                          <a:latin typeface="+mn-lt"/>
                        </a:rPr>
                        <a:t>-10</a:t>
                      </a:r>
                    </a:p>
                  </a:txBody>
                  <a:tcPr anchor="ctr"/>
                </a:tc>
                <a:extLst>
                  <a:ext uri="{0D108BD9-81ED-4DB2-BD59-A6C34878D82A}">
                    <a16:rowId xmlns:a16="http://schemas.microsoft.com/office/drawing/2014/main" val="10003"/>
                  </a:ext>
                </a:extLst>
              </a:tr>
              <a:tr h="6679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latin typeface="+mn-lt"/>
                        </a:rPr>
                        <a:t> *p2 =*p2 +10</a:t>
                      </a:r>
                      <a:r>
                        <a:rPr lang="en-US" sz="2400" dirty="0">
                          <a:solidFill>
                            <a:srgbClr val="C00000"/>
                          </a:solidFill>
                          <a:latin typeface="+mn-lt"/>
                        </a:rPr>
                        <a:t>;</a:t>
                      </a:r>
                    </a:p>
                  </a:txBody>
                  <a:tcPr anchor="ctr"/>
                </a:tc>
                <a:tc>
                  <a:txBody>
                    <a:bodyPr/>
                    <a:lstStyle/>
                    <a:p>
                      <a:pPr algn="ctr"/>
                      <a:r>
                        <a:rPr lang="en-US" sz="2400" dirty="0">
                          <a:solidFill>
                            <a:srgbClr val="C00000"/>
                          </a:solidFill>
                          <a:latin typeface="+mn-lt"/>
                        </a:rPr>
                        <a:t>10</a:t>
                      </a:r>
                    </a:p>
                  </a:txBody>
                  <a:tcPr anchor="ctr"/>
                </a:tc>
                <a:tc>
                  <a:txBody>
                    <a:bodyPr/>
                    <a:lstStyle/>
                    <a:p>
                      <a:pPr algn="ctr"/>
                      <a:r>
                        <a:rPr lang="en-US" sz="2400" dirty="0">
                          <a:solidFill>
                            <a:srgbClr val="C00000"/>
                          </a:solidFill>
                          <a:latin typeface="+mn-lt"/>
                        </a:rPr>
                        <a:t>30</a:t>
                      </a:r>
                    </a:p>
                  </a:txBody>
                  <a:tcPr anchor="ctr"/>
                </a:tc>
                <a:tc>
                  <a:txBody>
                    <a:bodyPr/>
                    <a:lstStyle/>
                    <a:p>
                      <a:pPr algn="ctr"/>
                      <a:endParaRPr lang="en-US" sz="2400" dirty="0">
                        <a:solidFill>
                          <a:srgbClr val="C00000"/>
                        </a:solidFill>
                        <a:latin typeface="+mn-lt"/>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838201" y="640450"/>
            <a:ext cx="9560258" cy="628310"/>
          </a:xfrm>
        </p:spPr>
        <p:txBody>
          <a:bodyPr>
            <a:noAutofit/>
          </a:bodyPr>
          <a:lstStyle/>
          <a:p>
            <a:pPr algn="l" eaLnBrk="1" hangingPunct="1"/>
            <a:r>
              <a:rPr lang="en-US" sz="4000" dirty="0"/>
              <a:t>Operations on Pointer Variables</a:t>
            </a:r>
          </a:p>
        </p:txBody>
      </p:sp>
      <p:sp>
        <p:nvSpPr>
          <p:cNvPr id="29698" name="Rectangle 3"/>
          <p:cNvSpPr>
            <a:spLocks noGrp="1" noChangeArrowheads="1"/>
          </p:cNvSpPr>
          <p:nvPr>
            <p:ph idx="1"/>
          </p:nvPr>
        </p:nvSpPr>
        <p:spPr>
          <a:xfrm>
            <a:off x="838199" y="1268760"/>
            <a:ext cx="10802417" cy="5087592"/>
          </a:xfrm>
        </p:spPr>
        <p:txBody>
          <a:bodyPr>
            <a:normAutofit/>
          </a:bodyPr>
          <a:lstStyle/>
          <a:p>
            <a:pPr algn="just">
              <a:lnSpc>
                <a:spcPct val="100000"/>
              </a:lnSpc>
            </a:pPr>
            <a:r>
              <a:rPr lang="en-US" sz="3200" b="1" dirty="0"/>
              <a:t>Assignment</a:t>
            </a:r>
            <a:r>
              <a:rPr lang="en-US" sz="3200" dirty="0"/>
              <a:t> – </a:t>
            </a:r>
            <a:r>
              <a:rPr lang="en-US" sz="2800" dirty="0"/>
              <a:t>the value of one pointer variable can be assigned to another pointer variable of the same type</a:t>
            </a:r>
            <a:endParaRPr lang="en-US" sz="3200" dirty="0"/>
          </a:p>
          <a:p>
            <a:pPr algn="just">
              <a:lnSpc>
                <a:spcPct val="100000"/>
              </a:lnSpc>
            </a:pPr>
            <a:r>
              <a:rPr lang="en-US" sz="3200" b="1" dirty="0"/>
              <a:t>Relational operations </a:t>
            </a:r>
            <a:r>
              <a:rPr lang="en-US" sz="3200" dirty="0"/>
              <a:t>- </a:t>
            </a:r>
            <a:r>
              <a:rPr lang="en-US" sz="2800" dirty="0"/>
              <a:t>two pointer variables of the same type can be compared for equality, and so on</a:t>
            </a:r>
          </a:p>
          <a:p>
            <a:pPr algn="just">
              <a:lnSpc>
                <a:spcPct val="100000"/>
              </a:lnSpc>
            </a:pPr>
            <a:r>
              <a:rPr lang="en-US" sz="3200" b="1" dirty="0"/>
              <a:t>Some limited arithmetic operations </a:t>
            </a:r>
          </a:p>
          <a:p>
            <a:pPr lvl="1" algn="just">
              <a:lnSpc>
                <a:spcPct val="100000"/>
              </a:lnSpc>
            </a:pPr>
            <a:r>
              <a:rPr lang="en-US" sz="2800" dirty="0"/>
              <a:t>integer values can be added to and subtracted from a pointer variable</a:t>
            </a:r>
          </a:p>
          <a:p>
            <a:pPr lvl="1" algn="just">
              <a:lnSpc>
                <a:spcPct val="100000"/>
              </a:lnSpc>
            </a:pPr>
            <a:r>
              <a:rPr lang="en-US" sz="2800" dirty="0"/>
              <a:t>value of one pointer variable can be subtracted from another pointer variable</a:t>
            </a:r>
          </a:p>
          <a:p>
            <a:pPr lvl="1" algn="just">
              <a:lnSpc>
                <a:spcPct val="100000"/>
              </a:lnSpc>
            </a:pPr>
            <a:r>
              <a:rPr lang="en-US" sz="2800" dirty="0"/>
              <a:t>Shorthand Increment and Decrement Operators</a:t>
            </a:r>
          </a:p>
        </p:txBody>
      </p:sp>
      <p:sp>
        <p:nvSpPr>
          <p:cNvPr id="3" name="Date Placeholder 2"/>
          <p:cNvSpPr>
            <a:spLocks noGrp="1"/>
          </p:cNvSpPr>
          <p:nvPr>
            <p:ph type="dt" sz="half" idx="10"/>
          </p:nvPr>
        </p:nvSpPr>
        <p:spPr/>
        <p:txBody>
          <a:bodyPr/>
          <a:lstStyle/>
          <a:p>
            <a:pPr>
              <a:defRPr/>
            </a:pPr>
            <a:fld id="{563BE52C-AEA3-4904-9728-75EFF1520AE8}"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7</a:t>
            </a:fld>
            <a:endParaRPr lang="en-US"/>
          </a:p>
        </p:txBody>
      </p:sp>
    </p:spTree>
    <p:extLst>
      <p:ext uri="{BB962C8B-B14F-4D97-AF65-F5344CB8AC3E}">
        <p14:creationId xmlns:p14="http://schemas.microsoft.com/office/powerpoint/2010/main" val="40384091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640450"/>
            <a:ext cx="9560259" cy="628310"/>
          </a:xfrm>
        </p:spPr>
        <p:txBody>
          <a:bodyPr>
            <a:normAutofit/>
          </a:bodyPr>
          <a:lstStyle/>
          <a:p>
            <a:r>
              <a:rPr lang="en-US" dirty="0"/>
              <a:t>Valid Pointer Operations - Example</a:t>
            </a:r>
          </a:p>
        </p:txBody>
      </p:sp>
      <p:sp>
        <p:nvSpPr>
          <p:cNvPr id="2" name="Content Placeholder 1"/>
          <p:cNvSpPr>
            <a:spLocks noGrp="1"/>
          </p:cNvSpPr>
          <p:nvPr>
            <p:ph idx="1"/>
          </p:nvPr>
        </p:nvSpPr>
        <p:spPr>
          <a:xfrm>
            <a:off x="838200" y="1282826"/>
            <a:ext cx="9197008" cy="1714127"/>
          </a:xfrm>
        </p:spPr>
        <p:txBody>
          <a:bodyPr>
            <a:normAutofit/>
          </a:bodyPr>
          <a:lstStyle/>
          <a:p>
            <a:pPr>
              <a:defRPr/>
            </a:pPr>
            <a:r>
              <a:rPr lang="en-US" sz="2400" dirty="0" err="1"/>
              <a:t>int</a:t>
            </a:r>
            <a:r>
              <a:rPr lang="en-US" sz="2400" dirty="0"/>
              <a:t> a = 10, b = 20, *p1, *p2, *p3, *p4;</a:t>
            </a:r>
          </a:p>
          <a:p>
            <a:pPr algn="just">
              <a:defRPr/>
            </a:pPr>
            <a:r>
              <a:rPr lang="en-US" sz="2400" b="1" dirty="0">
                <a:solidFill>
                  <a:srgbClr val="FF0000"/>
                </a:solidFill>
              </a:rPr>
              <a:t>p1 = &amp;a; </a:t>
            </a:r>
            <a:r>
              <a:rPr lang="en-US" sz="2400" dirty="0"/>
              <a:t>//assume address of a = 2004</a:t>
            </a:r>
          </a:p>
          <a:p>
            <a:pPr algn="just">
              <a:defRPr/>
            </a:pPr>
            <a:r>
              <a:rPr lang="en-US" sz="2400" b="1" dirty="0">
                <a:solidFill>
                  <a:srgbClr val="FF0000"/>
                </a:solidFill>
              </a:rPr>
              <a:t>p2 = &amp;b; </a:t>
            </a:r>
            <a:r>
              <a:rPr lang="en-US" sz="2400" dirty="0"/>
              <a:t>//assume address of b = 1008</a:t>
            </a:r>
          </a:p>
        </p:txBody>
      </p:sp>
      <p:sp>
        <p:nvSpPr>
          <p:cNvPr id="3" name="Date Placeholder 2"/>
          <p:cNvSpPr>
            <a:spLocks noGrp="1"/>
          </p:cNvSpPr>
          <p:nvPr>
            <p:ph type="dt" sz="half" idx="10"/>
          </p:nvPr>
        </p:nvSpPr>
        <p:spPr/>
        <p:txBody>
          <a:bodyPr/>
          <a:lstStyle/>
          <a:p>
            <a:pPr>
              <a:defRPr/>
            </a:pPr>
            <a:fld id="{D6394BBA-BD64-4E70-AC3B-636EC609323A}" type="datetime1">
              <a:rPr lang="en-US" smtClean="0"/>
              <a:t>6/3/2022</a:t>
            </a:fld>
            <a:endParaRPr lang="en-US"/>
          </a:p>
        </p:txBody>
      </p:sp>
      <p:sp>
        <p:nvSpPr>
          <p:cNvPr id="5" name="Footer Placeholder 4"/>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99025135"/>
              </p:ext>
            </p:extLst>
          </p:nvPr>
        </p:nvGraphicFramePr>
        <p:xfrm>
          <a:off x="838199" y="2708920"/>
          <a:ext cx="10515601" cy="3657600"/>
        </p:xfrm>
        <a:graphic>
          <a:graphicData uri="http://schemas.openxmlformats.org/drawingml/2006/table">
            <a:tbl>
              <a:tblPr firstRow="1" bandRow="1">
                <a:tableStyleId>{5C22544A-7EE6-4342-B048-85BDC9FD1C3A}</a:tableStyleId>
              </a:tblPr>
              <a:tblGrid>
                <a:gridCol w="4146750">
                  <a:extLst>
                    <a:ext uri="{9D8B030D-6E8A-4147-A177-3AD203B41FA5}">
                      <a16:colId xmlns:a16="http://schemas.microsoft.com/office/drawing/2014/main" val="20000"/>
                    </a:ext>
                  </a:extLst>
                </a:gridCol>
                <a:gridCol w="2425500">
                  <a:extLst>
                    <a:ext uri="{9D8B030D-6E8A-4147-A177-3AD203B41FA5}">
                      <a16:colId xmlns:a16="http://schemas.microsoft.com/office/drawing/2014/main" val="20001"/>
                    </a:ext>
                  </a:extLst>
                </a:gridCol>
                <a:gridCol w="3943351">
                  <a:extLst>
                    <a:ext uri="{9D8B030D-6E8A-4147-A177-3AD203B41FA5}">
                      <a16:colId xmlns:a16="http://schemas.microsoft.com/office/drawing/2014/main" val="20002"/>
                    </a:ext>
                  </a:extLst>
                </a:gridCol>
              </a:tblGrid>
              <a:tr h="370840">
                <a:tc>
                  <a:txBody>
                    <a:bodyPr/>
                    <a:lstStyle/>
                    <a:p>
                      <a:r>
                        <a:rPr lang="en-US" sz="2000" dirty="0"/>
                        <a:t>Pointer Operations</a:t>
                      </a:r>
                    </a:p>
                  </a:txBody>
                  <a:tcPr/>
                </a:tc>
                <a:tc>
                  <a:txBody>
                    <a:bodyPr/>
                    <a:lstStyle/>
                    <a:p>
                      <a:r>
                        <a:rPr lang="en-US" sz="2000" b="1" dirty="0">
                          <a:solidFill>
                            <a:schemeClr val="bg1"/>
                          </a:solidFill>
                        </a:rPr>
                        <a:t>Example</a:t>
                      </a:r>
                      <a:r>
                        <a:rPr lang="en-US" sz="2000" b="1" baseline="0" dirty="0">
                          <a:solidFill>
                            <a:schemeClr val="bg1"/>
                          </a:solidFill>
                        </a:rPr>
                        <a:t> expression</a:t>
                      </a:r>
                      <a:endParaRPr lang="en-US" sz="2000" b="1" dirty="0">
                        <a:solidFill>
                          <a:schemeClr val="bg1"/>
                        </a:solidFill>
                      </a:endParaRPr>
                    </a:p>
                  </a:txBody>
                  <a:tcPr/>
                </a:tc>
                <a:tc>
                  <a:txBody>
                    <a:bodyPr/>
                    <a:lstStyle/>
                    <a:p>
                      <a:r>
                        <a:rPr lang="en-US" sz="2000" dirty="0"/>
                        <a:t>Result</a:t>
                      </a:r>
                    </a:p>
                  </a:txBody>
                  <a:tcP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Addition of integers from pointers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p3</a:t>
                      </a:r>
                      <a:r>
                        <a:rPr lang="en-US" sz="2400" b="1" baseline="0" dirty="0">
                          <a:solidFill>
                            <a:schemeClr val="tx1"/>
                          </a:solidFill>
                        </a:rPr>
                        <a:t> = p1 + 2</a:t>
                      </a:r>
                      <a:endParaRPr lang="en-US" sz="2400" b="1" dirty="0">
                        <a:solidFill>
                          <a:schemeClr val="tx1"/>
                        </a:solidFill>
                      </a:endParaRPr>
                    </a:p>
                    <a:p>
                      <a:endParaRPr lang="en-US" sz="2400" b="1" dirty="0">
                        <a:solidFill>
                          <a:schemeClr val="tx1"/>
                        </a:solidFill>
                      </a:endParaRPr>
                    </a:p>
                  </a:txBody>
                  <a:tcPr anchor="ctr"/>
                </a:tc>
                <a:tc>
                  <a:txBody>
                    <a:bodyPr/>
                    <a:lstStyle/>
                    <a:p>
                      <a:r>
                        <a:rPr lang="en-US" sz="2200" baseline="0" dirty="0"/>
                        <a:t>value of p3 = 2004 + 4*2 = 2012</a:t>
                      </a:r>
                      <a:endParaRPr lang="en-US" sz="2200" dirty="0"/>
                    </a:p>
                  </a:txBody>
                  <a:tcPr anchor="ctr"/>
                </a:tc>
                <a:extLst>
                  <a:ext uri="{0D108BD9-81ED-4DB2-BD59-A6C34878D82A}">
                    <a16:rowId xmlns:a16="http://schemas.microsoft.com/office/drawing/2014/main" val="10001"/>
                  </a:ext>
                </a:extLst>
              </a:tr>
              <a:tr h="370840">
                <a:tc>
                  <a:txBody>
                    <a:bodyPr/>
                    <a:lstStyle/>
                    <a:p>
                      <a:r>
                        <a:rPr lang="en-US" sz="2200" dirty="0"/>
                        <a:t>Subtraction of integers from pointers</a:t>
                      </a:r>
                    </a:p>
                  </a:txBody>
                  <a:tcPr anchor="ctr"/>
                </a:tc>
                <a:tc>
                  <a:txBody>
                    <a:bodyPr/>
                    <a:lstStyle/>
                    <a:p>
                      <a:r>
                        <a:rPr lang="en-US" sz="2400" b="1" dirty="0">
                          <a:solidFill>
                            <a:schemeClr val="tx1"/>
                          </a:solidFill>
                        </a:rPr>
                        <a:t>p4  = p2 – 2 </a:t>
                      </a:r>
                    </a:p>
                  </a:txBody>
                  <a:tcPr anchor="ctr"/>
                </a:tc>
                <a:tc>
                  <a:txBody>
                    <a:bodyPr/>
                    <a:lstStyle/>
                    <a:p>
                      <a:r>
                        <a:rPr lang="en-US" sz="2200" dirty="0"/>
                        <a:t>value of p4 = 1008-</a:t>
                      </a:r>
                      <a:r>
                        <a:rPr lang="en-US" sz="2200" baseline="0" dirty="0"/>
                        <a:t>4*2 = 1000</a:t>
                      </a:r>
                      <a:endParaRPr lang="en-US" sz="2200" dirty="0"/>
                    </a:p>
                  </a:txBody>
                  <a:tcPr anchor="ct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Subtraction of one pointer from another</a:t>
                      </a:r>
                    </a:p>
                  </a:txBody>
                  <a:tcPr anchor="ctr"/>
                </a:tc>
                <a:tc>
                  <a:txBody>
                    <a:bodyPr/>
                    <a:lstStyle/>
                    <a:p>
                      <a:r>
                        <a:rPr lang="en-US" sz="2400" b="1" dirty="0">
                          <a:solidFill>
                            <a:schemeClr val="tx1"/>
                          </a:solidFill>
                        </a:rPr>
                        <a:t>c = p3– p1</a:t>
                      </a:r>
                    </a:p>
                  </a:txBody>
                  <a:tcPr anchor="ctr"/>
                </a:tc>
                <a:tc>
                  <a:txBody>
                    <a:bodyPr/>
                    <a:lstStyle/>
                    <a:p>
                      <a:r>
                        <a:rPr lang="en-US" sz="2200" dirty="0"/>
                        <a:t>Value of c</a:t>
                      </a:r>
                      <a:r>
                        <a:rPr lang="en-US" sz="2200" baseline="0" dirty="0"/>
                        <a:t> = 2012– 2004= 2</a:t>
                      </a:r>
                      <a:endParaRPr lang="en-US" sz="2200" dirty="0"/>
                    </a:p>
                  </a:txBody>
                  <a:tcPr anchor="ct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Pointer Increment</a:t>
                      </a:r>
                    </a:p>
                  </a:txBody>
                  <a:tcPr anchor="ctr"/>
                </a:tc>
                <a:tc>
                  <a:txBody>
                    <a:bodyPr/>
                    <a:lstStyle/>
                    <a:p>
                      <a:r>
                        <a:rPr lang="en-US" sz="2400" b="1" dirty="0">
                          <a:solidFill>
                            <a:schemeClr val="tx1"/>
                          </a:solidFill>
                        </a:rPr>
                        <a:t>p1++</a:t>
                      </a:r>
                    </a:p>
                  </a:txBody>
                  <a:tcPr anchor="ctr"/>
                </a:tc>
                <a:tc>
                  <a:txBody>
                    <a:bodyPr/>
                    <a:lstStyle/>
                    <a:p>
                      <a:r>
                        <a:rPr lang="en-US" sz="2200" dirty="0"/>
                        <a:t>Value</a:t>
                      </a:r>
                      <a:r>
                        <a:rPr lang="en-US" sz="2200" baseline="0" dirty="0"/>
                        <a:t> of p1 = 2008</a:t>
                      </a:r>
                      <a:endParaRPr lang="en-US" sz="2200" dirty="0"/>
                    </a:p>
                  </a:txBody>
                  <a:tcPr anchor="ctr"/>
                </a:tc>
                <a:extLst>
                  <a:ext uri="{0D108BD9-81ED-4DB2-BD59-A6C34878D82A}">
                    <a16:rowId xmlns:a16="http://schemas.microsoft.com/office/drawing/2014/main"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Pointer Decrement</a:t>
                      </a:r>
                    </a:p>
                  </a:txBody>
                  <a:tcPr anchor="ctr"/>
                </a:tc>
                <a:tc>
                  <a:txBody>
                    <a:bodyPr/>
                    <a:lstStyle/>
                    <a:p>
                      <a:r>
                        <a:rPr lang="en-US" sz="2400" b="1" dirty="0">
                          <a:solidFill>
                            <a:schemeClr val="tx1"/>
                          </a:solidFill>
                        </a:rPr>
                        <a:t>--p1</a:t>
                      </a:r>
                    </a:p>
                  </a:txBody>
                  <a:tcPr anchor="ctr"/>
                </a:tc>
                <a:tc>
                  <a:txBody>
                    <a:bodyPr/>
                    <a:lstStyle/>
                    <a:p>
                      <a:r>
                        <a:rPr lang="en-US" sz="2400" dirty="0"/>
                        <a:t>Value of p1 = 2004</a:t>
                      </a:r>
                    </a:p>
                  </a:txBody>
                  <a:tcPr anchor="ctr"/>
                </a:tc>
                <a:extLst>
                  <a:ext uri="{0D108BD9-81ED-4DB2-BD59-A6C34878D82A}">
                    <a16:rowId xmlns:a16="http://schemas.microsoft.com/office/drawing/2014/main" val="10005"/>
                  </a:ext>
                </a:extLst>
              </a:tr>
            </a:tbl>
          </a:graphicData>
        </a:graphic>
      </p:graphicFrame>
      <p:sp>
        <p:nvSpPr>
          <p:cNvPr id="8" name="Rectangle 7"/>
          <p:cNvSpPr/>
          <p:nvPr/>
        </p:nvSpPr>
        <p:spPr>
          <a:xfrm>
            <a:off x="7032104" y="2236802"/>
            <a:ext cx="4321696" cy="400110"/>
          </a:xfrm>
          <a:prstGeom prst="rect">
            <a:avLst/>
          </a:prstGeom>
          <a:solidFill>
            <a:srgbClr val="002060"/>
          </a:solidFill>
        </p:spPr>
        <p:style>
          <a:lnRef idx="1">
            <a:schemeClr val="accent3"/>
          </a:lnRef>
          <a:fillRef idx="3">
            <a:schemeClr val="accent3"/>
          </a:fillRef>
          <a:effectRef idx="2">
            <a:schemeClr val="accent3"/>
          </a:effectRef>
          <a:fontRef idx="minor">
            <a:schemeClr val="lt1"/>
          </a:fontRef>
        </p:style>
        <p:txBody>
          <a:bodyPr wrap="square" anchor="ctr">
            <a:spAutoFit/>
          </a:bodyPr>
          <a:lstStyle/>
          <a:p>
            <a:pPr>
              <a:buNone/>
              <a:defRPr/>
            </a:pPr>
            <a:r>
              <a:rPr lang="en-US" sz="2000" b="1" dirty="0"/>
              <a:t>Assume an integer occupies 4 bytes</a:t>
            </a:r>
            <a:endParaRPr lang="en-US" sz="4400" b="1" dirty="0"/>
          </a:p>
        </p:txBody>
      </p:sp>
    </p:spTree>
    <p:extLst>
      <p:ext uri="{BB962C8B-B14F-4D97-AF65-F5344CB8AC3E}">
        <p14:creationId xmlns:p14="http://schemas.microsoft.com/office/powerpoint/2010/main" val="355084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838201" y="654968"/>
            <a:ext cx="9114658" cy="685800"/>
          </a:xfrm>
        </p:spPr>
        <p:txBody>
          <a:bodyPr>
            <a:noAutofit/>
          </a:bodyPr>
          <a:lstStyle/>
          <a:p>
            <a:pPr algn="l" eaLnBrk="1" hangingPunct="1"/>
            <a:r>
              <a:rPr lang="en-US" sz="3200" dirty="0"/>
              <a:t>Valid Pointer Operations - Example</a:t>
            </a:r>
          </a:p>
        </p:txBody>
      </p:sp>
      <p:sp>
        <p:nvSpPr>
          <p:cNvPr id="30722" name="Rectangle 3"/>
          <p:cNvSpPr>
            <a:spLocks noGrp="1" noChangeArrowheads="1"/>
          </p:cNvSpPr>
          <p:nvPr>
            <p:ph idx="1"/>
          </p:nvPr>
        </p:nvSpPr>
        <p:spPr>
          <a:xfrm>
            <a:off x="838200" y="1066800"/>
            <a:ext cx="9829800" cy="4666456"/>
          </a:xfrm>
        </p:spPr>
        <p:txBody>
          <a:bodyPr/>
          <a:lstStyle/>
          <a:p>
            <a:pPr marL="0" indent="0" algn="just">
              <a:buNone/>
            </a:pPr>
            <a:endParaRPr lang="en-US" sz="2800" b="1" dirty="0">
              <a:solidFill>
                <a:srgbClr val="C00000"/>
              </a:solidFill>
            </a:endParaRPr>
          </a:p>
          <a:p>
            <a:pPr marL="0" indent="0" algn="just">
              <a:buNone/>
            </a:pPr>
            <a:r>
              <a:rPr lang="en-US" sz="2800" b="1" dirty="0">
                <a:solidFill>
                  <a:srgbClr val="C00000"/>
                </a:solidFill>
              </a:rPr>
              <a:t>if (p1&lt;p2)</a:t>
            </a:r>
          </a:p>
          <a:p>
            <a:pPr marL="0" indent="0" algn="just">
              <a:buNone/>
            </a:pPr>
            <a:r>
              <a:rPr lang="en-US" sz="2800" b="1" dirty="0">
                <a:solidFill>
                  <a:srgbClr val="C00000"/>
                </a:solidFill>
              </a:rPr>
              <a:t> </a:t>
            </a:r>
            <a:r>
              <a:rPr lang="en-US" sz="2800" b="1" dirty="0" err="1"/>
              <a:t>cout</a:t>
            </a:r>
            <a:r>
              <a:rPr lang="en-US" sz="2800" b="1" dirty="0"/>
              <a:t>&lt;&lt;“p1 points to lower memory than p2”;</a:t>
            </a:r>
          </a:p>
          <a:p>
            <a:pPr algn="just" eaLnBrk="1" hangingPunct="1">
              <a:lnSpc>
                <a:spcPct val="90000"/>
              </a:lnSpc>
              <a:buFontTx/>
              <a:buNone/>
            </a:pPr>
            <a:endParaRPr lang="en-US" sz="2800" b="1" dirty="0"/>
          </a:p>
          <a:p>
            <a:pPr algn="just" eaLnBrk="1" hangingPunct="1">
              <a:lnSpc>
                <a:spcPct val="90000"/>
              </a:lnSpc>
              <a:buFontTx/>
              <a:buNone/>
            </a:pPr>
            <a:r>
              <a:rPr lang="en-US" sz="2800" b="1" dirty="0">
                <a:solidFill>
                  <a:srgbClr val="C00000"/>
                </a:solidFill>
              </a:rPr>
              <a:t>if (p1==p2)</a:t>
            </a:r>
          </a:p>
          <a:p>
            <a:pPr algn="just" eaLnBrk="1" hangingPunct="1">
              <a:lnSpc>
                <a:spcPct val="90000"/>
              </a:lnSpc>
              <a:buFontTx/>
              <a:buNone/>
            </a:pPr>
            <a:r>
              <a:rPr lang="en-US" sz="2800" b="1" dirty="0"/>
              <a:t>   cout&lt;&lt;“p1 and p2 points to same location”;</a:t>
            </a:r>
          </a:p>
          <a:p>
            <a:pPr algn="just" eaLnBrk="1" hangingPunct="1">
              <a:lnSpc>
                <a:spcPct val="90000"/>
              </a:lnSpc>
              <a:buFontTx/>
              <a:buNone/>
            </a:pPr>
            <a:endParaRPr lang="en-US" sz="2800" b="1" dirty="0">
              <a:solidFill>
                <a:srgbClr val="C00000"/>
              </a:solidFill>
            </a:endParaRPr>
          </a:p>
          <a:p>
            <a:pPr algn="just" eaLnBrk="1" hangingPunct="1">
              <a:lnSpc>
                <a:spcPct val="90000"/>
              </a:lnSpc>
              <a:buFontTx/>
              <a:buNone/>
            </a:pPr>
            <a:r>
              <a:rPr lang="en-US" sz="2800" b="1" dirty="0">
                <a:solidFill>
                  <a:srgbClr val="C00000"/>
                </a:solidFill>
              </a:rPr>
              <a:t>if (p1!=p2)</a:t>
            </a:r>
          </a:p>
          <a:p>
            <a:pPr eaLnBrk="1" hangingPunct="1">
              <a:lnSpc>
                <a:spcPct val="90000"/>
              </a:lnSpc>
              <a:buFontTx/>
              <a:buNone/>
            </a:pPr>
            <a:r>
              <a:rPr lang="en-US" sz="2800" b="1" dirty="0" err="1"/>
              <a:t>cout</a:t>
            </a:r>
            <a:r>
              <a:rPr lang="en-US" sz="2800" b="1" dirty="0"/>
              <a:t>&lt;&lt;“p1 and p2 NOT pointing to same location”;  </a:t>
            </a:r>
          </a:p>
          <a:p>
            <a:pPr eaLnBrk="1" hangingPunct="1">
              <a:lnSpc>
                <a:spcPct val="90000"/>
              </a:lnSpc>
              <a:buFontTx/>
              <a:buNone/>
            </a:pPr>
            <a:endParaRPr lang="en-US" sz="2800" dirty="0"/>
          </a:p>
        </p:txBody>
      </p:sp>
      <p:sp>
        <p:nvSpPr>
          <p:cNvPr id="3" name="Date Placeholder 2"/>
          <p:cNvSpPr>
            <a:spLocks noGrp="1"/>
          </p:cNvSpPr>
          <p:nvPr>
            <p:ph type="dt" sz="half" idx="10"/>
          </p:nvPr>
        </p:nvSpPr>
        <p:spPr/>
        <p:txBody>
          <a:bodyPr/>
          <a:lstStyle/>
          <a:p>
            <a:pPr>
              <a:defRPr/>
            </a:pPr>
            <a:fld id="{9D548FB0-7486-42A4-B6C6-21AB7CF4A16A}" type="datetime1">
              <a:rPr lang="en-US" smtClean="0"/>
              <a:t>6/3/2022</a:t>
            </a:fld>
            <a:endParaRPr lang="en-US"/>
          </a:p>
        </p:txBody>
      </p:sp>
      <p:sp>
        <p:nvSpPr>
          <p:cNvPr id="4" name="Footer Placeholder 3"/>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9</a:t>
            </a:fld>
            <a:endParaRPr lang="en-US"/>
          </a:p>
        </p:txBody>
      </p:sp>
    </p:spTree>
    <p:extLst>
      <p:ext uri="{BB962C8B-B14F-4D97-AF65-F5344CB8AC3E}">
        <p14:creationId xmlns:p14="http://schemas.microsoft.com/office/powerpoint/2010/main" val="2578342399"/>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4578</TotalTime>
  <Words>3266</Words>
  <Application>Microsoft Office PowerPoint</Application>
  <PresentationFormat>Widescreen</PresentationFormat>
  <Paragraphs>474</Paragraphs>
  <Slides>29</Slides>
  <Notes>25</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29</vt:i4>
      </vt:variant>
    </vt:vector>
  </HeadingPairs>
  <TitlesOfParts>
    <vt:vector size="41" baseType="lpstr">
      <vt:lpstr>Arial</vt:lpstr>
      <vt:lpstr>Calibri</vt:lpstr>
      <vt:lpstr>Calibri Light</vt:lpstr>
      <vt:lpstr>Lucida Console</vt:lpstr>
      <vt:lpstr>Tempus Sans ITC</vt:lpstr>
      <vt:lpstr>Times New Roman</vt:lpstr>
      <vt:lpstr>Wingdings</vt:lpstr>
      <vt:lpstr>2_Default Design</vt:lpstr>
      <vt:lpstr>cse-1</vt:lpstr>
      <vt:lpstr>1_Office Theme</vt:lpstr>
      <vt:lpstr>PSUC2018 Template</vt:lpstr>
      <vt:lpstr>1_PSUC2018 Template</vt:lpstr>
      <vt:lpstr>Advanced Pointers</vt:lpstr>
      <vt:lpstr>Objectives</vt:lpstr>
      <vt:lpstr>Session outcome</vt:lpstr>
      <vt:lpstr>Pointers- A recap…</vt:lpstr>
      <vt:lpstr>Pointer expressions</vt:lpstr>
      <vt:lpstr>Pointer Expressions - Example</vt:lpstr>
      <vt:lpstr>Operations on Pointer Variables</vt:lpstr>
      <vt:lpstr>Valid Pointer Operations - Example</vt:lpstr>
      <vt:lpstr>Valid Pointer Operations - Example</vt:lpstr>
      <vt:lpstr>Invalid Operations:</vt:lpstr>
      <vt:lpstr>Program to exchange two values using pointers</vt:lpstr>
      <vt:lpstr>Pointers and arrays </vt:lpstr>
      <vt:lpstr>Pointers and arrays </vt:lpstr>
      <vt:lpstr>Array accessing using Pointers</vt:lpstr>
      <vt:lpstr>Pointers and arrays </vt:lpstr>
      <vt:lpstr>Array accessing using array name as a pointer - Example</vt:lpstr>
      <vt:lpstr>Array accessing using Pointers - Example</vt:lpstr>
      <vt:lpstr>Sum of all elements stored in an array</vt:lpstr>
      <vt:lpstr>Pointers &amp; Character strings</vt:lpstr>
      <vt:lpstr>Pointers &amp; Character strings</vt:lpstr>
      <vt:lpstr>Pointers &amp; Character strings</vt:lpstr>
      <vt:lpstr>Pointers and 2D arrays </vt:lpstr>
      <vt:lpstr>Pointers and 2D arrays </vt:lpstr>
      <vt:lpstr>Array of pointers - concept</vt:lpstr>
      <vt:lpstr>Array of pointers</vt:lpstr>
      <vt:lpstr>Array of pointers</vt:lpstr>
      <vt:lpstr>Benefits (use) of pointers</vt:lpstr>
      <vt:lpstr>Drawbacks of pointers</vt:lpstr>
      <vt:lpstr>Summary</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RAJ</dc:creator>
  <cp:lastModifiedBy>Kishore B [MAHE-MIT]</cp:lastModifiedBy>
  <cp:revision>216</cp:revision>
  <dcterms:created xsi:type="dcterms:W3CDTF">2006-06-13T05:50:57Z</dcterms:created>
  <dcterms:modified xsi:type="dcterms:W3CDTF">2022-06-03T06:23:10Z</dcterms:modified>
</cp:coreProperties>
</file>