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054" r:id="rId2"/>
    <p:sldMasterId id="2147484066" r:id="rId3"/>
    <p:sldMasterId id="2147484114" r:id="rId4"/>
    <p:sldMasterId id="2147484126" r:id="rId5"/>
  </p:sldMasterIdLst>
  <p:notesMasterIdLst>
    <p:notesMasterId r:id="rId43"/>
  </p:notesMasterIdLst>
  <p:sldIdLst>
    <p:sldId id="395" r:id="rId6"/>
    <p:sldId id="385" r:id="rId7"/>
    <p:sldId id="397" r:id="rId8"/>
    <p:sldId id="398" r:id="rId9"/>
    <p:sldId id="431" r:id="rId10"/>
    <p:sldId id="433" r:id="rId11"/>
    <p:sldId id="434" r:id="rId12"/>
    <p:sldId id="432" r:id="rId13"/>
    <p:sldId id="399" r:id="rId14"/>
    <p:sldId id="400" r:id="rId15"/>
    <p:sldId id="401" r:id="rId16"/>
    <p:sldId id="404" r:id="rId17"/>
    <p:sldId id="405" r:id="rId18"/>
    <p:sldId id="406" r:id="rId19"/>
    <p:sldId id="407" r:id="rId20"/>
    <p:sldId id="408" r:id="rId21"/>
    <p:sldId id="428" r:id="rId22"/>
    <p:sldId id="409" r:id="rId23"/>
    <p:sldId id="410" r:id="rId24"/>
    <p:sldId id="411" r:id="rId25"/>
    <p:sldId id="412" r:id="rId26"/>
    <p:sldId id="413" r:id="rId27"/>
    <p:sldId id="414" r:id="rId28"/>
    <p:sldId id="415" r:id="rId29"/>
    <p:sldId id="416" r:id="rId30"/>
    <p:sldId id="429" r:id="rId31"/>
    <p:sldId id="417" r:id="rId32"/>
    <p:sldId id="418" r:id="rId33"/>
    <p:sldId id="420" r:id="rId34"/>
    <p:sldId id="421" r:id="rId35"/>
    <p:sldId id="422" r:id="rId36"/>
    <p:sldId id="423" r:id="rId37"/>
    <p:sldId id="424" r:id="rId38"/>
    <p:sldId id="425" r:id="rId39"/>
    <p:sldId id="426" r:id="rId40"/>
    <p:sldId id="427" r:id="rId41"/>
    <p:sldId id="430" r:id="rId42"/>
  </p:sldIdLst>
  <p:sldSz cx="12192000" cy="6858000"/>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0066"/>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4" autoAdjust="0"/>
    <p:restoredTop sz="85407" autoAdjust="0"/>
  </p:normalViewPr>
  <p:slideViewPr>
    <p:cSldViewPr>
      <p:cViewPr varScale="1">
        <p:scale>
          <a:sx n="62" d="100"/>
          <a:sy n="62" d="100"/>
        </p:scale>
        <p:origin x="139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186C56CD-1EAD-4B68-8481-E0000AFC4596}" type="slidenum">
              <a:rPr lang="en-US"/>
              <a:pPr>
                <a:defRPr/>
              </a:pPr>
              <a:t>‹#›</a:t>
            </a:fld>
            <a:endParaRPr lang="en-US"/>
          </a:p>
        </p:txBody>
      </p:sp>
    </p:spTree>
    <p:extLst>
      <p:ext uri="{BB962C8B-B14F-4D97-AF65-F5344CB8AC3E}">
        <p14:creationId xmlns:p14="http://schemas.microsoft.com/office/powerpoint/2010/main" val="3868592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9882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11</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r>
              <a:rPr lang="en-US" dirty="0"/>
              <a:t>Example: </a:t>
            </a:r>
            <a:r>
              <a:rPr lang="en-US" sz="1200" b="0" i="0" u="none" strike="noStrike" kern="1200" baseline="0" dirty="0">
                <a:solidFill>
                  <a:schemeClr val="tx1"/>
                </a:solidFill>
                <a:latin typeface="Arial" charset="0"/>
                <a:ea typeface="+mn-ea"/>
                <a:cs typeface="+mn-cs"/>
              </a:rPr>
              <a:t>a website offered to sell </a:t>
            </a:r>
            <a:r>
              <a:rPr lang="en-US" sz="1200" b="0" i="0" u="none" strike="noStrike" kern="1200" baseline="0" dirty="0" err="1">
                <a:solidFill>
                  <a:schemeClr val="tx1"/>
                </a:solidFill>
                <a:latin typeface="Arial" charset="0"/>
                <a:ea typeface="+mn-ea"/>
                <a:cs typeface="+mn-cs"/>
              </a:rPr>
              <a:t>Alphonso</a:t>
            </a:r>
            <a:r>
              <a:rPr lang="en-US" sz="1200" b="0" i="0" u="none" strike="noStrike" kern="1200" baseline="0" dirty="0">
                <a:solidFill>
                  <a:schemeClr val="tx1"/>
                </a:solidFill>
                <a:latin typeface="Arial" charset="0"/>
                <a:ea typeface="+mn-ea"/>
                <a:cs typeface="+mn-cs"/>
              </a:rPr>
              <a:t> mangoes at a throwaway price. Distrusting such a transaction, very few people responded to or supplied the website with their credit card numbers. These people were actually sent the </a:t>
            </a:r>
            <a:r>
              <a:rPr lang="en-US" sz="1200" b="0" i="0" u="none" strike="noStrike" kern="1200" baseline="0" dirty="0" err="1">
                <a:solidFill>
                  <a:schemeClr val="tx1"/>
                </a:solidFill>
                <a:latin typeface="Arial" charset="0"/>
                <a:ea typeface="+mn-ea"/>
                <a:cs typeface="+mn-cs"/>
              </a:rPr>
              <a:t>Alphonso</a:t>
            </a:r>
            <a:r>
              <a:rPr lang="en-US" sz="1200" b="0" i="0" u="none" strike="noStrike" kern="1200" baseline="0" dirty="0">
                <a:solidFill>
                  <a:schemeClr val="tx1"/>
                </a:solidFill>
                <a:latin typeface="Arial" charset="0"/>
                <a:ea typeface="+mn-ea"/>
                <a:cs typeface="+mn-cs"/>
              </a:rPr>
              <a:t> mangoes. The word about this website now spread like wildfire. Thousands of people from all over the country responded and ordered mangoes by providing their credit card numbers. The owners of what was later proven to be a bogus website then fled taking the numerous credit card numbers and proceeded to spend huge amounts of money much to the chagrin of the card owners.</a:t>
            </a:r>
            <a:endParaRPr lang="en-US" dirty="0"/>
          </a:p>
        </p:txBody>
      </p:sp>
    </p:spTree>
    <p:extLst>
      <p:ext uri="{BB962C8B-B14F-4D97-AF65-F5344CB8AC3E}">
        <p14:creationId xmlns:p14="http://schemas.microsoft.com/office/powerpoint/2010/main" val="268314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12</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0333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13</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9451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14</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r>
              <a:rPr lang="en-US" dirty="0"/>
              <a:t>Example:</a:t>
            </a:r>
            <a:r>
              <a:rPr lang="en-US" baseline="0" dirty="0"/>
              <a:t> </a:t>
            </a:r>
            <a:r>
              <a:rPr lang="en-US" dirty="0"/>
              <a:t> Mr. X has an e-mail address mrx@domain.org. Mr. Y spoofs his e-mail and sends obscene messages to all his acquaintances. Since the e-mails appear to have originated from Mr. X, his friends could take offence and relationships could be spoiled for life. </a:t>
            </a:r>
          </a:p>
          <a:p>
            <a:endParaRPr lang="en-US" dirty="0"/>
          </a:p>
        </p:txBody>
      </p:sp>
    </p:spTree>
    <p:extLst>
      <p:ext uri="{BB962C8B-B14F-4D97-AF65-F5344CB8AC3E}">
        <p14:creationId xmlns:p14="http://schemas.microsoft.com/office/powerpoint/2010/main" val="143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15</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3817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16</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7671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solidFill>
                  <a:srgbClr val="1F497D"/>
                </a:solidFill>
              </a:rPr>
              <a:pPr/>
              <a:t>17</a:t>
            </a:fld>
            <a:endParaRPr lang="en-US">
              <a:solidFill>
                <a:srgbClr val="1F497D"/>
              </a:solidFill>
            </a:endParaRPr>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6900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18</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67262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19</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8335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20</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4630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8152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21</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811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22</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60903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23</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0845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24</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2910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25</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36014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26</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8750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27</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7958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28</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73439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29</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51438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30</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7884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4</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63590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31</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51667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32</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45811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33</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80135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34</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77196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35</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46547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36</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4087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5</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5007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6</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1646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7</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7677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8</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95724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9</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8233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14133A-8FC6-4FBE-9C45-A6DDDEAD5C49}" type="slidenum">
              <a:rPr lang="en-US" smtClean="0"/>
              <a:pPr/>
              <a:t>10</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8114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921F1920-E674-4D8D-8592-CCEE67525F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96E3DD5C-1FBF-49BE-B03E-3AF94ADC5C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304800"/>
            <a:ext cx="27432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80264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1DF88A3F-81FB-47C3-BC35-38E6FC6084E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25CE9FA-1A0F-45A5-A6C8-DFC01FE18E97}"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DB4048BB-DC65-423E-A7F1-CD6CB0EC0317}" type="slidenum">
              <a:rPr lang="en-US" smtClean="0"/>
              <a:pPr>
                <a:defRPr/>
              </a:pPr>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405EA8C-86F5-4E48-B938-316F3F734FB1}"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E9C5588-EBD5-4684-AFA3-5A5A2455C60F}"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AE4C362-8F22-4526-A49A-80D7440543E3}"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E65B16A2-20E7-42B6-B878-1367D1FA5A53}"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247B07DE-602A-4DDD-AE04-5CE315C8C383}" type="datetime1">
              <a:rPr lang="en-US" smtClean="0"/>
              <a:t>4/5/2019</a:t>
            </a:fld>
            <a:endParaRPr lang="en-US"/>
          </a:p>
        </p:txBody>
      </p:sp>
      <p:sp>
        <p:nvSpPr>
          <p:cNvPr id="6" name="Footer Placeholder 5"/>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46B0B015-97B4-472B-9EA2-54D5B53F4BAC}"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A365FA1-63AA-4B67-B69D-BF7B24CE4E10}" type="datetime1">
              <a:rPr lang="en-US" smtClean="0"/>
              <a:t>4/5/2019</a:t>
            </a:fld>
            <a:endParaRPr lang="en-US"/>
          </a:p>
        </p:txBody>
      </p:sp>
      <p:sp>
        <p:nvSpPr>
          <p:cNvPr id="8" name="Footer Placeholder 7"/>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EC218D31-143B-43E5-983D-47B5467F809D}"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82E9522-59FD-4E07-BD51-668118E3C717}" type="datetime1">
              <a:rPr lang="en-US" smtClean="0"/>
              <a:t>4/5/2019</a:t>
            </a:fld>
            <a:endParaRPr lang="en-US"/>
          </a:p>
        </p:txBody>
      </p:sp>
      <p:sp>
        <p:nvSpPr>
          <p:cNvPr id="4" name="Footer Placeholder 3"/>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E09E2777-FA48-47B4-9044-941537773736}"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5D596AA-5D49-45E0-80BD-A0F27C2A78FA}" type="datetime1">
              <a:rPr lang="en-US" smtClean="0"/>
              <a:t>4/5/2019</a:t>
            </a:fld>
            <a:endParaRPr lang="en-US"/>
          </a:p>
        </p:txBody>
      </p:sp>
      <p:sp>
        <p:nvSpPr>
          <p:cNvPr id="3" name="Footer Placeholder 2"/>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86157ED9-D656-4504-8C55-179C8C32E524}"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8C8A758-EF42-4F8F-ACB1-DA3C2089526C}" type="datetime1">
              <a:rPr lang="en-US" smtClean="0"/>
              <a:t>4/5/2019</a:t>
            </a:fld>
            <a:endParaRPr lang="en-US"/>
          </a:p>
        </p:txBody>
      </p:sp>
      <p:sp>
        <p:nvSpPr>
          <p:cNvPr id="6" name="Footer Placeholder 5"/>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1C693900-5372-4D6C-8678-49B59047B9BC}"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90A4823E-707E-4562-B96A-B86B9DAE83E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0099A77-EB8A-4D32-A423-7A2C77094AED}" type="datetime1">
              <a:rPr lang="en-US" smtClean="0"/>
              <a:t>4/5/2019</a:t>
            </a:fld>
            <a:endParaRPr lang="en-US"/>
          </a:p>
        </p:txBody>
      </p:sp>
      <p:sp>
        <p:nvSpPr>
          <p:cNvPr id="6" name="Footer Placeholder 5"/>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F8458DD4-31A4-4358-B18D-941134EE4E82}"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2B26697-2EC5-479D-BD66-13BF44D34B92}"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41FE3D2A-9F41-455E-A68D-8A0393141F5F}"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BD96184-6EE2-4589-A5B0-D87BF1436CB8}"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BBB0589-513B-4FD4-A529-3449D5FAD81B}"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8" name="Rectangle 7"/>
          <p:cNvSpPr/>
          <p:nvPr userDrawn="1"/>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B60BF7-09BE-4C4F-A443-D6C42CF2DCF4}"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CSE1051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DFC75-2997-4C88-AD80-E03CF634F857}"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CSE1051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7D5FF-933A-41C7-A7AA-6D28370192CD}"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CSE1051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0A22B1-8250-4DE6-9EDE-40476C848255}"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CSE1051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331A09-5C49-468A-B3F6-9635A2529141}" type="datetime1">
              <a:rPr lang="en-US" smtClean="0"/>
              <a:t>4/5/2019</a:t>
            </a:fld>
            <a:endParaRPr lang="en-US"/>
          </a:p>
        </p:txBody>
      </p:sp>
      <p:sp>
        <p:nvSpPr>
          <p:cNvPr id="8" name="Footer Placeholder 7"/>
          <p:cNvSpPr>
            <a:spLocks noGrp="1"/>
          </p:cNvSpPr>
          <p:nvPr>
            <p:ph type="ftr" sz="quarter" idx="11"/>
          </p:nvPr>
        </p:nvSpPr>
        <p:spPr/>
        <p:txBody>
          <a:bodyPr/>
          <a:lstStyle/>
          <a:p>
            <a:r>
              <a:rPr lang="en-US" smtClean="0"/>
              <a:t>CSE1051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7C446C-23EA-4F88-9DDE-CD57E48ED87A}" type="datetime1">
              <a:rPr lang="en-US" smtClean="0"/>
              <a:t>4/5/2019</a:t>
            </a:fld>
            <a:endParaRPr lang="en-US"/>
          </a:p>
        </p:txBody>
      </p:sp>
      <p:sp>
        <p:nvSpPr>
          <p:cNvPr id="4" name="Footer Placeholder 3"/>
          <p:cNvSpPr>
            <a:spLocks noGrp="1"/>
          </p:cNvSpPr>
          <p:nvPr>
            <p:ph type="ftr" sz="quarter" idx="11"/>
          </p:nvPr>
        </p:nvSpPr>
        <p:spPr/>
        <p:txBody>
          <a:bodyPr/>
          <a:lstStyle/>
          <a:p>
            <a:r>
              <a:rPr lang="en-US" smtClean="0"/>
              <a:t>CSE1051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D124-BB81-446A-AEBC-74B9B4DF9BEE}" type="datetime1">
              <a:rPr lang="en-US" smtClean="0"/>
              <a:t>4/5/2019</a:t>
            </a:fld>
            <a:endParaRPr lang="en-US"/>
          </a:p>
        </p:txBody>
      </p:sp>
      <p:sp>
        <p:nvSpPr>
          <p:cNvPr id="3" name="Footer Placeholder 2"/>
          <p:cNvSpPr>
            <a:spLocks noGrp="1"/>
          </p:cNvSpPr>
          <p:nvPr>
            <p:ph type="ftr" sz="quarter" idx="11"/>
          </p:nvPr>
        </p:nvSpPr>
        <p:spPr/>
        <p:txBody>
          <a:bodyPr/>
          <a:lstStyle/>
          <a:p>
            <a:r>
              <a:rPr lang="en-US" smtClean="0"/>
              <a:t>CSE1051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7AF12BF-A574-4087-8583-0517AABEE0C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9052D-F801-43DD-921D-BE921D2E0D12}"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CSE1051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ADF7A-FDA3-4ED0-A25B-BA42134E270F}"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CSE1051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E6153-8872-4E15-94D3-841D44E70831}"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CSE1051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51F8B-7746-4B81-8FE7-3BEC36E5D0A6}"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CSE1051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31A1CF02-B2DB-421E-96BB-94BC2D2B1417}" type="datetime1">
              <a:rPr lang="en-US" smtClean="0"/>
              <a:t>4/5/2019</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921F1920-E674-4D8D-8592-CCEE67525F87}" type="slidenum">
              <a:rPr lang="en-US" smtClean="0"/>
              <a:pPr>
                <a:defRPr/>
              </a:pPr>
              <a:t>‹#›</a:t>
            </a:fld>
            <a:endParaRPr lang="en-US"/>
          </a:p>
        </p:txBody>
      </p:sp>
    </p:spTree>
    <p:extLst>
      <p:ext uri="{BB962C8B-B14F-4D97-AF65-F5344CB8AC3E}">
        <p14:creationId xmlns:p14="http://schemas.microsoft.com/office/powerpoint/2010/main" val="37212871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908695AC-BEC5-406D-B07C-FC5372C5C991}" type="datetime1">
              <a:rPr lang="en-US" smtClean="0"/>
              <a:t>4/5/2019</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90A4823E-707E-4562-B96A-B86B9DAE83E6}" type="slidenum">
              <a:rPr lang="en-US" smtClean="0"/>
              <a:pPr>
                <a:defRPr/>
              </a:pPr>
              <a:t>‹#›</a:t>
            </a:fld>
            <a:endParaRPr lang="en-US"/>
          </a:p>
        </p:txBody>
      </p:sp>
    </p:spTree>
    <p:extLst>
      <p:ext uri="{BB962C8B-B14F-4D97-AF65-F5344CB8AC3E}">
        <p14:creationId xmlns:p14="http://schemas.microsoft.com/office/powerpoint/2010/main" val="969999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4A7A7C82-CFC2-4E03-8A8C-104DE06F4DA0}" type="datetime1">
              <a:rPr lang="en-US" smtClean="0"/>
              <a:t>4/5/2019</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A7AF12BF-A574-4087-8583-0517AABEE0CE}" type="slidenum">
              <a:rPr lang="en-US" smtClean="0"/>
              <a:pPr>
                <a:defRPr/>
              </a:pPr>
              <a:t>‹#›</a:t>
            </a:fld>
            <a:endParaRPr lang="en-US"/>
          </a:p>
        </p:txBody>
      </p:sp>
    </p:spTree>
    <p:extLst>
      <p:ext uri="{BB962C8B-B14F-4D97-AF65-F5344CB8AC3E}">
        <p14:creationId xmlns:p14="http://schemas.microsoft.com/office/powerpoint/2010/main" val="40321818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ECB5BB3C-416E-42BA-BAE6-98C5C59F75BC}" type="datetime1">
              <a:rPr lang="en-US" smtClean="0"/>
              <a:t>4/5/2019</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E8646F85-33B3-4E6B-9436-5E074C0AF259}" type="slidenum">
              <a:rPr lang="en-US" smtClean="0"/>
              <a:pPr>
                <a:defRPr/>
              </a:pPr>
              <a:t>‹#›</a:t>
            </a:fld>
            <a:endParaRPr lang="en-US"/>
          </a:p>
        </p:txBody>
      </p:sp>
    </p:spTree>
    <p:extLst>
      <p:ext uri="{BB962C8B-B14F-4D97-AF65-F5344CB8AC3E}">
        <p14:creationId xmlns:p14="http://schemas.microsoft.com/office/powerpoint/2010/main" val="3466355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F02D2C7A-EC75-4A8A-88EF-EE7BFB170DF1}" type="datetime1">
              <a:rPr lang="en-US" smtClean="0"/>
              <a:t>4/5/2019</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F6EC7FFF-5444-4DF5-8123-797FB507E066}" type="slidenum">
              <a:rPr lang="en-US" smtClean="0"/>
              <a:pPr>
                <a:defRPr/>
              </a:pPr>
              <a:t>‹#›</a:t>
            </a:fld>
            <a:endParaRPr lang="en-US"/>
          </a:p>
        </p:txBody>
      </p:sp>
    </p:spTree>
    <p:extLst>
      <p:ext uri="{BB962C8B-B14F-4D97-AF65-F5344CB8AC3E}">
        <p14:creationId xmlns:p14="http://schemas.microsoft.com/office/powerpoint/2010/main" val="17015029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9582A165-CA06-4E8D-9D5F-0439BE7F278D}" type="datetime1">
              <a:rPr lang="en-US" smtClean="0"/>
              <a:t>4/5/2019</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6CDFCAAE-2D55-4AE4-9045-06897B382E13}" type="slidenum">
              <a:rPr lang="en-US" smtClean="0"/>
              <a:pPr>
                <a:defRPr/>
              </a:pPr>
              <a:t>‹#›</a:t>
            </a:fld>
            <a:endParaRPr lang="en-US"/>
          </a:p>
        </p:txBody>
      </p:sp>
    </p:spTree>
    <p:extLst>
      <p:ext uri="{BB962C8B-B14F-4D97-AF65-F5344CB8AC3E}">
        <p14:creationId xmlns:p14="http://schemas.microsoft.com/office/powerpoint/2010/main" val="258344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E8646F85-33B3-4E6B-9436-5E074C0AF25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7C019527-523A-49AA-B4D5-68D1888EFDE7}" type="datetime1">
              <a:rPr lang="en-US" smtClean="0"/>
              <a:t>4/5/2019</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FC2CD53B-1A54-4CEB-880C-E8E033922800}" type="slidenum">
              <a:rPr lang="en-US" smtClean="0"/>
              <a:pPr>
                <a:defRPr/>
              </a:pPr>
              <a:t>‹#›</a:t>
            </a:fld>
            <a:endParaRPr lang="en-US"/>
          </a:p>
        </p:txBody>
      </p:sp>
    </p:spTree>
    <p:extLst>
      <p:ext uri="{BB962C8B-B14F-4D97-AF65-F5344CB8AC3E}">
        <p14:creationId xmlns:p14="http://schemas.microsoft.com/office/powerpoint/2010/main" val="3537834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BE5B5FE4-94F5-4D4A-B7D9-94E91BB6CEF8}" type="datetime1">
              <a:rPr lang="en-US" smtClean="0"/>
              <a:t>4/5/2019</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A8CE45EF-B955-41BE-8C29-0CBA54AD40B3}" type="slidenum">
              <a:rPr lang="en-US" smtClean="0"/>
              <a:pPr>
                <a:defRPr/>
              </a:pPr>
              <a:t>‹#›</a:t>
            </a:fld>
            <a:endParaRPr lang="en-US"/>
          </a:p>
        </p:txBody>
      </p:sp>
    </p:spTree>
    <p:extLst>
      <p:ext uri="{BB962C8B-B14F-4D97-AF65-F5344CB8AC3E}">
        <p14:creationId xmlns:p14="http://schemas.microsoft.com/office/powerpoint/2010/main" val="11607661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75D6DD47-8FC2-424B-93C4-7A2AC4601988}" type="datetime1">
              <a:rPr lang="en-US" smtClean="0"/>
              <a:t>4/5/2019</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8B736AAC-F1A9-4406-8F61-0915684FB551}" type="slidenum">
              <a:rPr lang="en-US" smtClean="0"/>
              <a:pPr>
                <a:defRPr/>
              </a:pPr>
              <a:t>‹#›</a:t>
            </a:fld>
            <a:endParaRPr lang="en-US"/>
          </a:p>
        </p:txBody>
      </p:sp>
    </p:spTree>
    <p:extLst>
      <p:ext uri="{BB962C8B-B14F-4D97-AF65-F5344CB8AC3E}">
        <p14:creationId xmlns:p14="http://schemas.microsoft.com/office/powerpoint/2010/main" val="1652220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DA88160D-9335-43D5-8703-2B9DED132549}" type="datetime1">
              <a:rPr lang="en-US" smtClean="0"/>
              <a:t>4/5/2019</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96E3DD5C-1FBF-49BE-B03E-3AF94ADC5CC5}" type="slidenum">
              <a:rPr lang="en-US" smtClean="0"/>
              <a:pPr>
                <a:defRPr/>
              </a:pPr>
              <a:t>‹#›</a:t>
            </a:fld>
            <a:endParaRPr lang="en-US"/>
          </a:p>
        </p:txBody>
      </p:sp>
    </p:spTree>
    <p:extLst>
      <p:ext uri="{BB962C8B-B14F-4D97-AF65-F5344CB8AC3E}">
        <p14:creationId xmlns:p14="http://schemas.microsoft.com/office/powerpoint/2010/main" val="3452945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B72E1115-4B28-4837-B941-449C6740D8DB}" type="datetime1">
              <a:rPr lang="en-US" smtClean="0"/>
              <a:t>4/5/2019</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1DF88A3F-81FB-47C3-BC35-38E6FC6084E1}" type="slidenum">
              <a:rPr lang="en-US" smtClean="0"/>
              <a:pPr>
                <a:defRPr/>
              </a:pPr>
              <a:t>‹#›</a:t>
            </a:fld>
            <a:endParaRPr lang="en-US"/>
          </a:p>
        </p:txBody>
      </p:sp>
    </p:spTree>
    <p:extLst>
      <p:ext uri="{BB962C8B-B14F-4D97-AF65-F5344CB8AC3E}">
        <p14:creationId xmlns:p14="http://schemas.microsoft.com/office/powerpoint/2010/main" val="13641752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F37C0839-B0B8-477A-ADEC-9D6579C03F61}" type="datetime1">
              <a:rPr lang="en-US" smtClean="0"/>
              <a:t>4/5/2019</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DB4048BB-DC65-423E-A7F1-CD6CB0EC0317}" type="slidenum">
              <a:rPr lang="en-US" smtClean="0"/>
              <a:pPr>
                <a:defRPr/>
              </a:pPr>
              <a:t>‹#›</a:t>
            </a:fld>
            <a:endParaRPr lang="en-US"/>
          </a:p>
        </p:txBody>
      </p:sp>
    </p:spTree>
    <p:extLst>
      <p:ext uri="{BB962C8B-B14F-4D97-AF65-F5344CB8AC3E}">
        <p14:creationId xmlns:p14="http://schemas.microsoft.com/office/powerpoint/2010/main" val="13433819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37D50963-0CED-49D6-B3BE-9DA331CC9E46}" type="datetime1">
              <a:rPr lang="en-US" smtClean="0"/>
              <a:t>4/5/2019</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smtClean="0"/>
              <a:t>CSE1051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9E9C5588-EBD5-4684-AFA3-5A5A2455C60F}" type="slidenum">
              <a:rPr lang="en-US" smtClean="0"/>
              <a:pPr>
                <a:defRPr/>
              </a:pPr>
              <a:t>‹#›</a:t>
            </a:fld>
            <a:endParaRPr lang="en-US"/>
          </a:p>
        </p:txBody>
      </p:sp>
    </p:spTree>
    <p:extLst>
      <p:ext uri="{BB962C8B-B14F-4D97-AF65-F5344CB8AC3E}">
        <p14:creationId xmlns:p14="http://schemas.microsoft.com/office/powerpoint/2010/main" val="1402736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5A64B22F-91ED-4D2B-B662-8C0EC8C9B389}" type="datetime1">
              <a:rPr lang="en-US" smtClean="0"/>
              <a:t>4/5/2019</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E65B16A2-20E7-42B6-B878-1367D1FA5A53}" type="slidenum">
              <a:rPr lang="en-US" smtClean="0"/>
              <a:pPr>
                <a:defRPr/>
              </a:pPr>
              <a:t>‹#›</a:t>
            </a:fld>
            <a:endParaRPr lang="en-US"/>
          </a:p>
        </p:txBody>
      </p:sp>
    </p:spTree>
    <p:extLst>
      <p:ext uri="{BB962C8B-B14F-4D97-AF65-F5344CB8AC3E}">
        <p14:creationId xmlns:p14="http://schemas.microsoft.com/office/powerpoint/2010/main" val="4269521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911CEAD6-66AC-4FED-8B7A-4107C500EA15}" type="datetime1">
              <a:rPr lang="en-US" smtClean="0"/>
              <a:t>4/5/2019</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46B0B015-97B4-472B-9EA2-54D5B53F4BAC}" type="slidenum">
              <a:rPr lang="en-US" smtClean="0"/>
              <a:pPr>
                <a:defRPr/>
              </a:pPr>
              <a:t>‹#›</a:t>
            </a:fld>
            <a:endParaRPr lang="en-US"/>
          </a:p>
        </p:txBody>
      </p:sp>
    </p:spTree>
    <p:extLst>
      <p:ext uri="{BB962C8B-B14F-4D97-AF65-F5344CB8AC3E}">
        <p14:creationId xmlns:p14="http://schemas.microsoft.com/office/powerpoint/2010/main" val="13434011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36D02F56-D452-4C62-A14B-5E185585C234}" type="datetime1">
              <a:rPr lang="en-US" smtClean="0"/>
              <a:t>4/5/2019</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EC218D31-143B-43E5-983D-47B5467F809D}" type="slidenum">
              <a:rPr lang="en-US" smtClean="0"/>
              <a:pPr>
                <a:defRPr/>
              </a:pPr>
              <a:t>‹#›</a:t>
            </a:fld>
            <a:endParaRPr lang="en-US"/>
          </a:p>
        </p:txBody>
      </p:sp>
    </p:spTree>
    <p:extLst>
      <p:ext uri="{BB962C8B-B14F-4D97-AF65-F5344CB8AC3E}">
        <p14:creationId xmlns:p14="http://schemas.microsoft.com/office/powerpoint/2010/main" val="41798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F6EC7FFF-5444-4DF5-8123-797FB507E066}"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92DFF2B9-2287-4C02-A1FE-46096FE0856A}" type="datetime1">
              <a:rPr lang="en-US" smtClean="0"/>
              <a:t>4/5/2019</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E09E2777-FA48-47B4-9044-941537773736}" type="slidenum">
              <a:rPr lang="en-US" smtClean="0"/>
              <a:pPr>
                <a:defRPr/>
              </a:pPr>
              <a:t>‹#›</a:t>
            </a:fld>
            <a:endParaRPr lang="en-US"/>
          </a:p>
        </p:txBody>
      </p:sp>
    </p:spTree>
    <p:extLst>
      <p:ext uri="{BB962C8B-B14F-4D97-AF65-F5344CB8AC3E}">
        <p14:creationId xmlns:p14="http://schemas.microsoft.com/office/powerpoint/2010/main" val="1550332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0B8A398C-F56B-4E2A-A534-508F44E5D675}" type="datetime1">
              <a:rPr lang="en-US" smtClean="0"/>
              <a:t>4/5/2019</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86157ED9-D656-4504-8C55-179C8C32E524}" type="slidenum">
              <a:rPr lang="en-US" smtClean="0"/>
              <a:pPr>
                <a:defRPr/>
              </a:pPr>
              <a:t>‹#›</a:t>
            </a:fld>
            <a:endParaRPr lang="en-US"/>
          </a:p>
        </p:txBody>
      </p:sp>
    </p:spTree>
    <p:extLst>
      <p:ext uri="{BB962C8B-B14F-4D97-AF65-F5344CB8AC3E}">
        <p14:creationId xmlns:p14="http://schemas.microsoft.com/office/powerpoint/2010/main" val="26198255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A6281E82-2BA5-4CFD-89B0-BB9A0D11B419}" type="datetime1">
              <a:rPr lang="en-US" smtClean="0"/>
              <a:t>4/5/2019</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1C693900-5372-4D6C-8678-49B59047B9BC}" type="slidenum">
              <a:rPr lang="en-US" smtClean="0"/>
              <a:pPr>
                <a:defRPr/>
              </a:pPr>
              <a:t>‹#›</a:t>
            </a:fld>
            <a:endParaRPr lang="en-US"/>
          </a:p>
        </p:txBody>
      </p:sp>
    </p:spTree>
    <p:extLst>
      <p:ext uri="{BB962C8B-B14F-4D97-AF65-F5344CB8AC3E}">
        <p14:creationId xmlns:p14="http://schemas.microsoft.com/office/powerpoint/2010/main" val="1464602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4F8AA617-7C02-4D29-AD18-AE5BC0BDC8E4}" type="datetime1">
              <a:rPr lang="en-US" smtClean="0"/>
              <a:t>4/5/2019</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F8458DD4-31A4-4358-B18D-941134EE4E82}" type="slidenum">
              <a:rPr lang="en-US" smtClean="0"/>
              <a:pPr>
                <a:defRPr/>
              </a:pPr>
              <a:t>‹#›</a:t>
            </a:fld>
            <a:endParaRPr lang="en-US"/>
          </a:p>
        </p:txBody>
      </p:sp>
    </p:spTree>
    <p:extLst>
      <p:ext uri="{BB962C8B-B14F-4D97-AF65-F5344CB8AC3E}">
        <p14:creationId xmlns:p14="http://schemas.microsoft.com/office/powerpoint/2010/main" val="14184103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BE3FFD94-189F-496B-9D87-2F6269391F25}" type="datetime1">
              <a:rPr lang="en-US" smtClean="0"/>
              <a:t>4/5/2019</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41FE3D2A-9F41-455E-A68D-8A0393141F5F}" type="slidenum">
              <a:rPr lang="en-US" smtClean="0"/>
              <a:pPr>
                <a:defRPr/>
              </a:pPr>
              <a:t>‹#›</a:t>
            </a:fld>
            <a:endParaRPr lang="en-US"/>
          </a:p>
        </p:txBody>
      </p:sp>
    </p:spTree>
    <p:extLst>
      <p:ext uri="{BB962C8B-B14F-4D97-AF65-F5344CB8AC3E}">
        <p14:creationId xmlns:p14="http://schemas.microsoft.com/office/powerpoint/2010/main" val="28201169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F86A8FB0-B581-40EB-99A6-DA1DC6FBD35A}" type="datetime1">
              <a:rPr lang="en-US" smtClean="0"/>
              <a:t>4/5/2019</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1BBB0589-513B-4FD4-A529-3449D5FAD81B}" type="slidenum">
              <a:rPr lang="en-US" smtClean="0"/>
              <a:pPr>
                <a:defRPr/>
              </a:pPr>
              <a:t>‹#›</a:t>
            </a:fld>
            <a:endParaRPr lang="en-US"/>
          </a:p>
        </p:txBody>
      </p:sp>
    </p:spTree>
    <p:extLst>
      <p:ext uri="{BB962C8B-B14F-4D97-AF65-F5344CB8AC3E}">
        <p14:creationId xmlns:p14="http://schemas.microsoft.com/office/powerpoint/2010/main" val="56147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6CDFCAAE-2D55-4AE4-9045-06897B382E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FC2CD53B-1A54-4CEB-880C-E8E0339228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A8CE45EF-B955-41BE-8C29-0CBA54AD40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8B736AAC-F1A9-4406-8F61-0915684FB55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tif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048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mn-lt"/>
              </a:defRPr>
            </a:lvl1pPr>
          </a:lstStyle>
          <a:p>
            <a:pPr>
              <a:defRPr/>
            </a:pPr>
            <a:r>
              <a:rPr lang="en-US" smtClean="0"/>
              <a:t>CSE1051                                            Department of CSE</a:t>
            </a:r>
            <a:endParaRPr lang="en-US">
              <a:solidFill>
                <a:schemeClr val="bg1"/>
              </a:solidFill>
            </a:endParaRPr>
          </a:p>
        </p:txBody>
      </p:sp>
      <p:sp>
        <p:nvSpPr>
          <p:cNvPr id="65541" name="Rectangle 5"/>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solidFill>
                  <a:schemeClr val="bg1"/>
                </a:solidFill>
                <a:latin typeface="+mn-lt"/>
              </a:defRPr>
            </a:lvl1pPr>
          </a:lstStyle>
          <a:p>
            <a:pPr>
              <a:defRPr/>
            </a:pPr>
            <a:fld id="{6F3113C2-9AB9-43CB-9BEC-5C396E2C972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C5DF73E6-F474-4278-9446-38251AA21E23}" type="datetime1">
              <a:rPr lang="en-US" smtClean="0"/>
              <a:t>4/5/2019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CSE1051                                            Department of CSE</a:t>
            </a:r>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F3113C2-9AB9-43CB-9BEC-5C396E2C9722}"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8FC3363A-86BC-47BE-BA5F-948140827E7C}" type="datetime1">
              <a:rPr lang="en-US" smtClean="0"/>
              <a:t>4/5/2019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CSE1051                                            Department of CSE</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22E4A5-6D6B-46D3-B3B2-B33705D8BC72}" type="datetime1">
              <a:rPr lang="en-US" smtClean="0"/>
              <a:t>4/5/2019</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F3113C2-9AB9-43CB-9BEC-5C396E2C9722}"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3442249755"/>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96D5FF03-BF1F-4759-863D-A7806692723A}" type="datetime1">
              <a:rPr lang="en-US" smtClean="0"/>
              <a:t>4/5/2019</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smtClean="0"/>
              <a:t>CSE1051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F3113C2-9AB9-43CB-9BEC-5C396E2C9722}"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1224687447"/>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hyperlink" Target="cyber/Cyber%20Security-Supplement.ppt" TargetMode="External"/><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548680"/>
            <a:ext cx="5472608" cy="5472608"/>
          </a:xfrm>
          <a:prstGeom prst="ellipse">
            <a:avLst/>
          </a:prstGeom>
          <a:ln>
            <a:noFill/>
          </a:ln>
          <a:effectLst>
            <a:softEdge rad="112500"/>
          </a:effectLst>
        </p:spPr>
      </p:pic>
    </p:spTree>
    <p:extLst>
      <p:ext uri="{BB962C8B-B14F-4D97-AF65-F5344CB8AC3E}">
        <p14:creationId xmlns:p14="http://schemas.microsoft.com/office/powerpoint/2010/main" val="4210195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Classification of Cyber Crimes</a:t>
            </a:r>
          </a:p>
        </p:txBody>
      </p:sp>
      <p:sp>
        <p:nvSpPr>
          <p:cNvPr id="4099" name="Rectangle 3"/>
          <p:cNvSpPr>
            <a:spLocks noGrp="1" noChangeArrowheads="1"/>
          </p:cNvSpPr>
          <p:nvPr>
            <p:ph idx="1"/>
          </p:nvPr>
        </p:nvSpPr>
        <p:spPr>
          <a:xfrm>
            <a:off x="838199" y="1249958"/>
            <a:ext cx="10148250" cy="4915346"/>
          </a:xfrm>
          <a:prstGeom prst="rect">
            <a:avLst/>
          </a:prstGeom>
        </p:spPr>
        <p:txBody>
          <a:bodyPr>
            <a:normAutofit lnSpcReduction="10000"/>
          </a:bodyPr>
          <a:lstStyle/>
          <a:p>
            <a:pPr marL="0" indent="0">
              <a:lnSpc>
                <a:spcPct val="100000"/>
              </a:lnSpc>
              <a:spcBef>
                <a:spcPts val="600"/>
              </a:spcBef>
              <a:spcAft>
                <a:spcPts val="600"/>
              </a:spcAft>
              <a:buNone/>
            </a:pPr>
            <a:r>
              <a:rPr lang="en-US" sz="2400" u="sng" dirty="0"/>
              <a:t>Where computers are used to commit crime</a:t>
            </a:r>
          </a:p>
          <a:p>
            <a:pPr>
              <a:lnSpc>
                <a:spcPct val="100000"/>
              </a:lnSpc>
              <a:spcBef>
                <a:spcPts val="600"/>
              </a:spcBef>
              <a:spcAft>
                <a:spcPts val="600"/>
              </a:spcAft>
            </a:pPr>
            <a:r>
              <a:rPr lang="en-US" sz="2400" dirty="0"/>
              <a:t>This category includes traditional offenses such as fraud committed through the use of a computer. </a:t>
            </a:r>
          </a:p>
          <a:p>
            <a:pPr>
              <a:lnSpc>
                <a:spcPct val="100000"/>
              </a:lnSpc>
              <a:spcBef>
                <a:spcPts val="600"/>
              </a:spcBef>
              <a:spcAft>
                <a:spcPts val="600"/>
              </a:spcAft>
            </a:pPr>
            <a:r>
              <a:rPr lang="en-US" sz="2400" dirty="0"/>
              <a:t>Some examples are:</a:t>
            </a:r>
          </a:p>
          <a:p>
            <a:pPr marL="457200" indent="-457200">
              <a:lnSpc>
                <a:spcPct val="100000"/>
              </a:lnSpc>
              <a:spcBef>
                <a:spcPts val="600"/>
              </a:spcBef>
              <a:spcAft>
                <a:spcPts val="600"/>
              </a:spcAft>
              <a:buFont typeface="+mj-lt"/>
              <a:buAutoNum type="arabicPeriod"/>
            </a:pPr>
            <a:r>
              <a:rPr lang="en-US" sz="2400" dirty="0"/>
              <a:t> 	Financial Crime</a:t>
            </a:r>
          </a:p>
          <a:p>
            <a:pPr marL="457200" indent="-457200">
              <a:lnSpc>
                <a:spcPct val="100000"/>
              </a:lnSpc>
              <a:spcBef>
                <a:spcPts val="600"/>
              </a:spcBef>
              <a:spcAft>
                <a:spcPts val="600"/>
              </a:spcAft>
              <a:buFont typeface="+mj-lt"/>
              <a:buAutoNum type="arabicPeriod"/>
            </a:pPr>
            <a:r>
              <a:rPr lang="en-US" sz="2400" dirty="0"/>
              <a:t>	Online Gambling</a:t>
            </a:r>
          </a:p>
          <a:p>
            <a:pPr marL="457200" indent="-457200">
              <a:lnSpc>
                <a:spcPct val="100000"/>
              </a:lnSpc>
              <a:spcBef>
                <a:spcPts val="600"/>
              </a:spcBef>
              <a:spcAft>
                <a:spcPts val="600"/>
              </a:spcAft>
              <a:buFont typeface="+mj-lt"/>
              <a:buAutoNum type="arabicPeriod"/>
            </a:pPr>
            <a:r>
              <a:rPr lang="en-US" sz="2400" dirty="0"/>
              <a:t>	Intellectual Property Crimes</a:t>
            </a:r>
          </a:p>
          <a:p>
            <a:pPr marL="457200" indent="-457200">
              <a:lnSpc>
                <a:spcPct val="100000"/>
              </a:lnSpc>
              <a:spcBef>
                <a:spcPts val="600"/>
              </a:spcBef>
              <a:spcAft>
                <a:spcPts val="600"/>
              </a:spcAft>
              <a:buFont typeface="+mj-lt"/>
              <a:buAutoNum type="arabicPeriod"/>
            </a:pPr>
            <a:r>
              <a:rPr lang="en-US" sz="2400" dirty="0"/>
              <a:t>	Email spoofing</a:t>
            </a:r>
          </a:p>
          <a:p>
            <a:pPr marL="457200" indent="-457200">
              <a:lnSpc>
                <a:spcPct val="100000"/>
              </a:lnSpc>
              <a:spcBef>
                <a:spcPts val="600"/>
              </a:spcBef>
              <a:spcAft>
                <a:spcPts val="600"/>
              </a:spcAft>
              <a:buFont typeface="+mj-lt"/>
              <a:buAutoNum type="arabicPeriod"/>
            </a:pPr>
            <a:r>
              <a:rPr lang="en-US" sz="2400" dirty="0"/>
              <a:t>	Cyber defamation</a:t>
            </a:r>
          </a:p>
          <a:p>
            <a:pPr marL="457200" indent="-457200">
              <a:lnSpc>
                <a:spcPct val="100000"/>
              </a:lnSpc>
              <a:spcBef>
                <a:spcPts val="600"/>
              </a:spcBef>
              <a:spcAft>
                <a:spcPts val="600"/>
              </a:spcAft>
              <a:buFont typeface="+mj-lt"/>
              <a:buAutoNum type="arabicPeriod"/>
            </a:pPr>
            <a:r>
              <a:rPr lang="en-US" sz="2400" dirty="0"/>
              <a:t>	Cyber stalking</a:t>
            </a:r>
          </a:p>
        </p:txBody>
      </p:sp>
      <p:sp>
        <p:nvSpPr>
          <p:cNvPr id="4" name="Date Placeholder 3"/>
          <p:cNvSpPr>
            <a:spLocks noGrp="1"/>
          </p:cNvSpPr>
          <p:nvPr>
            <p:ph type="dt" sz="half" idx="10"/>
          </p:nvPr>
        </p:nvSpPr>
        <p:spPr/>
        <p:txBody>
          <a:bodyPr/>
          <a:lstStyle/>
          <a:p>
            <a:pPr>
              <a:defRPr/>
            </a:pPr>
            <a:fld id="{51C477DA-C5D3-4CE3-9337-6B29A3B928B8}"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10</a:t>
            </a:fld>
            <a:endParaRPr lang="en-US"/>
          </a:p>
        </p:txBody>
      </p:sp>
    </p:spTree>
    <p:extLst>
      <p:ext uri="{BB962C8B-B14F-4D97-AF65-F5344CB8AC3E}">
        <p14:creationId xmlns:p14="http://schemas.microsoft.com/office/powerpoint/2010/main" val="462378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1. Financial crimes</a:t>
            </a:r>
          </a:p>
        </p:txBody>
      </p:sp>
      <p:sp>
        <p:nvSpPr>
          <p:cNvPr id="4099" name="Rectangle 3"/>
          <p:cNvSpPr>
            <a:spLocks noGrp="1" noChangeArrowheads="1"/>
          </p:cNvSpPr>
          <p:nvPr>
            <p:ph idx="1"/>
          </p:nvPr>
        </p:nvSpPr>
        <p:spPr>
          <a:xfrm>
            <a:off x="838199" y="1066801"/>
            <a:ext cx="10298361" cy="5059363"/>
          </a:xfrm>
          <a:prstGeom prst="rect">
            <a:avLst/>
          </a:prstGeom>
        </p:spPr>
        <p:txBody>
          <a:bodyPr>
            <a:normAutofit/>
          </a:bodyPr>
          <a:lstStyle/>
          <a:p>
            <a:pPr>
              <a:lnSpc>
                <a:spcPct val="150000"/>
              </a:lnSpc>
            </a:pPr>
            <a:endParaRPr lang="en-US" sz="2400" dirty="0"/>
          </a:p>
          <a:p>
            <a:pPr algn="just">
              <a:lnSpc>
                <a:spcPct val="150000"/>
              </a:lnSpc>
            </a:pPr>
            <a:r>
              <a:rPr lang="en-US" sz="3600" dirty="0" smtClean="0"/>
              <a:t>This </a:t>
            </a:r>
            <a:r>
              <a:rPr lang="en-US" sz="3600" dirty="0"/>
              <a:t>would include cheating, credit card frauds, money laundering etc.</a:t>
            </a:r>
          </a:p>
          <a:p>
            <a:pPr>
              <a:lnSpc>
                <a:spcPct val="150000"/>
              </a:lnSpc>
            </a:pPr>
            <a:endParaRPr lang="en-US" sz="2400" dirty="0"/>
          </a:p>
        </p:txBody>
      </p:sp>
      <p:sp>
        <p:nvSpPr>
          <p:cNvPr id="4" name="Date Placeholder 3"/>
          <p:cNvSpPr>
            <a:spLocks noGrp="1"/>
          </p:cNvSpPr>
          <p:nvPr>
            <p:ph type="dt" sz="half" idx="10"/>
          </p:nvPr>
        </p:nvSpPr>
        <p:spPr/>
        <p:txBody>
          <a:bodyPr/>
          <a:lstStyle/>
          <a:p>
            <a:pPr>
              <a:defRPr/>
            </a:pPr>
            <a:fld id="{DB83B2C1-C788-4B65-9532-4C9149C28100}"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11</a:t>
            </a:fld>
            <a:endParaRPr lang="en-US"/>
          </a:p>
        </p:txBody>
      </p:sp>
    </p:spTree>
    <p:extLst>
      <p:ext uri="{BB962C8B-B14F-4D97-AF65-F5344CB8AC3E}">
        <p14:creationId xmlns:p14="http://schemas.microsoft.com/office/powerpoint/2010/main" val="3535041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2. Online gambling</a:t>
            </a:r>
          </a:p>
        </p:txBody>
      </p:sp>
      <p:sp>
        <p:nvSpPr>
          <p:cNvPr id="4099" name="Rectangle 3"/>
          <p:cNvSpPr>
            <a:spLocks noGrp="1" noChangeArrowheads="1"/>
          </p:cNvSpPr>
          <p:nvPr>
            <p:ph idx="1"/>
          </p:nvPr>
        </p:nvSpPr>
        <p:spPr>
          <a:xfrm>
            <a:off x="838199" y="1177950"/>
            <a:ext cx="10515601" cy="5059363"/>
          </a:xfrm>
          <a:prstGeom prst="rect">
            <a:avLst/>
          </a:prstGeom>
        </p:spPr>
        <p:txBody>
          <a:bodyPr>
            <a:normAutofit/>
          </a:bodyPr>
          <a:lstStyle/>
          <a:p>
            <a:pPr algn="just">
              <a:lnSpc>
                <a:spcPct val="150000"/>
              </a:lnSpc>
            </a:pPr>
            <a:r>
              <a:rPr lang="en-US" sz="2800" dirty="0">
                <a:latin typeface="Verdana"/>
              </a:rPr>
              <a:t>There are millions of websites; all hosted on servers abroad, that offer online gambling. </a:t>
            </a:r>
          </a:p>
          <a:p>
            <a:pPr algn="just">
              <a:lnSpc>
                <a:spcPct val="150000"/>
              </a:lnSpc>
            </a:pPr>
            <a:r>
              <a:rPr lang="en-US" sz="2800" dirty="0">
                <a:latin typeface="Verdana"/>
              </a:rPr>
              <a:t>In fact, it is believed that many of these websites are actually fronts for money laundering.</a:t>
            </a:r>
            <a:endParaRPr lang="en-US" sz="2800" dirty="0"/>
          </a:p>
        </p:txBody>
      </p:sp>
      <p:sp>
        <p:nvSpPr>
          <p:cNvPr id="5" name="Date Placeholder 4"/>
          <p:cNvSpPr>
            <a:spLocks noGrp="1"/>
          </p:cNvSpPr>
          <p:nvPr>
            <p:ph type="dt" sz="half" idx="10"/>
          </p:nvPr>
        </p:nvSpPr>
        <p:spPr/>
        <p:txBody>
          <a:bodyPr/>
          <a:lstStyle/>
          <a:p>
            <a:pPr>
              <a:defRPr/>
            </a:pPr>
            <a:fld id="{21AA8E71-B5F2-44F0-8004-E56A27C738CC}"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E9C5588-EBD5-4684-AFA3-5A5A2455C60F}" type="slidenum">
              <a:rPr lang="en-US" smtClean="0"/>
              <a:pPr>
                <a:defRPr/>
              </a:pPr>
              <a:t>12</a:t>
            </a:fld>
            <a:endParaRPr lang="en-US"/>
          </a:p>
        </p:txBody>
      </p:sp>
      <p:sp>
        <p:nvSpPr>
          <p:cNvPr id="2" name="AutoShape 2" descr="data:image/jpeg;base64,/9j/4AAQSkZJRgABAQAAAQABAAD/2wCEAAkGBxQSEhUUEhQUFRQXFhUUFBUYGBUXFhQYGBUYFxgcFxcdHSggGBwlHBQVITEhJSkrLi4uFx8zODMsNygtLisBCgoKDg0OGxAQGywkHyQsLCwsLCwsLCwsLCwsLCwsLCwsLCwsLCwsLCwsLCwsLCwsLCwsLCwsLCwsLCwsLCwsLP/AABEIAK0BJAMBEQACEQEDEQH/xAAcAAABBQEBAQAAAAAAAAAAAAACAAEDBAUGBwj/xABVEAACAAQCBAkGCQgFCgcAAAABAgADBBESIQUxQVEGBxMiYXGBkdEUMlKSobEVIzNCU1Rik9IWJHKCwdPh8ENjlKKyCBc0RFVko7PD8SVzdIOEwuL/xAAbAQACAwEBAQAAAAAAAAAAAAAAAQIDBAUGB//EAD4RAAIBAgMEBgcFCAMBAQAAAAABAgMRBBIhEzFBUQUUYXGBkRUiMlKh4fAzQrHB0QYjU2KSouLxcoLSskP/2gAMAwEAAhEDEQA/APDoAGgAUACgAUACgAUACgAUACgAUACgAUACgAUACgAUACgAUACgAUACgAUACgAUACgAUACgAUACgAUACgAUACgAUACgAcQAK0ACwwAOEMAroISTugFnQYpjCI7RBCkMMW1Q/kRgFtoi8iaAe2ieucQOhpLmpmTZKTHUqqs6qwTK5ABGRN9f2TAWRd1c7OfwxolnTJIo0Z5c2ZKYBZILYHKkqCOcObqveLVSbVzFUx0acnFp6FeTw8oiTi0fgVWVXYpJ5mI2uVtiIy3Q9jIHj6YWleHNFTzGlzKAY1OeFJBFiAVIO0EEGFsWS67C9rMglcYejW10IXrlybd4Bh7FkZY6K4N+X6ln8tKA+Zo9Zn6C0p9hIPsg2MgXSFLimihWcY2jpfn6LcdcmmHvMCoSZdTxVOe5grxi6LKM50YbKL5yqW56udEurTtdludEcjjH0S+rRh3fIUv4ozXK54iEN5dPCfRUw4Roy+V2IlUy4RcDMhgduyHZmZ9JUVFyd9PiHLrdE8oiro5nxOyAhUmDm2OIoXJwnZzd+UTjBydidHH0a0ssXqNJ4Q6HdwnwZLzOG5pqUgZ68iT7I1PAzSvdfXga86JG0poawYaNkMCWGVNS5YWK57r4SR0RknFxdmYKvSdKnJxad0RV2nNCyZYmPouXhJIFqSlztrtsOdhr2iFbS5bhcbDETUIJ3e65krw70Abf+FLn/ulL45a4jdHQ2UuCL68JNBEA/BiC4uPzWl8YnCLmroz4qpHDSUZ794/5QaC/2bL/ALLTeMT2UjN1+kN8PaB/2cn9mkfihbKQ+vUR/hvQH+zk/s0n8UGykHXqJuaE0JofSEia0qglBFJlt8SiPfAG5pU3GTDMEG8QcWt5fSqxqK8T5o0zSiVUTpa3wpNmIt9dlcgX6bCEWlOABoAHtAArQAK0ADhDAK6C5I7oBZkISzugHmQoACHbARJF7emEJkqm2d26Ms+wbICDXCyC6Lv09O3MwEe3QWLbd+7V1CAduxC6Lvc9Gee87IBeQ1/0rdWQ6t8A9ew9p/yevkKo5/Kpr1+ZDLo7jjOEpvWVR/3moP8AxnjbD2UcWv8AaS7zrKDgTXvT8t8W9lOGU5blbDWquMwwscr2vlC2iTsHUnON0VafgLMqZHlKuFxIJlnZnLDCGOeG9xiF9cDkk7BGhUyuWmhZquBFbNWnkGZSlVQmVhNsnJJLcwEk4Tmd2+DOtWT6vO6XPcVtDcB53lTyDMp8ctlDA8/FcBuaGXURfPogc1a5XsHOeS+q7SCv4vKmpqaiUkyRLWXNAKl3MtMSo6hbi5HxgXfcHoulNWuzZQoqM2tLoi0dxb1PIkNMkqXmGRY47q1mN7EZiyxZtUlbsNOS2pJpHitqacErOkzGBB5MXD2ZgtyLYVAxAnPIRiyN7jLWhZa+RPxacGJ9UKjGVCfMfIkMuQF7Xwa9Ws33Q8jjvMtTBxxKShpZfHgXNIaAnmcaKnmCXN+KmtOYsozLjAV1E3RyDuAt50Sg2ndcB4PBOjUvJ93z4dxVr9G1EmolSQ9KWnKXWolB05MyH5NgpPmkuRc5i+6NqxN1r/s6ruRS+C2kKWolyTUSmE4zJ5Iu8tWlOFOMHIsDMzz1Yr6jGCbbk2jJiMJCpK/1dfAs6X4vqufVcg1RKvyaTW5pCgO0y4C5AfJg2G8RBxbRPA0Fh6t3v1fnoZk7iumpOlgVMiZLYsDNS/NYYMmF9odTivuO6IZbHZVS8r2J9IcDpkmuWlechLSxNLgEKi3YAEE/YG22ca6TtE4GOjnrNt7zWn8XExZ4k+USySge+EgC5YAa/wCrfuiSqJq5nlg2pqF/r6QM3i7mLy156WlpyikKTyq4A3Nz3taDaA8I03ruVyzT8V81pKzDOQO2ElMJOFSdeIHO2vVshOqr2JLAycc1zoeJgWp6gA3An69/xa+EV1d5r6P+zfefPvCxbV1WMvl53/MMUmxmP3QxiPZAA3dAMV+rugFYcHpEAWCDneIBZUEJn2oBZVyCxfaHthCt2EF+mGTDU9MArdgYf7Rv7YRG3YSBhqxHLXu7TARs99h+UGvE3QbauoQCyvkOH+01z357zsgC3Yh8Q3tYbNm7tgFZ8kCXy1t17cvdAO2u5Htv+T6v5tU/+eo/4awy+O44nTDgVc9iLjyicSN45ZiRG2PsnEq/aO/M9hWbKUS69qq0mVIVTKvzWZSXxoL2Z3uF1XsSOiKnfVW3m6LVlO+7h9czP0G8uTJphNnIyuZiOpYFrNLC+oFx2180JEpXdymm1FK77/KxFoiYp0jMZqgcnJWml/KfFHmCYTuJx4rasy23KCW7cODSnrLRW+vMm0No8U9TLxVvKmwecxm4kmXe6kqS1iAhAz23vvG80dwQgoTXreNwaOqEsVTtUy5h5VgGmcmC1pypcYbXNpYzvsTdBbdoRTSzPN9XH01WSXqadZcxArPOqGwzWTC9pfyljldnm3Fjdb21mCMWlqOrUUpJqWl7/h8/Aj4waiUJTPjluDyctUlTipmjbyyqbtYA2Oztgpp7iOKs1dNcN3HvA4H1NLNoVR2lyRKmCa6s72srOfSBvzww2XtrIyc007oKGSUMsnbW/eaEitpzOqKhHkkhECh57FZmCWjgE4iLq5YXsdQtthOLskSjOOeU7+DfYvzHqfJ28lflaeU6cqmGW0vCqTCCwN7sF3gWvttsFHV6DlKLUfWtv0T08SOfpeRNXkzPlYuWnqHxKByV1VzryxG/WpY564MnG3ATrJpq/F+X18BqKopxX1U0VaHE1k5SYHlEmSCAEBHNVpjDXqBGu8LK8iVhqpHbN5u7lu/IGqalaopx5TIUyFfGJLiXT4XwqAUBIbmoRYauZc2GaUNL2Jzr3ai5rttu7CvV6PpBVCcKyW8yZMmzTME4cxGsBLYYiMIx5AWJw7BEo3tuKKip575r3vryLDTqcVtXPWsUcyylpqslxKDAIoPOszC2eRVxrMRV8q0JOUNrJqX1Yh4QacpuQkmXNQsXp5UwK12WXLZnuwHzRZe+0NRdyNSrDIrPXReRoaRrqKXy0/lpMyZMkWlrdSyBJWHCpBzBYAhd7Mc9kEpbi2c6SvK921ouWhW4lD8RUD+sU96W/ZCrbyXR32b7zwjhsLaQqsx8vMy62ik2swzrOY8IBcAT2QyQx7IAG7oBi7u6ABX6RAIIHq7oAsEG6YQrADrhjCB6YBW7CRW+1kP5zhEWuwITNuPqNv5vARy8LD4/tm/Vmb9uUAZewcTftm262Q9ucAZewblcvPPXb3C/TAGTsFj1DEeke3M3gC3Gx7l/k/f6JPO+o/8AosMujuPP9LtefOO+bNPe7GN0dyOHV9t95UtDK7iAgC49oBXHwwBcfDDsK4QEMQ4hiFaALiMAD2hCuPaGIUIB4AFaEA8IQUAhCEB6rxKNzKkfalHvD+EZ6286/Rr9R954lxgi2kasZD45vaBFJve859jqOVt2+EJLgDbWMvCAYx7IYxj2QAN3QDG7oAH7oAHHZAIQHQIAuGqncIRFtEiqdw/ZARugwjasuu3uygI5ohBG6B7+2AWaAxVt4v7IAvEbC2/rO3s3QDvHkLC3R0fxgC8T3TiDX8ymdM8+4CGXrccdVVlPjYmkBJYknlpovnrtsjK+kZJ2sjhyqxzPQh8tp/qa/fzvGD0lPkhbSHIfy6n+pL99P8YXpKfJBtI8kN5dI+pp99P/ABQekp8kRzx5L68QvLZH1NPvp/4oXpKfJBtI8l9eJb0W0idNly/JEGN1UnlajIE5nztgueyJQ6QqTkopLUSmm0rL4/qYdQVLsUuELNgBzIW5w3O02tHaRGVr6ACGI2dGcF6uoUNJkTGQ6nyVT1MxAPZCc4reWRoVJ6xR1vB/ivmlw1YypLGZRGxO/QSMlHSCT74rlWXA008FK/rnTni80fMLYUmLhYqcMx7A2ByxX9IRUq0mbJ4CnFJtb1da9rX5Fqj4vqCX/Qlzvd3PsBA9kDqSIxwlJcDCqOKeUScFS667AorW6L4heJ7Z8UVPo9cGUZnFLM+bVIeuWw9zGDbLkV+j37x51OlFWZTrVip6wbH3Rcc9qzsCIGRHJhCFCA9R4k2/0v8A+P8A9aM9bgdbo3dLwPGuMZP/ABSs1fKn3CKDoSaOcKG2oXgI5lcWDPUOmALqwOE7hASuuYxQ7oYXQsB3CAMyGwHdAO65jYeiALiHVAB18vgqOk/rrGbaSOFLpV/SZZl8FF9H/if/AKhZ5cyp9KT5/D5Ey8E19EfeH8UGeXMi+kqnP4L9CReC6egPWP4oM0uZU+k58/h8gxwaT0B3nxgzS5kPSc/e+A/5Nr6A7z4ws0+Yekpe98PkCODgOqXc9BY/thZp8ySx83ufwHfgyR/Qt3PBepzZZ1ur2+XyPR+J6TydK4tb49su6NVO9lc9FhpZ6cWcYaIkatp1jO9zqy3H2COYotKzX0/9m7o/G4XYLCZo3UFKTcopZppyai9+bLJp62TilpqyM6NHok9h7ojslfd8Qlg+iVUesXHWV9p7ryuNs3s/eu5ZnuV0GNHWBFunVvvlChCUU0+f19d5j6HxeGnh5Q9VZpzcVKSTUVFXTfC90r77ZragjRYJ1Hbr/wC3TbshypKzsh9IUuisNh5Vqdpt2yLO7+tqm0nfRN6P3Vfe25DQ3UDCctltuW3vhuGiTOvXXR6w0aFWcZKmlopR1drKV01vebS7d2m1bQmk03Iy50+1sMoon6c34oduFnbsjRg6DdfNbRHkMXWpzx1SNJJQp+qrO6eX1b37dX8zlY75mJaanaYwRFLOxsqqCST0CE2CTbsj3Tg4s6T5LImKww0irMAzRZl+bcjK9pbi+rPXmL5JO7bO7STUEmdNATZjcGKxZyTHXHYznBxrhOIBQ1szcXv7RsimjJSTa5nR6SoSozhCVvZW5301twWpHwsmzcEpJQezzpImOtxgTlUBzAOZLKLZc3HmLRaznG8YCQ8AjxHhBxfVkgs6qJ6XJLS74s885evuvGiNWLONVwdSOq17jkWBBIORBsRtB6d0TMjQ0AD3hCPTOJRudVjokH2zYorcDqdG7peB5fxgyVOk6y63PLHO7D5q7oxTk095qrSkpaP8DCSkQ/MPe3jENpLmZ3VmvvfBEi6PT0G9ZoTqS5kHiJrivJEw0ZL9FvWPjENtLmQeJqc15COi5e5u8+MG2mHWqnNeQ3wSm5u8+MPbSDrc+wf4GX7ff/GDbzDrsuwXwEu9+8Q9vMXX5ckL4AX0pn92Ht5ckPr8uS+J6WvB2Z6B7x4wsyPONVeQY0BM9D2jxguitqryDGgn9D2r4wroi41eQXwO/o+0eMPQg1U5EsrQMw54QB6TEBew7eoXgsThRqz13Lm9F8/AsroYL8wzD1hE7/Ob+7BYu2cYcHJ+S/V/AUyjcjDgKr6KsqqesAc49LXPTBYUqlWStlsuSaS+fjciGiGOQlscr+cNW85ZDpgykIQqSdlF+Zr8X8rk5MwZZTn1G42bdsaYLQ9tglloRv8Ar8TnPhbRth+dTfuZkaNhHkeZ9EQ/if2/MXwro361M+5mQdXjyYvREP4n9vzENJ6N+tzPuZkHV48h+iYfxP7fmENKaO+tTPuZkPq8eRH0RD+J/b8w00to761M+5mQbCPIPRFLjU/t+Zj8L9L08yVLlUzs4xmZMZkKZhcKAA6/OmHtEWU4KLNNHDU8PBxg73ertbu/MwNEaPapnS5KEBpjBQWNgNufYDFjdlcuhBzkoo9y4JcFJFEl5dpk0gh5xtc2NiF9BbjUN2d4zSm5HYpYdUu8sVuhpj1sipE9llyZc2WZIVbOZhBJLa7c1MtnJi2sxEvNmAGRyZSoLKAouxsBYXZizHrJJPbAkluJTlKbvJ3f6aLyWhmztGTWrZdQJ7CSkl5Zp7c1ndr4777ADO+rK1zdCNOfOVFZ3ZVRQSzMQFUDWSTkBDAw+CPC2TpE1Bp7mXJmLLDn+kutywGxb5C+u0K4joxCGjzbjnlSRLknAons55wADFFXnBjtF2TXF1G5zukFFJPieUxecsUAHpHEufjKr9CT/ifxjPW4HU6O+8YXCfRDPX1ThUIM5syAdVhnl0Rz6iWZ3MfSFaMKzWZJ6aX7BqXQktrB1RDsPOwHrtmh+1zh9ka4ryx5HPp46jJ5ZaP4fL4oln8ESDzDfK+DLHbepGU1ftL2gQKKJVHJewr9nHvXCS7UQSNAEi4BYajkG9hvDyoyxxNWSvBFtODynJ5Dg+kmTeocmHQMPXBlXIujVqPScX4b/LiRHg6uuX8YNuG+Idaa+0XHTBZFblVkr03mXZv8VvKvwcm4wWRm6zMXwenTBZB1iYDUCdPsgsiSrzOxAe3nt6xi3KjmOrW95+YaJMOQZyTqF2ueoQZUOM68naMnfvf4FgUjj5SaV6Llm7gbDtIgyo0qlUj9rUt2Xu/LcvFoNZwXzVYn0mcMe4qVHdfpgykliow0jF97d35WaXk2uZCxubkzCd5mXPfhh2KXVzO7zN9sv8Q5cksbATCTsDXP+CFZE4ZpyyxUm+//ABLsnRo1sWNtYxjAOhnw2v0LiMLQ3U8LG2aTbt/Msq7HK1r9kczHqJqgEItxsvkoO8KQcR6XueqC5OVenH1YK68l5Wd32zu+xFHgdMPITWJJPKziSTc5Aaz2RfHcerwknKhFvf297PLuDkhik10uGCpLUjIgubkg7DhlsP1oljqko0vV3s4uIqqnG74sucnP1GdOvf6RstfT0e6OTGdVrVvzO9g+hVXw9Oo73nZp6KKi2+e92XNetKMeLH5Ob9PO2/PfVfr3X9kTU5+8/M3w/ZzDtXcpb5aJJu19HovcTe7VtJbmMsueRlNndWN8tXTnEJVKlrpvzOL0phMLhMPGqr3lK0U7eylv1im09GmrWvlaumVNPTGxJLZmZklriJJJxPeYcznkHUfqx28GpKis296+Zy4O8EzNjUMmpKlpTpMTzkZXXrUgj3QMcXZ3PoDQWkJbtZHHxyCrlpbUkw843/SJuN+e0xz16s3E9XUUquGhXS0Xqt9qV0vBcfDgbUWmMUADQAc/w14Y0+jJImTyWZriVKW2OYRrtuUXF2Oq41kgGLZI+c+GvD+r0kxE1sEkG6yEuEG4ttduk9gERHY7/wDybqzn1kknWsmaB+iXVv8AGsNCZ7kIAR4hxq6T5avZAebJUShuxec57zb9WNNJWicbGzzVLcjjrxYZBEwAeh8TL/HVA/qkPc/8Yor8Dp9Hfe8CxwhpTy85mDgGdMMt1KjCwOeE4SQdVxexyNs4yuTTM3SHSNbCVbZE4vc3fkrrRlASxe4xZ+evMwudjECXzXyGYtCzvkjPT6WVaFpxguxpv8y1S1jILEY0vfC2w7wVAwN0rbZe+qKnE5VWc6M3aKyN3S1su5t3i/H4GmhWbzlxMwGZFuXX9NchPXpFm37oWUtjkretFtvn99d63TXateYz1LBQWu0smwmI3M1aiuE4W6DbqgsN1pxjeesfeW7xVtH2O3cHKpUmqLKMV+ZhY8pvuWCBF/WPdBlLIU4Vo6LXhZ6+drLxZTqJBJImKJtvOZCOUW3pMLhj+li1axCsZqkZ3tUWe29r2l3tXT8b95UOjMXyTY/sHmzB+p879UmHYo2Gb7J5uzdLy4+FyhMkEGx1jIjdDymfNbRnoy6JUbHY7gLDvw+4Qzs+i6cXuk32Ky87fgvEMUjDJVZBuUEX6za7dpMK7JrCzirQTiuSVvN2u/FsA0Tbn7v4QteRB4Wp/N5fIE0jbn7v4QakOrVOUvL5EyUDbcV/RFr9rWsvt6olZmiOCmnaV78lb4u1l8e4N7rkFJ+yFOD9Y+dM9ggJzzU9FFvsSeXxe+fwXIqTTMOsN0c3IdQtl2RHUxTdd70/LRd2mngQTeUsea2o/NPhBYjFVr+y/wCn5GRwbe1JOJyOKpO7UDs7I0R3I9bhrqjG/L9Tzng/wiWmlNLanWbifHiLshHNC2yGYyPeY2Sgpbzi1aVOqkqivbtsbMjhGrriFHKC3KgtUlbkAEgXGdgy94iicaMPasirqmHVtH5sP8oE+rU/9rHhEM2G5r4gsLQ/m82GvCRR/q0j+1jwh5sPzRF4LDPem/FnNVkl5sx5jNKxO7ObTZeRZibDnas7Rd1mivvIubRQnSyjMrCzKxVhrsQbHrzEaABvAI9k4odJCbStKa2OQxCnbycw4wL7sQbuEZ6sfWudbB1W6bhfczvIrNYjDEMIBnzBxzaVefpWeGJwySsmWPRCgFu9ix7YrZJHDwDPQeIuv5LS0tdk6XNlf3cY9ssQITPpPSFYsmVMmt5stGc9Si/7Ila+hGUsqcnwPmupntMdnY3Z2Z2PSxufaY17jzspXbbI4YgSYQ0d/wATr/nM8f1F+6YnjFNbcjo9H+1I6lntPqAVDo0znIdRyBBG5hfIxzqs8sjLj4z6w1bNGSXqtpX7uN+TRHUaNQAOgDSzqNhdT6LjYfYdkQbdrp6HHxGD2XrJaXtqrNPlJcH+JSalF79+rs2QZ2WLFXjlkrLuv+L/AFKwQKRlhOsE5Z9DDK8T1sZ54Cov3lLXlZv4GhJrgWPKc1zkZqgHEN06Wcpg6dfXARp41OX7x2luzJfCcd0l8e8ObRqpDrhlMTzWBJp5ls7Btcs/Zb2QFs6Ki1OLUG9zvenLx+73P4AVukpqnDMSxsMrsL9IKkXHUYLsjiMfXg8lSFvP8Vw7jOn1Qbzpa39K7Yu++fbeAxzxUZ74K/O7v58fG5E9e+VyrWFgXRHNt2JlJt0QxrF1WtWn3pN+bTZ2QkNbzW7jBY6Owq+6/Jjinbc3qmCwKhV5PyZYSgItixC+pQCWP7B2w8vM1wwMlrUv3LVv8l4vwLBl4BbCw+ytyx/TmW9gg3GlwdJWytdkbtv/AJT/ACRWmFyLYWC7FCkD+J6TEXdmSbrSWXK0uSTt8/Ej5BvRbuMKzKtjP3X5MnppCDN0c9AWw77w1biaqFGktasJPsy6fXkQ10lSGwowFtRBMJ79CNSjBz/dxaXc2cvolgKOfa9rVRz1+a0aYcD0NNJUlbdY8eEbzjHXydD3p5F7+ZylrazMJYH1OT7o5GOoVKtS63JGKWIp9bVKpLLHRSfJb2/L4jHQ9/mAbsh07rX17d0UPDz934Hq5dK9D1MrThFXWjjrrFPW0UrRk2pcXktrmBOhdy7ejUNnRfeM8oj1eprp8OBUsb0ZHNapSblN87RhFaLWm/aSalJZWpNNXLErRAlkzmHNlgzSLAeZmBq2kKO2J08HN1U3uueexnSFLF46Sw6tC+lklouNlbf3X3X1OTLE5nMnWd5jvFjFDA63iv0ryFeik2ScDJO65zT+8AP1orqK6NWEnlqW5nucZzqihgIQhnhnHFxdVMyraspJbTkmhTNRM3R1UKSF1srBQcr5k9ERaGmeOzZRVirAhlJVgdYINiD2wiR1XFRJZtL0YXWJuI9SqzN7AYBM9243dKclRiUDzp7hf1E5ze3AO2Lqau7mLGztTy8zxe8aDj2GvCGCTANHc8UL2q5o/wB3b/myoprbkdDAe0+46evrQlRPBVjzgcnCjNF2YTGCpTUpXZzel8Y6GISWbdwdvyb+JLo/SdiSq9BRpgIcHYV5POINKBiwWIVSppo3o809Hfn6v+iScovkhF87coBboHMJI6dcVZ48mbZdGarWKvwdRK39ruuTM+twJm0p887rOIHaAgt3Z64tjaW5mLFVZ0naaf8AUv8Ax5cysaqX6Ez70H2mXEspz6tanUd5Rfmvyh+Jf0ZVKPNBs2TSzMVgwG9DLse/tERk8pu6PjFtqDsnvjKas/Bxtflqu8ldyCVCKZWsSnZmt0o1sSHqPfEFVXJm2eAqxk4Xp5N6hKaf9L3p+PizNqVRDYy5g3WmKRnnr5OLFruOJWpU6cmpQl/V/iVXmSvQmfeL+7iViEdj7r/qX/k7+XTEAFzh3DWx6l8YVuZ6GOGa1qO3Zvk+5fqWDZB6HQM5rdZ1LEt3Z+Jp9WitfV+M33v7pWmVBtZeau4Xuf0jrMQzcjJPEO2WHqr4vve9kMIz6jjr9sK5JW4smUytpmDtUw7ovj1bi5eaCtK9J+9R7xBdFmXC8JS80PMkyyjEswAB1smfdDik97L6NChLVya75R/I4ilcCgqCNXJ1RHqzI0w4HX9XZ+ruseaDRygLimWZkV8IRmsHUMudx80g9sSqY2nTlld7nFScpZYpt9hoydKz0UKtdUKqgKoBmgAAWAAxZAC2UQ9IUeT8l+o81S17O36b/Ik+Gqn6/U9878UHpCjyfl8wzVeTJV0vVEOVr55wIzkFpo1dN9ZJA6zFlLF0qkssVr3EdpO+V3Mur09UzUKTKic6G11Z2KmxuLgnPMAxrsgc5PRsz7wysYtAOwyT2RgymzKQyncQbg94EJlkdGfTGhdIrU08qeuqYivbcSMx2G47IzbtDsRlmSZcgJAs4GsgQrjSOY4ydJVdPRTGoZLzZrAqWWxMlSM3C62O6wNtZ1ZpjPM+A3F3I0nohWZuSqBPnFZwFz8wYZg+cuQOu42ayCrAdvxb8WMvRjtOeby88gorBcKS1Nr4Rcksba92VtdywHIcbWlOWrjLB5shBL/WPPc+1R+rGikrI5ONnmnbkcZeLLmMa8IYJMAzs+Kd/wA9f/07/wDMlRVV3G7A+2+46+tQGon8xG5yZsZl/kk9FgIxTdmcrptLbr1U/VW+/N8mi58FowWdIBGG3KysTXG8qw51jn/OURzaGRYWnNLEUF7PtQu7rtT32ZZqqQYeUkrLaXtDCYWQ7m5/tiuUYWukdGpWrRgqlB3gtLO7cezfu5W0K7UU0jzJNmGdmZbjd8qNwyhJwjuRRWli8Qk6iUlay9bhy9tadhB8Ct9FJ9d/30S2qMnUan8OPn/mT0+jEUfGIstjkkxXdkHQ6rMuL777YamnvLqeGhBfvIqL4STbXc0pXV+dyvUyXlGzy5e9bB2DDepMzOKqijH7p0sHDE1KuyqVIQf3c+Zpr+V3a05aEDzbggyxY5EBJgvbfaZ1RVGtCO5HYxH7NY7Ea1KtOWlvv7uW/d2FR0X6IDsnfsmmJ9ZXIxv9jsQt0qXnM7mXVkZgLc6zY377xfnaMEcVOLbSV+75kbVH2U7j4wrlMq/8sfL5gGf9hO4+MFyp1v5Y+XzG5X7Cdx8YL9gbTnGPl8xjP+zL7j4wXDa/yx8vmCZ49GX6p8YLi2q92Pl8wGn/AGJfqnxguJ1f5I+XzK9bUcxuZL1HYfGGmEKmvsR8n+py9IuPR8xQQuOVPW+oLixi53AXjVDej08fsV3fkVKvQV3Yo0sDUvxkq4UZLbnbAF7ozSwc3Uc+Zz+i8fVwKqz2UnUl7LvGyX477PTklzIBwebVeWRYi3KS7Z5H526F1OZ1V+0DjJpYeThrpJxeji00raJaRXNrO222JeDbb09eXnr6d5J7YOp1L3Ix6fcZqbozbsr6x1kt67ItuUrr1szT3RSM3hPQimkWuMc1gvnBjgTnMTYnW3J+2NGEwmym5PezzdN4ipUnWxCs2+d9/i3pu1OSjoFw8AgXMDJIru0QLUj2XiP0vylNNpyc5L41/Qm3NvXVz+tFU950MO/VsekMYgXnJtp1vKKlACcKnCACTzQB4xVd3Zvp0YunFvmdHo2fiQbxYHtUMPYRE4PQy1IuMiaRTqmLAqriYu2EAYmIALG2s2Az6IkVlKq05IlmcpmKXkS+Wmywecq4cQuNl8rdcLeDdlc+b6urabMeY/nOzOx6WJJ98aUcObu2yO8MgNeEOwOKAlY6/ire1cemTM/xIf2RVV3GzBe2+49FppatUzwyXzQlufl8UmuxAA6emMNXeZukoRniIqUb+rv101fJotTByLiZKIFsiOda229ybgxXezujnSXV5qrRdrcNfzLam3x8gZapsrYN+W7X/OUS3etHxRrWi6xh933o/XAFlspmSD8WTz0sCUPaNXTEJR0zRE04x2uHfqvetLrz/EFp7N5jqB9oqP8Apge2Krg6s5+xJLva/wDKROHNsyl7Wa0ySAe9DBdfTX6F6lLLq1fj60bf/LKTuEGE4Zksn5LFiK9KMAMJ6InGpbR7jFJxpRyO0oP7t7tdqaSsVZ+hlYGZLcFBrur8onQ4X32hOhB6r6+B28P0zjqFH9zUjOC9+Lco9jytPTmzNejTZMT1Zw/ZEdjHn9eQl+1WOf3qf9E/1OlByEWHDYiILkco2GC4ZUMUguLKgTLEFyOVDckN5guGVDeTjeYMw1TXEg0hIAlObnUYFIshTV1qc/SaJmPQtKsFZ5MxRiyAx4rE2uQM90bY6WPTKL2aj2fkch/m6nj+lpu+d+6i/arkZOpz5ko4tKn6Sm9ab+6h7ZciPU58wxxZ1P0lN60391Btoi6lPmghxZ1X0lN60391D20Q6lPmh/8ANnV/SU3rzf3cG2iLqU+aEeLOr9Om9eZ+7g20RdRnzQzcWNZ6dN68z93BtkSWCnzRA3FbWn59N68z93EdqixYSXM6Li94FVlBVidMeQZRRkmKjuSQbEZFADYgHXviEp3L6dFx3s9Jr6txLYyEVpnzQ7YEvvZgGNuoRFyLlHXU5nQuialWM2oaXyrg8ryZOEkknIEahkIrs73Naqw2aibejleXMa6go9iTi5ykCw5tswRtvlbbDjoV1ZqaXYanlA3H2eMTzFFjieE2gp1RKnmXKkLUz8Et52JlxSEdmC2s2E4VlA284ltVgIcZJO5XVhKUbI4ccWFbvp/vG/BFm1Ri6lPmhf5sq3fI+8b8EG1QupT5oE8Wdb/UfeH8MPaofUp80RvxaVu+n+8P4YW1Q1g580bvAjgZU0tTys3kyvJuowMWOJitssIysG9kQnNSNGHoOm22dBMmtLqJuZXEEtrFxgUduYMZat76HI6YqShWi07XjblxYzVdvnnvMVWZxHVtpm+IdFpTkmDKRuIvkw3GGrp3J4fF7CeeD71zNouFHlFOboflE9HeCN3uhtNetE691Fdaw3s/eXLsfYIMMJnUxOH+klg5p/CIyjpmiO/quvhnp96PImkVHKLiR5pG34yULHpuIq17fMvp1NtHNCUmv+Uf0Du3pzb7uVk+ELX6ZO0/el/XD9CEyTixoWWZ6RmSiD0OBa4hqTWq/IqlRlm2kLqfNyjr2NKxQrBT4vjkdJm0S80P2h1xanF7zPPq+Z7aMoy45dz7V3k6tlEDJdj44LhcWKEK42KAYrwCsOIQ0FigJJmbpydzQnpmx6hmfYInTjeRqwcNpVSK4qTbWe+Np6Mrmcb5sbDM57BmfYIANGUTYXU3sL3l1AztnqsIAK4muCobCHctZStTZQMRGo52UC5JtfVsEAA+VWuWZfOVEAFVY3wgE2OK5YsLXAta42gAKbU4WbEyKqriuPKszncG9yAAAcrE31kXEADvUElbuiqVLMR5TiGQsLG9ibnO2QvmpsYAH8tLKrI8uzMRe9VcKGIYgMcyMJtkc9hEACNfzH5N5bMnMGI1YuwUEA84D5wJtaACWVXriaWJiMwXGSxqhkSQNVl2W379dyADT11sAd0xuL4SanCpC3YLY6hmcy24GwAAAK6Rw86Y8sXcy1W9SVsXspyJNzYazYDYpJgAOZXlS7O8tVTMWaoIYFc8WZbInZbqOUABPWsW86WEwhwytPuTi80gk5EW1DtgAYaQLhDLeXhfFdg0662BsQGvfMEajABOZ0xh8WoazBTc1Km17EgtYG17367XhZkSUZPgTcnNsQLFhtZpqg36hl2CIuaJKjN8CQ08xdqttzaYLZAWFhc6uvMwbRDdGS3FR6k3tddR80vkVOYOIDWCTl6BiZUS0tQ12xGwyw5m535Yf2jwAKVdNzxOuO2wkjLrERkrow9I0ozoNuN8utvx+BRmVcn6BT/7jxWjx8q+Hv8AZJ/9mRitk/V1+8eGLrFD+Cv6mW9G6eSS10kgA5MMbkEdRygWmpqwvSUKEvUp2T3+s/wL9RLMq1XRm8o+eno7wRu90G7VGypF0bYvCaxe9cux9n4FXSGjJdQnlFMOmdJ2qdpA/noga5FFfCUsVDrGG/7RKEqglzyBTpOL2uwJSy9p2RXmkjPDDUcQ8tCMr8dVoXBwTw5zpiSh0sCe60LaM1LoXLrVmo+NyGdQUam3lE49KpcdmUGaX1/sfVsDDTayfctPwNdTFRXYeAdhw0ADYoBDgwDVgsUIYsUIDA0hOxTTuUYe05n3DvjTQXE7XRdOyc/AENGg6oUsdWZUZkgWJu1yM/NDwAXGwgEsZKjomzhrPXvMACqZAdcOJV6VmzAbXFxc6r2tAAImcoWIIKgKUInnCScRut8rDm59PRAAEk3wSsRZQpVz5QDfCq5PlbE172O8wAJ5jy1AxOS03X5UgsHe242Cr2EjZewACs0rGVMxgEUIgqUAAQHJQAcyTsGwa4AJEV8aOGcZMXTymXYu4GZNrEix1gnVmNoAEvG4DnlEfGL/AJymJkRzhDc0Gx122Ytt4AFNLzOVUmahAwy5nlKHz1zK80asr2btEAEzTmLohWYUwlsflMs4WQrh+ZbESb3uDlltsAQvMZJaI5mTAzCW5apl2IcnzgQ1xnbMwAW6Fs5hM6aQZlwOVxYQFW63A33OVsiMtppqVcuhpo4faK5fk1qKMKiwXIDYOqKHVubFh7bg0rQdRz3QKZJ07byVJwbrhppkHBxHYsNuIbjrEGqBZX2MIqGHvEPtRFrgzNqaUrmurdtHiPbF0al95kqUWtY7jPmG8WlBQl6ImsOaARcgc4AmxtqiiUknY8XiOhcRGpLZq8b6dxRqJDISrKVI1gjOJJpnLqUp024TVmgfJ39BvVaC4thU91+TNHQukplK12RjKbJ1INj0i+2C5uwWJq4SV5ReR700adbTNTsKujOKU2bLsF9YI3e6Hu1RvrUpYaSxeEd4Pevrh+AqmlFQpqaMlJo+Vlg2N9pH85wmkyVSksTHrOEdpfeiirolpUxbGVMnT7nEDMKnrFzFElZleDlSqRs4Oc+OpPO0YCf9DnDoE4eMLM+ZpeFi3fYyX/b5kwOURMYsUAhYoAHDQAPjG+EMXKdMFgbYE6pCgkkZCCzBbzKoafEoZr3Yljq2nL2WjdBWjY9VhqezpRj9alsUS7z7PCJF406guAFmPLIbFcLJe/NIsRNlutszsv0wAA2jWIs0+YRcG3JUa5g3F8NOLjLUcjtgAlNGxBHKkX12lUg9ok3B6YAClUJUABxYAAXk0xNhkM+TudUACkUBS4WYM2LG8qS2Z6Sl7agBsAEABTNHlrXZcmDZSpYuRqxWGY6OgQATeTN6cv7qXABFYfTSfu5PjAAQX/eJP3UjxgAIL/XyPupX4oAHwj6en+6l/jgAiqKNZgCmfJ1qRhloCSCCNUy53WgAza3QVQGLSZyri1gSrA9mMiIyhGW8nCpKHssqjQlb5xqM/wDyxbuDAd94gqEFwLZYqq+JC8qskMsx5gmKt8ScmFxA/aBJB2g+wwnQjwGsXU4nS6J0sk4XQ6smByZTuYbPcdkZ5RcXZm2FRTV0bKTd8STE4jnohiFa8INxUqqQNrFj6Q/bDVRxIToxn3kmiWMosoK2azKzDIMMj3jD6sFSpGSTW8yzoVIcL9wHCCk5dQyreYuTFd3Uc4ip6nnulcLKslOMdV+BzsuumCwMx8IOrLwieZnnY4urHfJ2RszJAmy83bCw33/bBc6rjGtT1bsyno2rNI5VudJfzgc+0CJRmzJh8TLA1MktabLdVQeTOKimN5ZzyOQB2HePdBK8dVuNdXDvDTWIw79V/XkST6CXU/nFPzJwzdQbEneOn3wP11deROdCnilt6Gk1vSMVmzOOZMDXzGJoouzDCcnfNOV79p0p0aAPkHP64/FFl1yZ1ngrf/m/P5lWdKRfOp5o7T4wZomedGEPapv68Sqaun+if1j4xK6M7qYdPWL+vEHyun+if1v4wXQOphvdf14i8qp/on9b+MF0G1w/uv68RjV0/wBE3rfxguhbbDe6/rxKGlamS6iWkpgznCCTkBt27olFJs04RUK1VRUPrzLssWyGrUIvPSEggAeABxAAQEABCAAwIACAgAGqHMb9E+6ADDwnce4wAFgO4+2AAgp3GAB8J6YAGZTY69UAHTDPPfnAA1oAK9VLuM4AOG03QPIflpBwsNmxhtDDaDClFNWZOMnF3R0WhdMrPlh0udjJ85G2q3V7RmNcYJRcHZnWpzVSN0b0h8QzFjEk7kZKz0JgIkQBc5RFjS1ICm7+eyIZeRZfmTSK5pfVuOfcdkCk4lVTDxqbt5zunwOUxy0Njmdovt1aonCSZ4Lpro6tQq7SNNuPNar4bvGxLS6ZkhbNK7MrRajLR6Rw8Y2lCxUrK2VMJCyrDZbWOwRF6alU6lPFSyU6bfcnfyRe4PV0yVdHXFKa/NNrjqiPWIR7Tv8AQ3RfSMU4VYWpv3nr5avzsFLlFJheWWQbADewPZnFDrSv6uh3cJ+z+Hw9Xa5m+zcvhq/PwAni5uTnvJzPfril6vVndilFWirdxvGXOUc6pUfqiNeZni3GvH2qqKs7TGDXNEzoAH7ILNmeeNcNHO5z1bUcoxa1r7ImlY41ae0lmsV7wyppIYtDsJtDFodhXI6AY55PoLYdbfw98W01xPQdD0bKVR9xuKsWHbJAsABYYACCwAEFgAILAAYSAAwkACmSiRkbHIgkXAINxcXFxlvEAEiq3R3kfsgAIK24d58IABEzpTqxfwgAkwtuHefCABANuHeT7LCAB5csgAbgB3C0ADkW1wAC8omI5kT2cuRj6VoiVN1NtuWUO6CzXA4Jy1DUrPS+C9pgG1Dry2kax1dMRnHMrE6c8sr8OJ6XR1yuAQQb2II1EHMERkUuZ0nDii3iiRCwxhAC0RJIjYRFokiKYo3xBpE4torNKU5Wv2RAU6NOftxT70hxKAGoD2QPUdOnCmrQSS7EkVWqFU2v1e+ILTQsfNkA0uuY2w76CtqD8Jod4gTBmlV6MSnXFNfGxGSiNet7Hz6tho4dXqO75GC73JOroiZyndu4IaGJbxXgBxALQyDLOj6RpzhF1nX0CGld2LaFGVaajEx9PaOTl3l4VYpbX5wBGvfrUxfFW0PYUKcacFCPAzTo1fQ9/jEi4JaAegf73jCALyEege9vGABxQr6J728YAH8iHot6z+MACFIPRb1n8YAHFIPRb15n4oYD+Rjc/rzPxQAMaTof15n4oQDik6H9eZ+KADPWVUZ3lsueVjNfLr5Ye6ABeTTfo27pn76AA1lT7jmMRfPOauXXyx90MC95L0TPXm/igAp1MqeGskksuVmNRMUn9XP3wgNngNOK1Ezl0wMEHJgzWmA3PPIByBHNz6TFVV2Row6TkztRpBcWWrbaMzepvUbovJWKdsTzIrdNmJpXgjRVPnysJvf4t3ld4QgHuiaqMqdBEtHoiVToqS8QRQFQE3wgbL6z23iiSV2zZTbUVHkWDUgDXEc1h5bsaXXrfMwZhunyLOK+YiXcV2sQTeuK2WxK8yaADcxBsmjPn6ZROvZriKb4CaXEzJ+l2c5ECCz4hmXApzZmLb4wWE2Rct05++HYSZVmzM9Y74aiJyOmqpkyY2J8yfZGlNI+ZVZzqTcpEBktuh5kV5WMZLboMyDKxjKbdBdCafIaXTOxsASTkIlmXAhGlOTtY7Wip1opBds5hHt3CLdIK7PQ0qccFRzP2mec6U4PvXVGNSyzGPnAkWHWNkQjI5+GxdadTTiPpzgUadQonzGc/bbL2xZKdtDp4vG9Xio8TBPB2d9PN9dvGI5zm+l6gPwBP+sTfXbxh5xemKg44Pz/AKxN9dvGDOP0vUF8Az/rE3128YWcPTExvgKo+sTfWbxh5w9MzEdB1A/1iZ6zeMGcH0zNDroSo+sTPWbxgzgumpE8jg5UsbComX/SbxiLq2LodKVJuyLP5J1A11L+sfGK5YlROphnXrJyW5EUzg7OH+szPWaJRrNmOv0g6UsrYUrg1Ob/AFmZ6zRGWIy7zVhKtTFfZhvwSqbEipmG32jDVe5nrYurTbT3opnQNR9YmesYntTH6XkN8A1H1iZ6xg2gel5Fao4N1GIOtQ+NTdTiNwYe04MlDplp6l1tJVossxUbUMSDAx6SBzSeoCIZYnTo9N3di9o/hBNkn4xGt1gxCSjwZ1sP0htHltc6Cj4Vy3yJt2e/dEcrNkcRTk7J6mi9UrC4fXFbNCZX5VQdd4RK5MWxC6jL2wBcrmodTkT3ZRHUldDmvPzjnAF0Z9ZpJdevthZSLmkY71akk/8AeJZGVOomRT6lVF9XRDUWyMqiRnPX3zixUyl1ivN0ltiWzK3XKb6SJO2JbMreIPpP4Pl+gPbGjJHkYNhT5D+QS/RHtgyR5BsKfIXkEv0R7YMkeQbCnyF8Hy/QHth5I8g2FPkElGgNwoB7YFFIaowTukBVaPlzPPXF1k+MDgnvFVw9Or7auNTaMlSzdECneL+MCgluFTwtKm7xikBP0RJc4nQMd5LeMLJEjPB0Ju8o3Ivyfpvol728YMkSHo/De4hvyepvol728YMkQ9H4b3EL8n6b6Je9vGDJHkHo/De4hfk9TfRL3t4w8kQ9H4b3EL8nqb6Je9vGDJEXo7De4hfk7TfRL3t4wZIj9H4b3EL8nab6Je9vGDJEXo7De4g5Wg5Cm6ywO1vGFs48iccDh47ooc6EkXvyYv1t4xF0Kb3o1Uv3UXGGiYJ0FT/RL7fGHsocimWHpSd3FeSHGg5H0Y728YToU3vRfRex+z07gl0PJAIEsZ6828YapQXAonh6c25SV2yI8Hab6Je9vGHkjyKPR2G9xFOZwfk+gmt9hyAIA+d/N4eSPIfo/De4hk4PyDh+LXM21H6MHfvv39EGSIvR2F9xAtoOQGA5JNYzz2s437LL3dMGSI44DDR3QQx0FImedLXUp1eliNu6w7IjsocjTTpxpvNBWZXHA+lvcyZdxlcAg3Frnztt9USUIrcib1eZ7yeXwYp75S1tiII52rm2+d0nvgyR5E1UmtzJfgWSrEJLUAMu85Wudu247oWyhyJbepzCOjVFslvitkCOg7ekQbOPINvU5kkrQ8stZlUjCdhBviIve+6wtC2UOQ9vU5lNuDsg+cinzNjeiS1+dtI7IezhyE69R8QF4J0xsDKQ5gHzhchkB+dle7d/RDyR5EdpLmNJ4JUtweRTOwPnb224ugd0GSPIWeXMao4GUZb5FCLnI4j81bWOLfc9sGVchOTZA3AyjCm8iWclt5wzI1+d7IdkIedwGoRf83l6nPzvmkZa9xGfXr2FkKyJZHAHR+d6WWecbeeMtnzodhZUf//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8" name="Picture 4" descr="http://www.digitaltrends.com/wp-content/uploads/2013/03/url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92" y="3655404"/>
            <a:ext cx="3302032" cy="258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271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3. Intellectual Property crimes</a:t>
            </a:r>
          </a:p>
        </p:txBody>
      </p:sp>
      <p:sp>
        <p:nvSpPr>
          <p:cNvPr id="4099" name="Rectangle 3"/>
          <p:cNvSpPr>
            <a:spLocks noGrp="1" noChangeArrowheads="1"/>
          </p:cNvSpPr>
          <p:nvPr>
            <p:ph idx="1"/>
          </p:nvPr>
        </p:nvSpPr>
        <p:spPr>
          <a:xfrm>
            <a:off x="838199" y="1249958"/>
            <a:ext cx="10148249" cy="5059363"/>
          </a:xfrm>
          <a:prstGeom prst="rect">
            <a:avLst/>
          </a:prstGeom>
        </p:spPr>
        <p:txBody>
          <a:bodyPr>
            <a:normAutofit/>
          </a:bodyPr>
          <a:lstStyle/>
          <a:p>
            <a:pPr algn="just"/>
            <a:r>
              <a:rPr lang="en-US" sz="3000" dirty="0">
                <a:latin typeface="Verdana"/>
              </a:rPr>
              <a:t>These include software piracy, copyright infringement, trademarks violations, theft of computer source code etc</a:t>
            </a:r>
            <a:r>
              <a:rPr lang="en-US" sz="3000" dirty="0"/>
              <a:t>. </a:t>
            </a:r>
          </a:p>
        </p:txBody>
      </p:sp>
      <p:sp>
        <p:nvSpPr>
          <p:cNvPr id="6" name="Date Placeholder 5"/>
          <p:cNvSpPr>
            <a:spLocks noGrp="1"/>
          </p:cNvSpPr>
          <p:nvPr>
            <p:ph type="dt" sz="half" idx="10"/>
          </p:nvPr>
        </p:nvSpPr>
        <p:spPr/>
        <p:txBody>
          <a:bodyPr/>
          <a:lstStyle/>
          <a:p>
            <a:pPr>
              <a:defRPr/>
            </a:pPr>
            <a:fld id="{3B97C386-EF71-4639-9DFB-5EC6E97527E1}"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9E9C5588-EBD5-4684-AFA3-5A5A2455C60F}" type="slidenum">
              <a:rPr lang="en-US" smtClean="0"/>
              <a:pPr>
                <a:defRPr/>
              </a:pPr>
              <a:t>13</a:t>
            </a:fld>
            <a:endParaRPr lang="en-US"/>
          </a:p>
        </p:txBody>
      </p:sp>
      <p:pic>
        <p:nvPicPr>
          <p:cNvPr id="10242" name="Picture 2" descr="http://karatefraud.com/files/2012/07/trademarks-real-or-counterfe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2783913"/>
            <a:ext cx="3987163" cy="324036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data:image/jpeg;base64,/9j/4AAQSkZJRgABAQAAAQABAAD/2wCEAAkGBxQSEBQSEhMVFhUXFxwZGBgVGRYYHBsXGhcYFhgaGhccHSghGR0lHRkYITEhJSkrLi4uHiA1ODMsNygtLysBCgoKDg0OGxAQGy8kICUsLywsNCw0LCwsLC8sLCwsLCwsLCwsNCwsLCwsLCwsLCwsLCwsLCwsLCwsLCwsLCwsLP/AABEIAMgAyAMBEQACEQEDEQH/xAAcAAEAAQQDAAAAAAAAAAAAAAAABQMEBgcBAgj/xABIEAACAQMCAwQGCAIHBQkBAAABAgMABBESIQUGMRMiQVEHFDJhcZEXQlJUgZOh0iOxFSQzYnKCwXOisrPRJTRTZGV0ksLhFv/EABoBAQADAQEBAAAAAAAAAAAAAAACAwQBBQb/xAA0EQACAQIEAwYFAwUBAQAAAAAAAQIDEQQSITETQVEFFSJhkfAycYGxwRRi4SNCUqHR8TP/2gAMAwEAAhEDEQA/AN40AoBQCgFAKAUAoBQCgFAKAUAoBQCgFAKAUAoBQCgFAKAUAoBQCgFAKAUAoBQCgIDn63MnDLtRj+xY4OwIUaiPxANEDTF1wWCRVWKGNXlZEQ4A0tI6qpz7s5r0KuRQbsZIZsy1PQ1eeazRvHeEwm+uxLFGz9uxLEA5DBXX5BgPwrdh1Bw1Rmq5s2jI+1sIQQRbiIldaMp0krqZNSshBU5Q/pUounO6y7EWpxs7m2fR3xSSe0YSsXeGRoy56sAFZSfM6WAJ8SKxVI5ZNI0wd1cymoEhQCgFAKAUAoBQCgFAKAUAoBQCgFAKAUAoCK5r/wC4XX/t5f8AltQGluGXQM1oP/MW/wDzUrVU+AqitTf1ZS00lzXcheJXgP8A4i/8qOtNF+ErmtSAHF0THazxnQvZqNlwod3we8SzZc77dOldilG7ucept70Y2Dx2bPIpQzStIFYEMFIVFyDuCQoOD51nm7yuWRVkZdUTooBQCgFAKAUAoBQCgFAKAUAoBQCgLe6voosdpIiZ6a2Vf5mgKsMyuNSMGB8VII+YoDjtl+0vzFAQnOwkk4ddJb5aVomVVTBJJGMAfAmgNFjgHElKslnOrIyshIQYZWDKd28CK1TqQcWitJ3Ni+scR/pbH9Z9X9Z65Tsuxx88VR4cvmS1uYfzZwW/k4hdSJbSyK0pKsujBUAKuO95AVbTnGMbM5JNs2P6LuGmGwjF1CscyvJjWqBwmslN+vTxqmVruxJbEPwG54j/AEkBL6z2Hby6i5TsuyzJ2eMb9NGK68uXTc4r3Nl9uv2l+YqBI5WVTsGHzFAUbq/ii/tJY0z01sq/zNAVYJ1cakZWHmpBHzFAVKAUAoBQCgFAKAUAoBQCgIjm3iLW1jcTx41pGxXPTVjAPzNAabWwBkVVjWaeVsa5SNTsFZiXkIJ6KfDyFejKUaUdEZFFzerOOC3UcclvcWxELSSwZ7MhdSvIgKuo2bZiNx8KhVUJQvYlDMpWLODg0EUbK8ELNCZI2OhTqaJmQnJHjp8anTcci0IzzZtyvDwqIHe2SGQBWBjwGAdA6ssiAEHDe7BrkJU6kfhOyU4vcv8AjbetepS3SpMzQTR6nUElrecKXIxjvCReniDVNCym0yypdxTRawcJjMN8UiiWONbXWukAPmdmOwGOi+NdquKqR0OQTyPUoXfDIkRnghiWVO/GyooIdDqXcDzArROMXFqxVFyTWpfcVngv7iW7aNJFdgIy6gkRqoUDf+9qNVYeMVC7ROq3m0LROCRm3nlEUQiS7t0aPSNyIpRqxjHW5T/4n3VGTjxloSV+G9SlccMgX2bOJ8I8jYVBhIwCx3G5welW1Jwha6K4xlLmW54hb2skc1qLcTIzadGjILRuoJA3wNQNV18rjpbcnSzJ6l/LbohB0xvJI2DJOwGpsE6pJWBxnGPiQKslKNKOiIKMpvVnTgnEIlmtprU9lJJLCD2YKllaRA6uFGHGkkb9Kqqypyjdbk4Kadj0DWM0CgFAKAUAoBQCgFAKAUBjnpGP/ZV3/sj/ADFdW4ZrHl+6B4haf7Yn5QymtNb4SqC1JHhXPFo7wFeEwp2jxBWBhypkdVVsCMHYkGqOG7XLMy2Mev7tVluw24Fzc5+HbSZrRD4SuS1LVmKo0aaoZNt3AcjKKVJ3Oe4VxvsMeVIu8fCGtdSd4/dJ6vwdkTQvq1wNOothg1sG7x3bJBOTVVK+YlLY6cKmzZcWbyS1/wCOSlT40I7EHLxUi5Rd9BQ58g2rb9AaucnmsQyqxStr8LP2KDTEkWwHTVqH8gR86J62QtpcyG0nzwm9b/1CD/gt6ql/9ETS8JEXREu3ZLLojkkOpguEQAv1G5II2qypJJaojFdDKuV+Y+H/ANGLZXKPGTHIHxE3dU6m2cDqB0+FZpRa1sWJmLm7PapBEGutZKqyRtGWwC3ejkwAcA9GOav4jXxIryLkd+E8wmz03FsxVAVd41J0SJkFgY+gbSThgMg/Kk4Jq6Opu56DrMWCgFAKAUAoBQCgFAKAUBYcd4Yt1bTW7HAlRkyPDIwDjxwd6A0HxHlLidu+DbysVO0tuSQdiMqVOpcgnqPGtPEhJeIrytbF9yryPfyzwFrcwRRyxOWlIXuxur4VASSe7jfHWuTqRtZHVF3uRn/8nxQ6i9jMzMWZyTF3mdizH2/Ek12NSCjYOLLi75S4pqUm0mclEycx7EIF0nvDcBQKjSqRirMSi2VbzljijQWqm0mbslmAXMfc1y6se14qq+fSkZxUmzrTsVeHcscTW1vk9VlUyrbgJmPv6JiXx3sewT5VyU4uSYSdi2s+SuIuJdVrKhERZcmPvurqypsx3Pers6kW00cUTrcckcRQRstrK7MhZgDH3GLnunLddKp59KRqRzNsOOhcQ8s8UFlNF6rMA9zDJ2eYu8FjmDt7X2lg8fAe+uOcc9ztnaxHvyfxM9bGfoRs0YyD1BxJuDgbHarHUpvcjlZf8I5K4jLMEktXiVlca3KaVJjYDOliepA2FQq1IyVkdjGxaXnLHE4HGbWcMpyrwHVg9Mq6HUPHwFT4kJLU5la2JHlT0f3dxKizQNBbqVLmTALIpB0Kmc74wScYB8ajOpG1onVHW7N+VnJigFAKAUAoBQCgMT5/5pm4dHHKlussbHSxLldDfVzhTsdxnz+NQnJxNOGoRrNxbszC/pkm+5J+af2VXxX0N3da/wAvfqPpkm+5J+af2U4z6Duv93v1H0xzfck/OP7KcbyO91fu9+pz9Mc33JPzj+ynG8h3V+736j6YpvuKfnH9lON5Dur93v1H0xT/AHFPzj+yucbyO90vr79R9MM/3FPzj+ynH8h3S+vv1Ofphn+4p+cf2U4/kd7ofX36j6YJ/uKfnH9lOOO5319+o+mCf7in5x/ZTjjueXX36j6YJ/uKfnH9lOP5Duh9ffqPphn+4p+cf2U4/kc7ofX36nH0wz/cU/OP7KcfyHdL6+/UfTFP9xT84/spxvId0vr79R9MU33FPzj+yu8byOd1fu9+o+mOb7kn5x/ZTjeQ7q/d79Tj6Y5vuSfmn9lON5Duv93v1H0yTfck/NP7KcZ9Dndf7vfqcH0yzfck/NP7KcV9B3Yv8vfqbG5O4xLeWq3EsIh15KKGLdzwYkgYzvt5Yq2LbVzzq9ONOeVO5N1IpFAKAUBZ8Y4alzBJBKMpIpU+7PQj3g71xq6sThNwkpLkeauJcOe2nktpfbjOM+BH1WHuI3rK1Z2PpaNRVIZlzJccMg9R7bV/F0av7VPb7TSE7Pr0/Hxq3JHJc854qssTk5Xtby6/kgqoPYR2FcJJ9TIYEtf6PaY27mRZBAW7Rs9o0DSBwNWnGsLt5Z2q9ZMt7Hizli+Pw1LXdfIveXOCwS2YkkTU5ecbO6uRHEHURrnSSCd9XhXacIuOqOY7FVqdeUYSsv4LTkbg8d0W7YZBMUSkPoxJKsrFhuNRGhe7/eqNKCd7l/aWJqU5RjB20uy25Yto3junni7QwwowQs6d8y9mwOk58f0rlKKd0zvaGJqRVOVOVsy/4SNtwaEcRvIHGYoEnZdbMAOzCspdl3IGd/dXYwjnaIV8XV/S06ilZtu/mWXCYoXvP6xbvFCFZ3iDyFgqxF8hmCsQcahnwNcUY8S1iU8RVWCVRTu77/grc18GitILfQxd9U6yvkkN2fZldI6AYf50qwUY6EuzcVUq1XxJaJHbmPgiQW8LoullkEMp169TPbxzKxXJ7Mg9ouNv5V2rBKN0Q7NxlSrWcZu6exW4nweBbESon8QQW0hKyOWDSs6szox06Dp2xvnNSlCOW9ijDYuu66g5XV7alGHg0RsUuNOqTsLlympgXKSxxq4GdhGGLEDrkUjCOW9hXxNZYh089lf0KfLfDYp4WXsu0uGkKoJHliRlEWvTFKqlO1ByxVuoHgK5TgnHUnj8VWp1ssZWVuX5MaibKqeuQD+lUnrp3VytaRo0irI5jQnDOBqKjzA8fCpQSbsyjEzlClKUNyQ5lsY4ZVVMKSuXjD9poIxg9p9bUO9jwxjep1IpbGXAV6lVSz7Lmd+TuXjf3iQb9mvflI+wD7PuLHaoxjmdi3F1+FC/PkejY0CgKoAAGAB0AGwArUfOXudqAUAoBQCgNaemXlrtIlvoh34RiQD60RPX4qf0JqqrHmejgK+WWR89vmahAB32+NUHuLVHYVwl8zh5MFRgkswVQoJJYnAGB5nauxi5aIhUrRpK89jm9vXgBhmWeNS5bQ6SKpcd0tg7EgYGR7qs4VS1uRj/AFmEz538XWzKMfMgUKqzTIFJZQpkXDEYYjB2JBINdVOqtiE8RgZvNJa/JlxbX7JCJYzMkSuCGTWqhwNAOx9oA4zXFTqrRFk8TgZ+KSvy2Zxw7mFlkPYyzq77EoXUscltznc5JO/iaKlVWxGWKwM1GMle22j0Kk/E3tZe+biGUgkn+IrkMcklgcnJ65ripVd0WTxWClFQmtFsrPQtm5kUuXMsxc5DOTIWII0kFjuQRtinCrXuReKwDhk5Xvaz3KZ4xGyrGWlZQTpQ6yAW2OlTsCfdR06r3O08TgIPwLfTZk7LBePqDRXbB2DuGDkM4AUMwJ3bAAyfIUcajVmIVcFTkpQVmvJlpxGaeEATi5QMoQBy+CiHKrjO6qTsOgzXGprRs7B4S+aENvJlonHWAULJOAodVA1jSsmO0AHgGwMjxxROS5iUcNJtuDu/JlTh3FZcNDbtcAOCWSPtACAMEkDbpsT5UjmWiZ2q8PPxzi9ObTKcLhlBHQjbbG3htUGrGqMs8U1szmh0puQq5xgDwFDjN/ejXlj1GzGsfx5cPKfEfZT/ACgn8Sa1QjZHzeLr8Wemy2MtqZlFAKAUAoBQHWSMMpVgCCCCD0IOxBoE7HnHm/l82F48G/Znvwk+KE9PeVO1ZZxyux9JhMQqsL8+ZQ4TwiScOwKJFHjtJpW0RpncAt4tjfSMn5ikYOR3EYuFDR6voUOKcPaJzE53wrK6EgFWAZJEJwR4EdCDXJJwZOlUhiqW2j0ZAca4pPczA3cpd17vaFRnTnI2Ubjet9OSlG6Pm69OVObhLkZM3C24WsV7FNBcxsi6omB3MisBqQgkLjoTg+FSvfQj8OpiVwe3nYwQ6NfSOPJAz4DxxnzrpHd6F1a2lu1szmdkuEY4jKjvYAIwc90586HbK2+pGmcltT9/fJDknOdzk9d6ESX5o42l3IhWIQqi6crvnOMsVx12+VCc5ZuQ5pW1DRi0JwE75wRlyAcg5/TwprzOTy/2mfWXPqCxjkPeuMaSn95dtTHwU7H31mqyyHpYWHGV3y3MFv7555DJK2pj4+7yA8BWVu+rPUSSVkTPKnKUt8wx3Is7uR189I8fj0qUYORXWrRpK79DLOdhDYW68PtVw8y5mf63ZA4wx65c5HwDVbK1OOhgoqeLq2lstWuXtmC1nPcOKCxmXoq5c9bvO3cZhtyDv0aXqo9+n2j+FWU43dzzO0MRkhlW7+xvWtJ4QoBQCgFAKAUAoDEPSZyx67aEoP48OXj8z9pP8wA/ECoVI3RqwlfhT12e5o+z4geweLQkiSEEB11FJcaA8e+zkHTvnwqiMrKx7FfDxnJVXK2Xf6Eve8vSKspe4WSeFA0sI1ytHGuFxJPnSjAdI/IHB2qcqbtdszUcfTjNQhC0W/rrzMfEMHaq9whaMAh8Flx9lsrvhT1A8CaUKmV2L+0cMpx4i3X2/gxqOMs5CLknJwuT3RufeQAP0rcfPGS8MsbVrUXEV0YbuNyRG+G7TSFYBNJGBnPXruN6MkupDcR4hJdyh5NJkbbIwoPl7h8a4cbcndk1bXEvDRJFcWiP2gGkuB4b5DYOcZ28jTcmrw0aLDljgQvJWQyrEApOpsE7b+zkZHXPSjdtTkI5nYo23BXmumt4MMQW0kkEEDoSw2Gf9aPQ4otuyLcp2Mzxk50sVJ3G4OPH35qqtDNHQ1YOrwqlns9DOeT+U+3Paz7RjBCeL/HyX+dZoU76s9WtXUPDHf7GxpeILaRNKcKka5IA8B9UD9BV+x50/Fuard57y4eQoXmly5Vfqqo9nJ2Cou2T/rWaV5y0PVpKGEoriO19/n/BYRyhhkHI2Pz3FQtY1RnGesXdeR3iheR0ijGqSRgqAeJO3yrq1I1JKEW2z0fytwNLK0jt030jvN9pzuzfia1RjZWPmK1V1JuTJapFQoBQCgFAKAUAoBQGh/Sny36pedqgxDcksMbaZRuwz4ZzqH4+VZ6kbO6PdwNZVKbhLl9ihZG74krRmaOOGM6pDgIC7AvraJO9PIdLH3kHoRUlmmU1Fh8HLSLlLlfl792IrjvCvV5AgLsjosiGVdDlGyO+n1TkHbHTFV1I5XobsDiXXg8263+pG8qcTuLC6YwQtOukkRhS2x2BJClhg7bda2Up546ni4qg8PVaWz29+RG813hmm7Vrc2+QAY9GhQR1090bHrvvV1jI3c7cH4dBPbzanMcq4KkkMrDvEhV2YsQPM+FROpJoj7q/kn0dq+rTspb6q7bZ8F2rpxtvcmOP8ryWUEM7SqwnGAEBOO6CwZ84xuMee/lXEyUo5SM4Hdzxy4ttfaMCoVMknIx0Hlnx6UORbT0M34FyOVYTXx7R8g9mSW/F2+sfdXM3QtjStrIz3hzZ1GoSL4GD848eW5kEETZiiOXYdHk+qB5hevxI8qzVJ6WR6OEw7dTNLl9/4LO3lktAGaOCQXEX9lN38xkh0Z02KglQQdwehrivTV+pGq6eNlw1dON9d00c8xcbN0YS2smKMqXl7MMzMQzDEYAEakYQdcZzXKk1LYtwOElQzOfMzb0M8uambiEg23SAH/ff/QfjU6UeZk7RxF/6a+ptqrjyRQCgFAKAUAoBQCgFAQ/NnAlvrSS3bYsMo32XG6t86jKN1Yto1XTmpI84vG0UhEgKSwsQT0ZGU5yCNxuM5FZdUz6ZKnVhdq6sZK/Lkht3ubh/6xIVaNZZ41YoAWaWQu2WBHdVR+nhcqba8W55UsfCnOMaK8C303IXhPFHtpo7qIEsm5XprjPtp+I6e8Cqqc8rPRxmH41PTdar/n1N821zHcRJIhDxyKGUnBBUjI2NbD50w3m30dWc47RE7GTxaLA/Ep0NSztHYwjJ2NeXHoynDYSaNh5sGX/rUsyOcCRLcI9GGty97dd0AdyIHU2NgNbdAB5D5VxzO8FmZ8P4Vb2q6beIRqfxY/4mO5qDbZfGKiihxe+SJdcjBRv47n4e+l1FXZNQlN2ijXnMnNsk6mGEaI2OAPFvj5L44rPKpm+RuhR4S01k9vmWfDuH6yLdCmsqSAzqhc+IXVszEn2fHeq4pzd0aK1SnhoKnK+ul1v5smuI8yzyiWK4SN85ASVGBgcjBaPPejPjo9npjAFTdV7NGSl2fBxU6dR77rp0+fuxYcD4O97cx2sexc99vsxj2m+XT31XGN3Y3YmsqUG2ekrG0SGJIoxpRFCqPIAYFbErHy8pOTuyvQ4KAUAoBQCgFAKAUAoBQGovTLy7odb+Md04SfHgfqP/APU/hVFWPM9fs3EWeR/QwfgPDY7iXRJOIh3AO60skmTpCRIOpG3XZQQcECoQjn3ZrxWJ/SRSpx3vryLvmnhsdvMqxd0FWzH2qyshRymXZdgXA1afDvClWKVrHOzMROrGSnrbn8+RH8O5iurUiKKd1jOSi7EBurLgjx6/OuZ5W0exbLD0lValH4tV8+a/K+pPwekC7Aw5SQHrqXB+Yoq0hLs+i9VoXNp6QYjtNE6HzUhx/oasVZc0Zp4Oz8L9S5k59tANu0b3BMfzqXFiV/pZ+RBcT5/kfaGMIPtOdR+Q2H61F1XyLY4WK+J3MSu7p5XLyMWY+J/08vwqptvc0pJKyHD0yTKenRMfqR55OAP/ANo+h2hZt1ZbLb5c2ZZw3jU3DpJoQIZA2DMgKuA2NOO1Cns3TocggHwOatV6em5gqKljfHfLLZX5+/dyP4/xd7iUzSO7gDShlEYfQNwH7MBS2SelVznmZsweG/T07vd7m2fRHyz6tbG5lH8a4AOD9WLqi/jnUfw8qvpxsrnkY+vxJ5VsvuZ9VhhFAKAUAoBQCgFAKAUAoBQFvxCySeJ4ZBqR1KsPca41clGTi1JHnK+tJ+HXckIdllizodDpLRsCAQfDI29x+FZXeDPpKfDxVJKS0O7x2kMG7m4mkTYRkxxQsw6u5BaWQH6oAHUHzqVox31ZnVTE1rZf6cY/j8eiIu6gLAqcqwPiCCrDcZU7j4VUvC9T0p5a0PA/k11Ml4JyXLd2yTxSxHVkFTqBVxsyn4GrOC3qmYu8YReWcWmtyw4zyVeRDUYS2PFCG2rnDkif6mjU+GWvnoYzNEyHDqVPkwI/nUSdmcRIWOFBY+Sgk/IUFmXF9wiZAiyKY+0zgHZtIxqbHUdQN/E1OzWrKW1UfDi9X/pcyb4dwuQwS3MZ0JbFTqCsf4gGtQpUHTpABLMMbr50pwb8VxjMTSptUXG6e/K3Qvr3muWaFldE7V0MbTodJaFm1OjxjuszMB3/AI13jeHzK49lRjVUr3j098jtyFy56/ehGGYYsPL79+6n4kH8Aa5TjmZZj8Rwoabs9CAVqPnBQCgFAKAUAoBQCgFAKAUAoBQGvfS/y129uLuIfxbcEsB9aI7sPiOo/Gqqsbq5vwFfhzyvZ/c1xylxKKJpGd+zZlQxzLEJnQAt2ixqdkdwVw5BA07g1XSko3ub+0aFWtlyarp+fexaXNzLcjtSjv2KKksu7E4ZtLzNuA5yBgE4x5b1yfj1S2LMHFYX+lOSzSe3T/0mfR7xz1W77NziK4IU56LMNkb/ADewf8tSoT/tZV2ph9eLH5P8P8ehuAjwNaTxzHbmLDFTvg+O9RNcZO10UJJFjVmJCqoJY9AANyaBy6s1bcXMl5c9oF78zLHEhOMKTiNSfA75PvPurNN55WR6tCKw1B1Z7v2kSklnfWkayxP/AAoXfTNbsjqjMQJEZh3gCwBKMMZA6YqdpxWhjjLB4mpeV1J6fX6fx8iBv7lpJHkKrrkb2Y10gscABUHTw2qmUnJ3PSpUo4ellXI37yFy2LCzWI4Mrd+VvNz4Z8h0rXCOVHzmJrOrO/LkZHUjOKAUAoBQCgFAKAUAoBQCgFAKA4YZGD0oDzxz3y56jdvCuRDKC8JHgCe8v+Un5YrJOOVn0eCr8anZvXYvrvmeI2qJJEsp3IgVWgtoMrpIKKSblj7QJ6HGMHrc6qtoedDs2rmed5Uub+6MbvOHPGOxnRg2kZDYyQds7E77H3gis0k4s9yjVp4im0ndbMmbL0gXwGhpFZkwCSoyR9VvxH65q11Zbox08DR1jJar/fR/Up3fPV3nJKHPmtcVWTJywlKK0RH3nNFxdgwPpEexfSMZ3yq58jjJ9w99ddSWUjTw1OdVJLRav8IlOF8sG4gMryGNHLqh7MyR5jXU/buD/BB3CnzB9wKnSurshjO0+HVcIpNLe/PyI6+4xJcxxCTcqPbyQ7qcFVl3w+k76juTjyqLqNqxbRwEKdXiR25LoZb6IuXfWLk3kg/hQHEeejS+JH+EfqfdU6UOZm7TxOnDXM3TWg8MUAoBQCgFAKAUAoBQCgFAKAUAoBQGMekLlr16zZF/to+/Ef7wHs/Bht8qhOOZGnC13RqX5czRPC7iMMHmhMqgEGIuYxr8NZG+kHOV8c1mi4p6o+hxEKtamuFK3X5EndXc16qolsD6uGJ9XTASE4wgRQAiDTkAlmJ1HzFTlJ1FojJRowwNRupU0fK2/m+hj16MYlH1RvjxQ7n5dfn51VHoejiFa1Vct/Nfxv6lfiNnJHGXeNwu2DjYk+zg9N8iuqLuQqVYZLp3/PQ62dvoQDqTux82PX/pUZO7LqNLhws9938y/wCF8QltpO1gcoxGGxurj7Lr0cfH9K7GbjsV4jCUq68a+vMoWllJPKkEQzJK2B0AGTlmIHQDc7V1XkyNSUcPStySPR/AeEpaW8dvH7KLjPmfFj7ycmtiVlY+VqVHOTky/rpAUAoBQCgFAKAUAoBQCgFAKAUAoBQCgNJeljl71W7F1GMRXB7+OizDf/eG/wAQazVoa3Pe7MxN1kb29/6Ie246kVuBFGy3H9XBYBBF/VpWlSQgd53bVgg+/euqslHzK5dlTlWbb8Le/MhQPh4+G25zsPL3Vnbu7nu04KMVFctC4n4nNJDDbO38G3yY/NifZ1f4BlR8aslVbikYMP2fGnXdTl/b9f8AnItzVR6LR1JrpFvmbS9DfLhVGv5R3pBphB8I/Fv8x/Qe+tVKNlc+c7SxGeWRctzZ9XHligFAKAUAoBQCgFAKAUAoBQCgFAKAUAoCN5j4Ml5bSW8nRxsfst1Vh8Dg1ySurFlKo6c1JHnOa2eKR4ZRiSNirj3jxHuI3FYZKzsfXYeqqkFJHGaiaES99wTs7dZ9bdI9QZO6WkyQEkUkd1cE5658MVfOioxvc8bDdqTrV1TcVZ+q+fUiDVCPYdrkhy1wJr+7S2GQntSsPCMHcfE9B8aspxzMw47EKjDQ9GQRKiqigBVAAA6AAYArafKt3d2d6HBQCgFAKAUAoBQCgFAKAUAoBQCgFAKAUAoDVnpk5d9niEQ9kaJwPFc91/wOx+I8qorQvqet2Zicksj+hrMVlPo9zkDYDfAJIGTgE9SB0BPmK7mdrEY0oRk5JJN8+Z0mkCgk9BXFqSk8qubv9F/LPqdp2kg/jz4eTPVR9RPwBP4k1tpxyo+SxuIdap5IzKrDGKAUAoBQCgFAKAUAoBQCgFAKAUAoBQCgFAKApXVusiNG4DKwKsD4gjBFDqbTujznx3gzWN1JauSQu8bH60Z9k/HwNYakcrPq8FiFVhcsqgbTJvRty967e63GYbchmz0aQ+wvvxjJ/Dzq6jC7ueT2nickcsd2b4rWfOCgFAKAUAoBQCgFAKAUAoBQCgFAKAUAoBQCgFAKAwb0r8tetWonjH8a3ywx9ZOrr+mR8PfVdWGZG7A4h0qluTNLIxfSI1LPIQqKOpY7AVjS1sfTVKqjDMeiOT+ALY2kcC7sO87fakPtH/T4AVujHKrHyNeq6s3Jk1UikUAoBQCgFAKAUAoBQCgFAKAUAoBQCgFAKAUAoBQCgMF5e9HyW3E5rrbsusCfYZ89pt4AdB/iPlVcadpXNtXGSnRUOfMzqrDEKAUAoBQCgFAKAUAoBQCg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data:image/jpeg;base64,/9j/4AAQSkZJRgABAQAAAQABAAD/2wCEAAkGBxQSEBQSEhMVFhUXFxwZGBgVGRYYHBsXGhcYFhgaGhccHSghGR0lHRkYITEhJSkrLi4uHiA1ODMsNygtLysBCgoKDg0OGxAQGy8kICUsLywsNCw0LCwsLC8sLCwsLCwsLCwsNCwsLCwsLCwsLCwsLCwsLCwsLCwsLCwsLCwsLP/AABEIAMgAyAMBEQACEQEDEQH/xAAcAAEAAQQDAAAAAAAAAAAAAAAABQMEBgcBAgj/xABIEAACAQMCAwQGCAIHBQkBAAABAgMABBESIQUGMRMiQVEHFDJhcZEXQlJUgZOh0iOxFSQzYnKCwXOisrPRJTRTZGV0ksLhFv/EABoBAQADAQEBAAAAAAAAAAAAAAACAwQBBQb/xAA0EQACAQIEAwYFAwUBAQAAAAAAAQIDEQQSITETQVEFFSJhkfAycYGxwRRi4SNCUqHR8TP/2gAMAwEAAhEDEQA/AN40AoBQCgFAKAUAoBQCgFAKAUAoBQCgFAKAUAoBQCgFAKAUAoBQCgFAKAUAoBQCgIDn63MnDLtRj+xY4OwIUaiPxANEDTF1wWCRVWKGNXlZEQ4A0tI6qpz7s5r0KuRQbsZIZsy1PQ1eeazRvHeEwm+uxLFGz9uxLEA5DBXX5BgPwrdh1Bw1Rmq5s2jI+1sIQQRbiIldaMp0krqZNSshBU5Q/pUounO6y7EWpxs7m2fR3xSSe0YSsXeGRoy56sAFZSfM6WAJ8SKxVI5ZNI0wd1cymoEhQCgFAKAUAoBQCgFAKAUAoBQCgFAKAUAoCK5r/wC4XX/t5f8AltQGluGXQM1oP/MW/wDzUrVU+AqitTf1ZS00lzXcheJXgP8A4i/8qOtNF+ErmtSAHF0THazxnQvZqNlwod3we8SzZc77dOldilG7ucept70Y2Dx2bPIpQzStIFYEMFIVFyDuCQoOD51nm7yuWRVkZdUTooBQCgFAKAUAoBQCgFAKAUAoBQCgLe6voosdpIiZ6a2Vf5mgKsMyuNSMGB8VII+YoDjtl+0vzFAQnOwkk4ddJb5aVomVVTBJJGMAfAmgNFjgHElKslnOrIyshIQYZWDKd28CK1TqQcWitJ3Ni+scR/pbH9Z9X9Z65Tsuxx88VR4cvmS1uYfzZwW/k4hdSJbSyK0pKsujBUAKuO95AVbTnGMbM5JNs2P6LuGmGwjF1CscyvJjWqBwmslN+vTxqmVruxJbEPwG54j/AEkBL6z2Hby6i5TsuyzJ2eMb9NGK68uXTc4r3Nl9uv2l+YqBI5WVTsGHzFAUbq/ii/tJY0z01sq/zNAVYJ1cakZWHmpBHzFAVKAUAoBQCgFAKAUAoBQCgIjm3iLW1jcTx41pGxXPTVjAPzNAabWwBkVVjWaeVsa5SNTsFZiXkIJ6KfDyFejKUaUdEZFFzerOOC3UcclvcWxELSSwZ7MhdSvIgKuo2bZiNx8KhVUJQvYlDMpWLODg0EUbK8ELNCZI2OhTqaJmQnJHjp8anTcci0IzzZtyvDwqIHe2SGQBWBjwGAdA6ssiAEHDe7BrkJU6kfhOyU4vcv8AjbetepS3SpMzQTR6nUElrecKXIxjvCReniDVNCym0yypdxTRawcJjMN8UiiWONbXWukAPmdmOwGOi+NdquKqR0OQTyPUoXfDIkRnghiWVO/GyooIdDqXcDzArROMXFqxVFyTWpfcVngv7iW7aNJFdgIy6gkRqoUDf+9qNVYeMVC7ROq3m0LROCRm3nlEUQiS7t0aPSNyIpRqxjHW5T/4n3VGTjxloSV+G9SlccMgX2bOJ8I8jYVBhIwCx3G5welW1Jwha6K4xlLmW54hb2skc1qLcTIzadGjILRuoJA3wNQNV18rjpbcnSzJ6l/LbohB0xvJI2DJOwGpsE6pJWBxnGPiQKslKNKOiIKMpvVnTgnEIlmtprU9lJJLCD2YKllaRA6uFGHGkkb9Kqqypyjdbk4Kadj0DWM0CgFAKAUAoBQCgFAKAUBjnpGP/ZV3/sj/ADFdW4ZrHl+6B4haf7Yn5QymtNb4SqC1JHhXPFo7wFeEwp2jxBWBhypkdVVsCMHYkGqOG7XLMy2Mev7tVluw24Fzc5+HbSZrRD4SuS1LVmKo0aaoZNt3AcjKKVJ3Oe4VxvsMeVIu8fCGtdSd4/dJ6vwdkTQvq1wNOothg1sG7x3bJBOTVVK+YlLY6cKmzZcWbyS1/wCOSlT40I7EHLxUi5Rd9BQ58g2rb9AaucnmsQyqxStr8LP2KDTEkWwHTVqH8gR86J62QtpcyG0nzwm9b/1CD/gt6ql/9ETS8JEXREu3ZLLojkkOpguEQAv1G5II2qypJJaojFdDKuV+Y+H/ANGLZXKPGTHIHxE3dU6m2cDqB0+FZpRa1sWJmLm7PapBEGutZKqyRtGWwC3ejkwAcA9GOav4jXxIryLkd+E8wmz03FsxVAVd41J0SJkFgY+gbSThgMg/Kk4Jq6Opu56DrMWCgFAKAUAoBQCgFAKAUBYcd4Yt1bTW7HAlRkyPDIwDjxwd6A0HxHlLidu+DbysVO0tuSQdiMqVOpcgnqPGtPEhJeIrytbF9yryPfyzwFrcwRRyxOWlIXuxur4VASSe7jfHWuTqRtZHVF3uRn/8nxQ6i9jMzMWZyTF3mdizH2/Ek12NSCjYOLLi75S4pqUm0mclEycx7EIF0nvDcBQKjSqRirMSi2VbzljijQWqm0mbslmAXMfc1y6se14qq+fSkZxUmzrTsVeHcscTW1vk9VlUyrbgJmPv6JiXx3sewT5VyU4uSYSdi2s+SuIuJdVrKhERZcmPvurqypsx3Pers6kW00cUTrcckcRQRstrK7MhZgDH3GLnunLddKp59KRqRzNsOOhcQ8s8UFlNF6rMA9zDJ2eYu8FjmDt7X2lg8fAe+uOcc9ztnaxHvyfxM9bGfoRs0YyD1BxJuDgbHarHUpvcjlZf8I5K4jLMEktXiVlca3KaVJjYDOliepA2FQq1IyVkdjGxaXnLHE4HGbWcMpyrwHVg9Mq6HUPHwFT4kJLU5la2JHlT0f3dxKizQNBbqVLmTALIpB0Kmc74wScYB8ajOpG1onVHW7N+VnJigFAKAUAoBQCgMT5/5pm4dHHKlussbHSxLldDfVzhTsdxnz+NQnJxNOGoRrNxbszC/pkm+5J+af2VXxX0N3da/wAvfqPpkm+5J+af2U4z6Duv93v1H0xzfck/OP7KcbyO91fu9+pz9Mc33JPzj+ynG8h3V+736j6YpvuKfnH9lON5Dur93v1H0xT/AHFPzj+yucbyO90vr79R9MM/3FPzj+ynH8h3S+vv1Ofphn+4p+cf2U4/kd7ofX36j6YJ/uKfnH9lOOO5319+o+mCf7in5x/ZTjjueXX36j6YJ/uKfnH9lOP5Duh9ffqPphn+4p+cf2U4/kc7ofX36nH0wz/cU/OP7KcfyHdL6+/UfTFP9xT84/spxvId0vr79R9MU33FPzj+yu8byOd1fu9+o+mOb7kn5x/ZTjeQ7q/d79Tj6Y5vuSfmn9lON5Duv93v1H0yTfck/NP7KcZ9Dndf7vfqcH0yzfck/NP7KcV9B3Yv8vfqbG5O4xLeWq3EsIh15KKGLdzwYkgYzvt5Yq2LbVzzq9ONOeVO5N1IpFAKAUBZ8Y4alzBJBKMpIpU+7PQj3g71xq6sThNwkpLkeauJcOe2nktpfbjOM+BH1WHuI3rK1Z2PpaNRVIZlzJccMg9R7bV/F0av7VPb7TSE7Pr0/Hxq3JHJc854qssTk5Xtby6/kgqoPYR2FcJJ9TIYEtf6PaY27mRZBAW7Rs9o0DSBwNWnGsLt5Z2q9ZMt7Hizli+Pw1LXdfIveXOCwS2YkkTU5ecbO6uRHEHURrnSSCd9XhXacIuOqOY7FVqdeUYSsv4LTkbg8d0W7YZBMUSkPoxJKsrFhuNRGhe7/eqNKCd7l/aWJqU5RjB20uy25Yto3junni7QwwowQs6d8y9mwOk58f0rlKKd0zvaGJqRVOVOVsy/4SNtwaEcRvIHGYoEnZdbMAOzCspdl3IGd/dXYwjnaIV8XV/S06ilZtu/mWXCYoXvP6xbvFCFZ3iDyFgqxF8hmCsQcahnwNcUY8S1iU8RVWCVRTu77/grc18GitILfQxd9U6yvkkN2fZldI6AYf50qwUY6EuzcVUq1XxJaJHbmPgiQW8LoullkEMp169TPbxzKxXJ7Mg9ouNv5V2rBKN0Q7NxlSrWcZu6exW4nweBbESon8QQW0hKyOWDSs6szox06Dp2xvnNSlCOW9ijDYuu66g5XV7alGHg0RsUuNOqTsLlympgXKSxxq4GdhGGLEDrkUjCOW9hXxNZYh089lf0KfLfDYp4WXsu0uGkKoJHliRlEWvTFKqlO1ByxVuoHgK5TgnHUnj8VWp1ssZWVuX5MaibKqeuQD+lUnrp3VytaRo0irI5jQnDOBqKjzA8fCpQSbsyjEzlClKUNyQ5lsY4ZVVMKSuXjD9poIxg9p9bUO9jwxjep1IpbGXAV6lVSz7Lmd+TuXjf3iQb9mvflI+wD7PuLHaoxjmdi3F1+FC/PkejY0CgKoAAGAB0AGwArUfOXudqAUAoBQCgNaemXlrtIlvoh34RiQD60RPX4qf0JqqrHmejgK+WWR89vmahAB32+NUHuLVHYVwl8zh5MFRgkswVQoJJYnAGB5nauxi5aIhUrRpK89jm9vXgBhmWeNS5bQ6SKpcd0tg7EgYGR7qs4VS1uRj/AFmEz538XWzKMfMgUKqzTIFJZQpkXDEYYjB2JBINdVOqtiE8RgZvNJa/JlxbX7JCJYzMkSuCGTWqhwNAOx9oA4zXFTqrRFk8TgZ+KSvy2Zxw7mFlkPYyzq77EoXUscltznc5JO/iaKlVWxGWKwM1GMle22j0Kk/E3tZe+biGUgkn+IrkMcklgcnJ65ripVd0WTxWClFQmtFsrPQtm5kUuXMsxc5DOTIWII0kFjuQRtinCrXuReKwDhk5Xvaz3KZ4xGyrGWlZQTpQ6yAW2OlTsCfdR06r3O08TgIPwLfTZk7LBePqDRXbB2DuGDkM4AUMwJ3bAAyfIUcajVmIVcFTkpQVmvJlpxGaeEATi5QMoQBy+CiHKrjO6qTsOgzXGprRs7B4S+aENvJlonHWAULJOAodVA1jSsmO0AHgGwMjxxROS5iUcNJtuDu/JlTh3FZcNDbtcAOCWSPtACAMEkDbpsT5UjmWiZ2q8PPxzi9ObTKcLhlBHQjbbG3htUGrGqMs8U1szmh0puQq5xgDwFDjN/ejXlj1GzGsfx5cPKfEfZT/ACgn8Sa1QjZHzeLr8Wemy2MtqZlFAKAUAoBQHWSMMpVgCCCCD0IOxBoE7HnHm/l82F48G/Znvwk+KE9PeVO1ZZxyux9JhMQqsL8+ZQ4TwiScOwKJFHjtJpW0RpncAt4tjfSMn5ikYOR3EYuFDR6voUOKcPaJzE53wrK6EgFWAZJEJwR4EdCDXJJwZOlUhiqW2j0ZAca4pPczA3cpd17vaFRnTnI2Ubjet9OSlG6Pm69OVObhLkZM3C24WsV7FNBcxsi6omB3MisBqQgkLjoTg+FSvfQj8OpiVwe3nYwQ6NfSOPJAz4DxxnzrpHd6F1a2lu1szmdkuEY4jKjvYAIwc90586HbK2+pGmcltT9/fJDknOdzk9d6ESX5o42l3IhWIQqi6crvnOMsVx12+VCc5ZuQ5pW1DRi0JwE75wRlyAcg5/TwprzOTy/2mfWXPqCxjkPeuMaSn95dtTHwU7H31mqyyHpYWHGV3y3MFv7555DJK2pj4+7yA8BWVu+rPUSSVkTPKnKUt8wx3Is7uR189I8fj0qUYORXWrRpK79DLOdhDYW68PtVw8y5mf63ZA4wx65c5HwDVbK1OOhgoqeLq2lstWuXtmC1nPcOKCxmXoq5c9bvO3cZhtyDv0aXqo9+n2j+FWU43dzzO0MRkhlW7+xvWtJ4QoBQCgFAKAUAoDEPSZyx67aEoP48OXj8z9pP8wA/ECoVI3RqwlfhT12e5o+z4geweLQkiSEEB11FJcaA8e+zkHTvnwqiMrKx7FfDxnJVXK2Xf6Eve8vSKspe4WSeFA0sI1ytHGuFxJPnSjAdI/IHB2qcqbtdszUcfTjNQhC0W/rrzMfEMHaq9whaMAh8Flx9lsrvhT1A8CaUKmV2L+0cMpx4i3X2/gxqOMs5CLknJwuT3RufeQAP0rcfPGS8MsbVrUXEV0YbuNyRG+G7TSFYBNJGBnPXruN6MkupDcR4hJdyh5NJkbbIwoPl7h8a4cbcndk1bXEvDRJFcWiP2gGkuB4b5DYOcZ28jTcmrw0aLDljgQvJWQyrEApOpsE7b+zkZHXPSjdtTkI5nYo23BXmumt4MMQW0kkEEDoSw2Gf9aPQ4otuyLcp2Mzxk50sVJ3G4OPH35qqtDNHQ1YOrwqlns9DOeT+U+3Paz7RjBCeL/HyX+dZoU76s9WtXUPDHf7GxpeILaRNKcKka5IA8B9UD9BV+x50/Fuard57y4eQoXmly5Vfqqo9nJ2Cou2T/rWaV5y0PVpKGEoriO19/n/BYRyhhkHI2Pz3FQtY1RnGesXdeR3iheR0ijGqSRgqAeJO3yrq1I1JKEW2z0fytwNLK0jt030jvN9pzuzfia1RjZWPmK1V1JuTJapFQoBQCgFAKAUAoBQGh/Sny36pedqgxDcksMbaZRuwz4ZzqH4+VZ6kbO6PdwNZVKbhLl9ihZG74krRmaOOGM6pDgIC7AvraJO9PIdLH3kHoRUlmmU1Fh8HLSLlLlfl792IrjvCvV5AgLsjosiGVdDlGyO+n1TkHbHTFV1I5XobsDiXXg8263+pG8qcTuLC6YwQtOukkRhS2x2BJClhg7bda2Up546ni4qg8PVaWz29+RG813hmm7Vrc2+QAY9GhQR1090bHrvvV1jI3c7cH4dBPbzanMcq4KkkMrDvEhV2YsQPM+FROpJoj7q/kn0dq+rTspb6q7bZ8F2rpxtvcmOP8ryWUEM7SqwnGAEBOO6CwZ84xuMee/lXEyUo5SM4Hdzxy4ttfaMCoVMknIx0Hlnx6UORbT0M34FyOVYTXx7R8g9mSW/F2+sfdXM3QtjStrIz3hzZ1GoSL4GD848eW5kEETZiiOXYdHk+qB5hevxI8qzVJ6WR6OEw7dTNLl9/4LO3lktAGaOCQXEX9lN38xkh0Z02KglQQdwehrivTV+pGq6eNlw1dON9d00c8xcbN0YS2smKMqXl7MMzMQzDEYAEakYQdcZzXKk1LYtwOElQzOfMzb0M8uambiEg23SAH/ff/QfjU6UeZk7RxF/6a+ptqrjyRQCgFAKAUAoBQCgFAQ/NnAlvrSS3bYsMo32XG6t86jKN1Yto1XTmpI84vG0UhEgKSwsQT0ZGU5yCNxuM5FZdUz6ZKnVhdq6sZK/Lkht3ubh/6xIVaNZZ41YoAWaWQu2WBHdVR+nhcqba8W55UsfCnOMaK8C303IXhPFHtpo7qIEsm5XprjPtp+I6e8Cqqc8rPRxmH41PTdar/n1N821zHcRJIhDxyKGUnBBUjI2NbD50w3m30dWc47RE7GTxaLA/Ep0NSztHYwjJ2NeXHoynDYSaNh5sGX/rUsyOcCRLcI9GGty97dd0AdyIHU2NgNbdAB5D5VxzO8FmZ8P4Vb2q6beIRqfxY/4mO5qDbZfGKiihxe+SJdcjBRv47n4e+l1FXZNQlN2ijXnMnNsk6mGEaI2OAPFvj5L44rPKpm+RuhR4S01k9vmWfDuH6yLdCmsqSAzqhc+IXVszEn2fHeq4pzd0aK1SnhoKnK+ul1v5smuI8yzyiWK4SN85ASVGBgcjBaPPejPjo9npjAFTdV7NGSl2fBxU6dR77rp0+fuxYcD4O97cx2sexc99vsxj2m+XT31XGN3Y3YmsqUG2ekrG0SGJIoxpRFCqPIAYFbErHy8pOTuyvQ4KAUAoBQCgFAKAUAoBQGovTLy7odb+Md04SfHgfqP/APU/hVFWPM9fs3EWeR/QwfgPDY7iXRJOIh3AO60skmTpCRIOpG3XZQQcECoQjn3ZrxWJ/SRSpx3vryLvmnhsdvMqxd0FWzH2qyshRymXZdgXA1afDvClWKVrHOzMROrGSnrbn8+RH8O5iurUiKKd1jOSi7EBurLgjx6/OuZ5W0exbLD0lValH4tV8+a/K+pPwekC7Aw5SQHrqXB+Yoq0hLs+i9VoXNp6QYjtNE6HzUhx/oasVZc0Zp4Oz8L9S5k59tANu0b3BMfzqXFiV/pZ+RBcT5/kfaGMIPtOdR+Q2H61F1XyLY4WK+J3MSu7p5XLyMWY+J/08vwqptvc0pJKyHD0yTKenRMfqR55OAP/ANo+h2hZt1ZbLb5c2ZZw3jU3DpJoQIZA2DMgKuA2NOO1Cns3TocggHwOatV6em5gqKljfHfLLZX5+/dyP4/xd7iUzSO7gDShlEYfQNwH7MBS2SelVznmZsweG/T07vd7m2fRHyz6tbG5lH8a4AOD9WLqi/jnUfw8qvpxsrnkY+vxJ5VsvuZ9VhhFAKAUAoBQCgFAKAUAoBQFvxCySeJ4ZBqR1KsPca41clGTi1JHnK+tJ+HXckIdllizodDpLRsCAQfDI29x+FZXeDPpKfDxVJKS0O7x2kMG7m4mkTYRkxxQsw6u5BaWQH6oAHUHzqVox31ZnVTE1rZf6cY/j8eiIu6gLAqcqwPiCCrDcZU7j4VUvC9T0p5a0PA/k11Ml4JyXLd2yTxSxHVkFTqBVxsyn4GrOC3qmYu8YReWcWmtyw4zyVeRDUYS2PFCG2rnDkif6mjU+GWvnoYzNEyHDqVPkwI/nUSdmcRIWOFBY+Sgk/IUFmXF9wiZAiyKY+0zgHZtIxqbHUdQN/E1OzWrKW1UfDi9X/pcyb4dwuQwS3MZ0JbFTqCsf4gGtQpUHTpABLMMbr50pwb8VxjMTSptUXG6e/K3Qvr3muWaFldE7V0MbTodJaFm1OjxjuszMB3/AI13jeHzK49lRjVUr3j098jtyFy56/ehGGYYsPL79+6n4kH8Aa5TjmZZj8Rwoabs9CAVqPnBQCgFAKAUAoBQCgFAKAUAoBQGvfS/y129uLuIfxbcEsB9aI7sPiOo/Gqqsbq5vwFfhzyvZ/c1xylxKKJpGd+zZlQxzLEJnQAt2ixqdkdwVw5BA07g1XSko3ub+0aFWtlyarp+fexaXNzLcjtSjv2KKksu7E4ZtLzNuA5yBgE4x5b1yfj1S2LMHFYX+lOSzSe3T/0mfR7xz1W77NziK4IU56LMNkb/ADewf8tSoT/tZV2ph9eLH5P8P8ehuAjwNaTxzHbmLDFTvg+O9RNcZO10UJJFjVmJCqoJY9AANyaBy6s1bcXMl5c9oF78zLHEhOMKTiNSfA75PvPurNN55WR6tCKw1B1Z7v2kSklnfWkayxP/AAoXfTNbsjqjMQJEZh3gCwBKMMZA6YqdpxWhjjLB4mpeV1J6fX6fx8iBv7lpJHkKrrkb2Y10gscABUHTw2qmUnJ3PSpUo4ellXI37yFy2LCzWI4Mrd+VvNz4Z8h0rXCOVHzmJrOrO/LkZHUjOKAUAoBQCgFAKAUAoBQCgFAKA4YZGD0oDzxz3y56jdvCuRDKC8JHgCe8v+Un5YrJOOVn0eCr8anZvXYvrvmeI2qJJEsp3IgVWgtoMrpIKKSblj7QJ6HGMHrc6qtoedDs2rmed5Uub+6MbvOHPGOxnRg2kZDYyQds7E77H3gis0k4s9yjVp4im0ndbMmbL0gXwGhpFZkwCSoyR9VvxH65q11Zbox08DR1jJar/fR/Up3fPV3nJKHPmtcVWTJywlKK0RH3nNFxdgwPpEexfSMZ3yq58jjJ9w99ddSWUjTw1OdVJLRav8IlOF8sG4gMryGNHLqh7MyR5jXU/buD/BB3CnzB9wKnSurshjO0+HVcIpNLe/PyI6+4xJcxxCTcqPbyQ7qcFVl3w+k76juTjyqLqNqxbRwEKdXiR25LoZb6IuXfWLk3kg/hQHEeejS+JH+EfqfdU6UOZm7TxOnDXM3TWg8MUAoBQCgFAKAUAoBQCgFAKAUAoBQGMekLlr16zZF/to+/Ef7wHs/Bht8qhOOZGnC13RqX5czRPC7iMMHmhMqgEGIuYxr8NZG+kHOV8c1mi4p6o+hxEKtamuFK3X5EndXc16qolsD6uGJ9XTASE4wgRQAiDTkAlmJ1HzFTlJ1FojJRowwNRupU0fK2/m+hj16MYlH1RvjxQ7n5dfn51VHoejiFa1Vct/Nfxv6lfiNnJHGXeNwu2DjYk+zg9N8iuqLuQqVYZLp3/PQ62dvoQDqTux82PX/pUZO7LqNLhws9938y/wCF8QltpO1gcoxGGxurj7Lr0cfH9K7GbjsV4jCUq68a+vMoWllJPKkEQzJK2B0AGTlmIHQDc7V1XkyNSUcPStySPR/AeEpaW8dvH7KLjPmfFj7ycmtiVlY+VqVHOTky/rpAUAoBQCgFAKAUAoBQCgFAKAUAoBQCgNJeljl71W7F1GMRXB7+OizDf/eG/wAQazVoa3Pe7MxN1kb29/6Ie246kVuBFGy3H9XBYBBF/VpWlSQgd53bVgg+/euqslHzK5dlTlWbb8Le/MhQPh4+G25zsPL3Vnbu7nu04KMVFctC4n4nNJDDbO38G3yY/NifZ1f4BlR8aslVbikYMP2fGnXdTl/b9f8AnItzVR6LR1JrpFvmbS9DfLhVGv5R3pBphB8I/Fv8x/Qe+tVKNlc+c7SxGeWRctzZ9XHligFAKAUAoBQCgFAKAUAoBQCgFAKAUAoCN5j4Ml5bSW8nRxsfst1Vh8Dg1ySurFlKo6c1JHnOa2eKR4ZRiSNirj3jxHuI3FYZKzsfXYeqqkFJHGaiaES99wTs7dZ9bdI9QZO6WkyQEkUkd1cE5658MVfOioxvc8bDdqTrV1TcVZ+q+fUiDVCPYdrkhy1wJr+7S2GQntSsPCMHcfE9B8aspxzMw47EKjDQ9GQRKiqigBVAAA6AAYArafKt3d2d6HBQCgFAKAUAoBQCgFAKAUAoBQCgFAKAUAoDVnpk5d9niEQ9kaJwPFc91/wOx+I8qorQvqet2Zicksj+hrMVlPo9zkDYDfAJIGTgE9SB0BPmK7mdrEY0oRk5JJN8+Z0mkCgk9BXFqSk8qubv9F/LPqdp2kg/jz4eTPVR9RPwBP4k1tpxyo+SxuIdap5IzKrDGKAUAoBQCgFAKAUAoBQCgFAKAUAoBQCgFAKApXVusiNG4DKwKsD4gjBFDqbTujznx3gzWN1JauSQu8bH60Z9k/HwNYakcrPq8FiFVhcsqgbTJvRty967e63GYbchmz0aQ+wvvxjJ/Dzq6jC7ueT2nickcsd2b4rWfOCgFAKAUAoBQCgFAKAUAoBQCgFAKAUAoBQCgFAKAwb0r8tetWonjH8a3ywx9ZOrr+mR8PfVdWGZG7A4h0qluTNLIxfSI1LPIQqKOpY7AVjS1sfTVKqjDMeiOT+ALY2kcC7sO87fakPtH/T4AVujHKrHyNeq6s3Jk1UikUAoBQCgFAKAUAoBQCgFAKAUAoBQCgFAKAUAoBQCgMF5e9HyW3E5rrbsusCfYZ89pt4AdB/iPlVcadpXNtXGSnRUOfMzqrDEKAUAoBQCgFAKAUAoBQCgP//Z"/>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8" name="Picture 8" descr="http://www.ipcrimes.com/images/layout/ipcrimes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2783914"/>
            <a:ext cx="324036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2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4. Email spoofing</a:t>
            </a:r>
          </a:p>
        </p:txBody>
      </p:sp>
      <p:sp>
        <p:nvSpPr>
          <p:cNvPr id="4099" name="Rectangle 3"/>
          <p:cNvSpPr>
            <a:spLocks noGrp="1" noChangeArrowheads="1"/>
          </p:cNvSpPr>
          <p:nvPr>
            <p:ph idx="1"/>
          </p:nvPr>
        </p:nvSpPr>
        <p:spPr>
          <a:xfrm>
            <a:off x="838199" y="1393974"/>
            <a:ext cx="10148249" cy="5059363"/>
          </a:xfrm>
          <a:prstGeom prst="rect">
            <a:avLst/>
          </a:prstGeom>
        </p:spPr>
        <p:txBody>
          <a:bodyPr>
            <a:normAutofit/>
          </a:bodyPr>
          <a:lstStyle/>
          <a:p>
            <a:pPr algn="just"/>
            <a:r>
              <a:rPr lang="en-US" sz="2400" dirty="0"/>
              <a:t>A spoofed email is one that appears to originate from one source but actually has been sent from another source. </a:t>
            </a:r>
          </a:p>
        </p:txBody>
      </p:sp>
      <p:sp>
        <p:nvSpPr>
          <p:cNvPr id="4" name="Date Placeholder 3"/>
          <p:cNvSpPr>
            <a:spLocks noGrp="1"/>
          </p:cNvSpPr>
          <p:nvPr>
            <p:ph type="dt" sz="half" idx="10"/>
          </p:nvPr>
        </p:nvSpPr>
        <p:spPr/>
        <p:txBody>
          <a:bodyPr/>
          <a:lstStyle/>
          <a:p>
            <a:pPr>
              <a:defRPr/>
            </a:pPr>
            <a:fld id="{E13A80A3-6FDB-49F6-A5B4-B9A4AA0F7435}"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14</a:t>
            </a:fld>
            <a:endParaRPr lang="en-US"/>
          </a:p>
        </p:txBody>
      </p:sp>
      <p:pic>
        <p:nvPicPr>
          <p:cNvPr id="9218" name="Picture 2" descr="http://www.woueb.net/images/spams/spam-email-address-spoofing-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800" y="2348880"/>
            <a:ext cx="5867400" cy="400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497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5. Cyber Defamation</a:t>
            </a:r>
          </a:p>
        </p:txBody>
      </p:sp>
      <p:sp>
        <p:nvSpPr>
          <p:cNvPr id="4099" name="Rectangle 3"/>
          <p:cNvSpPr>
            <a:spLocks noGrp="1" noChangeArrowheads="1"/>
          </p:cNvSpPr>
          <p:nvPr>
            <p:ph idx="1"/>
          </p:nvPr>
        </p:nvSpPr>
        <p:spPr>
          <a:xfrm>
            <a:off x="838199" y="1245766"/>
            <a:ext cx="10148249" cy="5135563"/>
          </a:xfrm>
          <a:prstGeom prst="rect">
            <a:avLst/>
          </a:prstGeom>
        </p:spPr>
        <p:txBody>
          <a:bodyPr>
            <a:normAutofit/>
          </a:bodyPr>
          <a:lstStyle/>
          <a:p>
            <a:r>
              <a:rPr lang="en-US" sz="2400" dirty="0"/>
              <a:t>This occurs when defamation takes place with the help of computers and / or the Internet. </a:t>
            </a:r>
          </a:p>
          <a:p>
            <a:pPr algn="just"/>
            <a:r>
              <a:rPr lang="en-US" sz="2400" dirty="0"/>
              <a:t>Example: Someone publishes defamatory matter about someone on a website or sends e-mails containing defamatory information to all of that person's contacts. </a:t>
            </a:r>
          </a:p>
        </p:txBody>
      </p:sp>
      <p:sp>
        <p:nvSpPr>
          <p:cNvPr id="4" name="Date Placeholder 3"/>
          <p:cNvSpPr>
            <a:spLocks noGrp="1"/>
          </p:cNvSpPr>
          <p:nvPr>
            <p:ph type="dt" sz="half" idx="10"/>
          </p:nvPr>
        </p:nvSpPr>
        <p:spPr/>
        <p:txBody>
          <a:bodyPr/>
          <a:lstStyle/>
          <a:p>
            <a:pPr>
              <a:defRPr/>
            </a:pPr>
            <a:fld id="{61A3B038-C476-4E85-9E55-6D5590483571}"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15</a:t>
            </a:fld>
            <a:endParaRPr lang="en-US"/>
          </a:p>
        </p:txBody>
      </p:sp>
      <p:pic>
        <p:nvPicPr>
          <p:cNvPr id="7170" name="Picture 2" descr="http://2.bp.blogspot.com/-AWHG-x5_tFI/UtuItiTfZwI/AAAAAAAAADM/k6mCQ0OQKoI/s1600/Defamation-element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48001"/>
            <a:ext cx="62484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92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6. Cyber stalking</a:t>
            </a:r>
          </a:p>
        </p:txBody>
      </p:sp>
      <p:sp>
        <p:nvSpPr>
          <p:cNvPr id="4099" name="Rectangle 3"/>
          <p:cNvSpPr>
            <a:spLocks noGrp="1" noChangeArrowheads="1"/>
          </p:cNvSpPr>
          <p:nvPr>
            <p:ph idx="1"/>
          </p:nvPr>
        </p:nvSpPr>
        <p:spPr>
          <a:xfrm>
            <a:off x="838199" y="1321966"/>
            <a:ext cx="10370369" cy="5059363"/>
          </a:xfrm>
          <a:prstGeom prst="rect">
            <a:avLst/>
          </a:prstGeom>
        </p:spPr>
        <p:txBody>
          <a:bodyPr>
            <a:normAutofit/>
          </a:bodyPr>
          <a:lstStyle/>
          <a:p>
            <a:pPr algn="just"/>
            <a:r>
              <a:rPr lang="en-US" sz="2400" dirty="0"/>
              <a:t>Cyber stalking involves following a person's movements across the Internet by posting messages (sometimes threatening) on the bulletin boards frequented by the victim, entering the chat-rooms frequented </a:t>
            </a:r>
            <a:r>
              <a:rPr lang="en-US" sz="2400" dirty="0" smtClean="0"/>
              <a:t>by </a:t>
            </a:r>
            <a:r>
              <a:rPr lang="en-US" sz="2400" dirty="0"/>
              <a:t>the victim, constantly</a:t>
            </a:r>
          </a:p>
          <a:p>
            <a:pPr marL="0" indent="0" algn="just">
              <a:buNone/>
            </a:pPr>
            <a:r>
              <a:rPr lang="en-US" sz="2400" dirty="0"/>
              <a:t>    bombarding the victim </a:t>
            </a:r>
            <a:r>
              <a:rPr lang="en-US" sz="2400" dirty="0" smtClean="0"/>
              <a:t>with </a:t>
            </a:r>
            <a:r>
              <a:rPr lang="en-US" sz="2400" dirty="0"/>
              <a:t>emails etc.</a:t>
            </a:r>
          </a:p>
        </p:txBody>
      </p:sp>
      <p:sp>
        <p:nvSpPr>
          <p:cNvPr id="4" name="Date Placeholder 3"/>
          <p:cNvSpPr>
            <a:spLocks noGrp="1"/>
          </p:cNvSpPr>
          <p:nvPr>
            <p:ph type="dt" sz="half" idx="10"/>
          </p:nvPr>
        </p:nvSpPr>
        <p:spPr/>
        <p:txBody>
          <a:bodyPr/>
          <a:lstStyle/>
          <a:p>
            <a:pPr>
              <a:defRPr/>
            </a:pPr>
            <a:fld id="{3AA9C290-6F9F-4846-976F-72457B5FE056}"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16</a:t>
            </a:fld>
            <a:endParaRPr lang="en-US"/>
          </a:p>
        </p:txBody>
      </p:sp>
      <p:pic>
        <p:nvPicPr>
          <p:cNvPr id="11" name="Picture 10" descr="C:\Users\Aine\Desktop\slide-16-638 (1).jpg"/>
          <p:cNvPicPr>
            <a:picLocks noChangeAspect="1" noChangeArrowheads="1"/>
          </p:cNvPicPr>
          <p:nvPr/>
        </p:nvPicPr>
        <p:blipFill rotWithShape="1">
          <a:blip r:embed="rId3"/>
          <a:srcRect r="2646" b="2141"/>
          <a:stretch/>
        </p:blipFill>
        <p:spPr bwMode="auto">
          <a:xfrm>
            <a:off x="7104112" y="2695352"/>
            <a:ext cx="3571363" cy="3335464"/>
          </a:xfrm>
          <a:prstGeom prst="rect">
            <a:avLst/>
          </a:prstGeom>
          <a:noFill/>
        </p:spPr>
      </p:pic>
    </p:spTree>
    <p:extLst>
      <p:ext uri="{BB962C8B-B14F-4D97-AF65-F5344CB8AC3E}">
        <p14:creationId xmlns:p14="http://schemas.microsoft.com/office/powerpoint/2010/main" val="4228911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Classification of Cyber Crimes</a:t>
            </a:r>
          </a:p>
        </p:txBody>
      </p:sp>
      <p:sp>
        <p:nvSpPr>
          <p:cNvPr id="4099" name="Rectangle 3"/>
          <p:cNvSpPr>
            <a:spLocks noGrp="1" noChangeArrowheads="1"/>
          </p:cNvSpPr>
          <p:nvPr>
            <p:ph idx="1"/>
          </p:nvPr>
        </p:nvSpPr>
        <p:spPr>
          <a:xfrm>
            <a:off x="838199" y="1249958"/>
            <a:ext cx="10148249" cy="5059363"/>
          </a:xfrm>
          <a:prstGeom prst="rect">
            <a:avLst/>
          </a:prstGeom>
        </p:spPr>
        <p:txBody>
          <a:bodyPr>
            <a:normAutofit/>
          </a:bodyPr>
          <a:lstStyle/>
          <a:p>
            <a:pPr marL="0" indent="0">
              <a:buNone/>
            </a:pPr>
            <a:r>
              <a:rPr lang="en-US" sz="2400" u="sng" dirty="0"/>
              <a:t>Where computers become target of crime</a:t>
            </a:r>
          </a:p>
          <a:p>
            <a:r>
              <a:rPr lang="en-US" sz="2400" dirty="0"/>
              <a:t>This category includes computer oriented cyber crimes. </a:t>
            </a:r>
          </a:p>
          <a:p>
            <a:endParaRPr lang="en-US" sz="2400" dirty="0"/>
          </a:p>
          <a:p>
            <a:r>
              <a:rPr lang="en-US" sz="2400" dirty="0"/>
              <a:t>Some types are:</a:t>
            </a:r>
          </a:p>
          <a:p>
            <a:pPr marL="457200" indent="-457200">
              <a:buFont typeface="+mj-lt"/>
              <a:buAutoNum type="alphaUcPeriod"/>
            </a:pPr>
            <a:r>
              <a:rPr lang="en-US" sz="2400" dirty="0"/>
              <a:t> 	Unauthorized Access(Hacking)</a:t>
            </a:r>
          </a:p>
          <a:p>
            <a:pPr marL="457200" indent="-457200">
              <a:buFont typeface="+mj-lt"/>
              <a:buAutoNum type="alphaUcPeriod"/>
            </a:pPr>
            <a:r>
              <a:rPr lang="en-US" sz="2400" dirty="0"/>
              <a:t>	Malicious Software(Viruses, Trojans- corrupts server)</a:t>
            </a:r>
          </a:p>
          <a:p>
            <a:pPr marL="457200" indent="-457200">
              <a:buFont typeface="+mj-lt"/>
              <a:buAutoNum type="alphaUcPeriod"/>
            </a:pPr>
            <a:r>
              <a:rPr lang="en-US" sz="2400" dirty="0"/>
              <a:t>	Worm (Self-replicating programs)</a:t>
            </a:r>
          </a:p>
          <a:p>
            <a:pPr marL="457200" indent="-457200">
              <a:buFont typeface="+mj-lt"/>
              <a:buAutoNum type="alphaUcPeriod"/>
            </a:pPr>
            <a:r>
              <a:rPr lang="en-US" sz="2400" dirty="0"/>
              <a:t>	Spyware – parasitic software, invades privacy, </a:t>
            </a:r>
          </a:p>
          <a:p>
            <a:pPr marL="457200" indent="-457200">
              <a:buFont typeface="+mj-lt"/>
              <a:buAutoNum type="alphaUcPeriod"/>
            </a:pPr>
            <a:r>
              <a:rPr lang="en-US" sz="2400" dirty="0"/>
              <a:t>	Divulging details through tracking cookies.</a:t>
            </a:r>
          </a:p>
          <a:p>
            <a:pPr marL="457200" indent="-457200">
              <a:buFont typeface="+mj-lt"/>
              <a:buAutoNum type="alphaUcPeriod"/>
            </a:pPr>
            <a:r>
              <a:rPr lang="en-US" sz="2400" dirty="0"/>
              <a:t>	Cyber terrorism</a:t>
            </a:r>
          </a:p>
        </p:txBody>
      </p:sp>
      <p:sp>
        <p:nvSpPr>
          <p:cNvPr id="4" name="Date Placeholder 3"/>
          <p:cNvSpPr>
            <a:spLocks noGrp="1"/>
          </p:cNvSpPr>
          <p:nvPr>
            <p:ph type="dt" sz="half" idx="10"/>
          </p:nvPr>
        </p:nvSpPr>
        <p:spPr/>
        <p:txBody>
          <a:bodyPr/>
          <a:lstStyle/>
          <a:p>
            <a:pPr>
              <a:defRPr/>
            </a:pPr>
            <a:fld id="{09F5E793-9D03-4AAD-9C3B-67566397A0BE}"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solidFill>
                  <a:srgbClr val="002060"/>
                </a:solidFill>
              </a:rPr>
              <a:t>CSE1051                                            Department of CSE</a:t>
            </a:r>
            <a:endParaRPr lang="en-US">
              <a:solidFill>
                <a:srgbClr val="FFFFFF"/>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17</a:t>
            </a:fld>
            <a:endParaRPr lang="en-US"/>
          </a:p>
        </p:txBody>
      </p:sp>
    </p:spTree>
    <p:extLst>
      <p:ext uri="{BB962C8B-B14F-4D97-AF65-F5344CB8AC3E}">
        <p14:creationId xmlns:p14="http://schemas.microsoft.com/office/powerpoint/2010/main" val="2481110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A. Unauthorized Access</a:t>
            </a:r>
          </a:p>
        </p:txBody>
      </p:sp>
      <p:sp>
        <p:nvSpPr>
          <p:cNvPr id="4099" name="Rectangle 3"/>
          <p:cNvSpPr>
            <a:spLocks noGrp="1" noChangeArrowheads="1"/>
          </p:cNvSpPr>
          <p:nvPr>
            <p:ph idx="1"/>
          </p:nvPr>
        </p:nvSpPr>
        <p:spPr>
          <a:xfrm>
            <a:off x="838199" y="1393974"/>
            <a:ext cx="10148249" cy="5059363"/>
          </a:xfrm>
          <a:prstGeom prst="rect">
            <a:avLst/>
          </a:prstGeom>
        </p:spPr>
        <p:txBody>
          <a:bodyPr>
            <a:normAutofit/>
          </a:bodyPr>
          <a:lstStyle/>
          <a:p>
            <a:pPr algn="just">
              <a:lnSpc>
                <a:spcPct val="150000"/>
              </a:lnSpc>
            </a:pPr>
            <a:r>
              <a:rPr lang="en-US" sz="2400" dirty="0"/>
              <a:t>Also known as Hacking. </a:t>
            </a:r>
          </a:p>
          <a:p>
            <a:pPr algn="just">
              <a:lnSpc>
                <a:spcPct val="150000"/>
              </a:lnSpc>
            </a:pPr>
            <a:endParaRPr lang="en-US" sz="2400" dirty="0"/>
          </a:p>
          <a:p>
            <a:pPr algn="just">
              <a:lnSpc>
                <a:spcPct val="150000"/>
              </a:lnSpc>
            </a:pPr>
            <a:r>
              <a:rPr lang="en-US" sz="2400" dirty="0"/>
              <a:t>Involves gaining access illegally to a computer system or network and in some cases making unauthorized use of this access. </a:t>
            </a:r>
          </a:p>
          <a:p>
            <a:pPr algn="just">
              <a:lnSpc>
                <a:spcPct val="150000"/>
              </a:lnSpc>
            </a:pPr>
            <a:endParaRPr lang="en-US" sz="2400" dirty="0"/>
          </a:p>
          <a:p>
            <a:pPr algn="just">
              <a:lnSpc>
                <a:spcPct val="150000"/>
              </a:lnSpc>
            </a:pPr>
            <a:r>
              <a:rPr lang="en-US" sz="2400" dirty="0"/>
              <a:t>Hacking is also the act by which other forms of cyber-crime (e.g., fraud, terrorism) are committed.</a:t>
            </a:r>
          </a:p>
        </p:txBody>
      </p:sp>
      <p:sp>
        <p:nvSpPr>
          <p:cNvPr id="4" name="Date Placeholder 3"/>
          <p:cNvSpPr>
            <a:spLocks noGrp="1"/>
          </p:cNvSpPr>
          <p:nvPr>
            <p:ph type="dt" sz="half" idx="10"/>
          </p:nvPr>
        </p:nvSpPr>
        <p:spPr/>
        <p:txBody>
          <a:bodyPr/>
          <a:lstStyle/>
          <a:p>
            <a:pPr>
              <a:defRPr/>
            </a:pPr>
            <a:fld id="{3551EDCD-26AB-47BA-ACC8-05471C133813}"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18</a:t>
            </a:fld>
            <a:endParaRPr lang="en-US"/>
          </a:p>
        </p:txBody>
      </p:sp>
    </p:spTree>
    <p:extLst>
      <p:ext uri="{BB962C8B-B14F-4D97-AF65-F5344CB8AC3E}">
        <p14:creationId xmlns:p14="http://schemas.microsoft.com/office/powerpoint/2010/main" val="27423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A. Theft of information</a:t>
            </a:r>
          </a:p>
        </p:txBody>
      </p:sp>
      <p:sp>
        <p:nvSpPr>
          <p:cNvPr id="4099" name="Rectangle 3"/>
          <p:cNvSpPr>
            <a:spLocks noGrp="1" noChangeArrowheads="1"/>
          </p:cNvSpPr>
          <p:nvPr>
            <p:ph idx="1"/>
          </p:nvPr>
        </p:nvSpPr>
        <p:spPr>
          <a:xfrm>
            <a:off x="838199" y="1412776"/>
            <a:ext cx="10148249" cy="4320480"/>
          </a:xfrm>
          <a:prstGeom prst="rect">
            <a:avLst/>
          </a:prstGeom>
        </p:spPr>
        <p:txBody>
          <a:bodyPr>
            <a:normAutofit/>
          </a:bodyPr>
          <a:lstStyle/>
          <a:p>
            <a:pPr>
              <a:lnSpc>
                <a:spcPct val="150000"/>
              </a:lnSpc>
            </a:pPr>
            <a:endParaRPr lang="en-US" sz="2400" dirty="0"/>
          </a:p>
          <a:p>
            <a:pPr algn="just">
              <a:lnSpc>
                <a:spcPct val="150000"/>
              </a:lnSpc>
            </a:pPr>
            <a:r>
              <a:rPr lang="en-US" sz="2400" dirty="0"/>
              <a:t>Theft of any information contained in electronic form such as that stored in computer hard disks, removal storage media, etc. </a:t>
            </a:r>
          </a:p>
          <a:p>
            <a:pPr algn="just">
              <a:lnSpc>
                <a:spcPct val="150000"/>
              </a:lnSpc>
            </a:pPr>
            <a:endParaRPr lang="en-US" sz="2400" dirty="0"/>
          </a:p>
          <a:p>
            <a:pPr algn="just">
              <a:lnSpc>
                <a:spcPct val="150000"/>
              </a:lnSpc>
            </a:pPr>
            <a:r>
              <a:rPr lang="en-US" sz="2400" dirty="0"/>
              <a:t>Can extend to identity theft. </a:t>
            </a:r>
          </a:p>
        </p:txBody>
      </p:sp>
      <p:sp>
        <p:nvSpPr>
          <p:cNvPr id="4" name="Date Placeholder 3"/>
          <p:cNvSpPr>
            <a:spLocks noGrp="1"/>
          </p:cNvSpPr>
          <p:nvPr>
            <p:ph type="dt" sz="half" idx="10"/>
          </p:nvPr>
        </p:nvSpPr>
        <p:spPr/>
        <p:txBody>
          <a:bodyPr/>
          <a:lstStyle/>
          <a:p>
            <a:pPr>
              <a:defRPr/>
            </a:pPr>
            <a:fld id="{A5A241AF-8401-4F8C-B295-1075FB49431D}"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19</a:t>
            </a:fld>
            <a:endParaRPr lang="en-US"/>
          </a:p>
        </p:txBody>
      </p:sp>
    </p:spTree>
    <p:extLst>
      <p:ext uri="{BB962C8B-B14F-4D97-AF65-F5344CB8AC3E}">
        <p14:creationId xmlns:p14="http://schemas.microsoft.com/office/powerpoint/2010/main" val="631441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pPr algn="l" eaLnBrk="1" hangingPunct="1"/>
            <a:r>
              <a:rPr lang="en-US" sz="4000" dirty="0"/>
              <a:t>Objectives</a:t>
            </a:r>
          </a:p>
        </p:txBody>
      </p:sp>
      <p:sp>
        <p:nvSpPr>
          <p:cNvPr id="2" name="Content Placeholder 1"/>
          <p:cNvSpPr>
            <a:spLocks noGrp="1"/>
          </p:cNvSpPr>
          <p:nvPr>
            <p:ph idx="1"/>
          </p:nvPr>
        </p:nvSpPr>
        <p:spPr>
          <a:xfrm>
            <a:off x="838199" y="1479551"/>
            <a:ext cx="10148249" cy="3317602"/>
          </a:xfrm>
        </p:spPr>
        <p:txBody>
          <a:bodyPr>
            <a:noAutofit/>
          </a:bodyPr>
          <a:lstStyle/>
          <a:p>
            <a:pPr marL="0" indent="0">
              <a:buNone/>
            </a:pPr>
            <a:r>
              <a:rPr lang="en-US" sz="2800" dirty="0">
                <a:solidFill>
                  <a:srgbClr val="002060"/>
                </a:solidFill>
              </a:rPr>
              <a:t>To understand</a:t>
            </a:r>
          </a:p>
          <a:p>
            <a:pPr>
              <a:lnSpc>
                <a:spcPct val="150000"/>
              </a:lnSpc>
            </a:pPr>
            <a:r>
              <a:rPr lang="en-US" sz="2800" dirty="0">
                <a:solidFill>
                  <a:srgbClr val="002060"/>
                </a:solidFill>
                <a:hlinkClick r:id="rId3" action="ppaction://hlinkpres?slideindex=1&amp;slidetitle="/>
              </a:rPr>
              <a:t>Definition of Cyber Crime</a:t>
            </a:r>
            <a:endParaRPr lang="en-US" sz="2800" dirty="0">
              <a:solidFill>
                <a:srgbClr val="002060"/>
              </a:solidFill>
            </a:endParaRPr>
          </a:p>
          <a:p>
            <a:pPr>
              <a:lnSpc>
                <a:spcPct val="150000"/>
              </a:lnSpc>
            </a:pPr>
            <a:r>
              <a:rPr lang="en-US" sz="2800" dirty="0">
                <a:solidFill>
                  <a:srgbClr val="002060"/>
                </a:solidFill>
              </a:rPr>
              <a:t>Classification of Cyber crimes</a:t>
            </a:r>
          </a:p>
          <a:p>
            <a:pPr>
              <a:lnSpc>
                <a:spcPct val="150000"/>
              </a:lnSpc>
            </a:pPr>
            <a:r>
              <a:rPr lang="en-US" sz="2800" dirty="0">
                <a:solidFill>
                  <a:srgbClr val="002060"/>
                </a:solidFill>
              </a:rPr>
              <a:t>Computer Intrusions and Hacking</a:t>
            </a:r>
          </a:p>
          <a:p>
            <a:pPr>
              <a:lnSpc>
                <a:spcPct val="150000"/>
              </a:lnSpc>
            </a:pPr>
            <a:r>
              <a:rPr lang="en-US" sz="2800" dirty="0">
                <a:solidFill>
                  <a:srgbClr val="002060"/>
                </a:solidFill>
              </a:rPr>
              <a:t>Computer Security</a:t>
            </a:r>
            <a:endParaRPr lang="en-US" sz="2800" dirty="0"/>
          </a:p>
          <a:p>
            <a:pPr marL="457200" indent="-457200"/>
            <a:endParaRPr lang="en-US" sz="2400" dirty="0">
              <a:solidFill>
                <a:srgbClr val="002060"/>
              </a:solidFill>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pPr>
              <a:defRPr/>
            </a:pPr>
            <a:fld id="{B36160D8-C74C-4764-8CD3-3824637902E0}"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9E9C5588-EBD5-4684-AFA3-5A5A2455C60F}" type="slidenum">
              <a:rPr lang="en-US" smtClean="0"/>
              <a:pPr>
                <a:defRPr/>
              </a:pPr>
              <a:t>2</a:t>
            </a:fld>
            <a:endParaRPr lang="en-US"/>
          </a:p>
        </p:txBody>
      </p:sp>
      <p:sp>
        <p:nvSpPr>
          <p:cNvPr id="8" name="Subtitle 10"/>
          <p:cNvSpPr txBox="1">
            <a:spLocks/>
          </p:cNvSpPr>
          <p:nvPr/>
        </p:nvSpPr>
        <p:spPr>
          <a:xfrm>
            <a:off x="3048000" y="2209800"/>
            <a:ext cx="4191000" cy="609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A. Email Bombing</a:t>
            </a:r>
          </a:p>
        </p:txBody>
      </p:sp>
      <p:sp>
        <p:nvSpPr>
          <p:cNvPr id="4099" name="Rectangle 3"/>
          <p:cNvSpPr>
            <a:spLocks noGrp="1" noChangeArrowheads="1"/>
          </p:cNvSpPr>
          <p:nvPr>
            <p:ph idx="1"/>
          </p:nvPr>
        </p:nvSpPr>
        <p:spPr>
          <a:xfrm>
            <a:off x="983432" y="1412777"/>
            <a:ext cx="10370368" cy="4497363"/>
          </a:xfrm>
          <a:prstGeom prst="rect">
            <a:avLst/>
          </a:prstGeom>
        </p:spPr>
        <p:txBody>
          <a:bodyPr>
            <a:normAutofit/>
          </a:bodyPr>
          <a:lstStyle/>
          <a:p>
            <a:pPr algn="just">
              <a:lnSpc>
                <a:spcPct val="150000"/>
              </a:lnSpc>
            </a:pPr>
            <a:r>
              <a:rPr lang="en-US" sz="2400" dirty="0"/>
              <a:t>This refers to sending large number of emails to the victim resulting in the victim's email account (in case of an individual) or mail servers (in case of a company or an email service provider) crashing.</a:t>
            </a:r>
          </a:p>
        </p:txBody>
      </p:sp>
      <p:sp>
        <p:nvSpPr>
          <p:cNvPr id="4" name="Date Placeholder 3"/>
          <p:cNvSpPr>
            <a:spLocks noGrp="1"/>
          </p:cNvSpPr>
          <p:nvPr>
            <p:ph type="dt" sz="half" idx="10"/>
          </p:nvPr>
        </p:nvSpPr>
        <p:spPr/>
        <p:txBody>
          <a:bodyPr/>
          <a:lstStyle/>
          <a:p>
            <a:pPr>
              <a:defRPr/>
            </a:pPr>
            <a:fld id="{C1AEDF0C-39D4-43CF-8879-E4DA864F3FBC}"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20</a:t>
            </a:fld>
            <a:endParaRPr lang="en-US"/>
          </a:p>
        </p:txBody>
      </p:sp>
      <p:pic>
        <p:nvPicPr>
          <p:cNvPr id="5122" name="Picture 2" descr="http://2.bp.blogspot.com/_Em5ZFnDO-y8/SIC1IWIGUaI/AAAAAAAAABQ/WcRjOx0kqT4/s320/www.elab365.c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224" y="2758435"/>
            <a:ext cx="3024336" cy="3597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498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A. Salami Attacks</a:t>
            </a:r>
          </a:p>
        </p:txBody>
      </p:sp>
      <p:sp>
        <p:nvSpPr>
          <p:cNvPr id="4099" name="Rectangle 3"/>
          <p:cNvSpPr>
            <a:spLocks noGrp="1" noChangeArrowheads="1"/>
          </p:cNvSpPr>
          <p:nvPr>
            <p:ph idx="1"/>
          </p:nvPr>
        </p:nvSpPr>
        <p:spPr>
          <a:xfrm>
            <a:off x="838199" y="1426840"/>
            <a:ext cx="10148249" cy="4306416"/>
          </a:xfrm>
          <a:prstGeom prst="rect">
            <a:avLst/>
          </a:prstGeom>
        </p:spPr>
        <p:txBody>
          <a:bodyPr>
            <a:normAutofit/>
          </a:bodyPr>
          <a:lstStyle/>
          <a:p>
            <a:pPr algn="just">
              <a:lnSpc>
                <a:spcPct val="150000"/>
              </a:lnSpc>
            </a:pPr>
            <a:r>
              <a:rPr lang="en-US" sz="2400" dirty="0"/>
              <a:t>These attacks are often used in committing financial crime and are based on the idea that an alteration, so insignificant, would go completely unnoticed in a single case. </a:t>
            </a:r>
          </a:p>
          <a:p>
            <a:pPr algn="just">
              <a:lnSpc>
                <a:spcPct val="150000"/>
              </a:lnSpc>
            </a:pPr>
            <a:r>
              <a:rPr lang="en-US" sz="2400" dirty="0"/>
              <a:t>E.g. a bank employee inserts a program, into the bank's servers, that deducts a small amount of money (say 5 cents a month) from the account of every customer. This unauthorized debt is likely to go unnoticed by an account holder. 	</a:t>
            </a:r>
          </a:p>
          <a:p>
            <a:pPr marL="0" indent="0">
              <a:lnSpc>
                <a:spcPct val="150000"/>
              </a:lnSpc>
              <a:buNone/>
            </a:pPr>
            <a:endParaRPr lang="en-US" dirty="0"/>
          </a:p>
        </p:txBody>
      </p:sp>
      <p:sp>
        <p:nvSpPr>
          <p:cNvPr id="4" name="Date Placeholder 3"/>
          <p:cNvSpPr>
            <a:spLocks noGrp="1"/>
          </p:cNvSpPr>
          <p:nvPr>
            <p:ph type="dt" sz="half" idx="10"/>
          </p:nvPr>
        </p:nvSpPr>
        <p:spPr/>
        <p:txBody>
          <a:bodyPr/>
          <a:lstStyle/>
          <a:p>
            <a:pPr>
              <a:defRPr/>
            </a:pPr>
            <a:fld id="{0B4ECCCF-495B-44D1-8350-2B409E3B8D77}"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21</a:t>
            </a:fld>
            <a:endParaRPr lang="en-US"/>
          </a:p>
        </p:txBody>
      </p:sp>
    </p:spTree>
    <p:extLst>
      <p:ext uri="{BB962C8B-B14F-4D97-AF65-F5344CB8AC3E}">
        <p14:creationId xmlns:p14="http://schemas.microsoft.com/office/powerpoint/2010/main" val="3583421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A. Denial of Service (</a:t>
            </a:r>
            <a:r>
              <a:rPr lang="en-US" sz="4000" dirty="0" err="1"/>
              <a:t>DoS</a:t>
            </a:r>
            <a:r>
              <a:rPr lang="en-US" sz="4000" dirty="0"/>
              <a:t>) Attack</a:t>
            </a:r>
          </a:p>
        </p:txBody>
      </p:sp>
      <p:sp>
        <p:nvSpPr>
          <p:cNvPr id="4099" name="Rectangle 3"/>
          <p:cNvSpPr>
            <a:spLocks noGrp="1" noChangeArrowheads="1"/>
          </p:cNvSpPr>
          <p:nvPr>
            <p:ph idx="1"/>
          </p:nvPr>
        </p:nvSpPr>
        <p:spPr>
          <a:xfrm>
            <a:off x="983432" y="1321966"/>
            <a:ext cx="9865096" cy="4856804"/>
          </a:xfrm>
          <a:prstGeom prst="rect">
            <a:avLst/>
          </a:prstGeom>
        </p:spPr>
        <p:txBody>
          <a:bodyPr>
            <a:normAutofit/>
          </a:bodyPr>
          <a:lstStyle/>
          <a:p>
            <a:pPr algn="just">
              <a:lnSpc>
                <a:spcPct val="150000"/>
              </a:lnSpc>
            </a:pPr>
            <a:r>
              <a:rPr lang="en-US" sz="2400" dirty="0"/>
              <a:t>This involves flooding a computer resource with more requests than it can handle, causing the resource (e.g. a web server) to crash thereby denying authorized users the service offered by the resource. </a:t>
            </a:r>
          </a:p>
        </p:txBody>
      </p:sp>
      <p:sp>
        <p:nvSpPr>
          <p:cNvPr id="5" name="Date Placeholder 4"/>
          <p:cNvSpPr>
            <a:spLocks noGrp="1"/>
          </p:cNvSpPr>
          <p:nvPr>
            <p:ph type="dt" sz="half" idx="10"/>
          </p:nvPr>
        </p:nvSpPr>
        <p:spPr/>
        <p:txBody>
          <a:bodyPr/>
          <a:lstStyle/>
          <a:p>
            <a:pPr>
              <a:defRPr/>
            </a:pPr>
            <a:fld id="{F40EC896-2692-47A5-A4DE-B6DE382D0ACC}"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dirty="0" smtClean="0"/>
              <a:t>CSE1051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9E9C5588-EBD5-4684-AFA3-5A5A2455C60F}" type="slidenum">
              <a:rPr lang="en-US" smtClean="0"/>
              <a:pPr>
                <a:defRPr/>
              </a:pPr>
              <a:t>22</a:t>
            </a:fld>
            <a:endParaRPr lang="en-US"/>
          </a:p>
        </p:txBody>
      </p:sp>
      <p:pic>
        <p:nvPicPr>
          <p:cNvPr id="2" name="Picture 2" descr="http://2.bp.blogspot.com/-omtiQZZ2Z1w/TrJdQP8sfEI/AAAAAAAAAPU/7qvomdiQf60/s1600/dos+atta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8665" y="2990965"/>
            <a:ext cx="6800056" cy="3400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36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B. Virus</a:t>
            </a:r>
          </a:p>
        </p:txBody>
      </p:sp>
      <p:sp>
        <p:nvSpPr>
          <p:cNvPr id="4099" name="Rectangle 3"/>
          <p:cNvSpPr>
            <a:spLocks noGrp="1" noChangeArrowheads="1"/>
          </p:cNvSpPr>
          <p:nvPr>
            <p:ph idx="1"/>
          </p:nvPr>
        </p:nvSpPr>
        <p:spPr>
          <a:xfrm>
            <a:off x="838199" y="1577976"/>
            <a:ext cx="10148249" cy="2571104"/>
          </a:xfrm>
          <a:prstGeom prst="rect">
            <a:avLst/>
          </a:prstGeom>
        </p:spPr>
        <p:txBody>
          <a:bodyPr>
            <a:normAutofit/>
          </a:bodyPr>
          <a:lstStyle/>
          <a:p>
            <a:pPr algn="just">
              <a:lnSpc>
                <a:spcPct val="150000"/>
              </a:lnSpc>
            </a:pPr>
            <a:r>
              <a:rPr lang="en-US" sz="2400" dirty="0"/>
              <a:t>Viruses are programs that attach themselves to a computer or a file and then circulate themselves to other files and to other computers on a network. They usually affect the data on a computer, either by altering or deleting it. </a:t>
            </a:r>
          </a:p>
          <a:p>
            <a:pPr marL="0" indent="0" algn="just">
              <a:lnSpc>
                <a:spcPct val="150000"/>
              </a:lnSpc>
              <a:buNone/>
            </a:pPr>
            <a:r>
              <a:rPr lang="en-US" sz="2400" dirty="0"/>
              <a:t>	</a:t>
            </a:r>
          </a:p>
        </p:txBody>
      </p:sp>
      <p:sp>
        <p:nvSpPr>
          <p:cNvPr id="4" name="Date Placeholder 3"/>
          <p:cNvSpPr>
            <a:spLocks noGrp="1"/>
          </p:cNvSpPr>
          <p:nvPr>
            <p:ph type="dt" sz="half" idx="10"/>
          </p:nvPr>
        </p:nvSpPr>
        <p:spPr/>
        <p:txBody>
          <a:bodyPr/>
          <a:lstStyle/>
          <a:p>
            <a:pPr>
              <a:defRPr/>
            </a:pPr>
            <a:fld id="{D60403C8-39BE-40A4-A5A2-870A1E258544}"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23</a:t>
            </a:fld>
            <a:endParaRPr lang="en-US"/>
          </a:p>
        </p:txBody>
      </p:sp>
      <p:pic>
        <p:nvPicPr>
          <p:cNvPr id="3074" name="Picture 2" descr="http://4.bp.blogspot.com/-hwzSeUN8p2U/UERA3_O1BmI/AAAAAAAAABY/6mda1sGD2EE/s400/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3" y="3933056"/>
            <a:ext cx="4810431"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490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B. Logic Bombs </a:t>
            </a:r>
          </a:p>
        </p:txBody>
      </p:sp>
      <p:sp>
        <p:nvSpPr>
          <p:cNvPr id="4099" name="Rectangle 3"/>
          <p:cNvSpPr>
            <a:spLocks noGrp="1" noChangeArrowheads="1"/>
          </p:cNvSpPr>
          <p:nvPr>
            <p:ph idx="1"/>
          </p:nvPr>
        </p:nvSpPr>
        <p:spPr>
          <a:xfrm>
            <a:off x="838200" y="1381844"/>
            <a:ext cx="10370368" cy="5143500"/>
          </a:xfrm>
          <a:prstGeom prst="rect">
            <a:avLst/>
          </a:prstGeom>
        </p:spPr>
        <p:txBody>
          <a:bodyPr>
            <a:normAutofit/>
          </a:bodyPr>
          <a:lstStyle/>
          <a:p>
            <a:pPr algn="just">
              <a:lnSpc>
                <a:spcPct val="150000"/>
              </a:lnSpc>
            </a:pPr>
            <a:r>
              <a:rPr lang="en-US" sz="2800" dirty="0"/>
              <a:t>These are event dependent programs where programs kick into action only when a certain event (known as a trigger event) occurs. </a:t>
            </a:r>
          </a:p>
          <a:p>
            <a:pPr algn="just">
              <a:lnSpc>
                <a:spcPct val="150000"/>
              </a:lnSpc>
            </a:pPr>
            <a:r>
              <a:rPr lang="en-US" sz="2800" dirty="0"/>
              <a:t>Some viruses may be termed logic bombs because they lie dormant throughout the year and become active only on a particular date (e.g. Chernobyl virus).</a:t>
            </a:r>
          </a:p>
        </p:txBody>
      </p:sp>
      <p:sp>
        <p:nvSpPr>
          <p:cNvPr id="4" name="Date Placeholder 3"/>
          <p:cNvSpPr>
            <a:spLocks noGrp="1"/>
          </p:cNvSpPr>
          <p:nvPr>
            <p:ph type="dt" sz="half" idx="10"/>
          </p:nvPr>
        </p:nvSpPr>
        <p:spPr/>
        <p:txBody>
          <a:bodyPr/>
          <a:lstStyle/>
          <a:p>
            <a:pPr>
              <a:defRPr/>
            </a:pPr>
            <a:fld id="{ADC5A417-100D-4FB7-B552-9C3006676415}"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24</a:t>
            </a:fld>
            <a:endParaRPr lang="en-US"/>
          </a:p>
        </p:txBody>
      </p:sp>
      <p:pic>
        <p:nvPicPr>
          <p:cNvPr id="2050" name="Picture 2" descr="https://encrypted-tbn0.gstatic.com/images?q=tbn:ANd9GcSaz74plARjVl3OdM4MlpTm9mwOgaAgr7z2BvLWkn3BeAx8XJ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928" y="4149079"/>
            <a:ext cx="4392488" cy="220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287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B. Trojan Attacks</a:t>
            </a:r>
          </a:p>
        </p:txBody>
      </p:sp>
      <p:sp>
        <p:nvSpPr>
          <p:cNvPr id="4099" name="Rectangle 3"/>
          <p:cNvSpPr>
            <a:spLocks noGrp="1" noChangeArrowheads="1"/>
          </p:cNvSpPr>
          <p:nvPr>
            <p:ph idx="1"/>
          </p:nvPr>
        </p:nvSpPr>
        <p:spPr>
          <a:xfrm>
            <a:off x="838200" y="1381844"/>
            <a:ext cx="10370368" cy="5143500"/>
          </a:xfrm>
          <a:prstGeom prst="rect">
            <a:avLst/>
          </a:prstGeom>
        </p:spPr>
        <p:txBody>
          <a:bodyPr>
            <a:normAutofit/>
          </a:bodyPr>
          <a:lstStyle/>
          <a:p>
            <a:pPr algn="just">
              <a:lnSpc>
                <a:spcPct val="150000"/>
              </a:lnSpc>
            </a:pPr>
            <a:r>
              <a:rPr lang="en-US" sz="2400" dirty="0"/>
              <a:t>An unauthorized program which functions from inside what seems to be an authorized program, thereby concealing what it is actually doing.</a:t>
            </a:r>
          </a:p>
        </p:txBody>
      </p:sp>
      <p:sp>
        <p:nvSpPr>
          <p:cNvPr id="4" name="Date Placeholder 3"/>
          <p:cNvSpPr>
            <a:spLocks noGrp="1"/>
          </p:cNvSpPr>
          <p:nvPr>
            <p:ph type="dt" sz="half" idx="10"/>
          </p:nvPr>
        </p:nvSpPr>
        <p:spPr/>
        <p:txBody>
          <a:bodyPr/>
          <a:lstStyle/>
          <a:p>
            <a:pPr>
              <a:defRPr/>
            </a:pPr>
            <a:fld id="{53EEF2E4-3671-444F-A786-05E7CF25E62A}"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25</a:t>
            </a:fld>
            <a:endParaRPr lang="en-US"/>
          </a:p>
        </p:txBody>
      </p:sp>
      <p:pic>
        <p:nvPicPr>
          <p:cNvPr id="1026" name="Picture 2" descr="http://homepages.uel.ac.uk/u0226028/trojanhor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231" y="2920674"/>
            <a:ext cx="4824536" cy="318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72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C. Worm</a:t>
            </a:r>
          </a:p>
        </p:txBody>
      </p:sp>
      <p:sp>
        <p:nvSpPr>
          <p:cNvPr id="4099" name="Rectangle 3"/>
          <p:cNvSpPr>
            <a:spLocks noGrp="1" noChangeArrowheads="1"/>
          </p:cNvSpPr>
          <p:nvPr>
            <p:ph idx="1"/>
          </p:nvPr>
        </p:nvSpPr>
        <p:spPr>
          <a:xfrm>
            <a:off x="838200" y="1395413"/>
            <a:ext cx="10658400" cy="5143500"/>
          </a:xfrm>
          <a:prstGeom prst="rect">
            <a:avLst/>
          </a:prstGeom>
        </p:spPr>
        <p:txBody>
          <a:bodyPr>
            <a:normAutofit/>
          </a:bodyPr>
          <a:lstStyle/>
          <a:p>
            <a:pPr algn="just">
              <a:lnSpc>
                <a:spcPct val="150000"/>
              </a:lnSpc>
            </a:pPr>
            <a:r>
              <a:rPr lang="en-US" sz="2400" dirty="0"/>
              <a:t>Worms, unlike viruses do not need the host to attach themselves to. They merely make functional copies of themselves and do this repeatedly till they eat up all the available space on a computer's memory. 	</a:t>
            </a:r>
          </a:p>
        </p:txBody>
      </p:sp>
      <p:sp>
        <p:nvSpPr>
          <p:cNvPr id="4" name="Date Placeholder 3"/>
          <p:cNvSpPr>
            <a:spLocks noGrp="1"/>
          </p:cNvSpPr>
          <p:nvPr>
            <p:ph type="dt" sz="half" idx="10"/>
          </p:nvPr>
        </p:nvSpPr>
        <p:spPr/>
        <p:txBody>
          <a:bodyPr/>
          <a:lstStyle/>
          <a:p>
            <a:pPr>
              <a:defRPr/>
            </a:pPr>
            <a:fld id="{36B18F92-60A0-4163-96C1-806315FA60BE}"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26</a:t>
            </a:fld>
            <a:endParaRPr lang="en-US"/>
          </a:p>
        </p:txBody>
      </p:sp>
      <p:pic>
        <p:nvPicPr>
          <p:cNvPr id="3074" name="Picture 2" descr="http://4.bp.blogspot.com/-hwzSeUN8p2U/UERA3_O1BmI/AAAAAAAAABY/6mda1sGD2EE/s400/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832" y="3574356"/>
            <a:ext cx="5040560" cy="20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861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D. Web Jacking</a:t>
            </a:r>
          </a:p>
        </p:txBody>
      </p:sp>
      <p:sp>
        <p:nvSpPr>
          <p:cNvPr id="4099" name="Rectangle 3"/>
          <p:cNvSpPr>
            <a:spLocks noGrp="1" noChangeArrowheads="1"/>
          </p:cNvSpPr>
          <p:nvPr>
            <p:ph idx="1"/>
          </p:nvPr>
        </p:nvSpPr>
        <p:spPr>
          <a:xfrm>
            <a:off x="838200" y="1340768"/>
            <a:ext cx="10515600" cy="4797524"/>
          </a:xfrm>
          <a:prstGeom prst="rect">
            <a:avLst/>
          </a:prstGeom>
        </p:spPr>
        <p:txBody>
          <a:bodyPr>
            <a:normAutofit/>
          </a:bodyPr>
          <a:lstStyle/>
          <a:p>
            <a:pPr algn="just">
              <a:lnSpc>
                <a:spcPct val="150000"/>
              </a:lnSpc>
            </a:pPr>
            <a:endParaRPr lang="en-US" dirty="0"/>
          </a:p>
          <a:p>
            <a:pPr algn="just">
              <a:lnSpc>
                <a:spcPct val="150000"/>
              </a:lnSpc>
            </a:pPr>
            <a:r>
              <a:rPr lang="en-US" sz="2400" dirty="0" smtClean="0"/>
              <a:t>This </a:t>
            </a:r>
            <a:r>
              <a:rPr lang="en-US" sz="2400" dirty="0"/>
              <a:t>occurs when someone forcefully takes control of a website (by cracking the password and later changing it).</a:t>
            </a:r>
          </a:p>
        </p:txBody>
      </p:sp>
      <p:sp>
        <p:nvSpPr>
          <p:cNvPr id="4" name="Date Placeholder 3"/>
          <p:cNvSpPr>
            <a:spLocks noGrp="1"/>
          </p:cNvSpPr>
          <p:nvPr>
            <p:ph type="dt" sz="half" idx="10"/>
          </p:nvPr>
        </p:nvSpPr>
        <p:spPr/>
        <p:txBody>
          <a:bodyPr/>
          <a:lstStyle/>
          <a:p>
            <a:pPr>
              <a:defRPr/>
            </a:pPr>
            <a:fld id="{49D2EB01-8DDC-43DB-8724-2E5C6F720501}"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27</a:t>
            </a:fld>
            <a:endParaRPr lang="en-US"/>
          </a:p>
        </p:txBody>
      </p:sp>
      <p:pic>
        <p:nvPicPr>
          <p:cNvPr id="1026" name="Picture 2" descr="https://3.bp.blogspot.com/-CW9YuM_g_Dk/WfdAjvT523I/AAAAAAAAALc/haijLU-X_hYxz4NyvVGyhNErKJoO5r45gCLcBGAs/s1600/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r="3274" b="1204"/>
          <a:stretch/>
        </p:blipFill>
        <p:spPr bwMode="auto">
          <a:xfrm>
            <a:off x="6350356" y="2498133"/>
            <a:ext cx="2736304" cy="385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23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E. Cyber-Terrorism</a:t>
            </a:r>
          </a:p>
        </p:txBody>
      </p:sp>
      <p:sp>
        <p:nvSpPr>
          <p:cNvPr id="4099" name="Rectangle 3"/>
          <p:cNvSpPr>
            <a:spLocks noGrp="1" noChangeArrowheads="1"/>
          </p:cNvSpPr>
          <p:nvPr>
            <p:ph idx="1"/>
          </p:nvPr>
        </p:nvSpPr>
        <p:spPr>
          <a:xfrm>
            <a:off x="983432" y="1455279"/>
            <a:ext cx="10370368" cy="5143500"/>
          </a:xfrm>
          <a:prstGeom prst="rect">
            <a:avLst/>
          </a:prstGeom>
        </p:spPr>
        <p:txBody>
          <a:bodyPr>
            <a:normAutofit/>
          </a:bodyPr>
          <a:lstStyle/>
          <a:p>
            <a:pPr algn="just">
              <a:lnSpc>
                <a:spcPct val="150000"/>
              </a:lnSpc>
            </a:pPr>
            <a:r>
              <a:rPr lang="en-US" sz="2400" dirty="0"/>
              <a:t>Hacking designed to cause terror. Like conventional terrorism, `e-terrorism' utilizes hacking to cause violence against persons or property, or at least cause enough harm to generate fear.</a:t>
            </a:r>
          </a:p>
        </p:txBody>
      </p:sp>
      <p:sp>
        <p:nvSpPr>
          <p:cNvPr id="4" name="Date Placeholder 3"/>
          <p:cNvSpPr>
            <a:spLocks noGrp="1"/>
          </p:cNvSpPr>
          <p:nvPr>
            <p:ph type="dt" sz="half" idx="10"/>
          </p:nvPr>
        </p:nvSpPr>
        <p:spPr/>
        <p:txBody>
          <a:bodyPr/>
          <a:lstStyle/>
          <a:p>
            <a:pPr>
              <a:defRPr/>
            </a:pPr>
            <a:fld id="{980CA162-AE69-4A0C-9C2E-C61FF8C3CC0B}"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dirty="0" smtClean="0"/>
              <a:t>CSE1051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28</a:t>
            </a:fld>
            <a:endParaRPr lang="en-US"/>
          </a:p>
        </p:txBody>
      </p:sp>
      <p:pic>
        <p:nvPicPr>
          <p:cNvPr id="11" name="Picture 10"/>
          <p:cNvPicPr>
            <a:picLocks noChangeAspect="1"/>
          </p:cNvPicPr>
          <p:nvPr/>
        </p:nvPicPr>
        <p:blipFill>
          <a:blip r:embed="rId3"/>
          <a:stretch>
            <a:fillRect/>
          </a:stretch>
        </p:blipFill>
        <p:spPr>
          <a:xfrm>
            <a:off x="5807968" y="2601829"/>
            <a:ext cx="3672408" cy="3598665"/>
          </a:xfrm>
          <a:prstGeom prst="rect">
            <a:avLst/>
          </a:prstGeom>
        </p:spPr>
      </p:pic>
    </p:spTree>
    <p:extLst>
      <p:ext uri="{BB962C8B-B14F-4D97-AF65-F5344CB8AC3E}">
        <p14:creationId xmlns:p14="http://schemas.microsoft.com/office/powerpoint/2010/main" val="2083678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Computer Security</a:t>
            </a:r>
          </a:p>
        </p:txBody>
      </p:sp>
      <p:sp>
        <p:nvSpPr>
          <p:cNvPr id="4099" name="Rectangle 3"/>
          <p:cNvSpPr>
            <a:spLocks noGrp="1" noChangeArrowheads="1"/>
          </p:cNvSpPr>
          <p:nvPr>
            <p:ph idx="1"/>
          </p:nvPr>
        </p:nvSpPr>
        <p:spPr>
          <a:xfrm>
            <a:off x="838200" y="1270212"/>
            <a:ext cx="10515599" cy="4607061"/>
          </a:xfrm>
          <a:prstGeom prst="rect">
            <a:avLst/>
          </a:prstGeom>
        </p:spPr>
        <p:txBody>
          <a:bodyPr>
            <a:normAutofit/>
          </a:bodyPr>
          <a:lstStyle/>
          <a:p>
            <a:pPr algn="just">
              <a:lnSpc>
                <a:spcPct val="150000"/>
              </a:lnSpc>
            </a:pPr>
            <a:r>
              <a:rPr lang="en-US" sz="2400" dirty="0"/>
              <a:t>Computer security (also known as cyber security or IT security) is information security as applied to computing devices such as computers and smartphones, as well as computer networks such as private and public networks, including the Internet as a whole.</a:t>
            </a:r>
          </a:p>
          <a:p>
            <a:pPr marL="0" indent="0" algn="just">
              <a:lnSpc>
                <a:spcPct val="150000"/>
              </a:lnSpc>
              <a:buNone/>
            </a:pPr>
            <a:endParaRPr lang="en-US" sz="2400" dirty="0"/>
          </a:p>
          <a:p>
            <a:pPr algn="just">
              <a:lnSpc>
                <a:spcPct val="150000"/>
              </a:lnSpc>
            </a:pPr>
            <a:r>
              <a:rPr lang="en-US" sz="2400" dirty="0"/>
              <a:t>Computer Security is the protection of computing systems and the data that they store or access.</a:t>
            </a:r>
          </a:p>
        </p:txBody>
      </p:sp>
      <p:sp>
        <p:nvSpPr>
          <p:cNvPr id="4" name="Date Placeholder 3"/>
          <p:cNvSpPr>
            <a:spLocks noGrp="1"/>
          </p:cNvSpPr>
          <p:nvPr>
            <p:ph type="dt" sz="half" idx="10"/>
          </p:nvPr>
        </p:nvSpPr>
        <p:spPr/>
        <p:txBody>
          <a:bodyPr/>
          <a:lstStyle/>
          <a:p>
            <a:pPr>
              <a:defRPr/>
            </a:pPr>
            <a:fld id="{33C1DCF3-D938-47DE-B1DD-AAB06F89D911}"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29</a:t>
            </a:fld>
            <a:endParaRPr lang="en-US"/>
          </a:p>
        </p:txBody>
      </p:sp>
    </p:spTree>
    <p:extLst>
      <p:ext uri="{BB962C8B-B14F-4D97-AF65-F5344CB8AC3E}">
        <p14:creationId xmlns:p14="http://schemas.microsoft.com/office/powerpoint/2010/main" val="373126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3851" y="404664"/>
            <a:ext cx="9734608" cy="628310"/>
          </a:xfrm>
        </p:spPr>
        <p:txBody>
          <a:bodyPr>
            <a:noAutofit/>
          </a:bodyPr>
          <a:lstStyle/>
          <a:p>
            <a:pPr algn="l" eaLnBrk="1" hangingPunct="1"/>
            <a:r>
              <a:rPr lang="en-US" sz="4000" dirty="0"/>
              <a:t>Cyber Crime</a:t>
            </a:r>
          </a:p>
        </p:txBody>
      </p:sp>
      <p:sp>
        <p:nvSpPr>
          <p:cNvPr id="4099" name="Rectangle 3"/>
          <p:cNvSpPr>
            <a:spLocks noGrp="1" noChangeArrowheads="1"/>
          </p:cNvSpPr>
          <p:nvPr>
            <p:ph idx="1"/>
          </p:nvPr>
        </p:nvSpPr>
        <p:spPr>
          <a:xfrm>
            <a:off x="838200" y="1132352"/>
            <a:ext cx="10515600" cy="5465000"/>
          </a:xfrm>
          <a:prstGeom prst="rect">
            <a:avLst/>
          </a:prstGeom>
        </p:spPr>
        <p:txBody>
          <a:bodyPr>
            <a:normAutofit fontScale="92500" lnSpcReduction="10000"/>
          </a:bodyPr>
          <a:lstStyle/>
          <a:p>
            <a:pPr algn="just">
              <a:lnSpc>
                <a:spcPct val="150000"/>
              </a:lnSpc>
              <a:defRPr/>
            </a:pPr>
            <a:r>
              <a:rPr lang="en-US" sz="2400" b="1" dirty="0"/>
              <a:t>Cybercrime </a:t>
            </a:r>
            <a:r>
              <a:rPr lang="en-US" sz="2400" dirty="0"/>
              <a:t>also known as </a:t>
            </a:r>
            <a:r>
              <a:rPr lang="en-US" sz="2400" b="1" dirty="0"/>
              <a:t>Computer crime</a:t>
            </a:r>
            <a:r>
              <a:rPr lang="en-US" sz="2400" dirty="0"/>
              <a:t>, refers to any crime that involves a computer/mobile and a network. </a:t>
            </a:r>
          </a:p>
          <a:p>
            <a:pPr algn="just">
              <a:lnSpc>
                <a:spcPct val="150000"/>
              </a:lnSpc>
              <a:defRPr/>
            </a:pPr>
            <a:r>
              <a:rPr lang="en-US" sz="2400" dirty="0"/>
              <a:t>The computer may have been used in the commission of a crime, or it may be the target.</a:t>
            </a:r>
          </a:p>
          <a:p>
            <a:pPr algn="just">
              <a:lnSpc>
                <a:spcPct val="150000"/>
              </a:lnSpc>
              <a:defRPr/>
            </a:pPr>
            <a:r>
              <a:rPr lang="en-US" sz="2400" b="1" dirty="0" err="1"/>
              <a:t>Netcrime</a:t>
            </a:r>
            <a:r>
              <a:rPr lang="en-US" sz="2400" dirty="0"/>
              <a:t> is criminal exploitation of the internet.</a:t>
            </a:r>
          </a:p>
          <a:p>
            <a:pPr algn="just">
              <a:lnSpc>
                <a:spcPct val="150000"/>
              </a:lnSpc>
              <a:defRPr/>
            </a:pPr>
            <a:r>
              <a:rPr lang="en-US" sz="2400" dirty="0"/>
              <a:t>Experts defined Cybercrime as "Offences that are committed against individuals or groups of individuals with a criminal motive to intentionally harm the reputation of the victim or cause physical or mental harm to the victim directly or indirectly, using modern telecommunication networks such as Internet (Chat rooms, emails, notice boards and groups) and mobile phones (SMS/MMS)".</a:t>
            </a:r>
          </a:p>
          <a:p>
            <a:pPr algn="just">
              <a:lnSpc>
                <a:spcPct val="150000"/>
              </a:lnSpc>
              <a:defRPr/>
            </a:pPr>
            <a:r>
              <a:rPr lang="en-US" sz="2400" dirty="0"/>
              <a:t>Such crimes may threaten a nation’s security and financial health.</a:t>
            </a:r>
          </a:p>
        </p:txBody>
      </p:sp>
      <p:sp>
        <p:nvSpPr>
          <p:cNvPr id="4" name="Date Placeholder 3"/>
          <p:cNvSpPr>
            <a:spLocks noGrp="1"/>
          </p:cNvSpPr>
          <p:nvPr>
            <p:ph type="dt" sz="half" idx="10"/>
          </p:nvPr>
        </p:nvSpPr>
        <p:spPr/>
        <p:txBody>
          <a:bodyPr/>
          <a:lstStyle/>
          <a:p>
            <a:pPr>
              <a:defRPr/>
            </a:pPr>
            <a:fld id="{F3E9628C-B7B7-47B7-9B18-5E639D50C569}"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a:t>
            </a:fld>
            <a:endParaRPr lang="en-US"/>
          </a:p>
        </p:txBody>
      </p:sp>
    </p:spTree>
    <p:extLst>
      <p:ext uri="{BB962C8B-B14F-4D97-AF65-F5344CB8AC3E}">
        <p14:creationId xmlns:p14="http://schemas.microsoft.com/office/powerpoint/2010/main" val="2580819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4000" dirty="0"/>
              <a:t>Computer Security</a:t>
            </a:r>
          </a:p>
        </p:txBody>
      </p:sp>
      <p:sp>
        <p:nvSpPr>
          <p:cNvPr id="4099" name="Rectangle 3"/>
          <p:cNvSpPr>
            <a:spLocks noGrp="1" noChangeArrowheads="1"/>
          </p:cNvSpPr>
          <p:nvPr>
            <p:ph idx="1"/>
          </p:nvPr>
        </p:nvSpPr>
        <p:spPr>
          <a:xfrm>
            <a:off x="838200" y="1412776"/>
            <a:ext cx="10515600" cy="4653508"/>
          </a:xfrm>
          <a:prstGeom prst="rect">
            <a:avLst/>
          </a:prstGeom>
        </p:spPr>
        <p:txBody>
          <a:bodyPr>
            <a:normAutofit/>
          </a:bodyPr>
          <a:lstStyle/>
          <a:p>
            <a:pPr algn="just">
              <a:lnSpc>
                <a:spcPct val="150000"/>
              </a:lnSpc>
            </a:pPr>
            <a:r>
              <a:rPr lang="en-US" sz="2400" dirty="0"/>
              <a:t>Computer Security covers all the processes and mechanisms by which computer-based equipment, information and services are protected from unintended or unauthorized access, change or destruction. </a:t>
            </a:r>
          </a:p>
          <a:p>
            <a:pPr algn="just">
              <a:lnSpc>
                <a:spcPct val="150000"/>
              </a:lnSpc>
            </a:pPr>
            <a:endParaRPr lang="en-US" sz="2400" dirty="0"/>
          </a:p>
          <a:p>
            <a:pPr algn="just">
              <a:lnSpc>
                <a:spcPct val="150000"/>
              </a:lnSpc>
            </a:pPr>
            <a:r>
              <a:rPr lang="en-US" sz="2400" dirty="0"/>
              <a:t>Computer security also includes protection from unplanned events and natural disasters.</a:t>
            </a:r>
          </a:p>
        </p:txBody>
      </p:sp>
      <p:sp>
        <p:nvSpPr>
          <p:cNvPr id="4" name="Date Placeholder 3"/>
          <p:cNvSpPr>
            <a:spLocks noGrp="1"/>
          </p:cNvSpPr>
          <p:nvPr>
            <p:ph type="dt" sz="half" idx="10"/>
          </p:nvPr>
        </p:nvSpPr>
        <p:spPr/>
        <p:txBody>
          <a:bodyPr/>
          <a:lstStyle/>
          <a:p>
            <a:pPr>
              <a:defRPr/>
            </a:pPr>
            <a:fld id="{DC114E1D-978C-4350-9002-6EBCBF78CD57}"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30</a:t>
            </a:fld>
            <a:endParaRPr lang="en-US"/>
          </a:p>
        </p:txBody>
      </p:sp>
    </p:spTree>
    <p:extLst>
      <p:ext uri="{BB962C8B-B14F-4D97-AF65-F5344CB8AC3E}">
        <p14:creationId xmlns:p14="http://schemas.microsoft.com/office/powerpoint/2010/main" val="2196995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3200" dirty="0"/>
              <a:t>Why is Computer Security Important?</a:t>
            </a:r>
          </a:p>
        </p:txBody>
      </p:sp>
      <p:sp>
        <p:nvSpPr>
          <p:cNvPr id="4099" name="Rectangle 3"/>
          <p:cNvSpPr>
            <a:spLocks noGrp="1" noChangeArrowheads="1"/>
          </p:cNvSpPr>
          <p:nvPr>
            <p:ph idx="1"/>
          </p:nvPr>
        </p:nvSpPr>
        <p:spPr>
          <a:xfrm>
            <a:off x="838199" y="1309836"/>
            <a:ext cx="10515601" cy="5143500"/>
          </a:xfrm>
          <a:prstGeom prst="rect">
            <a:avLst/>
          </a:prstGeom>
        </p:spPr>
        <p:txBody>
          <a:bodyPr>
            <a:normAutofit/>
          </a:bodyPr>
          <a:lstStyle/>
          <a:p>
            <a:pPr algn="just"/>
            <a:r>
              <a:rPr lang="en-US" sz="2400" dirty="0"/>
              <a:t>Enabling people to carry out their jobs, education, and research.</a:t>
            </a:r>
          </a:p>
          <a:p>
            <a:pPr algn="just"/>
            <a:endParaRPr lang="en-US" sz="2400" dirty="0"/>
          </a:p>
          <a:p>
            <a:pPr algn="just"/>
            <a:r>
              <a:rPr lang="en-US" sz="2400" dirty="0"/>
              <a:t>Supporting critical business process.</a:t>
            </a:r>
          </a:p>
          <a:p>
            <a:pPr algn="just"/>
            <a:endParaRPr lang="en-US" sz="2400" dirty="0"/>
          </a:p>
          <a:p>
            <a:pPr algn="just"/>
            <a:r>
              <a:rPr lang="en-US" sz="2400" dirty="0"/>
              <a:t>Protecting personal and sensitive information.</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6336E25A-2466-4014-9947-FE8CF0FB3013}"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31</a:t>
            </a:fld>
            <a:endParaRPr lang="en-US"/>
          </a:p>
        </p:txBody>
      </p:sp>
      <p:pic>
        <p:nvPicPr>
          <p:cNvPr id="1026" name="Picture 2" descr="http://smallbusinessindia.intuit.in/wp-content/uploads/2012/03/computer_secur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804" y="3340823"/>
            <a:ext cx="5596692" cy="29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63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2800" dirty="0"/>
              <a:t>Why do I need to learn about Computer Security?</a:t>
            </a:r>
          </a:p>
        </p:txBody>
      </p:sp>
      <p:sp>
        <p:nvSpPr>
          <p:cNvPr id="4099" name="Rectangle 3"/>
          <p:cNvSpPr>
            <a:spLocks noGrp="1" noChangeArrowheads="1"/>
          </p:cNvSpPr>
          <p:nvPr>
            <p:ph idx="1"/>
          </p:nvPr>
        </p:nvSpPr>
        <p:spPr>
          <a:xfrm>
            <a:off x="838200" y="1143564"/>
            <a:ext cx="10515600" cy="5257800"/>
          </a:xfrm>
          <a:prstGeom prst="rect">
            <a:avLst/>
          </a:prstGeom>
        </p:spPr>
        <p:txBody>
          <a:bodyPr>
            <a:normAutofit/>
          </a:bodyPr>
          <a:lstStyle/>
          <a:p>
            <a:pPr algn="just">
              <a:lnSpc>
                <a:spcPct val="150000"/>
              </a:lnSpc>
            </a:pPr>
            <a:r>
              <a:rPr lang="en-US" sz="2400" dirty="0"/>
              <a:t>Good Security Standards follow the "90 / 10" Rule:</a:t>
            </a:r>
          </a:p>
          <a:p>
            <a:pPr algn="just">
              <a:lnSpc>
                <a:spcPct val="150000"/>
              </a:lnSpc>
            </a:pPr>
            <a:r>
              <a:rPr lang="en-US" sz="2400" dirty="0" smtClean="0"/>
              <a:t>10</a:t>
            </a:r>
            <a:r>
              <a:rPr lang="en-US" sz="2400" dirty="0"/>
              <a:t>% of security safeguards are technical.</a:t>
            </a:r>
          </a:p>
          <a:p>
            <a:pPr algn="just">
              <a:lnSpc>
                <a:spcPct val="150000"/>
              </a:lnSpc>
            </a:pPr>
            <a:r>
              <a:rPr lang="en-US" sz="2400" dirty="0" smtClean="0"/>
              <a:t>90</a:t>
            </a:r>
            <a:r>
              <a:rPr lang="en-US" sz="2400" dirty="0"/>
              <a:t>% of security safeguards rely on the computer user ("YOU") to adhere to good computing practices</a:t>
            </a:r>
          </a:p>
          <a:p>
            <a:pPr algn="just">
              <a:lnSpc>
                <a:spcPct val="150000"/>
              </a:lnSpc>
            </a:pPr>
            <a:r>
              <a:rPr lang="en-US" sz="2400" dirty="0" smtClean="0"/>
              <a:t>Example</a:t>
            </a:r>
            <a:r>
              <a:rPr lang="en-US" sz="2400" dirty="0"/>
              <a:t>: The lock on the door is the 10%. You remembering to lock the lock, checking to see if the door is closed, ensuring others do not prop the door open, keeping control of the keys, etc. is the 90%. You need both parts for effective security.</a:t>
            </a:r>
          </a:p>
        </p:txBody>
      </p:sp>
      <p:sp>
        <p:nvSpPr>
          <p:cNvPr id="4" name="Date Placeholder 3"/>
          <p:cNvSpPr>
            <a:spLocks noGrp="1"/>
          </p:cNvSpPr>
          <p:nvPr>
            <p:ph type="dt" sz="half" idx="10"/>
          </p:nvPr>
        </p:nvSpPr>
        <p:spPr/>
        <p:txBody>
          <a:bodyPr/>
          <a:lstStyle/>
          <a:p>
            <a:pPr>
              <a:defRPr/>
            </a:pPr>
            <a:fld id="{44DECBBE-564E-4E4F-98EC-6577E8F7597E}"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32</a:t>
            </a:fld>
            <a:endParaRPr lang="en-US"/>
          </a:p>
        </p:txBody>
      </p:sp>
    </p:spTree>
    <p:extLst>
      <p:ext uri="{BB962C8B-B14F-4D97-AF65-F5344CB8AC3E}">
        <p14:creationId xmlns:p14="http://schemas.microsoft.com/office/powerpoint/2010/main" val="467288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3200" dirty="0"/>
              <a:t>What Does This Mean for Me?</a:t>
            </a:r>
          </a:p>
        </p:txBody>
      </p:sp>
      <p:sp>
        <p:nvSpPr>
          <p:cNvPr id="4099" name="Rectangle 3"/>
          <p:cNvSpPr>
            <a:spLocks noGrp="1" noChangeArrowheads="1"/>
          </p:cNvSpPr>
          <p:nvPr>
            <p:ph idx="1"/>
          </p:nvPr>
        </p:nvSpPr>
        <p:spPr>
          <a:xfrm>
            <a:off x="838200" y="1195536"/>
            <a:ext cx="10515600" cy="5257800"/>
          </a:xfrm>
          <a:prstGeom prst="rect">
            <a:avLst/>
          </a:prstGeom>
        </p:spPr>
        <p:txBody>
          <a:bodyPr>
            <a:normAutofit/>
          </a:bodyPr>
          <a:lstStyle/>
          <a:p>
            <a:pPr algn="just">
              <a:lnSpc>
                <a:spcPct val="150000"/>
              </a:lnSpc>
            </a:pPr>
            <a:r>
              <a:rPr lang="en-US" sz="2400" dirty="0" smtClean="0"/>
              <a:t>This </a:t>
            </a:r>
            <a:r>
              <a:rPr lang="en-US" sz="2400" dirty="0"/>
              <a:t>means that everyone who uses a computer needs to understand how to keep their computer and data secure.</a:t>
            </a:r>
          </a:p>
          <a:p>
            <a:pPr algn="just">
              <a:lnSpc>
                <a:spcPct val="150000"/>
              </a:lnSpc>
            </a:pPr>
            <a:endParaRPr lang="en-US" sz="2400" dirty="0"/>
          </a:p>
          <a:p>
            <a:pPr algn="just">
              <a:lnSpc>
                <a:spcPct val="150000"/>
              </a:lnSpc>
            </a:pPr>
            <a:r>
              <a:rPr lang="en-US" sz="2400" dirty="0"/>
              <a:t>Information Technology Security is everyone's responsibility</a:t>
            </a:r>
          </a:p>
        </p:txBody>
      </p:sp>
      <p:sp>
        <p:nvSpPr>
          <p:cNvPr id="4" name="Date Placeholder 3"/>
          <p:cNvSpPr>
            <a:spLocks noGrp="1"/>
          </p:cNvSpPr>
          <p:nvPr>
            <p:ph type="dt" sz="half" idx="10"/>
          </p:nvPr>
        </p:nvSpPr>
        <p:spPr/>
        <p:txBody>
          <a:bodyPr/>
          <a:lstStyle/>
          <a:p>
            <a:pPr>
              <a:defRPr/>
            </a:pPr>
            <a:fld id="{8E6454D7-84C4-4949-8506-532F4A0BAAC6}"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33</a:t>
            </a:fld>
            <a:endParaRPr lang="en-US"/>
          </a:p>
        </p:txBody>
      </p:sp>
    </p:spTree>
    <p:extLst>
      <p:ext uri="{BB962C8B-B14F-4D97-AF65-F5344CB8AC3E}">
        <p14:creationId xmlns:p14="http://schemas.microsoft.com/office/powerpoint/2010/main" val="938738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3200" dirty="0"/>
              <a:t>Simple measures to be followed…</a:t>
            </a:r>
          </a:p>
        </p:txBody>
      </p:sp>
      <p:sp>
        <p:nvSpPr>
          <p:cNvPr id="4099" name="Rectangle 3"/>
          <p:cNvSpPr>
            <a:spLocks noGrp="1" noChangeArrowheads="1"/>
          </p:cNvSpPr>
          <p:nvPr>
            <p:ph idx="1"/>
          </p:nvPr>
        </p:nvSpPr>
        <p:spPr>
          <a:xfrm>
            <a:off x="838200" y="1339552"/>
            <a:ext cx="10515600" cy="4753744"/>
          </a:xfrm>
          <a:prstGeom prst="rect">
            <a:avLst/>
          </a:prstGeom>
        </p:spPr>
        <p:txBody>
          <a:bodyPr>
            <a:normAutofit lnSpcReduction="10000"/>
          </a:bodyPr>
          <a:lstStyle/>
          <a:p>
            <a:pPr algn="just">
              <a:lnSpc>
                <a:spcPct val="150000"/>
              </a:lnSpc>
            </a:pPr>
            <a:r>
              <a:rPr lang="en-US" sz="2400" dirty="0"/>
              <a:t>Many cyber security threats are largely avoidable. Some key steps that everyone can take include:</a:t>
            </a:r>
          </a:p>
          <a:p>
            <a:pPr algn="just">
              <a:lnSpc>
                <a:spcPct val="150000"/>
              </a:lnSpc>
              <a:buFont typeface="Calibri" pitchFamily="34" charset="0"/>
              <a:buChar char="—"/>
            </a:pPr>
            <a:r>
              <a:rPr lang="en-US" sz="2400" dirty="0" smtClean="0"/>
              <a:t>Use </a:t>
            </a:r>
            <a:r>
              <a:rPr lang="en-US" sz="2400" dirty="0"/>
              <a:t>good, cryptic passwords that can't be easily guessed and keep your passwords secret</a:t>
            </a:r>
          </a:p>
          <a:p>
            <a:pPr algn="just">
              <a:lnSpc>
                <a:spcPct val="150000"/>
              </a:lnSpc>
              <a:buFont typeface="Calibri" pitchFamily="34" charset="0"/>
              <a:buChar char="—"/>
            </a:pPr>
            <a:r>
              <a:rPr lang="en-US" sz="2400" dirty="0" smtClean="0"/>
              <a:t>Make </a:t>
            </a:r>
            <a:r>
              <a:rPr lang="en-US" sz="2400" dirty="0"/>
              <a:t>sure your operating system and applications are    protected with all necessary security patches and updates</a:t>
            </a:r>
          </a:p>
          <a:p>
            <a:pPr algn="just">
              <a:lnSpc>
                <a:spcPct val="150000"/>
              </a:lnSpc>
              <a:buFont typeface="Calibri" pitchFamily="34" charset="0"/>
              <a:buChar char="—"/>
            </a:pPr>
            <a:r>
              <a:rPr lang="en-US" sz="2400" dirty="0" smtClean="0"/>
              <a:t>Make </a:t>
            </a:r>
            <a:r>
              <a:rPr lang="en-US" sz="2400" dirty="0"/>
              <a:t>sure your computer is protected with up-to-date antivirus and anti-spyware software</a:t>
            </a:r>
          </a:p>
        </p:txBody>
      </p:sp>
      <p:sp>
        <p:nvSpPr>
          <p:cNvPr id="4" name="Date Placeholder 3"/>
          <p:cNvSpPr>
            <a:spLocks noGrp="1"/>
          </p:cNvSpPr>
          <p:nvPr>
            <p:ph type="dt" sz="half" idx="10"/>
          </p:nvPr>
        </p:nvSpPr>
        <p:spPr/>
        <p:txBody>
          <a:bodyPr/>
          <a:lstStyle/>
          <a:p>
            <a:pPr>
              <a:defRPr/>
            </a:pPr>
            <a:fld id="{A82EA485-AE19-4576-8561-D8B22E40DAB5}"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34</a:t>
            </a:fld>
            <a:endParaRPr lang="en-US"/>
          </a:p>
        </p:txBody>
      </p:sp>
    </p:spTree>
    <p:extLst>
      <p:ext uri="{BB962C8B-B14F-4D97-AF65-F5344CB8AC3E}">
        <p14:creationId xmlns:p14="http://schemas.microsoft.com/office/powerpoint/2010/main" val="3831397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3200" dirty="0"/>
              <a:t>Simple measures to be followed…</a:t>
            </a:r>
          </a:p>
        </p:txBody>
      </p:sp>
      <p:sp>
        <p:nvSpPr>
          <p:cNvPr id="4099" name="Rectangle 3"/>
          <p:cNvSpPr>
            <a:spLocks noGrp="1" noChangeArrowheads="1"/>
          </p:cNvSpPr>
          <p:nvPr>
            <p:ph idx="1"/>
          </p:nvPr>
        </p:nvSpPr>
        <p:spPr>
          <a:xfrm>
            <a:off x="838200" y="1267544"/>
            <a:ext cx="10515600" cy="5088808"/>
          </a:xfrm>
          <a:prstGeom prst="rect">
            <a:avLst/>
          </a:prstGeom>
        </p:spPr>
        <p:txBody>
          <a:bodyPr>
            <a:normAutofit lnSpcReduction="10000"/>
          </a:bodyPr>
          <a:lstStyle/>
          <a:p>
            <a:pPr algn="just">
              <a:lnSpc>
                <a:spcPct val="150000"/>
              </a:lnSpc>
              <a:buFont typeface="Calibri" pitchFamily="34" charset="0"/>
              <a:buChar char="—"/>
            </a:pPr>
            <a:r>
              <a:rPr lang="en-US" sz="2400" dirty="0"/>
              <a:t>Don't click on unknown or unsolicited links or attachments, and don't download unknown files or programs onto your computer</a:t>
            </a:r>
          </a:p>
          <a:p>
            <a:pPr algn="just">
              <a:lnSpc>
                <a:spcPct val="150000"/>
              </a:lnSpc>
              <a:buFont typeface="Calibri" pitchFamily="34" charset="0"/>
              <a:buChar char="—"/>
            </a:pPr>
            <a:r>
              <a:rPr lang="en-US" sz="2400" dirty="0" smtClean="0"/>
              <a:t>Remember </a:t>
            </a:r>
            <a:r>
              <a:rPr lang="en-US" sz="2400" dirty="0"/>
              <a:t>that information and passwords sent via standard, unencrypted wireless are especially easy for hackers to intercept</a:t>
            </a:r>
          </a:p>
          <a:p>
            <a:pPr lvl="1" algn="just">
              <a:lnSpc>
                <a:spcPct val="150000"/>
              </a:lnSpc>
              <a:buFont typeface="Arial" pitchFamily="34" charset="0"/>
              <a:buChar char="•"/>
            </a:pPr>
            <a:r>
              <a:rPr lang="en-US" sz="2400" dirty="0"/>
              <a:t>To help reduce the risk, look for https in the URL and the little padlock that appears in the URL bar or in a corner of the browser window before you enter any sensitive information or a password.</a:t>
            </a:r>
          </a:p>
          <a:p>
            <a:pPr lvl="1" algn="just">
              <a:lnSpc>
                <a:spcPct val="150000"/>
              </a:lnSpc>
              <a:buFont typeface="Arial" pitchFamily="34" charset="0"/>
              <a:buChar char="•"/>
            </a:pPr>
            <a:r>
              <a:rPr lang="en-US" sz="2400" dirty="0"/>
              <a:t>Also avoid standard, unencrypted e-mail and unencrypted Instant Messaging (IM) if you are concerned about privacy</a:t>
            </a:r>
          </a:p>
        </p:txBody>
      </p:sp>
      <p:sp>
        <p:nvSpPr>
          <p:cNvPr id="4" name="Date Placeholder 3"/>
          <p:cNvSpPr>
            <a:spLocks noGrp="1"/>
          </p:cNvSpPr>
          <p:nvPr>
            <p:ph type="dt" sz="half" idx="10"/>
          </p:nvPr>
        </p:nvSpPr>
        <p:spPr/>
        <p:txBody>
          <a:bodyPr/>
          <a:lstStyle/>
          <a:p>
            <a:pPr>
              <a:defRPr/>
            </a:pPr>
            <a:fld id="{86F3BF76-F2D1-4EEE-B99E-29B4F528DD68}"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35</a:t>
            </a:fld>
            <a:endParaRPr lang="en-US"/>
          </a:p>
        </p:txBody>
      </p:sp>
    </p:spTree>
    <p:extLst>
      <p:ext uri="{BB962C8B-B14F-4D97-AF65-F5344CB8AC3E}">
        <p14:creationId xmlns:p14="http://schemas.microsoft.com/office/powerpoint/2010/main" val="1075736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US" sz="2800" dirty="0"/>
              <a:t>What are the consequences for security violations?</a:t>
            </a:r>
          </a:p>
        </p:txBody>
      </p:sp>
      <p:sp>
        <p:nvSpPr>
          <p:cNvPr id="4099" name="Rectangle 3"/>
          <p:cNvSpPr>
            <a:spLocks noGrp="1" noChangeArrowheads="1"/>
          </p:cNvSpPr>
          <p:nvPr>
            <p:ph idx="1"/>
          </p:nvPr>
        </p:nvSpPr>
        <p:spPr>
          <a:xfrm>
            <a:off x="838200" y="1196752"/>
            <a:ext cx="10515600" cy="5257800"/>
          </a:xfrm>
          <a:prstGeom prst="rect">
            <a:avLst/>
          </a:prstGeom>
        </p:spPr>
        <p:txBody>
          <a:bodyPr>
            <a:normAutofit fontScale="92500" lnSpcReduction="10000"/>
          </a:bodyPr>
          <a:lstStyle/>
          <a:p>
            <a:pPr algn="just">
              <a:lnSpc>
                <a:spcPct val="150000"/>
              </a:lnSpc>
            </a:pPr>
            <a:r>
              <a:rPr lang="en-US" sz="2400" dirty="0"/>
              <a:t>Risk to security and integrity of personal or confidential information</a:t>
            </a:r>
          </a:p>
          <a:p>
            <a:pPr lvl="1" algn="just">
              <a:lnSpc>
                <a:spcPct val="150000"/>
              </a:lnSpc>
            </a:pPr>
            <a:r>
              <a:rPr lang="en-US" sz="2400" dirty="0"/>
              <a:t>e.g. identity theft, data corruption or destruction, unavailability of critical information in an emergency, etc.</a:t>
            </a:r>
          </a:p>
          <a:p>
            <a:pPr algn="just">
              <a:lnSpc>
                <a:spcPct val="150000"/>
              </a:lnSpc>
            </a:pPr>
            <a:r>
              <a:rPr lang="en-US" sz="2400" dirty="0"/>
              <a:t>Loss of valuable business information</a:t>
            </a:r>
          </a:p>
          <a:p>
            <a:pPr algn="just">
              <a:lnSpc>
                <a:spcPct val="150000"/>
              </a:lnSpc>
            </a:pPr>
            <a:r>
              <a:rPr lang="en-US" sz="2400" dirty="0"/>
              <a:t>Loss of employee and public trust, embarrassment, bad publicity, media coverage, news reports</a:t>
            </a:r>
          </a:p>
          <a:p>
            <a:pPr algn="just">
              <a:lnSpc>
                <a:spcPct val="150000"/>
              </a:lnSpc>
            </a:pPr>
            <a:r>
              <a:rPr lang="en-US" sz="2400" dirty="0"/>
              <a:t>Costly reporting requirements in the case of a compromise of certain types of personal, financial and health information</a:t>
            </a:r>
          </a:p>
          <a:p>
            <a:pPr algn="just">
              <a:lnSpc>
                <a:spcPct val="150000"/>
              </a:lnSpc>
            </a:pPr>
            <a:r>
              <a:rPr lang="en-US" sz="2400" dirty="0"/>
              <a:t>Internal disciplinary action(s) up to and including termination of employment, as well as possible penalties, prosecution and the potential for sanctions / lawsuits</a:t>
            </a:r>
          </a:p>
        </p:txBody>
      </p:sp>
      <p:sp>
        <p:nvSpPr>
          <p:cNvPr id="4" name="Date Placeholder 3"/>
          <p:cNvSpPr>
            <a:spLocks noGrp="1"/>
          </p:cNvSpPr>
          <p:nvPr>
            <p:ph type="dt" sz="half" idx="10"/>
          </p:nvPr>
        </p:nvSpPr>
        <p:spPr/>
        <p:txBody>
          <a:bodyPr/>
          <a:lstStyle/>
          <a:p>
            <a:pPr>
              <a:defRPr/>
            </a:pPr>
            <a:fld id="{C516447B-B256-498A-A110-43CF548F6F4A}"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36</a:t>
            </a:fld>
            <a:endParaRPr lang="en-US"/>
          </a:p>
        </p:txBody>
      </p:sp>
    </p:spTree>
    <p:extLst>
      <p:ext uri="{BB962C8B-B14F-4D97-AF65-F5344CB8AC3E}">
        <p14:creationId xmlns:p14="http://schemas.microsoft.com/office/powerpoint/2010/main" val="3361488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Summary</a:t>
            </a:r>
          </a:p>
        </p:txBody>
      </p:sp>
      <p:sp>
        <p:nvSpPr>
          <p:cNvPr id="2" name="Content Placeholder 1"/>
          <p:cNvSpPr>
            <a:spLocks noGrp="1"/>
          </p:cNvSpPr>
          <p:nvPr>
            <p:ph idx="1"/>
          </p:nvPr>
        </p:nvSpPr>
        <p:spPr>
          <a:xfrm>
            <a:off x="838200" y="1329592"/>
            <a:ext cx="10515600" cy="4475673"/>
          </a:xfrm>
        </p:spPr>
        <p:txBody>
          <a:bodyPr>
            <a:normAutofit/>
          </a:bodyPr>
          <a:lstStyle/>
          <a:p>
            <a:pPr>
              <a:lnSpc>
                <a:spcPct val="150000"/>
              </a:lnSpc>
            </a:pPr>
            <a:r>
              <a:rPr lang="en-US" sz="2800" dirty="0">
                <a:solidFill>
                  <a:srgbClr val="002060"/>
                </a:solidFill>
              </a:rPr>
              <a:t>Definition of Cyber Crime</a:t>
            </a:r>
          </a:p>
          <a:p>
            <a:pPr>
              <a:lnSpc>
                <a:spcPct val="150000"/>
              </a:lnSpc>
            </a:pPr>
            <a:r>
              <a:rPr lang="en-US" sz="2800" dirty="0">
                <a:solidFill>
                  <a:srgbClr val="002060"/>
                </a:solidFill>
              </a:rPr>
              <a:t>Classification of Cyber crimes</a:t>
            </a:r>
          </a:p>
          <a:p>
            <a:pPr>
              <a:lnSpc>
                <a:spcPct val="150000"/>
              </a:lnSpc>
            </a:pPr>
            <a:r>
              <a:rPr lang="en-US" sz="2800" dirty="0">
                <a:solidFill>
                  <a:srgbClr val="002060"/>
                </a:solidFill>
              </a:rPr>
              <a:t>Computer Intrusions and Hacking</a:t>
            </a:r>
          </a:p>
          <a:p>
            <a:pPr>
              <a:lnSpc>
                <a:spcPct val="150000"/>
              </a:lnSpc>
            </a:pPr>
            <a:r>
              <a:rPr lang="en-US" sz="2800" dirty="0">
                <a:solidFill>
                  <a:srgbClr val="002060"/>
                </a:solidFill>
              </a:rPr>
              <a:t>Computer Security</a:t>
            </a:r>
            <a:endParaRPr lang="en-US" sz="2800" dirty="0"/>
          </a:p>
          <a:p>
            <a:endParaRPr lang="en-US" sz="2400" dirty="0"/>
          </a:p>
        </p:txBody>
      </p:sp>
      <p:sp>
        <p:nvSpPr>
          <p:cNvPr id="3" name="Date Placeholder 2"/>
          <p:cNvSpPr>
            <a:spLocks noGrp="1"/>
          </p:cNvSpPr>
          <p:nvPr>
            <p:ph type="dt" sz="half" idx="10"/>
          </p:nvPr>
        </p:nvSpPr>
        <p:spPr/>
        <p:txBody>
          <a:bodyPr/>
          <a:lstStyle/>
          <a:p>
            <a:pPr>
              <a:defRPr/>
            </a:pPr>
            <a:fld id="{27C71229-9F5C-4F4E-BB1C-29B191EFFFB2}" type="datetime1">
              <a:rPr lang="en-US" smtClean="0"/>
              <a:t>4/5/2019</a:t>
            </a:fld>
            <a:endParaRPr lang="en-US"/>
          </a:p>
        </p:txBody>
      </p:sp>
      <p:sp>
        <p:nvSpPr>
          <p:cNvPr id="5" name="Footer Placeholder 4"/>
          <p:cNvSpPr>
            <a:spLocks noGrp="1"/>
          </p:cNvSpPr>
          <p:nvPr>
            <p:ph type="ftr" sz="quarter" idx="11"/>
          </p:nvPr>
        </p:nvSpPr>
        <p:spPr/>
        <p:txBody>
          <a:bodyPr/>
          <a:lstStyle/>
          <a:p>
            <a:pPr>
              <a:defRPr/>
            </a:pPr>
            <a:r>
              <a:rPr lang="en-US" smtClean="0"/>
              <a:t>CSE1051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9E9C5588-EBD5-4684-AFA3-5A5A2455C60F}" type="slidenum">
              <a:rPr lang="en-US" smtClean="0"/>
              <a:pPr>
                <a:defRPr/>
              </a:pPr>
              <a:t>37</a:t>
            </a:fld>
            <a:endParaRPr lang="en-US"/>
          </a:p>
        </p:txBody>
      </p:sp>
    </p:spTree>
    <p:extLst>
      <p:ext uri="{BB962C8B-B14F-4D97-AF65-F5344CB8AC3E}">
        <p14:creationId xmlns:p14="http://schemas.microsoft.com/office/powerpoint/2010/main" val="278675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pPr algn="l" eaLnBrk="1" hangingPunct="1"/>
            <a:r>
              <a:rPr lang="en-US" sz="4000" dirty="0"/>
              <a:t>Cyber Crime</a:t>
            </a:r>
          </a:p>
        </p:txBody>
      </p:sp>
      <p:sp>
        <p:nvSpPr>
          <p:cNvPr id="4099" name="Rectangle 3"/>
          <p:cNvSpPr>
            <a:spLocks noGrp="1" noChangeArrowheads="1"/>
          </p:cNvSpPr>
          <p:nvPr>
            <p:ph idx="1"/>
          </p:nvPr>
        </p:nvSpPr>
        <p:spPr>
          <a:xfrm>
            <a:off x="838200" y="1220277"/>
            <a:ext cx="10515600" cy="5059363"/>
          </a:xfrm>
          <a:prstGeom prst="rect">
            <a:avLst/>
          </a:prstGeom>
        </p:spPr>
        <p:txBody>
          <a:bodyPr>
            <a:normAutofit/>
          </a:bodyPr>
          <a:lstStyle/>
          <a:p>
            <a:pPr marL="0" indent="0">
              <a:buNone/>
            </a:pPr>
            <a:endParaRPr lang="en-US" sz="2400" dirty="0"/>
          </a:p>
          <a:p>
            <a:pPr marL="0" indent="0">
              <a:buNone/>
            </a:pPr>
            <a:r>
              <a:rPr lang="en-US" sz="2400" dirty="0"/>
              <a:t>A simple yet sturdy definition of cyber crime would be </a:t>
            </a:r>
          </a:p>
          <a:p>
            <a:pPr marL="0" indent="0">
              <a:buNone/>
            </a:pPr>
            <a:endParaRPr lang="en-US" sz="2400" dirty="0"/>
          </a:p>
          <a:p>
            <a:pPr marL="0" indent="0" algn="just">
              <a:buNone/>
            </a:pPr>
            <a:r>
              <a:rPr lang="en-US" sz="4400" dirty="0"/>
              <a:t>“unlawful acts wherein </a:t>
            </a:r>
            <a:r>
              <a:rPr lang="en-US" sz="4400" dirty="0" smtClean="0"/>
              <a:t>the computer </a:t>
            </a:r>
            <a:r>
              <a:rPr lang="en-US" sz="4400" dirty="0"/>
              <a:t>is either a tool or a  target or both”.</a:t>
            </a:r>
            <a:endParaRPr lang="en-US" sz="2400" dirty="0"/>
          </a:p>
        </p:txBody>
      </p:sp>
      <p:sp>
        <p:nvSpPr>
          <p:cNvPr id="4" name="Date Placeholder 3"/>
          <p:cNvSpPr>
            <a:spLocks noGrp="1"/>
          </p:cNvSpPr>
          <p:nvPr>
            <p:ph type="dt" sz="half" idx="10"/>
          </p:nvPr>
        </p:nvSpPr>
        <p:spPr/>
        <p:txBody>
          <a:bodyPr/>
          <a:lstStyle/>
          <a:p>
            <a:pPr>
              <a:defRPr/>
            </a:pPr>
            <a:fld id="{F90335CB-1D5B-4538-A8C7-6A62ECAC2F44}"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4</a:t>
            </a:fld>
            <a:endParaRPr lang="en-US"/>
          </a:p>
        </p:txBody>
      </p:sp>
      <p:pic>
        <p:nvPicPr>
          <p:cNvPr id="12" name="Picture 11"/>
          <p:cNvPicPr>
            <a:picLocks noChangeAspect="1"/>
          </p:cNvPicPr>
          <p:nvPr/>
        </p:nvPicPr>
        <p:blipFill>
          <a:blip r:embed="rId3"/>
          <a:stretch>
            <a:fillRect/>
          </a:stretch>
        </p:blipFill>
        <p:spPr>
          <a:xfrm>
            <a:off x="6600056" y="3841130"/>
            <a:ext cx="3344044" cy="2369170"/>
          </a:xfrm>
          <a:prstGeom prst="rect">
            <a:avLst/>
          </a:prstGeom>
        </p:spPr>
      </p:pic>
    </p:spTree>
    <p:extLst>
      <p:ext uri="{BB962C8B-B14F-4D97-AF65-F5344CB8AC3E}">
        <p14:creationId xmlns:p14="http://schemas.microsoft.com/office/powerpoint/2010/main" val="1177509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IN" b="1" dirty="0"/>
              <a:t>Biggest Cyber Attacks 2017</a:t>
            </a:r>
          </a:p>
        </p:txBody>
      </p:sp>
      <p:sp>
        <p:nvSpPr>
          <p:cNvPr id="4" name="Date Placeholder 3"/>
          <p:cNvSpPr>
            <a:spLocks noGrp="1"/>
          </p:cNvSpPr>
          <p:nvPr>
            <p:ph type="dt" sz="half" idx="10"/>
          </p:nvPr>
        </p:nvSpPr>
        <p:spPr/>
        <p:txBody>
          <a:bodyPr/>
          <a:lstStyle/>
          <a:p>
            <a:pPr>
              <a:defRPr/>
            </a:pPr>
            <a:fld id="{038EA9F7-5647-4AA7-B43C-9CECCDA9E85F}"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5</a:t>
            </a:fld>
            <a:endParaRPr lang="en-US"/>
          </a:p>
        </p:txBody>
      </p:sp>
      <p:sp>
        <p:nvSpPr>
          <p:cNvPr id="14" name="TextBox 13">
            <a:extLst>
              <a:ext uri="{FF2B5EF4-FFF2-40B4-BE49-F238E27FC236}">
                <a16:creationId xmlns:a16="http://schemas.microsoft.com/office/drawing/2014/main" id="{0D89ACF6-44DF-6649-B58F-55517A7C72CA}"/>
              </a:ext>
            </a:extLst>
          </p:cNvPr>
          <p:cNvSpPr txBox="1"/>
          <p:nvPr/>
        </p:nvSpPr>
        <p:spPr>
          <a:xfrm>
            <a:off x="838199" y="1205414"/>
            <a:ext cx="10148249" cy="3416320"/>
          </a:xfrm>
          <a:prstGeom prst="rect">
            <a:avLst/>
          </a:prstGeom>
          <a:noFill/>
        </p:spPr>
        <p:txBody>
          <a:bodyPr wrap="square" rtlCol="0">
            <a:spAutoFit/>
          </a:bodyPr>
          <a:lstStyle/>
          <a:p>
            <a:pPr marL="514350" indent="-514350">
              <a:lnSpc>
                <a:spcPct val="150000"/>
              </a:lnSpc>
              <a:buFont typeface="+mj-lt"/>
              <a:buAutoNum type="arabicPeriod"/>
            </a:pPr>
            <a:r>
              <a:rPr lang="en-IN" sz="2400" b="0" dirty="0">
                <a:solidFill>
                  <a:schemeClr val="tx1"/>
                </a:solidFill>
              </a:rPr>
              <a:t>Equifax Data Breach – 145.5 Million Accounts</a:t>
            </a:r>
          </a:p>
          <a:p>
            <a:pPr marL="514350" indent="-514350">
              <a:lnSpc>
                <a:spcPct val="150000"/>
              </a:lnSpc>
              <a:buFont typeface="+mj-lt"/>
              <a:buAutoNum type="arabicPeriod"/>
            </a:pPr>
            <a:r>
              <a:rPr lang="en-IN" sz="2400" b="0" dirty="0">
                <a:solidFill>
                  <a:schemeClr val="tx1"/>
                </a:solidFill>
              </a:rPr>
              <a:t>Uber Data Breach – 57 Million Records</a:t>
            </a:r>
          </a:p>
          <a:p>
            <a:pPr marL="514350" indent="-514350">
              <a:lnSpc>
                <a:spcPct val="150000"/>
              </a:lnSpc>
              <a:buFont typeface="+mj-lt"/>
              <a:buAutoNum type="arabicPeriod"/>
            </a:pPr>
            <a:r>
              <a:rPr lang="en-IN" sz="2400" b="0" dirty="0">
                <a:solidFill>
                  <a:schemeClr val="tx1"/>
                </a:solidFill>
              </a:rPr>
              <a:t>WannaCry Cyber Attack – 300,000 Systems</a:t>
            </a:r>
          </a:p>
          <a:p>
            <a:pPr marL="514350" indent="-514350">
              <a:lnSpc>
                <a:spcPct val="150000"/>
              </a:lnSpc>
              <a:buFont typeface="+mj-lt"/>
              <a:buAutoNum type="arabicPeriod"/>
            </a:pPr>
            <a:r>
              <a:rPr lang="en-IN" sz="2400" b="0" dirty="0">
                <a:solidFill>
                  <a:schemeClr val="tx1"/>
                </a:solidFill>
              </a:rPr>
              <a:t>Yahoo! Makes History, Again – 3 Billion Accounts</a:t>
            </a:r>
          </a:p>
          <a:p>
            <a:pPr marL="514350" indent="-514350">
              <a:lnSpc>
                <a:spcPct val="150000"/>
              </a:lnSpc>
              <a:buFont typeface="+mj-lt"/>
              <a:buAutoNum type="arabicPeriod"/>
            </a:pPr>
            <a:r>
              <a:rPr lang="en-IN" sz="2400" b="0" dirty="0">
                <a:solidFill>
                  <a:schemeClr val="tx1"/>
                </a:solidFill>
              </a:rPr>
              <a:t>Deep Root Analytics Data Breach – 198 Million U.S. Voters</a:t>
            </a:r>
          </a:p>
          <a:p>
            <a:pPr marL="514350" indent="-514350">
              <a:lnSpc>
                <a:spcPct val="150000"/>
              </a:lnSpc>
              <a:buFont typeface="+mj-lt"/>
              <a:buAutoNum type="arabicPeriod"/>
            </a:pPr>
            <a:r>
              <a:rPr lang="en-IN" sz="2400" b="0" dirty="0">
                <a:solidFill>
                  <a:schemeClr val="tx1"/>
                </a:solidFill>
              </a:rPr>
              <a:t>Rasputin Attacks – 60 Universities and Federal Agencies</a:t>
            </a:r>
          </a:p>
        </p:txBody>
      </p:sp>
    </p:spTree>
    <p:extLst>
      <p:ext uri="{BB962C8B-B14F-4D97-AF65-F5344CB8AC3E}">
        <p14:creationId xmlns:p14="http://schemas.microsoft.com/office/powerpoint/2010/main" val="340457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1" y="438944"/>
            <a:ext cx="9402690" cy="685800"/>
          </a:xfrm>
        </p:spPr>
        <p:txBody>
          <a:bodyPr>
            <a:noAutofit/>
          </a:bodyPr>
          <a:lstStyle/>
          <a:p>
            <a:r>
              <a:rPr lang="en-IN" b="1" dirty="0"/>
              <a:t>Surface Web vs Deep Web vs Dark Web</a:t>
            </a:r>
          </a:p>
        </p:txBody>
      </p:sp>
      <p:sp>
        <p:nvSpPr>
          <p:cNvPr id="4" name="Date Placeholder 3"/>
          <p:cNvSpPr>
            <a:spLocks noGrp="1"/>
          </p:cNvSpPr>
          <p:nvPr>
            <p:ph type="dt" sz="half" idx="10"/>
          </p:nvPr>
        </p:nvSpPr>
        <p:spPr/>
        <p:txBody>
          <a:bodyPr/>
          <a:lstStyle/>
          <a:p>
            <a:pPr>
              <a:defRPr/>
            </a:pPr>
            <a:fld id="{511C3409-C31B-4103-9293-EAECFCAE54D6}"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6</a:t>
            </a:fld>
            <a:endParaRPr lang="en-US"/>
          </a:p>
        </p:txBody>
      </p:sp>
      <p:pic>
        <p:nvPicPr>
          <p:cNvPr id="3" name="Picture 2">
            <a:extLst>
              <a:ext uri="{FF2B5EF4-FFF2-40B4-BE49-F238E27FC236}">
                <a16:creationId xmlns:a16="http://schemas.microsoft.com/office/drawing/2014/main" id="{0770EF0C-BD84-9847-8CD9-AF393149E693}"/>
              </a:ext>
            </a:extLst>
          </p:cNvPr>
          <p:cNvPicPr>
            <a:picLocks noChangeAspect="1"/>
          </p:cNvPicPr>
          <p:nvPr/>
        </p:nvPicPr>
        <p:blipFill>
          <a:blip r:embed="rId3"/>
          <a:stretch>
            <a:fillRect/>
          </a:stretch>
        </p:blipFill>
        <p:spPr>
          <a:xfrm>
            <a:off x="2999657" y="1156804"/>
            <a:ext cx="5725019" cy="5152516"/>
          </a:xfrm>
          <a:prstGeom prst="rect">
            <a:avLst/>
          </a:prstGeom>
        </p:spPr>
      </p:pic>
    </p:spTree>
    <p:extLst>
      <p:ext uri="{BB962C8B-B14F-4D97-AF65-F5344CB8AC3E}">
        <p14:creationId xmlns:p14="http://schemas.microsoft.com/office/powerpoint/2010/main" val="43543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1" y="438944"/>
            <a:ext cx="9258674" cy="685800"/>
          </a:xfrm>
        </p:spPr>
        <p:txBody>
          <a:bodyPr>
            <a:noAutofit/>
          </a:bodyPr>
          <a:lstStyle/>
          <a:p>
            <a:r>
              <a:rPr lang="en-IN" b="1" dirty="0"/>
              <a:t>Surface Web vs Deep Web vs Dark Web</a:t>
            </a:r>
          </a:p>
        </p:txBody>
      </p:sp>
      <p:sp>
        <p:nvSpPr>
          <p:cNvPr id="4" name="Date Placeholder 3"/>
          <p:cNvSpPr>
            <a:spLocks noGrp="1"/>
          </p:cNvSpPr>
          <p:nvPr>
            <p:ph type="dt" sz="half" idx="10"/>
          </p:nvPr>
        </p:nvSpPr>
        <p:spPr/>
        <p:txBody>
          <a:bodyPr/>
          <a:lstStyle/>
          <a:p>
            <a:pPr>
              <a:defRPr/>
            </a:pPr>
            <a:fld id="{0E17A089-2C8B-4C9D-A701-3BA72490093F}"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7</a:t>
            </a:fld>
            <a:endParaRPr lang="en-US"/>
          </a:p>
        </p:txBody>
      </p:sp>
      <p:graphicFrame>
        <p:nvGraphicFramePr>
          <p:cNvPr id="2" name="Table 1">
            <a:extLst>
              <a:ext uri="{FF2B5EF4-FFF2-40B4-BE49-F238E27FC236}">
                <a16:creationId xmlns:a16="http://schemas.microsoft.com/office/drawing/2014/main" id="{1E0A541D-63EB-3C41-917F-823F6CE7C908}"/>
              </a:ext>
            </a:extLst>
          </p:cNvPr>
          <p:cNvGraphicFramePr>
            <a:graphicFrameLocks noGrp="1"/>
          </p:cNvGraphicFramePr>
          <p:nvPr>
            <p:extLst>
              <p:ext uri="{D42A27DB-BD31-4B8C-83A1-F6EECF244321}">
                <p14:modId xmlns:p14="http://schemas.microsoft.com/office/powerpoint/2010/main" val="1887986081"/>
              </p:ext>
            </p:extLst>
          </p:nvPr>
        </p:nvGraphicFramePr>
        <p:xfrm>
          <a:off x="1219066" y="1150658"/>
          <a:ext cx="10134734" cy="4980536"/>
        </p:xfrm>
        <a:graphic>
          <a:graphicData uri="http://schemas.openxmlformats.org/drawingml/2006/table">
            <a:tbl>
              <a:tblPr/>
              <a:tblGrid>
                <a:gridCol w="3845674">
                  <a:extLst>
                    <a:ext uri="{9D8B030D-6E8A-4147-A177-3AD203B41FA5}">
                      <a16:colId xmlns:a16="http://schemas.microsoft.com/office/drawing/2014/main" val="1115280064"/>
                    </a:ext>
                  </a:extLst>
                </a:gridCol>
                <a:gridCol w="6289060">
                  <a:extLst>
                    <a:ext uri="{9D8B030D-6E8A-4147-A177-3AD203B41FA5}">
                      <a16:colId xmlns:a16="http://schemas.microsoft.com/office/drawing/2014/main" val="573926749"/>
                    </a:ext>
                  </a:extLst>
                </a:gridCol>
              </a:tblGrid>
              <a:tr h="557767">
                <a:tc gridSpan="2">
                  <a:txBody>
                    <a:bodyPr/>
                    <a:lstStyle/>
                    <a:p>
                      <a:pPr algn="ctr"/>
                      <a:r>
                        <a:rPr lang="en-IN" sz="2000" b="1" dirty="0">
                          <a:solidFill>
                            <a:srgbClr val="FFFFFF"/>
                          </a:solidFill>
                          <a:effectLst/>
                        </a:rPr>
                        <a:t>Dark Web vs Deep Web vs Surface Web</a:t>
                      </a:r>
                    </a:p>
                  </a:txBody>
                  <a:tcPr marL="133750" marR="133750" marT="133750" marB="1337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007FFF"/>
                    </a:solidFill>
                  </a:tcPr>
                </a:tc>
                <a:tc hMerge="1">
                  <a:txBody>
                    <a:bodyPr/>
                    <a:lstStyle/>
                    <a:p>
                      <a:endParaRPr lang="en-US"/>
                    </a:p>
                  </a:txBody>
                  <a:tcPr/>
                </a:tc>
                <a:extLst>
                  <a:ext uri="{0D108BD9-81ED-4DB2-BD59-A6C34878D82A}">
                    <a16:rowId xmlns:a16="http://schemas.microsoft.com/office/drawing/2014/main" val="2913537885"/>
                  </a:ext>
                </a:extLst>
              </a:tr>
              <a:tr h="1163736">
                <a:tc>
                  <a:txBody>
                    <a:bodyPr/>
                    <a:lstStyle/>
                    <a:p>
                      <a:pPr algn="ctr"/>
                      <a:r>
                        <a:rPr lang="en-IN" sz="2000" b="1" dirty="0">
                          <a:solidFill>
                            <a:srgbClr val="FFFFFF"/>
                          </a:solidFill>
                          <a:effectLst/>
                        </a:rPr>
                        <a:t>Darknet/Dark Web</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222222"/>
                    </a:solidFill>
                  </a:tcPr>
                </a:tc>
                <a:tc>
                  <a:txBody>
                    <a:bodyPr/>
                    <a:lstStyle/>
                    <a:p>
                      <a:r>
                        <a:rPr lang="en-IN" sz="2000" dirty="0">
                          <a:effectLst/>
                        </a:rPr>
                        <a:t>Restricted to special browsers</a:t>
                      </a:r>
                      <a:br>
                        <a:rPr lang="en-IN" sz="2000" dirty="0">
                          <a:effectLst/>
                        </a:rPr>
                      </a:br>
                      <a:r>
                        <a:rPr lang="en-IN" sz="2000" dirty="0">
                          <a:effectLst/>
                        </a:rPr>
                        <a:t>Not indexed for Search Engines</a:t>
                      </a:r>
                      <a:br>
                        <a:rPr lang="en-IN" sz="2000" dirty="0">
                          <a:effectLst/>
                        </a:rPr>
                      </a:br>
                      <a:r>
                        <a:rPr lang="en-IN" sz="2000" dirty="0">
                          <a:effectLst/>
                        </a:rPr>
                        <a:t>Large scale illegal activity</a:t>
                      </a:r>
                      <a:br>
                        <a:rPr lang="en-IN" sz="2000" dirty="0">
                          <a:effectLst/>
                        </a:rPr>
                      </a:br>
                      <a:r>
                        <a:rPr lang="en-IN" sz="2000" dirty="0">
                          <a:effectLst/>
                        </a:rPr>
                        <a:t>Unmeasurable due to nature</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648930"/>
                  </a:ext>
                </a:extLst>
              </a:tr>
              <a:tr h="0">
                <a:tc>
                  <a:txBody>
                    <a:bodyPr/>
                    <a:lstStyle/>
                    <a:p>
                      <a:pPr algn="ctr"/>
                      <a:r>
                        <a:rPr lang="en-IN" sz="2000" b="1" dirty="0">
                          <a:solidFill>
                            <a:srgbClr val="FFFFFF"/>
                          </a:solidFill>
                          <a:effectLst/>
                        </a:rPr>
                        <a:t>Deep Web</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222222"/>
                    </a:solidFill>
                  </a:tcPr>
                </a:tc>
                <a:tc>
                  <a:txBody>
                    <a:bodyPr/>
                    <a:lstStyle/>
                    <a:p>
                      <a:r>
                        <a:rPr lang="en-IN" sz="2000" dirty="0">
                          <a:effectLst/>
                        </a:rPr>
                        <a:t>Accessible by password, encryption, or through gateway software</a:t>
                      </a:r>
                      <a:br>
                        <a:rPr lang="en-IN" sz="2000" dirty="0">
                          <a:effectLst/>
                        </a:rPr>
                      </a:br>
                      <a:r>
                        <a:rPr lang="en-IN" sz="2000" dirty="0">
                          <a:effectLst/>
                        </a:rPr>
                        <a:t>Not indexed for Search Engines</a:t>
                      </a:r>
                      <a:br>
                        <a:rPr lang="en-IN" sz="2000" dirty="0">
                          <a:effectLst/>
                        </a:rPr>
                      </a:br>
                      <a:r>
                        <a:rPr lang="en-IN" sz="2000" dirty="0">
                          <a:effectLst/>
                        </a:rPr>
                        <a:t>Little illegal activity outside of Dark Web</a:t>
                      </a:r>
                      <a:br>
                        <a:rPr lang="en-IN" sz="2000" dirty="0">
                          <a:effectLst/>
                        </a:rPr>
                      </a:br>
                      <a:r>
                        <a:rPr lang="en-IN" sz="2000" dirty="0">
                          <a:effectLst/>
                        </a:rPr>
                        <a:t>Huge in size and growing exponentially</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03214106"/>
                  </a:ext>
                </a:extLst>
              </a:tr>
              <a:tr h="1163736">
                <a:tc>
                  <a:txBody>
                    <a:bodyPr/>
                    <a:lstStyle/>
                    <a:p>
                      <a:pPr algn="ctr"/>
                      <a:r>
                        <a:rPr lang="en-IN" sz="2000" b="1" dirty="0">
                          <a:solidFill>
                            <a:srgbClr val="FFFFFF"/>
                          </a:solidFill>
                          <a:effectLst/>
                        </a:rPr>
                        <a:t>Surface Web</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222222"/>
                    </a:solidFill>
                  </a:tcPr>
                </a:tc>
                <a:tc>
                  <a:txBody>
                    <a:bodyPr/>
                    <a:lstStyle/>
                    <a:p>
                      <a:r>
                        <a:rPr lang="en-IN" sz="2000" dirty="0">
                          <a:effectLst/>
                        </a:rPr>
                        <a:t>Accessible</a:t>
                      </a:r>
                      <a:br>
                        <a:rPr lang="en-IN" sz="2000" dirty="0">
                          <a:effectLst/>
                        </a:rPr>
                      </a:br>
                      <a:r>
                        <a:rPr lang="en-IN" sz="2000" dirty="0">
                          <a:effectLst/>
                        </a:rPr>
                        <a:t>Indexed for Search Engines</a:t>
                      </a:r>
                      <a:br>
                        <a:rPr lang="en-IN" sz="2000" dirty="0">
                          <a:effectLst/>
                        </a:rPr>
                      </a:br>
                      <a:r>
                        <a:rPr lang="en-IN" sz="2000" dirty="0">
                          <a:effectLst/>
                        </a:rPr>
                        <a:t>Little illegal activity</a:t>
                      </a:r>
                      <a:br>
                        <a:rPr lang="en-IN" sz="2000" dirty="0">
                          <a:effectLst/>
                        </a:rPr>
                      </a:br>
                      <a:r>
                        <a:rPr lang="en-IN" sz="2000" dirty="0">
                          <a:effectLst/>
                        </a:rPr>
                        <a:t>Relatively small in size</a:t>
                      </a:r>
                    </a:p>
                  </a:txBody>
                  <a:tcPr marL="74306" marR="74306" marT="74306" marB="7430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20878193"/>
                  </a:ext>
                </a:extLst>
              </a:tr>
            </a:tbl>
          </a:graphicData>
        </a:graphic>
      </p:graphicFrame>
    </p:spTree>
    <p:extLst>
      <p:ext uri="{BB962C8B-B14F-4D97-AF65-F5344CB8AC3E}">
        <p14:creationId xmlns:p14="http://schemas.microsoft.com/office/powerpoint/2010/main" val="3539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r>
              <a:rPr lang="en-IN" b="1" dirty="0"/>
              <a:t>Cost of Information in Dark Web</a:t>
            </a:r>
          </a:p>
        </p:txBody>
      </p:sp>
      <p:sp>
        <p:nvSpPr>
          <p:cNvPr id="4" name="Date Placeholder 3"/>
          <p:cNvSpPr>
            <a:spLocks noGrp="1"/>
          </p:cNvSpPr>
          <p:nvPr>
            <p:ph type="dt" sz="half" idx="10"/>
          </p:nvPr>
        </p:nvSpPr>
        <p:spPr/>
        <p:txBody>
          <a:bodyPr/>
          <a:lstStyle/>
          <a:p>
            <a:pPr>
              <a:defRPr/>
            </a:pPr>
            <a:fld id="{DA90859E-ABF1-4243-99CC-E0745AA4608D}"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8</a:t>
            </a:fld>
            <a:endParaRPr lang="en-US"/>
          </a:p>
        </p:txBody>
      </p:sp>
      <p:sp>
        <p:nvSpPr>
          <p:cNvPr id="6" name="TextBox 5">
            <a:extLst>
              <a:ext uri="{FF2B5EF4-FFF2-40B4-BE49-F238E27FC236}">
                <a16:creationId xmlns:a16="http://schemas.microsoft.com/office/drawing/2014/main" id="{D050C019-B01C-A645-83DF-6D9A0A6EBDB1}"/>
              </a:ext>
            </a:extLst>
          </p:cNvPr>
          <p:cNvSpPr txBox="1"/>
          <p:nvPr/>
        </p:nvSpPr>
        <p:spPr>
          <a:xfrm>
            <a:off x="838199" y="1271658"/>
            <a:ext cx="10515601" cy="4893647"/>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solidFill>
                  <a:schemeClr val="tx1"/>
                </a:solidFill>
              </a:rPr>
              <a:t>Bank credential:</a:t>
            </a:r>
            <a:r>
              <a:rPr lang="en-IN" sz="2400" b="0" dirty="0">
                <a:solidFill>
                  <a:schemeClr val="tx1"/>
                </a:solidFill>
              </a:rPr>
              <a:t> $1,000 plus (6% of the total dollar amount in the account)</a:t>
            </a:r>
          </a:p>
          <a:p>
            <a:pPr marL="342900" indent="-342900" algn="just">
              <a:buFont typeface="Arial" panose="020B0604020202020204" pitchFamily="34" charset="0"/>
              <a:buChar char="•"/>
            </a:pPr>
            <a:endParaRPr lang="en-IN" sz="2400" b="0" dirty="0">
              <a:solidFill>
                <a:schemeClr val="tx1"/>
              </a:solidFill>
            </a:endParaRPr>
          </a:p>
          <a:p>
            <a:pPr marL="342900" indent="-342900" algn="just">
              <a:buFont typeface="Arial" panose="020B0604020202020204" pitchFamily="34" charset="0"/>
              <a:buChar char="•"/>
            </a:pPr>
            <a:r>
              <a:rPr lang="en-IN" sz="2400" dirty="0">
                <a:solidFill>
                  <a:schemeClr val="tx1"/>
                </a:solidFill>
              </a:rPr>
              <a:t>U.S. credit card with track data (account number, expiration date, name and more): </a:t>
            </a:r>
            <a:r>
              <a:rPr lang="en-IN" sz="2400" b="0" dirty="0">
                <a:solidFill>
                  <a:schemeClr val="tx1"/>
                </a:solidFill>
              </a:rPr>
              <a:t>$12</a:t>
            </a:r>
          </a:p>
          <a:p>
            <a:pPr marL="342900" indent="-342900" algn="just">
              <a:buFont typeface="Arial" panose="020B0604020202020204" pitchFamily="34" charset="0"/>
              <a:buChar char="•"/>
            </a:pPr>
            <a:endParaRPr lang="en-IN" sz="2400" b="0" dirty="0">
              <a:solidFill>
                <a:schemeClr val="tx1"/>
              </a:solidFill>
            </a:endParaRPr>
          </a:p>
          <a:p>
            <a:pPr marL="342900" indent="-342900" algn="just">
              <a:buFont typeface="Arial" panose="020B0604020202020204" pitchFamily="34" charset="0"/>
              <a:buChar char="•"/>
            </a:pPr>
            <a:r>
              <a:rPr lang="en-IN" sz="2400" dirty="0">
                <a:solidFill>
                  <a:schemeClr val="tx1"/>
                </a:solidFill>
              </a:rPr>
              <a:t>EU, Asia credit card with track data:</a:t>
            </a:r>
            <a:r>
              <a:rPr lang="en-IN" sz="2400" b="0" dirty="0">
                <a:solidFill>
                  <a:schemeClr val="tx1"/>
                </a:solidFill>
              </a:rPr>
              <a:t> $28</a:t>
            </a:r>
          </a:p>
          <a:p>
            <a:pPr marL="342900" indent="-342900" algn="just">
              <a:buFont typeface="Arial" panose="020B0604020202020204" pitchFamily="34" charset="0"/>
              <a:buChar char="•"/>
            </a:pPr>
            <a:endParaRPr lang="en-IN" sz="2400" b="0" dirty="0">
              <a:solidFill>
                <a:schemeClr val="tx1"/>
              </a:solidFill>
            </a:endParaRPr>
          </a:p>
          <a:p>
            <a:pPr marL="342900" indent="-342900" algn="just">
              <a:buFont typeface="Arial" panose="020B0604020202020204" pitchFamily="34" charset="0"/>
              <a:buChar char="•"/>
            </a:pPr>
            <a:r>
              <a:rPr lang="en-IN" sz="2400" dirty="0">
                <a:solidFill>
                  <a:schemeClr val="tx1"/>
                </a:solidFill>
              </a:rPr>
              <a:t>Hacking into a website: </a:t>
            </a:r>
            <a:r>
              <a:rPr lang="en-IN" sz="2400" b="0" dirty="0">
                <a:solidFill>
                  <a:schemeClr val="tx1"/>
                </a:solidFill>
              </a:rPr>
              <a:t>$100 to $300</a:t>
            </a:r>
          </a:p>
          <a:p>
            <a:pPr marL="342900" indent="-342900" algn="just">
              <a:buFont typeface="Arial" panose="020B0604020202020204" pitchFamily="34" charset="0"/>
              <a:buChar char="•"/>
            </a:pPr>
            <a:endParaRPr lang="en-IN" sz="2400" b="0" dirty="0">
              <a:solidFill>
                <a:schemeClr val="tx1"/>
              </a:solidFill>
            </a:endParaRPr>
          </a:p>
          <a:p>
            <a:pPr marL="342900" indent="-342900" algn="just">
              <a:buFont typeface="Arial" panose="020B0604020202020204" pitchFamily="34" charset="0"/>
              <a:buChar char="•"/>
            </a:pPr>
            <a:r>
              <a:rPr lang="en-IN" sz="2400" dirty="0">
                <a:solidFill>
                  <a:schemeClr val="tx1"/>
                </a:solidFill>
              </a:rPr>
              <a:t>Counterfeit social security cards:</a:t>
            </a:r>
            <a:r>
              <a:rPr lang="en-IN" sz="2400" b="0" dirty="0">
                <a:solidFill>
                  <a:schemeClr val="tx1"/>
                </a:solidFill>
              </a:rPr>
              <a:t> $250 and $400</a:t>
            </a:r>
          </a:p>
          <a:p>
            <a:pPr marL="342900" indent="-342900" algn="just">
              <a:buFont typeface="Arial" panose="020B0604020202020204" pitchFamily="34" charset="0"/>
              <a:buChar char="•"/>
            </a:pPr>
            <a:endParaRPr lang="en-IN" sz="2400" b="0" dirty="0">
              <a:solidFill>
                <a:schemeClr val="tx1"/>
              </a:solidFill>
            </a:endParaRPr>
          </a:p>
          <a:p>
            <a:pPr marL="342900" indent="-342900" algn="just">
              <a:buFont typeface="Arial" panose="020B0604020202020204" pitchFamily="34" charset="0"/>
              <a:buChar char="•"/>
            </a:pPr>
            <a:r>
              <a:rPr lang="en-IN" sz="2400" dirty="0">
                <a:solidFill>
                  <a:schemeClr val="tx1"/>
                </a:solidFill>
              </a:rPr>
              <a:t>Counterfeit driver's license:</a:t>
            </a:r>
            <a:r>
              <a:rPr lang="en-IN" sz="2400" b="0" dirty="0">
                <a:solidFill>
                  <a:schemeClr val="tx1"/>
                </a:solidFill>
              </a:rPr>
              <a:t> $100 to $150</a:t>
            </a:r>
          </a:p>
        </p:txBody>
      </p:sp>
    </p:spTree>
    <p:extLst>
      <p:ext uri="{BB962C8B-B14F-4D97-AF65-F5344CB8AC3E}">
        <p14:creationId xmlns:p14="http://schemas.microsoft.com/office/powerpoint/2010/main" val="3502865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Autofit/>
          </a:bodyPr>
          <a:lstStyle/>
          <a:p>
            <a:pPr algn="l" eaLnBrk="1" hangingPunct="1"/>
            <a:r>
              <a:rPr lang="en-US" sz="4000" dirty="0"/>
              <a:t>Classification of Cyber Crimes</a:t>
            </a:r>
          </a:p>
        </p:txBody>
      </p:sp>
      <p:sp>
        <p:nvSpPr>
          <p:cNvPr id="4099" name="Rectangle 3"/>
          <p:cNvSpPr>
            <a:spLocks noGrp="1" noChangeArrowheads="1"/>
          </p:cNvSpPr>
          <p:nvPr>
            <p:ph idx="1"/>
          </p:nvPr>
        </p:nvSpPr>
        <p:spPr>
          <a:xfrm>
            <a:off x="838200" y="1321966"/>
            <a:ext cx="10515600" cy="5059363"/>
          </a:xfrm>
          <a:prstGeom prst="rect">
            <a:avLst/>
          </a:prstGeom>
        </p:spPr>
        <p:txBody>
          <a:bodyPr>
            <a:normAutofit/>
          </a:bodyPr>
          <a:lstStyle/>
          <a:p>
            <a:pPr algn="just">
              <a:lnSpc>
                <a:spcPct val="150000"/>
              </a:lnSpc>
            </a:pPr>
            <a:r>
              <a:rPr lang="en-US" sz="2800" dirty="0"/>
              <a:t>Threatening email, assuming someone’s identity, defamation, SPAM and Phishing are some examples </a:t>
            </a:r>
            <a:r>
              <a:rPr lang="en-US" sz="2800" u="sng" dirty="0"/>
              <a:t>where computers are used to commit crime</a:t>
            </a:r>
            <a:r>
              <a:rPr lang="en-US" sz="2800" dirty="0"/>
              <a:t>.</a:t>
            </a:r>
          </a:p>
          <a:p>
            <a:pPr algn="just">
              <a:lnSpc>
                <a:spcPct val="150000"/>
              </a:lnSpc>
            </a:pPr>
            <a:endParaRPr lang="en-US" sz="2800" dirty="0"/>
          </a:p>
          <a:p>
            <a:pPr algn="just">
              <a:lnSpc>
                <a:spcPct val="150000"/>
              </a:lnSpc>
            </a:pPr>
            <a:r>
              <a:rPr lang="en-US" sz="2800" dirty="0"/>
              <a:t>Where as viruses, worms and industrial espionage, software piracy and hacking are examples </a:t>
            </a:r>
            <a:r>
              <a:rPr lang="en-US" sz="2800" u="sng" dirty="0"/>
              <a:t>where computers become target of crime</a:t>
            </a:r>
            <a:r>
              <a:rPr lang="en-US" sz="2800" dirty="0"/>
              <a:t>.</a:t>
            </a:r>
          </a:p>
        </p:txBody>
      </p:sp>
      <p:sp>
        <p:nvSpPr>
          <p:cNvPr id="4" name="Date Placeholder 3"/>
          <p:cNvSpPr>
            <a:spLocks noGrp="1"/>
          </p:cNvSpPr>
          <p:nvPr>
            <p:ph type="dt" sz="half" idx="10"/>
          </p:nvPr>
        </p:nvSpPr>
        <p:spPr/>
        <p:txBody>
          <a:bodyPr/>
          <a:lstStyle/>
          <a:p>
            <a:pPr>
              <a:defRPr/>
            </a:pPr>
            <a:fld id="{38D8FF2A-5C69-4781-A0C0-6C0CF52398EC}" type="datetime1">
              <a:rPr lang="en-US" smtClean="0"/>
              <a:t>4/5/2019</a:t>
            </a:fld>
            <a:endParaRPr lang="en-US"/>
          </a:p>
        </p:txBody>
      </p:sp>
      <p:sp>
        <p:nvSpPr>
          <p:cNvPr id="4102" name="Footer Placeholder 6"/>
          <p:cNvSpPr>
            <a:spLocks noGrp="1"/>
          </p:cNvSpPr>
          <p:nvPr>
            <p:ph type="ftr" sz="quarter" idx="11"/>
          </p:nvPr>
        </p:nvSpPr>
        <p:spPr>
          <a:noFill/>
        </p:spPr>
        <p:txBody>
          <a:bodyPr/>
          <a:lstStyle/>
          <a:p>
            <a:r>
              <a:rPr lang="en-US" smtClean="0"/>
              <a:t>CSE1051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9E9C5588-EBD5-4684-AFA3-5A5A2455C60F}" type="slidenum">
              <a:rPr lang="en-US" smtClean="0"/>
              <a:pPr>
                <a:defRPr/>
              </a:pPr>
              <a:t>9</a:t>
            </a:fld>
            <a:endParaRPr lang="en-US"/>
          </a:p>
        </p:txBody>
      </p:sp>
    </p:spTree>
    <p:extLst>
      <p:ext uri="{BB962C8B-B14F-4D97-AF65-F5344CB8AC3E}">
        <p14:creationId xmlns:p14="http://schemas.microsoft.com/office/powerpoint/2010/main" val="2785687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6017</TotalTime>
  <Words>2006</Words>
  <Application>Microsoft Office PowerPoint</Application>
  <PresentationFormat>Widescreen</PresentationFormat>
  <Paragraphs>309</Paragraphs>
  <Slides>37</Slides>
  <Notes>35</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37</vt:i4>
      </vt:variant>
    </vt:vector>
  </HeadingPairs>
  <TitlesOfParts>
    <vt:vector size="46" baseType="lpstr">
      <vt:lpstr>Arial</vt:lpstr>
      <vt:lpstr>Calibri</vt:lpstr>
      <vt:lpstr>Times New Roman</vt:lpstr>
      <vt:lpstr>Verdana</vt:lpstr>
      <vt:lpstr>2_Default Design</vt:lpstr>
      <vt:lpstr>cse-1</vt:lpstr>
      <vt:lpstr>1_Office Theme</vt:lpstr>
      <vt:lpstr>PSUC2018 Template</vt:lpstr>
      <vt:lpstr>1_PSUC2018 Template</vt:lpstr>
      <vt:lpstr>PowerPoint Presentation</vt:lpstr>
      <vt:lpstr>Objectives</vt:lpstr>
      <vt:lpstr>Cyber Crime</vt:lpstr>
      <vt:lpstr>Cyber Crime</vt:lpstr>
      <vt:lpstr>Biggest Cyber Attacks 2017</vt:lpstr>
      <vt:lpstr>Surface Web vs Deep Web vs Dark Web</vt:lpstr>
      <vt:lpstr>Surface Web vs Deep Web vs Dark Web</vt:lpstr>
      <vt:lpstr>Cost of Information in Dark Web</vt:lpstr>
      <vt:lpstr>Classification of Cyber Crimes</vt:lpstr>
      <vt:lpstr>Classification of Cyber Crimes</vt:lpstr>
      <vt:lpstr>1. Financial crimes</vt:lpstr>
      <vt:lpstr>2. Online gambling</vt:lpstr>
      <vt:lpstr>3. Intellectual Property crimes</vt:lpstr>
      <vt:lpstr>4. Email spoofing</vt:lpstr>
      <vt:lpstr>5. Cyber Defamation</vt:lpstr>
      <vt:lpstr>6. Cyber stalking</vt:lpstr>
      <vt:lpstr>Classification of Cyber Crimes</vt:lpstr>
      <vt:lpstr>A. Unauthorized Access</vt:lpstr>
      <vt:lpstr>A. Theft of information</vt:lpstr>
      <vt:lpstr>A. Email Bombing</vt:lpstr>
      <vt:lpstr>A. Salami Attacks</vt:lpstr>
      <vt:lpstr>A. Denial of Service (DoS) Attack</vt:lpstr>
      <vt:lpstr>B. Virus</vt:lpstr>
      <vt:lpstr>B. Logic Bombs </vt:lpstr>
      <vt:lpstr>B. Trojan Attacks</vt:lpstr>
      <vt:lpstr>C. Worm</vt:lpstr>
      <vt:lpstr>D. Web Jacking</vt:lpstr>
      <vt:lpstr>E. Cyber-Terrorism</vt:lpstr>
      <vt:lpstr>Computer Security</vt:lpstr>
      <vt:lpstr>Computer Security</vt:lpstr>
      <vt:lpstr>Why is Computer Security Important?</vt:lpstr>
      <vt:lpstr>Why do I need to learn about Computer Security?</vt:lpstr>
      <vt:lpstr>What Does This Mean for Me?</vt:lpstr>
      <vt:lpstr>Simple measures to be followed…</vt:lpstr>
      <vt:lpstr>Simple measures to be followed…</vt:lpstr>
      <vt:lpstr>What are the consequences for security violations?</vt:lpstr>
      <vt:lpstr>Summary</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Rajesh Gopakumar</cp:lastModifiedBy>
  <cp:revision>171</cp:revision>
  <dcterms:created xsi:type="dcterms:W3CDTF">2006-06-12T05:09:00Z</dcterms:created>
  <dcterms:modified xsi:type="dcterms:W3CDTF">2019-04-05T08:28:50Z</dcterms:modified>
</cp:coreProperties>
</file>