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69" r:id="rId4"/>
    <p:sldId id="270" r:id="rId5"/>
    <p:sldId id="266" r:id="rId6"/>
    <p:sldId id="264" r:id="rId7"/>
    <p:sldId id="257" r:id="rId8"/>
    <p:sldId id="267" r:id="rId9"/>
    <p:sldId id="268" r:id="rId10"/>
    <p:sldId id="260" r:id="rId11"/>
    <p:sldId id="261" r:id="rId12"/>
    <p:sldId id="265" r:id="rId13"/>
    <p:sldId id="262" r:id="rId14"/>
    <p:sldId id="271" r:id="rId15"/>
    <p:sldId id="272" r:id="rId16"/>
    <p:sldId id="275" r:id="rId17"/>
    <p:sldId id="276" r:id="rId18"/>
    <p:sldId id="277" r:id="rId19"/>
    <p:sldId id="273" r:id="rId20"/>
    <p:sldId id="274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6A8B8-B2DE-4760-B7BD-22DF10C6462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4A55A-A4D4-4920-B142-0C5807AF9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1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4A55A-A4D4-4920-B142-0C5807AF96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83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4A55A-A4D4-4920-B142-0C5807AF96D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4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4A55A-A4D4-4920-B142-0C5807AF96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6A1B4-7AB1-FD42-61D1-0AC19584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7979D1-9B92-291D-53C9-A6A550C67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394A9-4DBF-19C9-3B06-BA307742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41726-E4E5-D5C1-48F4-F723340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68A09-024A-03FB-C78C-07FC0994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9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2C2C3-D1CB-945C-78C6-FB75D255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A7F3D4-BD7E-8028-6A6F-012FB907F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6F8F1-C618-AA69-29EF-7D2775D3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450A9-4BA0-CEF9-4F1D-C2CC8CE9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F9E56-59BC-18FD-D004-49BA1103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EA40D4-DC8E-4ED3-B26A-25BFA158E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A4EF4-BE0A-23AF-1BC2-A9C7B433D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50230-1AF5-8277-1A82-F6CB0A66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39591-A7BB-8790-4538-894C8E18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80F1D-0D41-B680-7F48-7B0E8DC9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7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58D82-C5BC-2239-8404-ECFE8D3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12DF4-DC40-28D3-9067-9768F3F3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A1064-7E38-9B3A-6ACA-7F263F49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9B7A3-6846-3199-7CD6-8AA159BD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A47B4-CC56-69D2-9F0C-EEE0D910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0A1F6-990F-7162-AD81-24C09119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D8A3C-14AB-41E3-12B7-D37E6AF15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6869B-00BB-32F8-6AF3-09DCD6C8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FF8B5-182F-4614-1ACD-A34D9557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84DE3-4808-0AFB-C004-BFA6F9D1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8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06B36-E126-5FA2-5B2C-319B32E4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6632E-2F0A-FA1C-11F8-0489FB244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C117A7-A9ED-E0C8-72C7-B5230712F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3011F-6029-4391-A6AD-6EF1D094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0A31C2-0873-3560-091F-731482DA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CF308-7568-F972-32FB-9F2D5393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0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E0E52-521C-189B-2731-2BA5FB5D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1C861-0499-FC1B-A6FB-BA5597E74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27EC3-E811-8EE6-1912-9E3B12558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865B6B-CD66-3250-FEAA-E56B79F4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5AFCB-505C-9DBF-7980-BAB6D9E49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81A41B-DC7C-053C-4C54-48E79F0F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7B00-9346-7837-B23B-224D2F81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E2A3ED-33BF-B0EB-5177-D364CE61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3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8F65E-0ED6-AD68-186A-E747D2AE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11080-AC07-E755-D0DB-D9A40E4F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1CC4E8-3594-9B2D-D929-10811C4F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6E5111-E4CA-7AF0-15A2-DA0B2AC8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DD1D08-40EE-8379-B5F2-916AEB5F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8790FD-5BE9-0FFF-F5F2-0DEDBC8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938C9B-71B3-1975-6C33-601D369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2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18C43-4F12-03C1-6C61-FC082B6E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49AB1-4A60-978F-A6B1-16141F905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0E7CD-4DFF-38A5-ED22-A97A0FBE3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CD4C7-40A5-13CE-BC65-017A22E4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0186A-E613-52AB-99C1-44476875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DA4C2-CBE2-9560-997E-B6E7981C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7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1A355-32C3-A7DD-D096-EE2D6A4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B3B4ED-60B2-5EA1-9ECB-0C19EE3A8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3623BA-15C2-E018-383F-571CA8D2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C5544-2AA6-62C9-F929-26F1FF66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8D7F8-3739-972E-6DE1-3CCDCBFF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6C857-3552-82E2-BBC2-9A775BB3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9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BC20EC-2594-240F-4CFE-3E9BF503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896B4-D60D-753D-241E-F77832BFC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CB45F-3C74-38A4-CBE3-665303540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6C549-577C-4546-9419-43CC44228C36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C3141-AAE2-3048-399F-AB6F56E32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584E6-F03C-CC65-5062-54C10F958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63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78DFB-489A-9548-D78B-100177BBB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Cykor</a:t>
            </a:r>
            <a:r>
              <a:rPr lang="en-US" altLang="ko-KR" dirty="0"/>
              <a:t> 2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F7CF52-3D43-0E23-21CB-DD310050C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2025350039 </a:t>
            </a:r>
            <a:r>
              <a:rPr lang="ko-KR" altLang="en-US" dirty="0"/>
              <a:t>김성현</a:t>
            </a:r>
          </a:p>
        </p:txBody>
      </p:sp>
    </p:spTree>
    <p:extLst>
      <p:ext uri="{BB962C8B-B14F-4D97-AF65-F5344CB8AC3E}">
        <p14:creationId xmlns:p14="http://schemas.microsoft.com/office/powerpoint/2010/main" val="11805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60E5F-D282-91F6-CE7E-2F2EB00F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internal_command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BDE00-7750-AFF7-DAC1-B767E7AE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4B6107-DE23-CDDF-ED0A-F47685DC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765"/>
          <a:stretch/>
        </p:blipFill>
        <p:spPr>
          <a:xfrm>
            <a:off x="3537475" y="1960562"/>
            <a:ext cx="6195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4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DDC6-FFA1-0845-DD84-ACCD565C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external_command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5591D-589F-260F-6969-6421C7C74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94B4B6-0C2A-AC17-7FFD-3038CD4B7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60" y="2444887"/>
            <a:ext cx="9063318" cy="295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2513A-6F7D-5622-EA9E-0271468B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- </a:t>
            </a:r>
            <a:r>
              <a:rPr lang="ko-KR" altLang="en-US" dirty="0"/>
              <a:t>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F8485C-6A6A-69DC-CDD8-B67F2571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39" y="958502"/>
            <a:ext cx="5651127" cy="5403011"/>
          </a:xfrm>
          <a:prstGeom prst="rect">
            <a:avLst/>
          </a:prstGeom>
        </p:spPr>
      </p:pic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A6ACC51E-FE9D-8941-A95B-F64AB1021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/>
              <a:t>사용자 정보 저장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프롬프트 출력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 err="1">
                <a:sym typeface="Wingdings" panose="05000000000000000000" pitchFamily="2" charset="2"/>
              </a:rPr>
              <a:t>dynamic_input</a:t>
            </a:r>
            <a:r>
              <a:rPr lang="ko-KR" altLang="en-US" sz="2000" dirty="0">
                <a:sym typeface="Wingdings" panose="05000000000000000000" pitchFamily="2" charset="2"/>
              </a:rPr>
              <a:t>을 이용해 동적 할당으로 입력을 받음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입력을 스캔하기 전 </a:t>
            </a:r>
            <a:r>
              <a:rPr lang="ko-KR" altLang="en-US" sz="2000" dirty="0" err="1">
                <a:sym typeface="Wingdings" panose="05000000000000000000" pitchFamily="2" charset="2"/>
              </a:rPr>
              <a:t>세그폴트</a:t>
            </a:r>
            <a:r>
              <a:rPr lang="ko-KR" altLang="en-US" sz="2000" dirty="0">
                <a:sym typeface="Wingdings" panose="05000000000000000000" pitchFamily="2" charset="2"/>
              </a:rPr>
              <a:t> 가능성 배제를 위해 입력이 안 되었을 경우 </a:t>
            </a:r>
            <a:r>
              <a:rPr lang="en-US" altLang="ko-KR" sz="2000" dirty="0">
                <a:sym typeface="Wingdings" panose="05000000000000000000" pitchFamily="2" charset="2"/>
              </a:rPr>
              <a:t>continue </a:t>
            </a:r>
            <a:r>
              <a:rPr lang="ko-KR" altLang="en-US" sz="2000" dirty="0">
                <a:sym typeface="Wingdings" panose="05000000000000000000" pitchFamily="2" charset="2"/>
              </a:rPr>
              <a:t>시킴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 err="1">
                <a:sym typeface="Wingdings" panose="05000000000000000000" pitchFamily="2" charset="2"/>
              </a:rPr>
              <a:t>scan_chunk</a:t>
            </a:r>
            <a:r>
              <a:rPr lang="ko-KR" altLang="en-US" sz="2000" dirty="0">
                <a:sym typeface="Wingdings" panose="05000000000000000000" pitchFamily="2" charset="2"/>
              </a:rPr>
              <a:t>로 </a:t>
            </a:r>
            <a:r>
              <a:rPr lang="ko-KR" altLang="en-US" sz="2000" dirty="0" err="1">
                <a:sym typeface="Wingdings" panose="05000000000000000000" pitchFamily="2" charset="2"/>
              </a:rPr>
              <a:t>청크</a:t>
            </a:r>
            <a:r>
              <a:rPr lang="ko-KR" altLang="en-US" sz="2000" dirty="0">
                <a:sym typeface="Wingdings" panose="05000000000000000000" pitchFamily="2" charset="2"/>
              </a:rPr>
              <a:t> 단위 인덱싱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 err="1">
                <a:sym typeface="Wingdings" panose="05000000000000000000" pitchFamily="2" charset="2"/>
              </a:rPr>
              <a:t>인덱싱된</a:t>
            </a:r>
            <a:r>
              <a:rPr lang="ko-KR" altLang="en-US" sz="2000" dirty="0">
                <a:sym typeface="Wingdings" panose="05000000000000000000" pitchFamily="2" charset="2"/>
              </a:rPr>
              <a:t> 값을 바탕으로 </a:t>
            </a:r>
            <a:r>
              <a:rPr lang="ko-KR" altLang="en-US" sz="2000" dirty="0" err="1">
                <a:sym typeface="Wingdings" panose="05000000000000000000" pitchFamily="2" charset="2"/>
              </a:rPr>
              <a:t>청크</a:t>
            </a:r>
            <a:r>
              <a:rPr lang="ko-KR" altLang="en-US" sz="2000" dirty="0">
                <a:sym typeface="Wingdings" panose="05000000000000000000" pitchFamily="2" charset="2"/>
              </a:rPr>
              <a:t> 단위로 </a:t>
            </a:r>
            <a:r>
              <a:rPr lang="ko-KR" altLang="en-US" sz="2000" dirty="0" err="1">
                <a:sym typeface="Wingdings" panose="05000000000000000000" pitchFamily="2" charset="2"/>
              </a:rPr>
              <a:t>파싱된</a:t>
            </a:r>
            <a:r>
              <a:rPr lang="ko-KR" altLang="en-US" sz="2000" dirty="0">
                <a:sym typeface="Wingdings" panose="05000000000000000000" pitchFamily="2" charset="2"/>
              </a:rPr>
              <a:t> 배열 생성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해당 배열을 바탕으로 명령어 처리 시작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en-US" altLang="ko-KR" sz="2000" dirty="0" err="1">
                <a:sym typeface="Wingdings" panose="05000000000000000000" pitchFamily="2" charset="2"/>
              </a:rPr>
              <a:t>command_branch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7604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82109-01E5-0973-461B-3773934C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executor - </a:t>
            </a:r>
            <a:r>
              <a:rPr lang="ko-KR" altLang="en-US" dirty="0"/>
              <a:t>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C4192F-5BBA-44DC-8ACC-4A70D1CD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728" y="1313342"/>
            <a:ext cx="5567933" cy="4813022"/>
          </a:xfrm>
          <a:prstGeom prst="rect">
            <a:avLst/>
          </a:prstGeom>
        </p:spPr>
      </p:pic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2B2D22E1-492C-33C4-0F4E-FB9EA87B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/>
              <a:t>입</a:t>
            </a:r>
            <a:r>
              <a:rPr lang="ko-KR" altLang="en-US" sz="2000" dirty="0">
                <a:sym typeface="Wingdings" panose="05000000000000000000" pitchFamily="2" charset="2"/>
              </a:rPr>
              <a:t>력 받은 </a:t>
            </a:r>
            <a:r>
              <a:rPr lang="ko-KR" altLang="en-US" sz="2000" dirty="0" err="1">
                <a:sym typeface="Wingdings" panose="05000000000000000000" pitchFamily="2" charset="2"/>
              </a:rPr>
              <a:t>청크의</a:t>
            </a:r>
            <a:r>
              <a:rPr lang="ko-KR" altLang="en-US" sz="2000" dirty="0">
                <a:sym typeface="Wingdings" panose="05000000000000000000" pitchFamily="2" charset="2"/>
              </a:rPr>
              <a:t> 첫 부분이 구분자가 아닌지 검사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구분자라면 문법 오류 출력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백그라운드 여부 판단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첫번째 </a:t>
            </a:r>
            <a:r>
              <a:rPr lang="ko-KR" altLang="en-US" sz="2000" dirty="0" err="1">
                <a:sym typeface="Wingdings" panose="05000000000000000000" pitchFamily="2" charset="2"/>
              </a:rPr>
              <a:t>청크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ym typeface="Wingdings" panose="05000000000000000000" pitchFamily="2" charset="2"/>
              </a:rPr>
              <a:t>부터</a:t>
            </a:r>
            <a:r>
              <a:rPr lang="ko-KR" altLang="en-US" sz="2000" dirty="0">
                <a:sym typeface="Wingdings" panose="05000000000000000000" pitchFamily="2" charset="2"/>
              </a:rPr>
              <a:t> 토큰 단위로 인덱싱 시작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인덱싱 과정에서 파이프 감지 시 파이프 개수 저장 후 처리 함수로 분기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파이프 구분자를 기준으로 다시 </a:t>
            </a:r>
            <a:r>
              <a:rPr lang="ko-KR" altLang="en-US" sz="2000" dirty="0" err="1">
                <a:sym typeface="Wingdings" panose="05000000000000000000" pitchFamily="2" charset="2"/>
              </a:rPr>
              <a:t>청크</a:t>
            </a:r>
            <a:r>
              <a:rPr lang="ko-KR" altLang="en-US" sz="2000" dirty="0">
                <a:sym typeface="Wingdings" panose="05000000000000000000" pitchFamily="2" charset="2"/>
              </a:rPr>
              <a:t> 단위 인덱싱</a:t>
            </a:r>
            <a:r>
              <a:rPr lang="en-US" altLang="ko-KR" sz="2000" dirty="0">
                <a:sym typeface="Wingdings" panose="05000000000000000000" pitchFamily="2" charset="2"/>
              </a:rPr>
              <a:t> &amp; </a:t>
            </a:r>
            <a:r>
              <a:rPr lang="ko-KR" altLang="en-US" sz="2000" dirty="0">
                <a:sym typeface="Wingdings" panose="05000000000000000000" pitchFamily="2" charset="2"/>
              </a:rPr>
              <a:t>파싱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901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F3B9C-D7DC-2BD3-7D5E-C7F084FB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execute_pipe</a:t>
            </a:r>
            <a:r>
              <a:rPr lang="en-US" altLang="ko-KR" dirty="0"/>
              <a:t> - </a:t>
            </a:r>
            <a:r>
              <a:rPr lang="ko-KR" altLang="en-US" dirty="0"/>
              <a:t>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504D0-A146-6AC2-4417-FF3CA389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312" y="1536804"/>
            <a:ext cx="5252556" cy="5032497"/>
          </a:xfrm>
          <a:prstGeom prst="rect">
            <a:avLst/>
          </a:prstGeom>
        </p:spPr>
      </p:pic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3C887BB3-12FC-E250-9A51-49D00BD29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넘겨받은 파이프 개수 바탕으로 충분한 수의 파이프 준비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입</a:t>
            </a:r>
            <a:r>
              <a:rPr lang="ko-KR" altLang="en-US" sz="2000" dirty="0">
                <a:sym typeface="Wingdings" panose="05000000000000000000" pitchFamily="2" charset="2"/>
              </a:rPr>
              <a:t>력 받은 </a:t>
            </a:r>
            <a:r>
              <a:rPr lang="ko-KR" altLang="en-US" sz="2000" dirty="0" err="1">
                <a:sym typeface="Wingdings" panose="05000000000000000000" pitchFamily="2" charset="2"/>
              </a:rPr>
              <a:t>청크의</a:t>
            </a:r>
            <a:r>
              <a:rPr lang="ko-KR" altLang="en-US" sz="2000" dirty="0">
                <a:sym typeface="Wingdings" panose="05000000000000000000" pitchFamily="2" charset="2"/>
              </a:rPr>
              <a:t> 첫 부분이 파이프 구분자가 아닌지 검사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파이프 구분자라면 문법 오류 출력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다시 </a:t>
            </a:r>
            <a:r>
              <a:rPr lang="ko-KR" altLang="en-US" sz="2000" dirty="0" err="1">
                <a:sym typeface="Wingdings" panose="05000000000000000000" pitchFamily="2" charset="2"/>
              </a:rPr>
              <a:t>청크를</a:t>
            </a:r>
            <a:r>
              <a:rPr lang="ko-KR" altLang="en-US" sz="2000" dirty="0">
                <a:sym typeface="Wingdings" panose="05000000000000000000" pitchFamily="2" charset="2"/>
              </a:rPr>
              <a:t> 토큰 단위로 인덱싱 </a:t>
            </a:r>
            <a:r>
              <a:rPr lang="en-US" altLang="ko-KR" sz="2000" dirty="0">
                <a:sym typeface="Wingdings" panose="05000000000000000000" pitchFamily="2" charset="2"/>
              </a:rPr>
              <a:t>&amp; </a:t>
            </a:r>
            <a:r>
              <a:rPr lang="ko-KR" altLang="en-US" sz="2000" dirty="0">
                <a:sym typeface="Wingdings" panose="05000000000000000000" pitchFamily="2" charset="2"/>
              </a:rPr>
              <a:t>파싱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81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A6642-946F-EAFF-3C91-26EFF5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execute_pipe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7F64EF-6AB1-1540-C19B-A9F2F4CBF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7" y="1190356"/>
            <a:ext cx="5046025" cy="5034951"/>
          </a:xfrm>
          <a:prstGeom prst="rect">
            <a:avLst/>
          </a:prstGeom>
        </p:spPr>
      </p:pic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FFE89433-55F0-E8E1-C4B9-27E9C239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000" dirty="0"/>
              <a:t>자식 프로세스에서 파이프 연결 시작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000" dirty="0" err="1">
                <a:sym typeface="Wingdings" panose="05000000000000000000" pitchFamily="2" charset="2"/>
              </a:rPr>
              <a:t>파싱된</a:t>
            </a:r>
            <a:r>
              <a:rPr lang="ko-KR" altLang="en-US" sz="2000" dirty="0">
                <a:sym typeface="Wingdings" panose="05000000000000000000" pitchFamily="2" charset="2"/>
              </a:rPr>
              <a:t> 토큰들을 바탕으로 명령어 실행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000" dirty="0">
                <a:sym typeface="Wingdings" panose="05000000000000000000" pitchFamily="2" charset="2"/>
              </a:rPr>
              <a:t>이후 부모 프로세스에서 파이프 닫고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메모리 해제 후 실행 결과 반환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803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7A2F-69FE-7D45-8ED1-87002202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execute_command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89040F-7A05-23E0-96C3-624A0124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74" y="1396310"/>
            <a:ext cx="5705731" cy="5096565"/>
          </a:xfrm>
          <a:prstGeom prst="rect">
            <a:avLst/>
          </a:prstGeom>
        </p:spPr>
      </p:pic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9DB9DBD1-BFAC-51BB-C68F-D2A3DB96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sym typeface="Wingdings" panose="05000000000000000000" pitchFamily="2" charset="2"/>
              </a:rPr>
              <a:t>is_background</a:t>
            </a:r>
            <a:r>
              <a:rPr lang="ko-KR" altLang="en-US" sz="2000" dirty="0">
                <a:sym typeface="Wingdings" panose="05000000000000000000" pitchFamily="2" charset="2"/>
              </a:rPr>
              <a:t>로 백그라운드 여부 판단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이후 내장 명령어라면 내장 명령어 처리 함수 호출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만약 외장 명령어라면 외장 명령어 처리 함수 호출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만약 함수가 어디에도 속하지 않는다면 명령어 입력 오류 출력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889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2EC-62F8-9AD4-FD3F-13C1BF66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execute_external</a:t>
            </a:r>
            <a:r>
              <a:rPr lang="en-US" altLang="ko-KR" dirty="0"/>
              <a:t> - </a:t>
            </a:r>
            <a:r>
              <a:rPr lang="ko-KR" altLang="en-US" dirty="0"/>
              <a:t>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88E8C1-7330-AC30-C6C2-F8AC9E1ED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487" y="1489495"/>
            <a:ext cx="5222698" cy="5135653"/>
          </a:xfrm>
          <a:prstGeom prst="rect">
            <a:avLst/>
          </a:prstGeom>
        </p:spPr>
      </p:pic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42D92DBF-A2BF-CB73-D57C-CD8FEBB1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ym typeface="Wingdings" panose="05000000000000000000" pitchFamily="2" charset="2"/>
              </a:rPr>
              <a:t>fork()</a:t>
            </a:r>
            <a:r>
              <a:rPr lang="ko-KR" altLang="en-US" sz="2000" dirty="0">
                <a:sym typeface="Wingdings" panose="05000000000000000000" pitchFamily="2" charset="2"/>
              </a:rPr>
              <a:t>로 자식 프로세스와 부모 프로세스 분리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자식에게 명령어 배열 전달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en-US" altLang="ko-KR" sz="2000" dirty="0" err="1">
                <a:sym typeface="Wingdings" panose="05000000000000000000" pitchFamily="2" charset="2"/>
              </a:rPr>
              <a:t>execvp</a:t>
            </a:r>
            <a:r>
              <a:rPr lang="en-US" altLang="ko-KR" sz="2000" dirty="0">
                <a:sym typeface="Wingdings" panose="05000000000000000000" pitchFamily="2" charset="2"/>
              </a:rPr>
              <a:t>()</a:t>
            </a:r>
            <a:r>
              <a:rPr lang="ko-KR" altLang="en-US" sz="2000" dirty="0">
                <a:sym typeface="Wingdings" panose="05000000000000000000" pitchFamily="2" charset="2"/>
              </a:rPr>
              <a:t>로 실행</a:t>
            </a:r>
            <a:r>
              <a:rPr lang="en-US" altLang="ko-KR" sz="2000" dirty="0"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ym typeface="Wingdings" panose="05000000000000000000" pitchFamily="2" charset="2"/>
              </a:rPr>
              <a:t>출력 꼬임 해결을 위해 주기적으로 버퍼 비움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만약 백그라운드 입력이 아니라면 </a:t>
            </a:r>
            <a:r>
              <a:rPr lang="en-US" altLang="ko-KR" sz="2000" dirty="0" err="1">
                <a:sym typeface="Wingdings" panose="05000000000000000000" pitchFamily="2" charset="2"/>
              </a:rPr>
              <a:t>waitpid</a:t>
            </a:r>
            <a:r>
              <a:rPr lang="en-US" altLang="ko-KR" sz="2000" dirty="0">
                <a:sym typeface="Wingdings" panose="05000000000000000000" pitchFamily="2" charset="2"/>
              </a:rPr>
              <a:t>()</a:t>
            </a:r>
            <a:r>
              <a:rPr lang="ko-KR" altLang="en-US" sz="2000" dirty="0">
                <a:sym typeface="Wingdings" panose="05000000000000000000" pitchFamily="2" charset="2"/>
              </a:rPr>
              <a:t>로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부모를 </a:t>
            </a:r>
            <a:r>
              <a:rPr lang="en-US" altLang="ko-KR" sz="2000" dirty="0">
                <a:sym typeface="Wingdings" panose="05000000000000000000" pitchFamily="2" charset="2"/>
              </a:rPr>
              <a:t>wait</a:t>
            </a:r>
            <a:r>
              <a:rPr lang="ko-KR" altLang="en-US" sz="2000" dirty="0">
                <a:sym typeface="Wingdings" panose="05000000000000000000" pitchFamily="2" charset="2"/>
              </a:rPr>
              <a:t> 시켜준다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만약 백그라운드 입력이라면 부모가 </a:t>
            </a:r>
            <a:r>
              <a:rPr lang="en-US" altLang="ko-KR" sz="2000" dirty="0">
                <a:sym typeface="Wingdings" panose="05000000000000000000" pitchFamily="2" charset="2"/>
              </a:rPr>
              <a:t>wait </a:t>
            </a:r>
            <a:r>
              <a:rPr lang="ko-KR" altLang="en-US" sz="2000" dirty="0">
                <a:sym typeface="Wingdings" panose="05000000000000000000" pitchFamily="2" charset="2"/>
              </a:rPr>
              <a:t>하는 과정 없이 다음 프로세스를 진행한다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0817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42A19-5AE6-5C97-0260-75A6DD18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execute_internal</a:t>
            </a:r>
            <a:r>
              <a:rPr lang="en-US" altLang="ko-KR" dirty="0"/>
              <a:t> - </a:t>
            </a:r>
            <a:r>
              <a:rPr lang="ko-KR" altLang="en-US" dirty="0"/>
              <a:t>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9877FB-4CEF-E41F-2813-F1A65D3B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993" y="3521241"/>
            <a:ext cx="5288467" cy="3272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61CE1F-65B5-AB3D-736C-1A7487030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222" y="179553"/>
            <a:ext cx="3999578" cy="3157207"/>
          </a:xfrm>
          <a:prstGeom prst="rect">
            <a:avLst/>
          </a:prstGeom>
        </p:spPr>
      </p:pic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830BA44-6B38-19DF-96B3-5F173F06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ym typeface="Wingdings" panose="05000000000000000000" pitchFamily="2" charset="2"/>
              </a:rPr>
              <a:t>청크의</a:t>
            </a:r>
            <a:r>
              <a:rPr lang="ko-KR" altLang="en-US" sz="2000" dirty="0">
                <a:sym typeface="Wingdings" panose="05000000000000000000" pitchFamily="2" charset="2"/>
              </a:rPr>
              <a:t> 가장 앞 토큰을 통해 실행하려는 명령어 파악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해당 명령어가 요구하는 인자 수가 맞는지 확인</a:t>
            </a:r>
            <a:r>
              <a:rPr lang="en-US" altLang="ko-KR" sz="2000" dirty="0"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ym typeface="Wingdings" panose="05000000000000000000" pitchFamily="2" charset="2"/>
              </a:rPr>
              <a:t>만약 다르다면 에러 출력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각 내장 명령어 기능 수행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이후 실행 결과 반환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99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6BB30-0527-9F01-18B2-21AF3F55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executor - </a:t>
            </a:r>
            <a:r>
              <a:rPr lang="ko-KR" altLang="en-US" dirty="0"/>
              <a:t>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5AC94-F421-5E20-78E7-A11DC301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백그라운드 실행이 아닐 경우 입력 받은 </a:t>
            </a:r>
            <a:r>
              <a:rPr lang="ko-KR" altLang="en-US" sz="2000" dirty="0" err="1"/>
              <a:t>청크를</a:t>
            </a:r>
            <a:r>
              <a:rPr lang="ko-KR" altLang="en-US" sz="2000" dirty="0"/>
              <a:t> 토큰 단위로 파싱 </a:t>
            </a:r>
            <a:r>
              <a:rPr lang="en-US" altLang="ko-KR" sz="2000" dirty="0"/>
              <a:t>&amp; </a:t>
            </a:r>
            <a:r>
              <a:rPr lang="ko-KR" altLang="en-US" sz="2000" dirty="0"/>
              <a:t>인덱싱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/>
              <a:t>청크의</a:t>
            </a:r>
            <a:r>
              <a:rPr lang="ko-KR" altLang="en-US" sz="2000" dirty="0"/>
              <a:t> 첫 토큰이 외부</a:t>
            </a:r>
            <a:r>
              <a:rPr lang="en-US" altLang="ko-KR" sz="2000" dirty="0"/>
              <a:t>, </a:t>
            </a:r>
            <a:r>
              <a:rPr lang="ko-KR" altLang="en-US" sz="2000" dirty="0"/>
              <a:t>내장 명령어에 속하는 지 확인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이후 실행 과정은 앞서 소개한 과정과 동일</a:t>
            </a:r>
            <a:r>
              <a:rPr lang="en-US" altLang="ko-KR" sz="2000" dirty="0"/>
              <a:t>, </a:t>
            </a:r>
            <a:r>
              <a:rPr lang="ko-KR" altLang="en-US" sz="2000" dirty="0"/>
              <a:t>토큰 배열에 </a:t>
            </a:r>
            <a:r>
              <a:rPr lang="ko-KR" altLang="en-US" sz="2000" dirty="0" err="1"/>
              <a:t>할당해두었던</a:t>
            </a:r>
            <a:r>
              <a:rPr lang="ko-KR" altLang="en-US" sz="2000" dirty="0"/>
              <a:t> 메모리 해제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다음 </a:t>
            </a:r>
            <a:r>
              <a:rPr lang="ko-KR" altLang="en-US" sz="2000" dirty="0" err="1"/>
              <a:t>청크인</a:t>
            </a:r>
            <a:r>
              <a:rPr lang="ko-KR" altLang="en-US" sz="2000" dirty="0"/>
              <a:t> 연산자의 종류와 실행 결과를 바탕으로 다음 </a:t>
            </a:r>
            <a:r>
              <a:rPr lang="ko-KR" altLang="en-US" sz="2000" dirty="0" err="1"/>
              <a:t>청크의</a:t>
            </a:r>
            <a:r>
              <a:rPr lang="ko-KR" altLang="en-US" sz="2000" dirty="0"/>
              <a:t> 명령 실행 결정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894F6-255B-09FF-3F58-563B2F248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719" y="3387793"/>
            <a:ext cx="9253269" cy="338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0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166F3-B45D-C016-F0A4-5988FA90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407CD-332C-A2EF-BE04-2D702BF53B0A}"/>
              </a:ext>
            </a:extLst>
          </p:cNvPr>
          <p:cNvSpPr/>
          <p:nvPr/>
        </p:nvSpPr>
        <p:spPr>
          <a:xfrm>
            <a:off x="7303699" y="1975315"/>
            <a:ext cx="1851804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D65680B-331E-AA4E-1960-328501910DF1}"/>
              </a:ext>
            </a:extLst>
          </p:cNvPr>
          <p:cNvGrpSpPr/>
          <p:nvPr/>
        </p:nvGrpSpPr>
        <p:grpSpPr>
          <a:xfrm>
            <a:off x="7303699" y="2738033"/>
            <a:ext cx="3812875" cy="477418"/>
            <a:chOff x="4652513" y="1949391"/>
            <a:chExt cx="3812875" cy="47741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AF57B1-1FBE-B02F-0F32-EC980F850063}"/>
                </a:ext>
              </a:extLst>
            </p:cNvPr>
            <p:cNvSpPr/>
            <p:nvPr/>
          </p:nvSpPr>
          <p:spPr>
            <a:xfrm>
              <a:off x="4652513" y="1949391"/>
              <a:ext cx="1851804" cy="477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파싱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1F23F3-EA10-1F8C-A47E-C1D03CF777F0}"/>
                </a:ext>
              </a:extLst>
            </p:cNvPr>
            <p:cNvSpPr txBox="1"/>
            <p:nvPr/>
          </p:nvSpPr>
          <p:spPr>
            <a:xfrm>
              <a:off x="6763109" y="2003434"/>
              <a:ext cx="170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단위 </a:t>
              </a:r>
              <a:r>
                <a:rPr lang="en-US" altLang="ko-KR" dirty="0"/>
                <a:t>: chunk  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3F48E91-ACA9-6F4B-7A12-BBC3691C4EB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6504317" y="2188100"/>
              <a:ext cx="25879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511DA59-AD00-4630-2517-68242036B71E}"/>
              </a:ext>
            </a:extLst>
          </p:cNvPr>
          <p:cNvGrpSpPr/>
          <p:nvPr/>
        </p:nvGrpSpPr>
        <p:grpSpPr>
          <a:xfrm>
            <a:off x="7303699" y="3500751"/>
            <a:ext cx="3812875" cy="477418"/>
            <a:chOff x="4652513" y="2685512"/>
            <a:chExt cx="3812875" cy="4774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02BD8FD-44B5-E889-18DD-1D837670999A}"/>
                </a:ext>
              </a:extLst>
            </p:cNvPr>
            <p:cNvSpPr/>
            <p:nvPr/>
          </p:nvSpPr>
          <p:spPr>
            <a:xfrm>
              <a:off x="4652513" y="2685512"/>
              <a:ext cx="1851804" cy="477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파싱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98CF10-82BD-19A1-0947-DDF9C5CAF83E}"/>
                </a:ext>
              </a:extLst>
            </p:cNvPr>
            <p:cNvSpPr txBox="1"/>
            <p:nvPr/>
          </p:nvSpPr>
          <p:spPr>
            <a:xfrm>
              <a:off x="6763109" y="2739555"/>
              <a:ext cx="170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단위 </a:t>
              </a:r>
              <a:r>
                <a:rPr lang="en-US" altLang="ko-KR" dirty="0"/>
                <a:t>: token</a:t>
              </a:r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F8A4CB2-FD8F-0643-5B24-65BA164543FF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504317" y="2924221"/>
              <a:ext cx="25879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B3AFAD-8FBC-D20E-71A3-29A8B96369E8}"/>
              </a:ext>
            </a:extLst>
          </p:cNvPr>
          <p:cNvSpPr/>
          <p:nvPr/>
        </p:nvSpPr>
        <p:spPr>
          <a:xfrm>
            <a:off x="4761781" y="3462799"/>
            <a:ext cx="2311880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파이프 감지 시 분기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89E2B5-8D82-A622-4C2A-40D53CCC7755}"/>
              </a:ext>
            </a:extLst>
          </p:cNvPr>
          <p:cNvGrpSpPr/>
          <p:nvPr/>
        </p:nvGrpSpPr>
        <p:grpSpPr>
          <a:xfrm flipH="1">
            <a:off x="3033623" y="4212687"/>
            <a:ext cx="3812875" cy="477418"/>
            <a:chOff x="4652513" y="1949391"/>
            <a:chExt cx="3812875" cy="47741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7F9B39B-2E2A-BAD9-A3FB-F7C94C6D92AC}"/>
                </a:ext>
              </a:extLst>
            </p:cNvPr>
            <p:cNvSpPr/>
            <p:nvPr/>
          </p:nvSpPr>
          <p:spPr>
            <a:xfrm>
              <a:off x="4652513" y="1949391"/>
              <a:ext cx="1851804" cy="477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파싱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7FC5B3-7988-88B6-172B-263D8DCE71E6}"/>
                </a:ext>
              </a:extLst>
            </p:cNvPr>
            <p:cNvSpPr txBox="1"/>
            <p:nvPr/>
          </p:nvSpPr>
          <p:spPr>
            <a:xfrm>
              <a:off x="6763109" y="2003434"/>
              <a:ext cx="170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단위 </a:t>
              </a:r>
              <a:r>
                <a:rPr lang="en-US" altLang="ko-KR" dirty="0"/>
                <a:t>: chunk  </a:t>
              </a:r>
              <a:endParaRPr lang="ko-KR" altLang="en-US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CEC9F7F-2D91-DD8B-3F61-7D192F85D32A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6504317" y="2188100"/>
              <a:ext cx="25879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B806BDE-6558-6DE8-4825-02DEFD3D56F1}"/>
              </a:ext>
            </a:extLst>
          </p:cNvPr>
          <p:cNvGrpSpPr/>
          <p:nvPr/>
        </p:nvGrpSpPr>
        <p:grpSpPr>
          <a:xfrm flipH="1">
            <a:off x="3033623" y="4963411"/>
            <a:ext cx="3812875" cy="477418"/>
            <a:chOff x="4652513" y="2685512"/>
            <a:chExt cx="3812875" cy="4774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4057ED5-FBE4-2B5C-A654-DA1178B10125}"/>
                </a:ext>
              </a:extLst>
            </p:cNvPr>
            <p:cNvSpPr/>
            <p:nvPr/>
          </p:nvSpPr>
          <p:spPr>
            <a:xfrm>
              <a:off x="4652513" y="2685512"/>
              <a:ext cx="1851804" cy="477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파싱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230EED-0BDC-4344-612C-5A943BF4D9ED}"/>
                </a:ext>
              </a:extLst>
            </p:cNvPr>
            <p:cNvSpPr txBox="1"/>
            <p:nvPr/>
          </p:nvSpPr>
          <p:spPr>
            <a:xfrm>
              <a:off x="6763109" y="2739555"/>
              <a:ext cx="170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단위 </a:t>
              </a:r>
              <a:r>
                <a:rPr lang="en-US" altLang="ko-KR" dirty="0"/>
                <a:t>: token</a:t>
              </a:r>
              <a:endParaRPr lang="ko-KR" altLang="en-US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F838B42-2D0A-E28D-49E4-824FCF90B5BC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>
              <a:off x="6504317" y="2924221"/>
              <a:ext cx="25879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F287171-FFD8-B60B-3C5D-92EC8A6668BF}"/>
              </a:ext>
            </a:extLst>
          </p:cNvPr>
          <p:cNvCxnSpPr>
            <a:cxnSpLocks/>
            <a:endCxn id="24" idx="0"/>
          </p:cNvCxnSpPr>
          <p:nvPr/>
        </p:nvCxnSpPr>
        <p:spPr>
          <a:xfrm rot="10800000" flipV="1">
            <a:off x="5917721" y="3297703"/>
            <a:ext cx="2314754" cy="16509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351818-A5BF-DB25-4991-89728AC36BB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229601" y="2452733"/>
            <a:ext cx="0" cy="28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96C38E5-024C-6608-8BD0-559C263102F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229601" y="3215451"/>
            <a:ext cx="0" cy="28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EA5A9BE-6974-7895-F558-BFF1EED5962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917721" y="3940217"/>
            <a:ext cx="2875" cy="272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01394AB-0A90-F73D-AA08-71F7985C19BC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5920596" y="4690105"/>
            <a:ext cx="0" cy="273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1796572-A5B4-C6A7-267B-F50F22CAAF4A}"/>
              </a:ext>
            </a:extLst>
          </p:cNvPr>
          <p:cNvSpPr txBox="1"/>
          <p:nvPr/>
        </p:nvSpPr>
        <p:spPr>
          <a:xfrm>
            <a:off x="9414295" y="3066108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구분자</a:t>
            </a:r>
            <a:r>
              <a:rPr lang="ko-KR" altLang="en-US" dirty="0"/>
              <a:t> </a:t>
            </a:r>
            <a:r>
              <a:rPr lang="en-US" altLang="ko-KR" dirty="0"/>
              <a:t>: &amp;&amp; &amp; || ;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0F5966-8A0A-8694-4B78-597D2FB588D9}"/>
              </a:ext>
            </a:extLst>
          </p:cNvPr>
          <p:cNvSpPr txBox="1"/>
          <p:nvPr/>
        </p:nvSpPr>
        <p:spPr>
          <a:xfrm>
            <a:off x="9414295" y="3848621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구분자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2F183C-062C-AA4F-21C5-A133E461D313}"/>
              </a:ext>
            </a:extLst>
          </p:cNvPr>
          <p:cNvSpPr txBox="1"/>
          <p:nvPr/>
        </p:nvSpPr>
        <p:spPr>
          <a:xfrm>
            <a:off x="3033623" y="4570750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구분자</a:t>
            </a:r>
            <a:r>
              <a:rPr lang="ko-KR" altLang="en-US" dirty="0"/>
              <a:t> </a:t>
            </a:r>
            <a:r>
              <a:rPr lang="en-US" altLang="ko-KR" dirty="0"/>
              <a:t>: | 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219124-045A-577A-9A05-AFB134AE079E}"/>
              </a:ext>
            </a:extLst>
          </p:cNvPr>
          <p:cNvSpPr txBox="1"/>
          <p:nvPr/>
        </p:nvSpPr>
        <p:spPr>
          <a:xfrm>
            <a:off x="3033623" y="5369875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구분자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공백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4833B0-429C-8320-818D-B9524A4568A5}"/>
              </a:ext>
            </a:extLst>
          </p:cNvPr>
          <p:cNvSpPr/>
          <p:nvPr/>
        </p:nvSpPr>
        <p:spPr>
          <a:xfrm>
            <a:off x="4991819" y="5714135"/>
            <a:ext cx="1851804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파이프 생성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A2D330-6D6B-E0E0-C18B-B1D747B35B24}"/>
              </a:ext>
            </a:extLst>
          </p:cNvPr>
          <p:cNvSpPr/>
          <p:nvPr/>
        </p:nvSpPr>
        <p:spPr>
          <a:xfrm>
            <a:off x="7246188" y="4888736"/>
            <a:ext cx="1972573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내장 명령어 실행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E6D7F7-DB00-1A71-35A3-710C1E0C7357}"/>
              </a:ext>
            </a:extLst>
          </p:cNvPr>
          <p:cNvSpPr/>
          <p:nvPr/>
        </p:nvSpPr>
        <p:spPr>
          <a:xfrm>
            <a:off x="9480430" y="4888736"/>
            <a:ext cx="1972573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 명령어 실행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BA60FF6-0963-F3CE-C6A3-FA3363545C8E}"/>
              </a:ext>
            </a:extLst>
          </p:cNvPr>
          <p:cNvCxnSpPr>
            <a:cxnSpLocks/>
            <a:stCxn id="8" idx="2"/>
            <a:endCxn id="70" idx="0"/>
          </p:cNvCxnSpPr>
          <p:nvPr/>
        </p:nvCxnSpPr>
        <p:spPr>
          <a:xfrm>
            <a:off x="8229601" y="3978169"/>
            <a:ext cx="2874" cy="910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A203854-F35C-02AB-CE34-39BDD20D08F0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6843623" y="4530262"/>
            <a:ext cx="1431985" cy="1422582"/>
          </a:xfrm>
          <a:prstGeom prst="bentConnector3">
            <a:avLst>
              <a:gd name="adj1" fmla="val 1706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74BFC8A1-455E-CF5E-1FFB-56FD4D35FAD0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8212347" y="4631134"/>
            <a:ext cx="2254370" cy="25760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68D301-5312-BF0C-294E-54D97CE5FE89}"/>
              </a:ext>
            </a:extLst>
          </p:cNvPr>
          <p:cNvCxnSpPr>
            <a:cxnSpLocks/>
            <a:stCxn id="30" idx="2"/>
            <a:endCxn id="69" idx="0"/>
          </p:cNvCxnSpPr>
          <p:nvPr/>
        </p:nvCxnSpPr>
        <p:spPr>
          <a:xfrm flipH="1">
            <a:off x="5917721" y="5440829"/>
            <a:ext cx="2875" cy="273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72605EA-E44B-5E05-8FB0-15394B15B489}"/>
              </a:ext>
            </a:extLst>
          </p:cNvPr>
          <p:cNvSpPr txBox="1"/>
          <p:nvPr/>
        </p:nvSpPr>
        <p:spPr>
          <a:xfrm>
            <a:off x="7237562" y="1343787"/>
            <a:ext cx="197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7DF8620-CE81-34BB-F850-F8B5F1033BA2}"/>
              </a:ext>
            </a:extLst>
          </p:cNvPr>
          <p:cNvCxnSpPr>
            <a:cxnSpLocks/>
            <a:stCxn id="105" idx="2"/>
            <a:endCxn id="4" idx="0"/>
          </p:cNvCxnSpPr>
          <p:nvPr/>
        </p:nvCxnSpPr>
        <p:spPr>
          <a:xfrm>
            <a:off x="8223849" y="1713119"/>
            <a:ext cx="5752" cy="262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DDD0751-0C8D-F61E-751F-6829FA4366D0}"/>
              </a:ext>
            </a:extLst>
          </p:cNvPr>
          <p:cNvSpPr/>
          <p:nvPr/>
        </p:nvSpPr>
        <p:spPr>
          <a:xfrm>
            <a:off x="7303699" y="5623756"/>
            <a:ext cx="4149299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명령 실행 판단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F9CBF68-808A-860F-C1CF-0DC670123579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8232475" y="5366154"/>
            <a:ext cx="0" cy="257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A64B135-DFA0-0F81-2F6C-89115E33754D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10466717" y="5366154"/>
            <a:ext cx="20128" cy="257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9F6BFBBD-83B2-3C55-7B70-DFC89143907D}"/>
              </a:ext>
            </a:extLst>
          </p:cNvPr>
          <p:cNvCxnSpPr>
            <a:cxnSpLocks/>
            <a:stCxn id="113" idx="3"/>
          </p:cNvCxnSpPr>
          <p:nvPr/>
        </p:nvCxnSpPr>
        <p:spPr>
          <a:xfrm flipH="1" flipV="1">
            <a:off x="8231038" y="4327113"/>
            <a:ext cx="3221960" cy="1535352"/>
          </a:xfrm>
          <a:prstGeom prst="bentConnector3">
            <a:avLst>
              <a:gd name="adj1" fmla="val -70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69DCB97-D630-6142-44DB-0F662B3E08BE}"/>
              </a:ext>
            </a:extLst>
          </p:cNvPr>
          <p:cNvCxnSpPr>
            <a:cxnSpLocks/>
            <a:stCxn id="113" idx="2"/>
            <a:endCxn id="105" idx="1"/>
          </p:cNvCxnSpPr>
          <p:nvPr/>
        </p:nvCxnSpPr>
        <p:spPr>
          <a:xfrm rot="5400000" flipH="1">
            <a:off x="6021595" y="2744421"/>
            <a:ext cx="4572721" cy="2140787"/>
          </a:xfrm>
          <a:prstGeom prst="bentConnector4">
            <a:avLst>
              <a:gd name="adj1" fmla="val -4999"/>
              <a:gd name="adj2" fmla="val 33740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47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1F156-2999-58F8-9A56-B219AE09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확인용 보조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AD769A-3BA8-0007-FCEE-D2FBCFABC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71" y="2898475"/>
            <a:ext cx="6395009" cy="31816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848872-3ED9-6F83-20BA-4439A7C1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0" y="2060275"/>
            <a:ext cx="5247107" cy="34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27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B98B5-98E8-92AA-6183-5CBF24FB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- </a:t>
            </a:r>
            <a:r>
              <a:rPr lang="ko-KR" altLang="en-US" dirty="0"/>
              <a:t>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8F8B8-9464-D41C-3B60-D492D08BA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517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sz="2000" dirty="0"/>
              <a:t>이후 명령어 처리 종료 시 </a:t>
            </a:r>
            <a:r>
              <a:rPr lang="ko-KR" altLang="en-US" sz="2000" dirty="0" err="1"/>
              <a:t>청크</a:t>
            </a:r>
            <a:r>
              <a:rPr lang="ko-KR" altLang="en-US" sz="2000" dirty="0"/>
              <a:t> 배열에 할당해 뒀던 메모리 해제</a:t>
            </a:r>
            <a:r>
              <a:rPr lang="en-US" altLang="ko-KR" sz="2000" dirty="0"/>
              <a:t>, </a:t>
            </a:r>
            <a:r>
              <a:rPr lang="ko-KR" altLang="en-US" sz="2000" dirty="0"/>
              <a:t>그 후 다시 반복 시작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9DEFE9-AF0C-FF72-5F15-FDBE8D31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539" y="958502"/>
            <a:ext cx="5651127" cy="54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31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C47BA-EAE5-4976-1026-CD4108AB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D65F3-54F3-C198-9958-78219168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아무래도 함수 개수도 너무 많아지고 기능 또한 전부 복잡 해져서 보고서에 각 함수를 하나하나 뜯어보지는 못했습니다</a:t>
            </a:r>
            <a:r>
              <a:rPr lang="en-US" altLang="ko-KR" dirty="0"/>
              <a:t>! </a:t>
            </a:r>
            <a:r>
              <a:rPr lang="ko-KR" altLang="en-US" dirty="0"/>
              <a:t>보고서에는 대신 전체적인 흐름 위주로 작성했고</a:t>
            </a:r>
            <a:r>
              <a:rPr lang="en-US" altLang="ko-KR" dirty="0"/>
              <a:t>, </a:t>
            </a:r>
            <a:r>
              <a:rPr lang="ko-KR" altLang="en-US" dirty="0"/>
              <a:t>코드에 대한 설명은 주석으로 직접 적어 뒀으니 참고해주시면 감사하겠습니다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699E9FCD-2F38-D8F1-C87E-4755357A3D3F}"/>
              </a:ext>
            </a:extLst>
          </p:cNvPr>
          <p:cNvSpPr/>
          <p:nvPr/>
        </p:nvSpPr>
        <p:spPr>
          <a:xfrm>
            <a:off x="1280160" y="3697435"/>
            <a:ext cx="8885816" cy="293965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096B0D-83DF-15DD-554A-07628FBD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8DA97-BE85-AAC7-727C-201583AC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104"/>
          </a:xfrm>
        </p:spPr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: “ls –l | </a:t>
            </a:r>
            <a:r>
              <a:rPr lang="en-US" altLang="ko-KR" dirty="0" err="1"/>
              <a:t>wc</a:t>
            </a:r>
            <a:r>
              <a:rPr lang="en-US" altLang="ko-KR" dirty="0"/>
              <a:t> –l &amp;&amp; </a:t>
            </a:r>
            <a:r>
              <a:rPr lang="en-US" altLang="ko-KR" dirty="0" err="1"/>
              <a:t>pwd</a:t>
            </a:r>
            <a:r>
              <a:rPr lang="en-US" altLang="ko-KR" dirty="0"/>
              <a:t>” </a:t>
            </a:r>
            <a:r>
              <a:rPr lang="ko-KR" altLang="en-US" dirty="0"/>
              <a:t>일 때 </a:t>
            </a:r>
            <a:r>
              <a:rPr lang="en-US" altLang="ko-KR" dirty="0"/>
              <a:t>: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5CF64F-A887-2B75-86B6-BFAA7008BBD1}"/>
              </a:ext>
            </a:extLst>
          </p:cNvPr>
          <p:cNvSpPr/>
          <p:nvPr/>
        </p:nvSpPr>
        <p:spPr>
          <a:xfrm>
            <a:off x="1044482" y="2905415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파싱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E31448-2590-13C5-D333-825A10EFBC9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082065" y="3167012"/>
            <a:ext cx="999593" cy="3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CBB304-D8F6-5DA6-1617-01386F2FF212}"/>
              </a:ext>
            </a:extLst>
          </p:cNvPr>
          <p:cNvSpPr txBox="1"/>
          <p:nvPr/>
        </p:nvSpPr>
        <p:spPr>
          <a:xfrm>
            <a:off x="4081658" y="2905780"/>
            <a:ext cx="514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[“</a:t>
            </a:r>
            <a:r>
              <a:rPr lang="en-US" altLang="ko-KR" sz="2800" u="sng" dirty="0">
                <a:solidFill>
                  <a:srgbClr val="00B050"/>
                </a:solidFill>
              </a:rPr>
              <a:t>ls –l | </a:t>
            </a:r>
            <a:r>
              <a:rPr lang="en-US" altLang="ko-KR" sz="2800" u="sng" dirty="0" err="1">
                <a:solidFill>
                  <a:srgbClr val="00B050"/>
                </a:solidFill>
              </a:rPr>
              <a:t>wc</a:t>
            </a:r>
            <a:r>
              <a:rPr lang="en-US" altLang="ko-KR" sz="2800" u="sng" dirty="0">
                <a:solidFill>
                  <a:srgbClr val="00B050"/>
                </a:solidFill>
              </a:rPr>
              <a:t> –l</a:t>
            </a:r>
            <a:r>
              <a:rPr lang="en-US" altLang="ko-KR" sz="2800" dirty="0"/>
              <a:t>”, “</a:t>
            </a:r>
            <a:r>
              <a:rPr lang="en-US" altLang="ko-KR" sz="2800" u="sng" dirty="0">
                <a:solidFill>
                  <a:srgbClr val="FF0000"/>
                </a:solidFill>
              </a:rPr>
              <a:t>&amp;&amp;</a:t>
            </a:r>
            <a:r>
              <a:rPr lang="en-US" altLang="ko-KR" sz="2800" dirty="0"/>
              <a:t>”, “</a:t>
            </a:r>
            <a:r>
              <a:rPr lang="en-US" altLang="ko-KR" sz="2800" u="sng" dirty="0" err="1">
                <a:solidFill>
                  <a:srgbClr val="0070C0"/>
                </a:solidFill>
              </a:rPr>
              <a:t>pwd</a:t>
            </a:r>
            <a:r>
              <a:rPr lang="en-US" altLang="ko-KR" sz="2800" dirty="0"/>
              <a:t>”]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B8178F-439B-0DF0-5585-3C43706FB15D}"/>
              </a:ext>
            </a:extLst>
          </p:cNvPr>
          <p:cNvSpPr txBox="1"/>
          <p:nvPr/>
        </p:nvSpPr>
        <p:spPr>
          <a:xfrm>
            <a:off x="4857078" y="2638820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>
                <a:solidFill>
                  <a:srgbClr val="00B050"/>
                </a:solidFill>
              </a:rPr>
              <a:t>번 </a:t>
            </a:r>
            <a:r>
              <a:rPr lang="ko-KR" altLang="en-US" dirty="0" err="1">
                <a:solidFill>
                  <a:srgbClr val="00B050"/>
                </a:solidFill>
              </a:rPr>
              <a:t>청크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ABF6C0-A2CB-3282-47A8-C0B8A9448457}"/>
              </a:ext>
            </a:extLst>
          </p:cNvPr>
          <p:cNvSpPr txBox="1"/>
          <p:nvPr/>
        </p:nvSpPr>
        <p:spPr>
          <a:xfrm>
            <a:off x="6384664" y="2638820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번 </a:t>
            </a:r>
            <a:r>
              <a:rPr lang="ko-KR" altLang="en-US" dirty="0" err="1">
                <a:solidFill>
                  <a:srgbClr val="FF0000"/>
                </a:solidFill>
              </a:rPr>
              <a:t>청크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D539F-559E-8CC7-67A2-87D69DA26536}"/>
              </a:ext>
            </a:extLst>
          </p:cNvPr>
          <p:cNvSpPr txBox="1"/>
          <p:nvPr/>
        </p:nvSpPr>
        <p:spPr>
          <a:xfrm>
            <a:off x="7594899" y="2638820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</a:t>
            </a:r>
            <a:r>
              <a:rPr lang="ko-KR" altLang="en-US" dirty="0">
                <a:solidFill>
                  <a:srgbClr val="0070C0"/>
                </a:solidFill>
              </a:rPr>
              <a:t>번 </a:t>
            </a:r>
            <a:r>
              <a:rPr lang="ko-KR" altLang="en-US" dirty="0" err="1">
                <a:solidFill>
                  <a:srgbClr val="0070C0"/>
                </a:solidFill>
              </a:rPr>
              <a:t>청크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F55ED7-3A4C-CD03-CE86-B1D46143E53A}"/>
              </a:ext>
            </a:extLst>
          </p:cNvPr>
          <p:cNvSpPr txBox="1"/>
          <p:nvPr/>
        </p:nvSpPr>
        <p:spPr>
          <a:xfrm>
            <a:off x="1555470" y="3551075"/>
            <a:ext cx="13231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>
                <a:solidFill>
                  <a:srgbClr val="00B050"/>
                </a:solidFill>
              </a:rPr>
              <a:t>번 </a:t>
            </a:r>
            <a:r>
              <a:rPr lang="ko-KR" altLang="en-US" dirty="0" err="1">
                <a:solidFill>
                  <a:srgbClr val="00B050"/>
                </a:solidFill>
              </a:rPr>
              <a:t>청크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3102C9-734A-EB57-EBE1-4CD054AD845A}"/>
              </a:ext>
            </a:extLst>
          </p:cNvPr>
          <p:cNvSpPr/>
          <p:nvPr/>
        </p:nvSpPr>
        <p:spPr>
          <a:xfrm>
            <a:off x="1555471" y="4221427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파이프 </a:t>
            </a:r>
            <a:r>
              <a:rPr lang="en-US" altLang="ko-KR" dirty="0"/>
              <a:t>1</a:t>
            </a:r>
            <a:r>
              <a:rPr lang="ko-KR" altLang="en-US" dirty="0"/>
              <a:t>차 파싱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7780399-E73D-6549-70CF-F699211009D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3593054" y="4483024"/>
            <a:ext cx="897395" cy="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3C5776-BB03-9058-B6AA-9CEFE938C04D}"/>
              </a:ext>
            </a:extLst>
          </p:cNvPr>
          <p:cNvSpPr txBox="1"/>
          <p:nvPr/>
        </p:nvSpPr>
        <p:spPr>
          <a:xfrm>
            <a:off x="4490449" y="4221427"/>
            <a:ext cx="514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[“</a:t>
            </a:r>
            <a:r>
              <a:rPr lang="en-US" altLang="ko-KR" sz="2800" u="sng" dirty="0">
                <a:solidFill>
                  <a:srgbClr val="00B050"/>
                </a:solidFill>
              </a:rPr>
              <a:t>ls –l</a:t>
            </a:r>
            <a:r>
              <a:rPr lang="en-US" altLang="ko-KR" sz="2800" dirty="0"/>
              <a:t>“, “</a:t>
            </a:r>
            <a:r>
              <a:rPr lang="en-US" altLang="ko-KR" sz="2800" dirty="0">
                <a:solidFill>
                  <a:srgbClr val="00B050"/>
                </a:solidFill>
              </a:rPr>
              <a:t>|</a:t>
            </a:r>
            <a:r>
              <a:rPr lang="en-US" altLang="ko-KR" sz="2800" dirty="0"/>
              <a:t>”, ”</a:t>
            </a:r>
            <a:r>
              <a:rPr lang="en-US" altLang="ko-KR" sz="2800" u="sng" dirty="0" err="1">
                <a:solidFill>
                  <a:srgbClr val="00B050"/>
                </a:solidFill>
              </a:rPr>
              <a:t>wc</a:t>
            </a:r>
            <a:r>
              <a:rPr lang="en-US" altLang="ko-KR" sz="2800" u="sng" dirty="0">
                <a:solidFill>
                  <a:srgbClr val="00B050"/>
                </a:solidFill>
              </a:rPr>
              <a:t> –l</a:t>
            </a:r>
            <a:r>
              <a:rPr lang="en-US" altLang="ko-KR" sz="2800" dirty="0"/>
              <a:t>”]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1CDC47-42B5-6F7B-1165-47DF1EE7DAA5}"/>
              </a:ext>
            </a:extLst>
          </p:cNvPr>
          <p:cNvSpPr txBox="1"/>
          <p:nvPr/>
        </p:nvSpPr>
        <p:spPr>
          <a:xfrm>
            <a:off x="4615031" y="3974839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B050"/>
                </a:solidFill>
              </a:rPr>
              <a:t>청크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1-1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64DF3E-00FF-A4C9-AA86-71A885CA840F}"/>
              </a:ext>
            </a:extLst>
          </p:cNvPr>
          <p:cNvSpPr txBox="1"/>
          <p:nvPr/>
        </p:nvSpPr>
        <p:spPr>
          <a:xfrm>
            <a:off x="5689927" y="3974839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1-2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E50C89-E308-24C3-DEC0-258D567DC934}"/>
              </a:ext>
            </a:extLst>
          </p:cNvPr>
          <p:cNvSpPr txBox="1"/>
          <p:nvPr/>
        </p:nvSpPr>
        <p:spPr>
          <a:xfrm>
            <a:off x="6631221" y="3974839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1-3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AC5DC0-7C71-B1AF-AB0C-63FB2338D8B3}"/>
              </a:ext>
            </a:extLst>
          </p:cNvPr>
          <p:cNvSpPr/>
          <p:nvPr/>
        </p:nvSpPr>
        <p:spPr>
          <a:xfrm>
            <a:off x="1555470" y="4961936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파싱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0E46D24-91FE-3908-1B22-8204DFA2FDC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3593053" y="5223519"/>
            <a:ext cx="897396" cy="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4C340E-CF43-8C1E-3CA2-7609A4F02D7F}"/>
              </a:ext>
            </a:extLst>
          </p:cNvPr>
          <p:cNvSpPr txBox="1"/>
          <p:nvPr/>
        </p:nvSpPr>
        <p:spPr>
          <a:xfrm>
            <a:off x="4490449" y="4961909"/>
            <a:ext cx="514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en-US" altLang="ko-KR" sz="2800" dirty="0">
                <a:solidFill>
                  <a:srgbClr val="00B050"/>
                </a:solidFill>
              </a:rPr>
              <a:t>[“</a:t>
            </a:r>
            <a:r>
              <a:rPr lang="en-US" altLang="ko-KR" sz="2800" u="sng" dirty="0">
                <a:solidFill>
                  <a:srgbClr val="FFC000"/>
                </a:solidFill>
              </a:rPr>
              <a:t>ls</a:t>
            </a:r>
            <a:r>
              <a:rPr lang="en-US" altLang="ko-KR" sz="2800" dirty="0">
                <a:solidFill>
                  <a:srgbClr val="00B050"/>
                </a:solidFill>
              </a:rPr>
              <a:t>”, “</a:t>
            </a:r>
            <a:r>
              <a:rPr lang="en-US" altLang="ko-KR" sz="2800" u="sng" dirty="0">
                <a:solidFill>
                  <a:srgbClr val="92D050"/>
                </a:solidFill>
              </a:rPr>
              <a:t>–l</a:t>
            </a:r>
            <a:r>
              <a:rPr lang="en-US" altLang="ko-KR" sz="2800" dirty="0">
                <a:solidFill>
                  <a:srgbClr val="00B050"/>
                </a:solidFill>
              </a:rPr>
              <a:t>“], [”</a:t>
            </a:r>
            <a:r>
              <a:rPr lang="en-US" altLang="ko-KR" sz="2800" u="sng" dirty="0" err="1">
                <a:solidFill>
                  <a:srgbClr val="FFC000"/>
                </a:solidFill>
              </a:rPr>
              <a:t>wc</a:t>
            </a:r>
            <a:r>
              <a:rPr lang="en-US" altLang="ko-KR" sz="2800" dirty="0">
                <a:solidFill>
                  <a:srgbClr val="00B050"/>
                </a:solidFill>
              </a:rPr>
              <a:t>”,  “</a:t>
            </a:r>
            <a:r>
              <a:rPr lang="en-US" altLang="ko-KR" sz="2800" u="sng" dirty="0">
                <a:solidFill>
                  <a:srgbClr val="92D050"/>
                </a:solidFill>
              </a:rPr>
              <a:t>–l</a:t>
            </a:r>
            <a:r>
              <a:rPr lang="en-US" altLang="ko-KR" sz="2800" dirty="0">
                <a:solidFill>
                  <a:srgbClr val="00B050"/>
                </a:solidFill>
              </a:rPr>
              <a:t>”]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B078337-C075-1337-2693-009266E96FBD}"/>
              </a:ext>
            </a:extLst>
          </p:cNvPr>
          <p:cNvSpPr/>
          <p:nvPr/>
        </p:nvSpPr>
        <p:spPr>
          <a:xfrm>
            <a:off x="1555470" y="5746739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파이프 연결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A8055F-59C3-4344-B824-F9220A7856FD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3593053" y="6008336"/>
            <a:ext cx="8973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22D7B8-3DA1-AA6F-C5F6-EC11C0538659}"/>
              </a:ext>
            </a:extLst>
          </p:cNvPr>
          <p:cNvSpPr/>
          <p:nvPr/>
        </p:nvSpPr>
        <p:spPr>
          <a:xfrm>
            <a:off x="4490450" y="5746739"/>
            <a:ext cx="1716714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ls –l </a:t>
            </a:r>
            <a:r>
              <a:rPr lang="ko-KR" altLang="en-US" dirty="0"/>
              <a:t>실행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E17620-1858-A270-F0A9-DFEF2517E788}"/>
              </a:ext>
            </a:extLst>
          </p:cNvPr>
          <p:cNvSpPr/>
          <p:nvPr/>
        </p:nvSpPr>
        <p:spPr>
          <a:xfrm>
            <a:off x="7610167" y="5746739"/>
            <a:ext cx="1716714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wc</a:t>
            </a:r>
            <a:r>
              <a:rPr lang="en-US" altLang="ko-KR" dirty="0"/>
              <a:t> –l </a:t>
            </a:r>
            <a:r>
              <a:rPr lang="ko-KR" altLang="en-US" dirty="0"/>
              <a:t>실행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7E8232E-0CA3-E325-3FF9-905AADFC3686}"/>
              </a:ext>
            </a:extLst>
          </p:cNvPr>
          <p:cNvCxnSpPr>
            <a:cxnSpLocks/>
          </p:cNvCxnSpPr>
          <p:nvPr/>
        </p:nvCxnSpPr>
        <p:spPr>
          <a:xfrm>
            <a:off x="6492239" y="6169701"/>
            <a:ext cx="9628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6D214B7-7CF7-9037-928B-8FCD64F9682A}"/>
              </a:ext>
            </a:extLst>
          </p:cNvPr>
          <p:cNvSpPr txBox="1"/>
          <p:nvPr/>
        </p:nvSpPr>
        <p:spPr>
          <a:xfrm>
            <a:off x="6492239" y="5800369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파이프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11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660D5D-FD33-4B2D-CEEE-19ED53C4178A}"/>
              </a:ext>
            </a:extLst>
          </p:cNvPr>
          <p:cNvSpPr/>
          <p:nvPr/>
        </p:nvSpPr>
        <p:spPr>
          <a:xfrm>
            <a:off x="1280160" y="3777303"/>
            <a:ext cx="8885816" cy="233304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56A365-45AA-B2B6-5083-7B99AAA0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5CB1F-105B-D1A3-2083-CFEF044637E3}"/>
              </a:ext>
            </a:extLst>
          </p:cNvPr>
          <p:cNvSpPr/>
          <p:nvPr/>
        </p:nvSpPr>
        <p:spPr>
          <a:xfrm>
            <a:off x="1280160" y="2040758"/>
            <a:ext cx="8885816" cy="11919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E6715-CDCC-5F9B-AE33-4D2303D6006A}"/>
              </a:ext>
            </a:extLst>
          </p:cNvPr>
          <p:cNvSpPr txBox="1"/>
          <p:nvPr/>
        </p:nvSpPr>
        <p:spPr>
          <a:xfrm>
            <a:off x="1555470" y="1894398"/>
            <a:ext cx="132319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번 </a:t>
            </a:r>
            <a:r>
              <a:rPr lang="ko-KR" altLang="en-US" dirty="0" err="1">
                <a:solidFill>
                  <a:srgbClr val="FF0000"/>
                </a:solidFill>
              </a:rPr>
              <a:t>청크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4DBFAF-94A0-5CA7-58E0-8D2883F32D20}"/>
              </a:ext>
            </a:extLst>
          </p:cNvPr>
          <p:cNvSpPr/>
          <p:nvPr/>
        </p:nvSpPr>
        <p:spPr>
          <a:xfrm>
            <a:off x="1555470" y="2410090"/>
            <a:ext cx="2381829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 </a:t>
            </a:r>
            <a:r>
              <a:rPr lang="ko-KR" altLang="en-US" dirty="0" err="1"/>
              <a:t>청크</a:t>
            </a:r>
            <a:r>
              <a:rPr lang="ko-KR" altLang="en-US" dirty="0"/>
              <a:t> 실행 판단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52E5A-6964-2C22-C3FE-8765B8E97F45}"/>
              </a:ext>
            </a:extLst>
          </p:cNvPr>
          <p:cNvSpPr txBox="1"/>
          <p:nvPr/>
        </p:nvSpPr>
        <p:spPr>
          <a:xfrm>
            <a:off x="4021164" y="2225424"/>
            <a:ext cx="245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실행 결과 </a:t>
            </a:r>
            <a:r>
              <a:rPr lang="en-US" altLang="ko-KR" dirty="0"/>
              <a:t>: </a:t>
            </a:r>
            <a:r>
              <a:rPr lang="ko-KR" altLang="en-US" dirty="0"/>
              <a:t>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28849-B242-27CD-458B-1F124DA749A4}"/>
              </a:ext>
            </a:extLst>
          </p:cNvPr>
          <p:cNvSpPr txBox="1"/>
          <p:nvPr/>
        </p:nvSpPr>
        <p:spPr>
          <a:xfrm>
            <a:off x="4021164" y="2695186"/>
            <a:ext cx="245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토큰 </a:t>
            </a:r>
            <a:r>
              <a:rPr lang="en-US" altLang="ko-KR" dirty="0"/>
              <a:t>: “</a:t>
            </a:r>
            <a:r>
              <a:rPr lang="en-US" altLang="ko-KR" dirty="0">
                <a:solidFill>
                  <a:srgbClr val="FF0000"/>
                </a:solidFill>
              </a:rPr>
              <a:t>&amp;&amp;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745A69-D63F-B15C-B859-4876577F904F}"/>
              </a:ext>
            </a:extLst>
          </p:cNvPr>
          <p:cNvGrpSpPr/>
          <p:nvPr/>
        </p:nvGrpSpPr>
        <p:grpSpPr>
          <a:xfrm>
            <a:off x="6473908" y="2410090"/>
            <a:ext cx="1142503" cy="469762"/>
            <a:chOff x="6473908" y="2410090"/>
            <a:chExt cx="1142503" cy="469762"/>
          </a:xfrm>
        </p:grpSpPr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2671704B-04D2-F19A-BCE2-A123785DB18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473908" y="2410090"/>
              <a:ext cx="1142503" cy="261596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E7967378-CB18-A173-82A9-EFEC0C4EF9F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6473908" y="2671686"/>
              <a:ext cx="1083339" cy="208166"/>
            </a:xfrm>
            <a:prstGeom prst="bentConnector3">
              <a:avLst>
                <a:gd name="adj1" fmla="val 5297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FE32C85-EBBE-E5AC-7B22-1CAEE913DDF7}"/>
              </a:ext>
            </a:extLst>
          </p:cNvPr>
          <p:cNvSpPr txBox="1"/>
          <p:nvPr/>
        </p:nvSpPr>
        <p:spPr>
          <a:xfrm>
            <a:off x="7616411" y="2487020"/>
            <a:ext cx="19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</a:t>
            </a:r>
            <a:r>
              <a:rPr lang="ko-KR" altLang="en-US" dirty="0">
                <a:solidFill>
                  <a:srgbClr val="0070C0"/>
                </a:solidFill>
              </a:rPr>
              <a:t>번 </a:t>
            </a:r>
            <a:r>
              <a:rPr lang="ko-KR" altLang="en-US" dirty="0" err="1">
                <a:solidFill>
                  <a:srgbClr val="0070C0"/>
                </a:solidFill>
              </a:rPr>
              <a:t>청크</a:t>
            </a:r>
            <a:r>
              <a:rPr lang="ko-KR" altLang="en-US" dirty="0">
                <a:solidFill>
                  <a:srgbClr val="0070C0"/>
                </a:solidFill>
              </a:rPr>
              <a:t> 실행</a:t>
            </a:r>
            <a:r>
              <a:rPr lang="en-US" altLang="ko-KR" dirty="0">
                <a:solidFill>
                  <a:srgbClr val="0070C0"/>
                </a:solidFill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1070D3-09DE-DB63-E6A2-35C648AF1052}"/>
              </a:ext>
            </a:extLst>
          </p:cNvPr>
          <p:cNvSpPr txBox="1"/>
          <p:nvPr/>
        </p:nvSpPr>
        <p:spPr>
          <a:xfrm>
            <a:off x="1555469" y="3592637"/>
            <a:ext cx="13231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</a:t>
            </a:r>
            <a:r>
              <a:rPr lang="ko-KR" altLang="en-US" dirty="0">
                <a:solidFill>
                  <a:srgbClr val="0070C0"/>
                </a:solidFill>
              </a:rPr>
              <a:t>번 </a:t>
            </a:r>
            <a:r>
              <a:rPr lang="ko-KR" altLang="en-US" dirty="0" err="1">
                <a:solidFill>
                  <a:srgbClr val="0070C0"/>
                </a:solidFill>
              </a:rPr>
              <a:t>청크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DD6BFB-2E43-6125-E253-F43CB1439A51}"/>
              </a:ext>
            </a:extLst>
          </p:cNvPr>
          <p:cNvSpPr/>
          <p:nvPr/>
        </p:nvSpPr>
        <p:spPr>
          <a:xfrm>
            <a:off x="1555470" y="4229558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파싱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0D7D2E-B658-7E61-5496-EE34E4DBC80D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3593053" y="4491141"/>
            <a:ext cx="897396" cy="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5ECD10-F1CA-45A1-7AE0-EC27E5C8534D}"/>
              </a:ext>
            </a:extLst>
          </p:cNvPr>
          <p:cNvSpPr txBox="1"/>
          <p:nvPr/>
        </p:nvSpPr>
        <p:spPr>
          <a:xfrm>
            <a:off x="4490449" y="4229531"/>
            <a:ext cx="514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en-US" altLang="ko-KR" sz="2800" dirty="0">
                <a:solidFill>
                  <a:srgbClr val="0070C0"/>
                </a:solidFill>
              </a:rPr>
              <a:t>[“</a:t>
            </a:r>
            <a:r>
              <a:rPr lang="en-US" altLang="ko-KR" sz="2800" dirty="0" err="1">
                <a:solidFill>
                  <a:srgbClr val="FFC000"/>
                </a:solidFill>
              </a:rPr>
              <a:t>pwd</a:t>
            </a:r>
            <a:r>
              <a:rPr lang="en-US" altLang="ko-KR" sz="2800" dirty="0">
                <a:solidFill>
                  <a:srgbClr val="0070C0"/>
                </a:solidFill>
              </a:rPr>
              <a:t>”]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002286-A757-0B2C-329D-D7CDB9680C07}"/>
              </a:ext>
            </a:extLst>
          </p:cNvPr>
          <p:cNvSpPr/>
          <p:nvPr/>
        </p:nvSpPr>
        <p:spPr>
          <a:xfrm>
            <a:off x="1555470" y="5109070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명령어 실행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B154A90-5764-35DE-0C9B-351B66D81A90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3593053" y="5370667"/>
            <a:ext cx="8973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CBCEA5-858A-8345-165F-E596EB01F73A}"/>
              </a:ext>
            </a:extLst>
          </p:cNvPr>
          <p:cNvSpPr/>
          <p:nvPr/>
        </p:nvSpPr>
        <p:spPr>
          <a:xfrm>
            <a:off x="4490450" y="5109070"/>
            <a:ext cx="1716714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pwd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79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9B454-2EE5-FDEB-E7E9-3158E13E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파싱을 위한 구조체 선언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B6624-4305-5B3B-89C0-FC6F5AAE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3332" cy="4351338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 err="1">
                <a:solidFill>
                  <a:srgbClr val="00B050"/>
                </a:solidFill>
              </a:rPr>
              <a:t>ChunkType</a:t>
            </a:r>
            <a:r>
              <a:rPr lang="en-US" altLang="ko-KR" sz="2000" dirty="0"/>
              <a:t> : 1</a:t>
            </a:r>
            <a:r>
              <a:rPr lang="ko-KR" altLang="en-US" sz="2000" dirty="0"/>
              <a:t>차 파싱의 기준점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00B050"/>
                </a:solidFill>
              </a:rPr>
              <a:t>ChunkInfo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ChunkType</a:t>
            </a:r>
            <a:r>
              <a:rPr lang="en-US" altLang="ko-KR" sz="2000" dirty="0"/>
              <a:t> </a:t>
            </a:r>
            <a:r>
              <a:rPr lang="ko-KR" altLang="en-US" sz="2000" dirty="0"/>
              <a:t>기반으로 인덱싱을 진행한 데이터를 담는 구조체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>
                <a:solidFill>
                  <a:srgbClr val="00B050"/>
                </a:solidFill>
              </a:rPr>
              <a:t>TokenType</a:t>
            </a:r>
            <a:r>
              <a:rPr lang="en-US" altLang="ko-KR" sz="2000" dirty="0"/>
              <a:t> : 2</a:t>
            </a:r>
            <a:r>
              <a:rPr lang="ko-KR" altLang="en-US" sz="2000" dirty="0"/>
              <a:t>차 파싱의 기준점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>
                <a:solidFill>
                  <a:srgbClr val="00B050"/>
                </a:solidFill>
              </a:rPr>
              <a:t>TokenInfo</a:t>
            </a:r>
            <a:r>
              <a:rPr lang="en-US" altLang="ko-KR" sz="2000" dirty="0"/>
              <a:t> :  </a:t>
            </a:r>
            <a:r>
              <a:rPr lang="en-US" altLang="ko-KR" sz="2000" dirty="0" err="1"/>
              <a:t>TokenType</a:t>
            </a:r>
            <a:r>
              <a:rPr lang="en-US" altLang="ko-KR" sz="2000" dirty="0"/>
              <a:t> </a:t>
            </a:r>
            <a:r>
              <a:rPr lang="ko-KR" altLang="en-US" sz="2000" dirty="0"/>
              <a:t>기반으로 인덱싱을 진행한 데이터를 담는 구조체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1CEB67-4BFA-B2A5-64E3-007917794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64" y="624428"/>
            <a:ext cx="5290936" cy="55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0C4E2-BB7E-766B-8D46-2FDE7FA0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파일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DE3E1-C1F4-98A4-ADE6-A9A4F035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main</a:t>
            </a:r>
            <a:r>
              <a:rPr lang="en-US" altLang="ko-KR" dirty="0"/>
              <a:t> – </a:t>
            </a:r>
            <a:r>
              <a:rPr lang="ko-KR" altLang="en-US" dirty="0"/>
              <a:t>입력을 처리하고 전체적인 실행을 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00"/>
                </a:highlight>
              </a:rPr>
              <a:t>parser</a:t>
            </a:r>
            <a:r>
              <a:rPr lang="en-US" altLang="ko-KR" dirty="0"/>
              <a:t> – </a:t>
            </a:r>
            <a:r>
              <a:rPr lang="ko-KR" altLang="en-US" dirty="0"/>
              <a:t>입력을 </a:t>
            </a:r>
            <a:r>
              <a:rPr lang="ko-KR" altLang="en-US" dirty="0" err="1"/>
              <a:t>청크와</a:t>
            </a:r>
            <a:r>
              <a:rPr lang="ko-KR" altLang="en-US" dirty="0"/>
              <a:t> 토큰 단위로 파싱하고</a:t>
            </a:r>
            <a:r>
              <a:rPr lang="en-US" altLang="ko-KR" dirty="0"/>
              <a:t>, </a:t>
            </a:r>
            <a:r>
              <a:rPr lang="ko-KR" altLang="en-US" dirty="0"/>
              <a:t>그 배열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FFFF00"/>
                </a:highlight>
              </a:rPr>
              <a:t>executor</a:t>
            </a:r>
            <a:r>
              <a:rPr lang="en-US" altLang="ko-KR" dirty="0"/>
              <a:t> – </a:t>
            </a:r>
            <a:r>
              <a:rPr lang="ko-KR" altLang="en-US" dirty="0"/>
              <a:t>전체적인 명령어 실행의 분기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>
                <a:highlight>
                  <a:srgbClr val="FF00FF"/>
                </a:highlight>
              </a:rPr>
              <a:t>internal_command</a:t>
            </a:r>
            <a:r>
              <a:rPr lang="en-US" altLang="ko-KR" dirty="0"/>
              <a:t> – </a:t>
            </a:r>
            <a:r>
              <a:rPr lang="ko-KR" altLang="en-US" dirty="0"/>
              <a:t>내장 명령어 실행 코드 집합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>
                <a:highlight>
                  <a:srgbClr val="FF0000"/>
                </a:highlight>
              </a:rPr>
              <a:t>external_command</a:t>
            </a:r>
            <a:r>
              <a:rPr lang="en-US" altLang="ko-KR" dirty="0"/>
              <a:t> – </a:t>
            </a:r>
            <a:r>
              <a:rPr lang="ko-KR" altLang="en-US" dirty="0"/>
              <a:t>외부 명령어 실행 코드 집합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965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2947F-A7FD-CBAA-31F4-2EFEA3B0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main – </a:t>
            </a:r>
            <a:r>
              <a:rPr lang="ko-KR" altLang="en-US" sz="4000" dirty="0"/>
              <a:t>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3F7EA97-A672-1E0D-E6DE-063F4DA64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FF34FE-F047-D64E-711E-DC688200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41" y="1690688"/>
            <a:ext cx="8207629" cy="498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8632-2290-EBF7-0476-2D90118F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parser – </a:t>
            </a:r>
            <a:r>
              <a:rPr lang="ko-KR" altLang="en-US" dirty="0"/>
              <a:t>개요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9A8AD72-FE0E-D9C7-0BAF-66EE9621C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CAE4A4-7EC5-3F0F-82B6-B751ED3C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586" y="1976232"/>
            <a:ext cx="9058368" cy="47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E5E75-15D0-9A9B-0070-4DE5D3EC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executor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147BD8-C610-8BE5-FF61-FEFA4A81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23"/>
          <a:stretch/>
        </p:blipFill>
        <p:spPr>
          <a:xfrm>
            <a:off x="945778" y="1501912"/>
            <a:ext cx="9612854" cy="51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9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688</Words>
  <Application>Microsoft Office PowerPoint</Application>
  <PresentationFormat>와이드스크린</PresentationFormat>
  <Paragraphs>123</Paragraphs>
  <Slides>22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Cykor 2주차 과제</vt:lpstr>
      <vt:lpstr>전체구조</vt:lpstr>
      <vt:lpstr>예시</vt:lpstr>
      <vt:lpstr>예시</vt:lpstr>
      <vt:lpstr>파싱을 위한 구조체 선언</vt:lpstr>
      <vt:lpstr>주요 파일 목록</vt:lpstr>
      <vt:lpstr>main – 개요</vt:lpstr>
      <vt:lpstr>parser – 개요</vt:lpstr>
      <vt:lpstr>executor</vt:lpstr>
      <vt:lpstr>internal_command</vt:lpstr>
      <vt:lpstr>external_command</vt:lpstr>
      <vt:lpstr>main - 흐름</vt:lpstr>
      <vt:lpstr>executor - 흐름</vt:lpstr>
      <vt:lpstr>execute_pipe - 흐름</vt:lpstr>
      <vt:lpstr>execute_pipe</vt:lpstr>
      <vt:lpstr>execute_command</vt:lpstr>
      <vt:lpstr>execute_external - 흐름</vt:lpstr>
      <vt:lpstr>execute_internal - 흐름</vt:lpstr>
      <vt:lpstr>executor - 흐름</vt:lpstr>
      <vt:lpstr>조건 확인용 보조 함수</vt:lpstr>
      <vt:lpstr>main - 흐름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성현 김</dc:creator>
  <cp:lastModifiedBy>성현 김</cp:lastModifiedBy>
  <cp:revision>5</cp:revision>
  <dcterms:created xsi:type="dcterms:W3CDTF">2025-05-09T08:47:57Z</dcterms:created>
  <dcterms:modified xsi:type="dcterms:W3CDTF">2025-05-11T17:55:54Z</dcterms:modified>
</cp:coreProperties>
</file>