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handoutMasterIdLst>
    <p:handoutMasterId r:id="rId54"/>
  </p:handoutMasterIdLst>
  <p:sldIdLst>
    <p:sldId id="256" r:id="rId2"/>
    <p:sldId id="257" r:id="rId3"/>
    <p:sldId id="270" r:id="rId4"/>
    <p:sldId id="271" r:id="rId5"/>
    <p:sldId id="272" r:id="rId6"/>
    <p:sldId id="267" r:id="rId7"/>
    <p:sldId id="258" r:id="rId8"/>
    <p:sldId id="273" r:id="rId9"/>
    <p:sldId id="279" r:id="rId10"/>
    <p:sldId id="280" r:id="rId11"/>
    <p:sldId id="281" r:id="rId12"/>
    <p:sldId id="274" r:id="rId13"/>
    <p:sldId id="282" r:id="rId14"/>
    <p:sldId id="283" r:id="rId15"/>
    <p:sldId id="284" r:id="rId16"/>
    <p:sldId id="275" r:id="rId17"/>
    <p:sldId id="285" r:id="rId18"/>
    <p:sldId id="286" r:id="rId19"/>
    <p:sldId id="287" r:id="rId20"/>
    <p:sldId id="276" r:id="rId21"/>
    <p:sldId id="288" r:id="rId22"/>
    <p:sldId id="289" r:id="rId23"/>
    <p:sldId id="290" r:id="rId24"/>
    <p:sldId id="277" r:id="rId25"/>
    <p:sldId id="291" r:id="rId26"/>
    <p:sldId id="292" r:id="rId27"/>
    <p:sldId id="293" r:id="rId28"/>
    <p:sldId id="278"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262" r:id="rId5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99" autoAdjust="0"/>
  </p:normalViewPr>
  <p:slideViewPr>
    <p:cSldViewPr>
      <p:cViewPr varScale="1">
        <p:scale>
          <a:sx n="77" d="100"/>
          <a:sy n="77" d="100"/>
        </p:scale>
        <p:origin x="840" y="67"/>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oleObject" Target="file:///D:\shivansh\Capstone%20Project\Solutions\EDA_capston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'Soln-1'!$D$19</c:f>
              <c:strCache>
                <c:ptCount val="1"/>
                <c:pt idx="0">
                  <c:v>games_hosted</c:v>
                </c:pt>
              </c:strCache>
            </c:strRef>
          </c:tx>
          <c:spPr>
            <a:ln w="28575" cap="rnd">
              <a:solidFill>
                <a:schemeClr val="accent1"/>
              </a:solidFill>
              <a:round/>
            </a:ln>
            <a:effectLst/>
          </c:spPr>
          <c:marker>
            <c:symbol val="none"/>
          </c:marker>
          <c:cat>
            <c:numRef>
              <c:f>'Soln-1'!$C$20:$C$54</c:f>
              <c:numCache>
                <c:formatCode>General</c:formatCod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numCache>
            </c:numRef>
          </c:cat>
          <c:val>
            <c:numRef>
              <c:f>'Soln-1'!$D$20:$D$54</c:f>
              <c:numCache>
                <c:formatCode>General</c:formatCode>
                <c:ptCount val="35"/>
                <c:pt idx="0">
                  <c:v>1</c:v>
                </c:pt>
                <c:pt idx="1">
                  <c:v>1</c:v>
                </c:pt>
                <c:pt idx="2">
                  <c:v>1</c:v>
                </c:pt>
                <c:pt idx="3">
                  <c:v>1</c:v>
                </c:pt>
                <c:pt idx="4">
                  <c:v>1</c:v>
                </c:pt>
                <c:pt idx="5">
                  <c:v>1</c:v>
                </c:pt>
                <c:pt idx="6">
                  <c:v>1</c:v>
                </c:pt>
                <c:pt idx="7">
                  <c:v>2</c:v>
                </c:pt>
                <c:pt idx="8">
                  <c:v>2</c:v>
                </c:pt>
                <c:pt idx="9">
                  <c:v>2</c:v>
                </c:pt>
                <c:pt idx="10">
                  <c:v>2</c:v>
                </c:pt>
                <c:pt idx="11">
                  <c:v>2</c:v>
                </c:pt>
                <c:pt idx="12">
                  <c:v>2</c:v>
                </c:pt>
                <c:pt idx="13">
                  <c:v>2</c:v>
                </c:pt>
                <c:pt idx="14">
                  <c:v>2</c:v>
                </c:pt>
                <c:pt idx="15">
                  <c:v>2</c:v>
                </c:pt>
                <c:pt idx="16">
                  <c:v>2</c:v>
                </c:pt>
                <c:pt idx="17">
                  <c:v>2</c:v>
                </c:pt>
                <c:pt idx="18">
                  <c:v>2</c:v>
                </c:pt>
                <c:pt idx="19">
                  <c:v>2</c:v>
                </c:pt>
                <c:pt idx="20">
                  <c:v>2</c:v>
                </c:pt>
                <c:pt idx="21">
                  <c:v>2</c:v>
                </c:pt>
                <c:pt idx="22">
                  <c:v>2</c:v>
                </c:pt>
                <c:pt idx="23">
                  <c:v>1</c:v>
                </c:pt>
                <c:pt idx="24">
                  <c:v>1</c:v>
                </c:pt>
                <c:pt idx="25">
                  <c:v>1</c:v>
                </c:pt>
                <c:pt idx="26">
                  <c:v>1</c:v>
                </c:pt>
                <c:pt idx="27">
                  <c:v>1</c:v>
                </c:pt>
                <c:pt idx="28">
                  <c:v>1</c:v>
                </c:pt>
                <c:pt idx="29">
                  <c:v>1</c:v>
                </c:pt>
                <c:pt idx="30">
                  <c:v>1</c:v>
                </c:pt>
                <c:pt idx="31">
                  <c:v>1</c:v>
                </c:pt>
                <c:pt idx="32">
                  <c:v>1</c:v>
                </c:pt>
                <c:pt idx="33">
                  <c:v>1</c:v>
                </c:pt>
                <c:pt idx="34">
                  <c:v>1</c:v>
                </c:pt>
              </c:numCache>
            </c:numRef>
          </c:val>
          <c:smooth val="0"/>
          <c:extLst>
            <c:ext xmlns:c16="http://schemas.microsoft.com/office/drawing/2014/chart" uri="{C3380CC4-5D6E-409C-BE32-E72D297353CC}">
              <c16:uniqueId val="{00000000-1C7B-4CFA-883B-9F1FBACBA965}"/>
            </c:ext>
          </c:extLst>
        </c:ser>
        <c:dLbls>
          <c:showLegendKey val="0"/>
          <c:showVal val="0"/>
          <c:showCatName val="0"/>
          <c:showSerName val="0"/>
          <c:showPercent val="0"/>
          <c:showBubbleSize val="0"/>
        </c:dLbls>
        <c:smooth val="0"/>
        <c:axId val="343412480"/>
        <c:axId val="340293440"/>
      </c:lineChart>
      <c:catAx>
        <c:axId val="343412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293440"/>
        <c:crosses val="autoZero"/>
        <c:auto val="1"/>
        <c:lblAlgn val="ctr"/>
        <c:lblOffset val="100"/>
        <c:noMultiLvlLbl val="0"/>
      </c:catAx>
      <c:valAx>
        <c:axId val="340293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412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11/6/2023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11/6/2023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11/6/2023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11/6/2023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11/6/2023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11/6/2023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11/6/2023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11/6/2023</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11/6/2023</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11/6/2023</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11/6/2023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11/6/2023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11/6/2023</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Capstone Project</a:t>
            </a:r>
          </a:p>
        </p:txBody>
      </p:sp>
      <p:sp>
        <p:nvSpPr>
          <p:cNvPr id="3" name="Subtitle 2"/>
          <p:cNvSpPr>
            <a:spLocks noGrp="1"/>
          </p:cNvSpPr>
          <p:nvPr>
            <p:ph type="subTitle" idx="1"/>
          </p:nvPr>
        </p:nvSpPr>
        <p:spPr/>
        <p:txBody>
          <a:bodyPr/>
          <a:lstStyle/>
          <a:p>
            <a:r>
              <a:rPr lang="en-US" dirty="0"/>
              <a:t>Olympics</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40F4-0312-D3CE-E946-E9200AFBEE73}"/>
              </a:ext>
            </a:extLst>
          </p:cNvPr>
          <p:cNvSpPr>
            <a:spLocks noGrp="1"/>
          </p:cNvSpPr>
          <p:nvPr>
            <p:ph type="title"/>
          </p:nvPr>
        </p:nvSpPr>
        <p:spPr/>
        <p:txBody>
          <a:bodyPr/>
          <a:lstStyle/>
          <a:p>
            <a:r>
              <a:rPr lang="en-US" dirty="0"/>
              <a:t>What is the distribution of games across different decades?</a:t>
            </a:r>
            <a:endParaRPr lang="en-IN" dirty="0"/>
          </a:p>
        </p:txBody>
      </p:sp>
      <p:sp>
        <p:nvSpPr>
          <p:cNvPr id="3" name="Content Placeholder 2">
            <a:extLst>
              <a:ext uri="{FF2B5EF4-FFF2-40B4-BE49-F238E27FC236}">
                <a16:creationId xmlns:a16="http://schemas.microsoft.com/office/drawing/2014/main" id="{402A098D-2AEE-C5D8-9E4E-29A2CBC25383}"/>
              </a:ext>
            </a:extLst>
          </p:cNvPr>
          <p:cNvSpPr>
            <a:spLocks noGrp="1"/>
          </p:cNvSpPr>
          <p:nvPr>
            <p:ph sz="half" idx="1"/>
          </p:nvPr>
        </p:nvSpPr>
        <p:spPr>
          <a:xfrm>
            <a:off x="1522413" y="2780928"/>
            <a:ext cx="4419599" cy="3391272"/>
          </a:xfrm>
        </p:spPr>
        <p:txBody>
          <a:bodyPr/>
          <a:lstStyle/>
          <a:p>
            <a:r>
              <a:rPr lang="en-IN" dirty="0"/>
              <a:t>From the visualisation we can see that no. of games in each decade changes.</a:t>
            </a:r>
          </a:p>
          <a:p>
            <a:endParaRPr lang="en-IN" dirty="0"/>
          </a:p>
        </p:txBody>
      </p:sp>
      <p:pic>
        <p:nvPicPr>
          <p:cNvPr id="6" name="Content Placeholder 5">
            <a:extLst>
              <a:ext uri="{FF2B5EF4-FFF2-40B4-BE49-F238E27FC236}">
                <a16:creationId xmlns:a16="http://schemas.microsoft.com/office/drawing/2014/main" id="{E45DD7B7-8829-51DD-460C-ACCB98160EC7}"/>
              </a:ext>
            </a:extLst>
          </p:cNvPr>
          <p:cNvPicPr>
            <a:picLocks noGrp="1" noChangeAspect="1"/>
          </p:cNvPicPr>
          <p:nvPr>
            <p:ph sz="half" idx="2"/>
          </p:nvPr>
        </p:nvPicPr>
        <p:blipFill>
          <a:blip r:embed="rId2"/>
          <a:stretch>
            <a:fillRect/>
          </a:stretch>
        </p:blipFill>
        <p:spPr>
          <a:xfrm>
            <a:off x="6219736" y="2780928"/>
            <a:ext cx="4419600" cy="1951423"/>
          </a:xfrm>
        </p:spPr>
      </p:pic>
    </p:spTree>
    <p:extLst>
      <p:ext uri="{BB962C8B-B14F-4D97-AF65-F5344CB8AC3E}">
        <p14:creationId xmlns:p14="http://schemas.microsoft.com/office/powerpoint/2010/main" val="351883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40F4-0312-D3CE-E946-E9200AFBEE73}"/>
              </a:ext>
            </a:extLst>
          </p:cNvPr>
          <p:cNvSpPr>
            <a:spLocks noGrp="1"/>
          </p:cNvSpPr>
          <p:nvPr>
            <p:ph type="title"/>
          </p:nvPr>
        </p:nvSpPr>
        <p:spPr/>
        <p:txBody>
          <a:bodyPr/>
          <a:lstStyle/>
          <a:p>
            <a:r>
              <a:rPr lang="en-US" dirty="0"/>
              <a:t>Which cities have hosted the most Olympic Games?</a:t>
            </a:r>
            <a:endParaRPr lang="en-IN" dirty="0"/>
          </a:p>
        </p:txBody>
      </p:sp>
      <p:sp>
        <p:nvSpPr>
          <p:cNvPr id="3" name="Content Placeholder 2">
            <a:extLst>
              <a:ext uri="{FF2B5EF4-FFF2-40B4-BE49-F238E27FC236}">
                <a16:creationId xmlns:a16="http://schemas.microsoft.com/office/drawing/2014/main" id="{402A098D-2AEE-C5D8-9E4E-29A2CBC25383}"/>
              </a:ext>
            </a:extLst>
          </p:cNvPr>
          <p:cNvSpPr>
            <a:spLocks noGrp="1"/>
          </p:cNvSpPr>
          <p:nvPr>
            <p:ph sz="half" idx="1"/>
          </p:nvPr>
        </p:nvSpPr>
        <p:spPr/>
        <p:txBody>
          <a:bodyPr/>
          <a:lstStyle/>
          <a:p>
            <a:r>
              <a:rPr lang="en-IN" dirty="0" err="1"/>
              <a:t>Athina</a:t>
            </a:r>
            <a:r>
              <a:rPr lang="en-IN" dirty="0"/>
              <a:t> and London hosted the most games i.e. 3 games.</a:t>
            </a:r>
          </a:p>
        </p:txBody>
      </p:sp>
      <p:pic>
        <p:nvPicPr>
          <p:cNvPr id="10" name="Content Placeholder 9">
            <a:extLst>
              <a:ext uri="{FF2B5EF4-FFF2-40B4-BE49-F238E27FC236}">
                <a16:creationId xmlns:a16="http://schemas.microsoft.com/office/drawing/2014/main" id="{62913944-B89E-5CC0-BF99-C250B9DC33AA}"/>
              </a:ext>
            </a:extLst>
          </p:cNvPr>
          <p:cNvPicPr>
            <a:picLocks noGrp="1" noChangeAspect="1"/>
          </p:cNvPicPr>
          <p:nvPr>
            <p:ph sz="half" idx="2"/>
          </p:nvPr>
        </p:nvPicPr>
        <p:blipFill>
          <a:blip r:embed="rId2"/>
          <a:stretch>
            <a:fillRect/>
          </a:stretch>
        </p:blipFill>
        <p:spPr>
          <a:xfrm>
            <a:off x="6406958" y="1905000"/>
            <a:ext cx="4099310" cy="4267200"/>
          </a:xfrm>
        </p:spPr>
      </p:pic>
    </p:spTree>
    <p:extLst>
      <p:ext uri="{BB962C8B-B14F-4D97-AF65-F5344CB8AC3E}">
        <p14:creationId xmlns:p14="http://schemas.microsoft.com/office/powerpoint/2010/main" val="1694310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42C907-AA07-3F20-522C-A6024016BB8F}"/>
              </a:ext>
            </a:extLst>
          </p:cNvPr>
          <p:cNvPicPr>
            <a:picLocks noChangeAspect="1"/>
          </p:cNvPicPr>
          <p:nvPr/>
        </p:nvPicPr>
        <p:blipFill>
          <a:blip r:embed="rId2"/>
          <a:stretch>
            <a:fillRect/>
          </a:stretch>
        </p:blipFill>
        <p:spPr>
          <a:xfrm>
            <a:off x="1083828" y="647459"/>
            <a:ext cx="10021168" cy="5563082"/>
          </a:xfrm>
          <a:prstGeom prst="rect">
            <a:avLst/>
          </a:prstGeom>
        </p:spPr>
      </p:pic>
    </p:spTree>
    <p:extLst>
      <p:ext uri="{BB962C8B-B14F-4D97-AF65-F5344CB8AC3E}">
        <p14:creationId xmlns:p14="http://schemas.microsoft.com/office/powerpoint/2010/main" val="26120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F3DF09-45DF-7CA3-6A9D-3A6CD4472BF0}"/>
              </a:ext>
            </a:extLst>
          </p:cNvPr>
          <p:cNvSpPr>
            <a:spLocks noGrp="1"/>
          </p:cNvSpPr>
          <p:nvPr>
            <p:ph type="title"/>
          </p:nvPr>
        </p:nvSpPr>
        <p:spPr/>
        <p:txBody>
          <a:bodyPr/>
          <a:lstStyle/>
          <a:p>
            <a:r>
              <a:rPr lang="en-US" dirty="0"/>
              <a:t>Which sports have the highest number of events in the Olympics?</a:t>
            </a:r>
            <a:endParaRPr lang="en-IN" dirty="0"/>
          </a:p>
        </p:txBody>
      </p:sp>
      <p:sp>
        <p:nvSpPr>
          <p:cNvPr id="8" name="Content Placeholder 7">
            <a:extLst>
              <a:ext uri="{FF2B5EF4-FFF2-40B4-BE49-F238E27FC236}">
                <a16:creationId xmlns:a16="http://schemas.microsoft.com/office/drawing/2014/main" id="{5FF775A7-523D-0FD4-F264-01B18810E0C8}"/>
              </a:ext>
            </a:extLst>
          </p:cNvPr>
          <p:cNvSpPr>
            <a:spLocks noGrp="1"/>
          </p:cNvSpPr>
          <p:nvPr>
            <p:ph sz="half" idx="1"/>
          </p:nvPr>
        </p:nvSpPr>
        <p:spPr>
          <a:xfrm>
            <a:off x="1522413" y="3029230"/>
            <a:ext cx="4419599" cy="3142970"/>
          </a:xfrm>
        </p:spPr>
        <p:txBody>
          <a:bodyPr/>
          <a:lstStyle/>
          <a:p>
            <a:r>
              <a:rPr lang="en-IN" dirty="0"/>
              <a:t>Athletics and Shooting has the highest no. of events i.e. 83 events.</a:t>
            </a:r>
          </a:p>
        </p:txBody>
      </p:sp>
      <p:pic>
        <p:nvPicPr>
          <p:cNvPr id="11" name="Content Placeholder 10">
            <a:extLst>
              <a:ext uri="{FF2B5EF4-FFF2-40B4-BE49-F238E27FC236}">
                <a16:creationId xmlns:a16="http://schemas.microsoft.com/office/drawing/2014/main" id="{DF32F48C-9F4E-C863-F2E1-E629A56D0154}"/>
              </a:ext>
            </a:extLst>
          </p:cNvPr>
          <p:cNvPicPr>
            <a:picLocks noGrp="1" noChangeAspect="1"/>
          </p:cNvPicPr>
          <p:nvPr>
            <p:ph sz="half" idx="2"/>
          </p:nvPr>
        </p:nvPicPr>
        <p:blipFill>
          <a:blip r:embed="rId2"/>
          <a:stretch>
            <a:fillRect/>
          </a:stretch>
        </p:blipFill>
        <p:spPr>
          <a:xfrm>
            <a:off x="6246813" y="3029230"/>
            <a:ext cx="4419600" cy="2018740"/>
          </a:xfrm>
        </p:spPr>
      </p:pic>
    </p:spTree>
    <p:extLst>
      <p:ext uri="{BB962C8B-B14F-4D97-AF65-F5344CB8AC3E}">
        <p14:creationId xmlns:p14="http://schemas.microsoft.com/office/powerpoint/2010/main" val="599245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F3DF09-45DF-7CA3-6A9D-3A6CD4472BF0}"/>
              </a:ext>
            </a:extLst>
          </p:cNvPr>
          <p:cNvSpPr>
            <a:spLocks noGrp="1"/>
          </p:cNvSpPr>
          <p:nvPr>
            <p:ph type="title"/>
          </p:nvPr>
        </p:nvSpPr>
        <p:spPr/>
        <p:txBody>
          <a:bodyPr/>
          <a:lstStyle/>
          <a:p>
            <a:r>
              <a:rPr lang="en-US" dirty="0"/>
              <a:t>How has the participation in each sport evolved over time?</a:t>
            </a:r>
            <a:endParaRPr lang="en-IN" dirty="0"/>
          </a:p>
        </p:txBody>
      </p:sp>
      <p:sp>
        <p:nvSpPr>
          <p:cNvPr id="8" name="Content Placeholder 7">
            <a:extLst>
              <a:ext uri="{FF2B5EF4-FFF2-40B4-BE49-F238E27FC236}">
                <a16:creationId xmlns:a16="http://schemas.microsoft.com/office/drawing/2014/main" id="{5FF775A7-523D-0FD4-F264-01B18810E0C8}"/>
              </a:ext>
            </a:extLst>
          </p:cNvPr>
          <p:cNvSpPr>
            <a:spLocks noGrp="1"/>
          </p:cNvSpPr>
          <p:nvPr>
            <p:ph sz="half" idx="1"/>
          </p:nvPr>
        </p:nvSpPr>
        <p:spPr>
          <a:xfrm>
            <a:off x="1522413" y="2852936"/>
            <a:ext cx="4419599" cy="3319264"/>
          </a:xfrm>
        </p:spPr>
        <p:txBody>
          <a:bodyPr/>
          <a:lstStyle/>
          <a:p>
            <a:r>
              <a:rPr lang="en-IN" dirty="0"/>
              <a:t>Using the </a:t>
            </a:r>
            <a:r>
              <a:rPr lang="en-IN" dirty="0" err="1"/>
              <a:t>sport_game</a:t>
            </a:r>
            <a:r>
              <a:rPr lang="en-IN" dirty="0"/>
              <a:t> slicer, we can see the participation of each sport over time.</a:t>
            </a:r>
          </a:p>
        </p:txBody>
      </p:sp>
      <p:pic>
        <p:nvPicPr>
          <p:cNvPr id="3" name="Content Placeholder 2">
            <a:extLst>
              <a:ext uri="{FF2B5EF4-FFF2-40B4-BE49-F238E27FC236}">
                <a16:creationId xmlns:a16="http://schemas.microsoft.com/office/drawing/2014/main" id="{02483D05-EC6F-2EC8-3151-375E1AB37381}"/>
              </a:ext>
            </a:extLst>
          </p:cNvPr>
          <p:cNvPicPr>
            <a:picLocks noGrp="1" noChangeAspect="1"/>
          </p:cNvPicPr>
          <p:nvPr>
            <p:ph sz="half" idx="2"/>
          </p:nvPr>
        </p:nvPicPr>
        <p:blipFill>
          <a:blip r:embed="rId2"/>
          <a:stretch>
            <a:fillRect/>
          </a:stretch>
        </p:blipFill>
        <p:spPr>
          <a:xfrm>
            <a:off x="6261724" y="2852936"/>
            <a:ext cx="4816151" cy="1872207"/>
          </a:xfrm>
        </p:spPr>
      </p:pic>
    </p:spTree>
    <p:extLst>
      <p:ext uri="{BB962C8B-B14F-4D97-AF65-F5344CB8AC3E}">
        <p14:creationId xmlns:p14="http://schemas.microsoft.com/office/powerpoint/2010/main" val="401468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F3DF09-45DF-7CA3-6A9D-3A6CD4472BF0}"/>
              </a:ext>
            </a:extLst>
          </p:cNvPr>
          <p:cNvSpPr>
            <a:spLocks noGrp="1"/>
          </p:cNvSpPr>
          <p:nvPr>
            <p:ph type="title"/>
          </p:nvPr>
        </p:nvSpPr>
        <p:spPr/>
        <p:txBody>
          <a:bodyPr/>
          <a:lstStyle/>
          <a:p>
            <a:r>
              <a:rPr lang="en-US" dirty="0"/>
              <a:t>What is the distribution of sports between Summer and Winter Olympics?</a:t>
            </a:r>
            <a:endParaRPr lang="en-IN" dirty="0"/>
          </a:p>
        </p:txBody>
      </p:sp>
      <p:sp>
        <p:nvSpPr>
          <p:cNvPr id="8" name="Content Placeholder 7">
            <a:extLst>
              <a:ext uri="{FF2B5EF4-FFF2-40B4-BE49-F238E27FC236}">
                <a16:creationId xmlns:a16="http://schemas.microsoft.com/office/drawing/2014/main" id="{5FF775A7-523D-0FD4-F264-01B18810E0C8}"/>
              </a:ext>
            </a:extLst>
          </p:cNvPr>
          <p:cNvSpPr>
            <a:spLocks noGrp="1"/>
          </p:cNvSpPr>
          <p:nvPr>
            <p:ph sz="half" idx="1"/>
          </p:nvPr>
        </p:nvSpPr>
        <p:spPr>
          <a:xfrm>
            <a:off x="1522413" y="3010024"/>
            <a:ext cx="4419599" cy="3162175"/>
          </a:xfrm>
        </p:spPr>
        <p:txBody>
          <a:bodyPr/>
          <a:lstStyle/>
          <a:p>
            <a:r>
              <a:rPr lang="en-IN" dirty="0"/>
              <a:t>From the visualisation, we can see that summer has 52(75.36%) sports and winter has 17(24.64%) sports.</a:t>
            </a:r>
          </a:p>
        </p:txBody>
      </p:sp>
      <p:pic>
        <p:nvPicPr>
          <p:cNvPr id="3" name="Content Placeholder 2">
            <a:extLst>
              <a:ext uri="{FF2B5EF4-FFF2-40B4-BE49-F238E27FC236}">
                <a16:creationId xmlns:a16="http://schemas.microsoft.com/office/drawing/2014/main" id="{2A45CF60-3B3B-A53D-AAA6-B30F2FB86DB6}"/>
              </a:ext>
            </a:extLst>
          </p:cNvPr>
          <p:cNvPicPr>
            <a:picLocks noGrp="1" noChangeAspect="1"/>
          </p:cNvPicPr>
          <p:nvPr>
            <p:ph sz="half" idx="2"/>
          </p:nvPr>
        </p:nvPicPr>
        <p:blipFill>
          <a:blip r:embed="rId2"/>
          <a:stretch>
            <a:fillRect/>
          </a:stretch>
        </p:blipFill>
        <p:spPr>
          <a:xfrm>
            <a:off x="6246813" y="3010025"/>
            <a:ext cx="4419600" cy="2057149"/>
          </a:xfrm>
        </p:spPr>
      </p:pic>
    </p:spTree>
    <p:extLst>
      <p:ext uri="{BB962C8B-B14F-4D97-AF65-F5344CB8AC3E}">
        <p14:creationId xmlns:p14="http://schemas.microsoft.com/office/powerpoint/2010/main" val="1020631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C1B125-C068-A0DE-EE53-28C656F8F474}"/>
              </a:ext>
            </a:extLst>
          </p:cNvPr>
          <p:cNvPicPr>
            <a:picLocks noChangeAspect="1"/>
          </p:cNvPicPr>
          <p:nvPr/>
        </p:nvPicPr>
        <p:blipFill>
          <a:blip r:embed="rId2"/>
          <a:stretch>
            <a:fillRect/>
          </a:stretch>
        </p:blipFill>
        <p:spPr>
          <a:xfrm>
            <a:off x="1110500" y="647459"/>
            <a:ext cx="9967824" cy="5563082"/>
          </a:xfrm>
          <a:prstGeom prst="rect">
            <a:avLst/>
          </a:prstGeom>
        </p:spPr>
      </p:pic>
    </p:spTree>
    <p:extLst>
      <p:ext uri="{BB962C8B-B14F-4D97-AF65-F5344CB8AC3E}">
        <p14:creationId xmlns:p14="http://schemas.microsoft.com/office/powerpoint/2010/main" val="148732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3B66-5E6B-5225-DED5-82FA24CA2338}"/>
              </a:ext>
            </a:extLst>
          </p:cNvPr>
          <p:cNvSpPr>
            <a:spLocks noGrp="1"/>
          </p:cNvSpPr>
          <p:nvPr>
            <p:ph type="title"/>
          </p:nvPr>
        </p:nvSpPr>
        <p:spPr/>
        <p:txBody>
          <a:bodyPr/>
          <a:lstStyle/>
          <a:p>
            <a:r>
              <a:rPr lang="en-US" dirty="0"/>
              <a:t>How many events are there in each sport?</a:t>
            </a:r>
            <a:endParaRPr lang="en-IN" dirty="0"/>
          </a:p>
        </p:txBody>
      </p:sp>
      <p:sp>
        <p:nvSpPr>
          <p:cNvPr id="3" name="Content Placeholder 2">
            <a:extLst>
              <a:ext uri="{FF2B5EF4-FFF2-40B4-BE49-F238E27FC236}">
                <a16:creationId xmlns:a16="http://schemas.microsoft.com/office/drawing/2014/main" id="{47969C7B-8404-0232-8703-CD0E48409002}"/>
              </a:ext>
            </a:extLst>
          </p:cNvPr>
          <p:cNvSpPr>
            <a:spLocks noGrp="1"/>
          </p:cNvSpPr>
          <p:nvPr>
            <p:ph sz="half" idx="1"/>
          </p:nvPr>
        </p:nvSpPr>
        <p:spPr>
          <a:xfrm>
            <a:off x="1522413" y="3011204"/>
            <a:ext cx="4419599" cy="3160995"/>
          </a:xfrm>
        </p:spPr>
        <p:txBody>
          <a:bodyPr/>
          <a:lstStyle/>
          <a:p>
            <a:r>
              <a:rPr lang="en-IN" dirty="0"/>
              <a:t>Using the </a:t>
            </a:r>
            <a:r>
              <a:rPr lang="en-IN" dirty="0" err="1"/>
              <a:t>sport_game</a:t>
            </a:r>
            <a:r>
              <a:rPr lang="en-IN" dirty="0"/>
              <a:t> slicer, we can see the no. of events in each sport.</a:t>
            </a:r>
          </a:p>
        </p:txBody>
      </p:sp>
      <p:pic>
        <p:nvPicPr>
          <p:cNvPr id="6" name="Content Placeholder 5">
            <a:extLst>
              <a:ext uri="{FF2B5EF4-FFF2-40B4-BE49-F238E27FC236}">
                <a16:creationId xmlns:a16="http://schemas.microsoft.com/office/drawing/2014/main" id="{579907BD-3117-5329-8BAE-6CF2D53BC503}"/>
              </a:ext>
            </a:extLst>
          </p:cNvPr>
          <p:cNvPicPr>
            <a:picLocks noGrp="1" noChangeAspect="1"/>
          </p:cNvPicPr>
          <p:nvPr>
            <p:ph sz="half" idx="2"/>
          </p:nvPr>
        </p:nvPicPr>
        <p:blipFill>
          <a:blip r:embed="rId2"/>
          <a:stretch>
            <a:fillRect/>
          </a:stretch>
        </p:blipFill>
        <p:spPr>
          <a:xfrm>
            <a:off x="6246813" y="3011205"/>
            <a:ext cx="4419600" cy="2054789"/>
          </a:xfrm>
        </p:spPr>
      </p:pic>
    </p:spTree>
    <p:extLst>
      <p:ext uri="{BB962C8B-B14F-4D97-AF65-F5344CB8AC3E}">
        <p14:creationId xmlns:p14="http://schemas.microsoft.com/office/powerpoint/2010/main" val="50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3B66-5E6B-5225-DED5-82FA24CA2338}"/>
              </a:ext>
            </a:extLst>
          </p:cNvPr>
          <p:cNvSpPr>
            <a:spLocks noGrp="1"/>
          </p:cNvSpPr>
          <p:nvPr>
            <p:ph type="title"/>
          </p:nvPr>
        </p:nvSpPr>
        <p:spPr/>
        <p:txBody>
          <a:bodyPr/>
          <a:lstStyle/>
          <a:p>
            <a:r>
              <a:rPr lang="en-US" dirty="0"/>
              <a:t>What is the distribution of events by gender (Men, Women, Mixed)?</a:t>
            </a:r>
            <a:endParaRPr lang="en-IN" dirty="0"/>
          </a:p>
        </p:txBody>
      </p:sp>
      <p:sp>
        <p:nvSpPr>
          <p:cNvPr id="3" name="Content Placeholder 2">
            <a:extLst>
              <a:ext uri="{FF2B5EF4-FFF2-40B4-BE49-F238E27FC236}">
                <a16:creationId xmlns:a16="http://schemas.microsoft.com/office/drawing/2014/main" id="{47969C7B-8404-0232-8703-CD0E48409002}"/>
              </a:ext>
            </a:extLst>
          </p:cNvPr>
          <p:cNvSpPr>
            <a:spLocks noGrp="1"/>
          </p:cNvSpPr>
          <p:nvPr>
            <p:ph sz="half" idx="1"/>
          </p:nvPr>
        </p:nvSpPr>
        <p:spPr>
          <a:xfrm>
            <a:off x="1522413" y="3004690"/>
            <a:ext cx="4419599" cy="3167510"/>
          </a:xfrm>
        </p:spPr>
        <p:txBody>
          <a:bodyPr/>
          <a:lstStyle/>
          <a:p>
            <a:r>
              <a:rPr lang="en-IN" dirty="0"/>
              <a:t>Using the </a:t>
            </a:r>
            <a:r>
              <a:rPr lang="en-IN" dirty="0" err="1"/>
              <a:t>sport_game</a:t>
            </a:r>
            <a:r>
              <a:rPr lang="en-IN" dirty="0"/>
              <a:t> slicer, we can see the distribution of gender in each sport.</a:t>
            </a:r>
          </a:p>
          <a:p>
            <a:endParaRPr lang="en-IN" dirty="0"/>
          </a:p>
        </p:txBody>
      </p:sp>
      <p:pic>
        <p:nvPicPr>
          <p:cNvPr id="6" name="Content Placeholder 5">
            <a:extLst>
              <a:ext uri="{FF2B5EF4-FFF2-40B4-BE49-F238E27FC236}">
                <a16:creationId xmlns:a16="http://schemas.microsoft.com/office/drawing/2014/main" id="{B5F53C58-7D56-D0F1-AD68-6EB672B41B35}"/>
              </a:ext>
            </a:extLst>
          </p:cNvPr>
          <p:cNvPicPr>
            <a:picLocks noGrp="1" noChangeAspect="1"/>
          </p:cNvPicPr>
          <p:nvPr>
            <p:ph sz="half" idx="2"/>
          </p:nvPr>
        </p:nvPicPr>
        <p:blipFill>
          <a:blip r:embed="rId2"/>
          <a:stretch>
            <a:fillRect/>
          </a:stretch>
        </p:blipFill>
        <p:spPr>
          <a:xfrm>
            <a:off x="6246813" y="3004690"/>
            <a:ext cx="4419600" cy="2067819"/>
          </a:xfrm>
        </p:spPr>
      </p:pic>
    </p:spTree>
    <p:extLst>
      <p:ext uri="{BB962C8B-B14F-4D97-AF65-F5344CB8AC3E}">
        <p14:creationId xmlns:p14="http://schemas.microsoft.com/office/powerpoint/2010/main" val="3221199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3B66-5E6B-5225-DED5-82FA24CA2338}"/>
              </a:ext>
            </a:extLst>
          </p:cNvPr>
          <p:cNvSpPr>
            <a:spLocks noGrp="1"/>
          </p:cNvSpPr>
          <p:nvPr>
            <p:ph type="title"/>
          </p:nvPr>
        </p:nvSpPr>
        <p:spPr/>
        <p:txBody>
          <a:bodyPr/>
          <a:lstStyle/>
          <a:p>
            <a:r>
              <a:rPr lang="en-US" dirty="0"/>
              <a:t>How has the number of events changed over time?</a:t>
            </a:r>
            <a:endParaRPr lang="en-IN" dirty="0"/>
          </a:p>
        </p:txBody>
      </p:sp>
      <p:sp>
        <p:nvSpPr>
          <p:cNvPr id="3" name="Content Placeholder 2">
            <a:extLst>
              <a:ext uri="{FF2B5EF4-FFF2-40B4-BE49-F238E27FC236}">
                <a16:creationId xmlns:a16="http://schemas.microsoft.com/office/drawing/2014/main" id="{47969C7B-8404-0232-8703-CD0E48409002}"/>
              </a:ext>
            </a:extLst>
          </p:cNvPr>
          <p:cNvSpPr>
            <a:spLocks noGrp="1"/>
          </p:cNvSpPr>
          <p:nvPr>
            <p:ph sz="half" idx="1"/>
          </p:nvPr>
        </p:nvSpPr>
        <p:spPr>
          <a:xfrm>
            <a:off x="1522413" y="2852936"/>
            <a:ext cx="4419599" cy="3319264"/>
          </a:xfrm>
        </p:spPr>
        <p:txBody>
          <a:bodyPr/>
          <a:lstStyle/>
          <a:p>
            <a:r>
              <a:rPr lang="en-IN" dirty="0"/>
              <a:t>Using the </a:t>
            </a:r>
            <a:r>
              <a:rPr lang="en-IN" dirty="0" err="1"/>
              <a:t>sport_game</a:t>
            </a:r>
            <a:r>
              <a:rPr lang="en-IN" dirty="0"/>
              <a:t> slicer, we can see the no. of events change in each sport overtime.</a:t>
            </a:r>
          </a:p>
          <a:p>
            <a:endParaRPr lang="en-IN" dirty="0"/>
          </a:p>
        </p:txBody>
      </p:sp>
      <p:pic>
        <p:nvPicPr>
          <p:cNvPr id="6" name="Content Placeholder 5">
            <a:extLst>
              <a:ext uri="{FF2B5EF4-FFF2-40B4-BE49-F238E27FC236}">
                <a16:creationId xmlns:a16="http://schemas.microsoft.com/office/drawing/2014/main" id="{B4AF12F0-1F75-7ECA-104F-D9EAB63FA061}"/>
              </a:ext>
            </a:extLst>
          </p:cNvPr>
          <p:cNvPicPr>
            <a:picLocks noGrp="1" noChangeAspect="1"/>
          </p:cNvPicPr>
          <p:nvPr>
            <p:ph sz="half" idx="2"/>
          </p:nvPr>
        </p:nvPicPr>
        <p:blipFill>
          <a:blip r:embed="rId2"/>
          <a:stretch>
            <a:fillRect/>
          </a:stretch>
        </p:blipFill>
        <p:spPr>
          <a:xfrm>
            <a:off x="6246814" y="2852936"/>
            <a:ext cx="4816151" cy="1965350"/>
          </a:xfrm>
        </p:spPr>
      </p:pic>
    </p:spTree>
    <p:extLst>
      <p:ext uri="{BB962C8B-B14F-4D97-AF65-F5344CB8AC3E}">
        <p14:creationId xmlns:p14="http://schemas.microsoft.com/office/powerpoint/2010/main" val="2008368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09836" y="274638"/>
            <a:ext cx="9756576" cy="1020762"/>
          </a:xfrm>
        </p:spPr>
        <p:txBody>
          <a:bodyPr/>
          <a:lstStyle/>
          <a:p>
            <a:r>
              <a:rPr lang="en-US" dirty="0"/>
              <a:t>Overview:</a:t>
            </a:r>
          </a:p>
        </p:txBody>
      </p:sp>
      <p:sp>
        <p:nvSpPr>
          <p:cNvPr id="14" name="Content Placeholder 13"/>
          <p:cNvSpPr>
            <a:spLocks noGrp="1"/>
          </p:cNvSpPr>
          <p:nvPr>
            <p:ph idx="1"/>
          </p:nvPr>
        </p:nvSpPr>
        <p:spPr>
          <a:xfrm>
            <a:off x="909836" y="1628800"/>
            <a:ext cx="10729192" cy="5040560"/>
          </a:xfrm>
        </p:spPr>
        <p:txBody>
          <a:bodyPr>
            <a:normAutofit fontScale="92500" lnSpcReduction="20000"/>
          </a:bodyPr>
          <a:lstStyle/>
          <a:p>
            <a:r>
              <a:rPr lang="en-US" sz="1800" b="1" dirty="0"/>
              <a:t>Games Analysis: </a:t>
            </a:r>
            <a:r>
              <a:rPr lang="en-US" sz="1400" dirty="0"/>
              <a:t>The Historical Analysis </a:t>
            </a:r>
            <a:r>
              <a:rPr lang="en-US" sz="1400" dirty="0" err="1"/>
              <a:t>centres</a:t>
            </a:r>
            <a:r>
              <a:rPr lang="en-US" sz="1400" dirty="0"/>
              <a:t> on the comprehensive examination of past editions of the Olympic Games, providing crucial details such as the year, host country, and the type of event. This analysis empowers researchers to investigate the progression of the Games over the years, discern trends in host city selection, and analyze the various factors that have influenced the choice of host locations and the frequency of the Games.</a:t>
            </a:r>
          </a:p>
          <a:p>
            <a:r>
              <a:rPr kumimoji="0" lang="en-US" sz="1800" b="1" i="0" u="none" strike="noStrike" kern="1200" cap="none" spc="0" normalizeH="0" baseline="0" noProof="0" dirty="0">
                <a:ln>
                  <a:noFill/>
                </a:ln>
                <a:solidFill>
                  <a:prstClr val="white"/>
                </a:solidFill>
                <a:effectLst/>
                <a:uLnTx/>
                <a:uFillTx/>
                <a:latin typeface="Corbel"/>
                <a:ea typeface="+mn-ea"/>
                <a:cs typeface="+mn-cs"/>
              </a:rPr>
              <a:t> Sports Analysis: </a:t>
            </a:r>
            <a:r>
              <a:rPr kumimoji="0" lang="en-US" sz="1400" i="0" u="none" strike="noStrike" kern="1200" cap="none" spc="0" normalizeH="0" baseline="0" noProof="0" dirty="0">
                <a:ln>
                  <a:noFill/>
                </a:ln>
                <a:solidFill>
                  <a:prstClr val="white"/>
                </a:solidFill>
                <a:effectLst/>
                <a:uLnTx/>
                <a:uFillTx/>
                <a:latin typeface="Corbel"/>
                <a:ea typeface="+mn-ea"/>
                <a:cs typeface="+mn-cs"/>
              </a:rPr>
              <a:t>The Sports Analysis allows researchers to explore the distinct sports disciplines showcased in the Olympics. It provides valuable insights into the varying popularity of these sports, participation rates, and the evolution of the sports included in the Games throughout different editions. By comprehending the unique characteristics of each sport, stakeholders can make informed decisions about the future sporting events of the Games.</a:t>
            </a:r>
          </a:p>
          <a:p>
            <a:r>
              <a:rPr kumimoji="0" lang="en-US" sz="1800" b="1" i="0" u="none" strike="noStrike" kern="1200" cap="none" spc="0" normalizeH="0" baseline="0" noProof="0" dirty="0">
                <a:ln>
                  <a:noFill/>
                </a:ln>
                <a:solidFill>
                  <a:prstClr val="white"/>
                </a:solidFill>
                <a:effectLst/>
                <a:uLnTx/>
                <a:uFillTx/>
                <a:latin typeface="Corbel"/>
                <a:ea typeface="+mn-ea"/>
                <a:cs typeface="+mn-cs"/>
              </a:rPr>
              <a:t>Event Analysis: </a:t>
            </a:r>
            <a:r>
              <a:rPr lang="en-US" sz="1400" b="0" i="0" dirty="0">
                <a:effectLst/>
              </a:rPr>
              <a:t>The Event Analysis focuses on delving into the specific events within various sports disciplines. Researchers can scrutinize event schedules, trace historical results, and assess the participation and achievements of athletes in these events. This analysis facilitates a more profound comprehension of the importance of individual events and their influence on the broader Olympic experience.</a:t>
            </a:r>
          </a:p>
          <a:p>
            <a:r>
              <a:rPr kumimoji="0" lang="en-US" sz="1800" b="1" i="0" u="none" strike="noStrike" kern="1200" cap="none" spc="0" normalizeH="0" baseline="0" noProof="0" dirty="0">
                <a:ln>
                  <a:noFill/>
                </a:ln>
                <a:solidFill>
                  <a:prstClr val="white"/>
                </a:solidFill>
                <a:effectLst/>
                <a:uLnTx/>
                <a:uFillTx/>
                <a:latin typeface="Corbel"/>
                <a:ea typeface="+mn-ea"/>
                <a:cs typeface="+mn-cs"/>
              </a:rPr>
              <a:t>Participants Analysis: </a:t>
            </a:r>
            <a:r>
              <a:rPr kumimoji="0" lang="en-US" sz="1400" i="0" u="none" strike="noStrike" kern="1200" cap="none" spc="0" normalizeH="0" baseline="0" noProof="0" dirty="0">
                <a:ln>
                  <a:noFill/>
                </a:ln>
                <a:solidFill>
                  <a:prstClr val="white"/>
                </a:solidFill>
                <a:effectLst/>
                <a:uLnTx/>
                <a:uFillTx/>
                <a:latin typeface="Corbel"/>
                <a:ea typeface="+mn-ea"/>
                <a:cs typeface="+mn-cs"/>
              </a:rPr>
              <a:t>The Participants Analysis furnishes valuable insights into the individuals engaged in the Olympic Games, encompassing athletes, coaches, and other relevant figures. This analysis allows researchers to delve into the demographics of participants, the countries they represent, and the performance of athletes. It serves as a tool for identifying outstanding athletes, recognizing their accomplishments, and appreciating the global diversity of participants in the Olympics.</a:t>
            </a:r>
          </a:p>
          <a:p>
            <a:r>
              <a:rPr kumimoji="0" lang="en-US" sz="1800" b="1" i="0" u="none" strike="noStrike" kern="1200" cap="none" spc="0" normalizeH="0" baseline="0" noProof="0" dirty="0">
                <a:ln>
                  <a:noFill/>
                </a:ln>
                <a:solidFill>
                  <a:prstClr val="white"/>
                </a:solidFill>
                <a:effectLst/>
                <a:uLnTx/>
                <a:uFillTx/>
                <a:latin typeface="Corbel"/>
                <a:ea typeface="+mn-ea"/>
                <a:cs typeface="+mn-cs"/>
              </a:rPr>
              <a:t>Medal Analysis: </a:t>
            </a:r>
            <a:r>
              <a:rPr kumimoji="0" lang="en-US" sz="1400" i="0" u="none" strike="noStrike" kern="1200" cap="none" spc="0" normalizeH="0" baseline="0" noProof="0" dirty="0">
                <a:ln>
                  <a:noFill/>
                </a:ln>
                <a:solidFill>
                  <a:prstClr val="white"/>
                </a:solidFill>
                <a:effectLst/>
                <a:uLnTx/>
                <a:uFillTx/>
                <a:latin typeface="Corbel"/>
                <a:ea typeface="+mn-ea"/>
                <a:cs typeface="+mn-cs"/>
              </a:rPr>
              <a:t>The Medal Analysis is dedicated to the examination of how medals are distributed among athletes and countries in different Olympic editions. It allows researchers to scrutinize medal counts, analyze patterns of medal achievement, and pinpoint the leading nations in various sports. This analysis offers valuable perspectives into the competitive dynamics of the Olympic Games and the sporting excellence of participating countries.</a:t>
            </a:r>
          </a:p>
          <a:p>
            <a:r>
              <a:rPr kumimoji="0" lang="en-US" sz="1800" b="1" i="0" u="none" strike="noStrike" kern="1200" cap="none" spc="0" normalizeH="0" baseline="0" noProof="0" dirty="0">
                <a:ln>
                  <a:noFill/>
                </a:ln>
                <a:solidFill>
                  <a:prstClr val="white"/>
                </a:solidFill>
                <a:effectLst/>
                <a:uLnTx/>
                <a:uFillTx/>
                <a:latin typeface="Corbel"/>
                <a:ea typeface="+mn-ea"/>
                <a:cs typeface="+mn-cs"/>
              </a:rPr>
              <a:t>Regional Analysis:</a:t>
            </a:r>
            <a:r>
              <a:rPr lang="en-US" sz="1100" b="0" i="0" dirty="0">
                <a:solidFill>
                  <a:srgbClr val="D1D5DB"/>
                </a:solidFill>
                <a:effectLst/>
                <a:latin typeface="Söhne"/>
              </a:rPr>
              <a:t> </a:t>
            </a:r>
            <a:r>
              <a:rPr lang="en-US" sz="1500" b="0" i="0" dirty="0">
                <a:effectLst/>
                <a:latin typeface="Söhne"/>
              </a:rPr>
              <a:t>The Regional Analysis places a strong focus on assessing the involvement of National Olympic Committees (NOCs) and their respective regions in the Olympic Games. This examination of regional participation and medal achievements offers researchers a valuable opportunity to delve into the performance of regions across the globe. Through this analysis, we gain insight into the worldwide influence of the Olympics and </a:t>
            </a:r>
            <a:r>
              <a:rPr lang="en-US" sz="1500" b="0" i="0" dirty="0" err="1">
                <a:effectLst/>
                <a:latin typeface="Söhne"/>
              </a:rPr>
              <a:t>honour</a:t>
            </a:r>
            <a:r>
              <a:rPr lang="en-US" sz="1500" b="0" i="0" dirty="0">
                <a:effectLst/>
                <a:latin typeface="Söhne"/>
              </a:rPr>
              <a:t> the achievements of a wide array of nations.</a:t>
            </a:r>
            <a:endParaRPr kumimoji="0" lang="en-US" sz="1500" i="0" u="none" strike="noStrike" kern="1200" cap="none" spc="0" normalizeH="0" baseline="0" noProof="0" dirty="0">
              <a:ln>
                <a:noFill/>
              </a:ln>
              <a:effectLst/>
              <a:uLnTx/>
              <a:uFillTx/>
              <a:latin typeface="Corbel"/>
              <a:ea typeface="+mn-ea"/>
              <a:cs typeface="+mn-cs"/>
            </a:endParaRPr>
          </a:p>
          <a:p>
            <a:endParaRPr kumimoji="0" lang="en-US" sz="1400" i="0" u="none" strike="noStrike" kern="1200" cap="none" spc="0" normalizeH="0" baseline="0" noProof="0" dirty="0">
              <a:ln>
                <a:noFill/>
              </a:ln>
              <a:effectLst/>
              <a:uLnTx/>
              <a:uFillTx/>
              <a:ea typeface="+mn-ea"/>
              <a:cs typeface="+mn-cs"/>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40F3FA-5CA3-69F0-1A58-AB0B3250987A}"/>
              </a:ext>
            </a:extLst>
          </p:cNvPr>
          <p:cNvPicPr>
            <a:picLocks noChangeAspect="1"/>
          </p:cNvPicPr>
          <p:nvPr/>
        </p:nvPicPr>
        <p:blipFill>
          <a:blip r:embed="rId2"/>
          <a:stretch>
            <a:fillRect/>
          </a:stretch>
        </p:blipFill>
        <p:spPr>
          <a:xfrm>
            <a:off x="1118121" y="677941"/>
            <a:ext cx="9952582" cy="5502117"/>
          </a:xfrm>
          <a:prstGeom prst="rect">
            <a:avLst/>
          </a:prstGeom>
        </p:spPr>
      </p:pic>
    </p:spTree>
    <p:extLst>
      <p:ext uri="{BB962C8B-B14F-4D97-AF65-F5344CB8AC3E}">
        <p14:creationId xmlns:p14="http://schemas.microsoft.com/office/powerpoint/2010/main" val="678991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7BDCE-42AD-B03D-53F0-FF11EEDEA2DC}"/>
              </a:ext>
            </a:extLst>
          </p:cNvPr>
          <p:cNvSpPr>
            <a:spLocks noGrp="1"/>
          </p:cNvSpPr>
          <p:nvPr>
            <p:ph type="title"/>
          </p:nvPr>
        </p:nvSpPr>
        <p:spPr/>
        <p:txBody>
          <a:bodyPr/>
          <a:lstStyle/>
          <a:p>
            <a:r>
              <a:rPr lang="en-US" dirty="0"/>
              <a:t>What is the distribution of participants by gender?</a:t>
            </a:r>
            <a:endParaRPr lang="en-IN" dirty="0"/>
          </a:p>
        </p:txBody>
      </p:sp>
      <p:sp>
        <p:nvSpPr>
          <p:cNvPr id="3" name="Content Placeholder 2">
            <a:extLst>
              <a:ext uri="{FF2B5EF4-FFF2-40B4-BE49-F238E27FC236}">
                <a16:creationId xmlns:a16="http://schemas.microsoft.com/office/drawing/2014/main" id="{8DFD09D9-D732-C21F-D270-888FB5A755B1}"/>
              </a:ext>
            </a:extLst>
          </p:cNvPr>
          <p:cNvSpPr>
            <a:spLocks noGrp="1"/>
          </p:cNvSpPr>
          <p:nvPr>
            <p:ph sz="half" idx="1"/>
          </p:nvPr>
        </p:nvSpPr>
        <p:spPr>
          <a:xfrm>
            <a:off x="1522413" y="2921324"/>
            <a:ext cx="4419599" cy="3250875"/>
          </a:xfrm>
        </p:spPr>
        <p:txBody>
          <a:bodyPr/>
          <a:lstStyle/>
          <a:p>
            <a:r>
              <a:rPr lang="en-IN" dirty="0"/>
              <a:t>We can see from the visualisation that male participants are dominant with 95.23k(73.9%) and female participants 33.6k(26.1%).</a:t>
            </a:r>
          </a:p>
        </p:txBody>
      </p:sp>
      <p:pic>
        <p:nvPicPr>
          <p:cNvPr id="6" name="Content Placeholder 5">
            <a:extLst>
              <a:ext uri="{FF2B5EF4-FFF2-40B4-BE49-F238E27FC236}">
                <a16:creationId xmlns:a16="http://schemas.microsoft.com/office/drawing/2014/main" id="{D2B52432-BB00-08E6-3381-C234A91DBFDB}"/>
              </a:ext>
            </a:extLst>
          </p:cNvPr>
          <p:cNvPicPr>
            <a:picLocks noGrp="1" noChangeAspect="1"/>
          </p:cNvPicPr>
          <p:nvPr>
            <p:ph sz="half" idx="2"/>
          </p:nvPr>
        </p:nvPicPr>
        <p:blipFill>
          <a:blip r:embed="rId2"/>
          <a:stretch>
            <a:fillRect/>
          </a:stretch>
        </p:blipFill>
        <p:spPr>
          <a:xfrm>
            <a:off x="6246813" y="2921325"/>
            <a:ext cx="4419600" cy="2234549"/>
          </a:xfrm>
        </p:spPr>
      </p:pic>
    </p:spTree>
    <p:extLst>
      <p:ext uri="{BB962C8B-B14F-4D97-AF65-F5344CB8AC3E}">
        <p14:creationId xmlns:p14="http://schemas.microsoft.com/office/powerpoint/2010/main" val="259049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7BDCE-42AD-B03D-53F0-FF11EEDEA2DC}"/>
              </a:ext>
            </a:extLst>
          </p:cNvPr>
          <p:cNvSpPr>
            <a:spLocks noGrp="1"/>
          </p:cNvSpPr>
          <p:nvPr>
            <p:ph type="title"/>
          </p:nvPr>
        </p:nvSpPr>
        <p:spPr/>
        <p:txBody>
          <a:bodyPr/>
          <a:lstStyle/>
          <a:p>
            <a:r>
              <a:rPr lang="en-US" dirty="0"/>
              <a:t>Which countries have the highest number of participants in the Olympics?</a:t>
            </a:r>
            <a:endParaRPr lang="en-IN" dirty="0"/>
          </a:p>
        </p:txBody>
      </p:sp>
      <p:sp>
        <p:nvSpPr>
          <p:cNvPr id="3" name="Content Placeholder 2">
            <a:extLst>
              <a:ext uri="{FF2B5EF4-FFF2-40B4-BE49-F238E27FC236}">
                <a16:creationId xmlns:a16="http://schemas.microsoft.com/office/drawing/2014/main" id="{8DFD09D9-D732-C21F-D270-888FB5A755B1}"/>
              </a:ext>
            </a:extLst>
          </p:cNvPr>
          <p:cNvSpPr>
            <a:spLocks noGrp="1"/>
          </p:cNvSpPr>
          <p:nvPr>
            <p:ph sz="half" idx="1"/>
          </p:nvPr>
        </p:nvSpPr>
        <p:spPr/>
        <p:txBody>
          <a:bodyPr/>
          <a:lstStyle/>
          <a:p>
            <a:r>
              <a:rPr lang="en-IN" dirty="0"/>
              <a:t>USA has the highest no. of participants with around 9.2k.</a:t>
            </a:r>
          </a:p>
        </p:txBody>
      </p:sp>
      <p:pic>
        <p:nvPicPr>
          <p:cNvPr id="6" name="Content Placeholder 5">
            <a:extLst>
              <a:ext uri="{FF2B5EF4-FFF2-40B4-BE49-F238E27FC236}">
                <a16:creationId xmlns:a16="http://schemas.microsoft.com/office/drawing/2014/main" id="{9B685DF7-4D2F-5362-CBD1-45BC7BE8E817}"/>
              </a:ext>
            </a:extLst>
          </p:cNvPr>
          <p:cNvPicPr>
            <a:picLocks noGrp="1" noChangeAspect="1"/>
          </p:cNvPicPr>
          <p:nvPr>
            <p:ph sz="half" idx="2"/>
          </p:nvPr>
        </p:nvPicPr>
        <p:blipFill>
          <a:blip r:embed="rId2"/>
          <a:stretch>
            <a:fillRect/>
          </a:stretch>
        </p:blipFill>
        <p:spPr>
          <a:xfrm>
            <a:off x="6301818" y="1905000"/>
            <a:ext cx="4309589" cy="4267200"/>
          </a:xfrm>
        </p:spPr>
      </p:pic>
    </p:spTree>
    <p:extLst>
      <p:ext uri="{BB962C8B-B14F-4D97-AF65-F5344CB8AC3E}">
        <p14:creationId xmlns:p14="http://schemas.microsoft.com/office/powerpoint/2010/main" val="195336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7BDCE-42AD-B03D-53F0-FF11EEDEA2DC}"/>
              </a:ext>
            </a:extLst>
          </p:cNvPr>
          <p:cNvSpPr>
            <a:spLocks noGrp="1"/>
          </p:cNvSpPr>
          <p:nvPr>
            <p:ph type="title"/>
          </p:nvPr>
        </p:nvSpPr>
        <p:spPr/>
        <p:txBody>
          <a:bodyPr>
            <a:normAutofit fontScale="90000"/>
          </a:bodyPr>
          <a:lstStyle/>
          <a:p>
            <a:r>
              <a:rPr lang="en-US" dirty="0"/>
              <a:t>How does the age distribution of participants vary across different games?</a:t>
            </a:r>
            <a:endParaRPr lang="en-IN" dirty="0"/>
          </a:p>
        </p:txBody>
      </p:sp>
      <p:sp>
        <p:nvSpPr>
          <p:cNvPr id="3" name="Content Placeholder 2">
            <a:extLst>
              <a:ext uri="{FF2B5EF4-FFF2-40B4-BE49-F238E27FC236}">
                <a16:creationId xmlns:a16="http://schemas.microsoft.com/office/drawing/2014/main" id="{8DFD09D9-D732-C21F-D270-888FB5A755B1}"/>
              </a:ext>
            </a:extLst>
          </p:cNvPr>
          <p:cNvSpPr>
            <a:spLocks noGrp="1"/>
          </p:cNvSpPr>
          <p:nvPr>
            <p:ph sz="half" idx="1"/>
          </p:nvPr>
        </p:nvSpPr>
        <p:spPr>
          <a:xfrm>
            <a:off x="1522413" y="2852936"/>
            <a:ext cx="4419599" cy="3319264"/>
          </a:xfrm>
        </p:spPr>
        <p:txBody>
          <a:bodyPr/>
          <a:lstStyle/>
          <a:p>
            <a:r>
              <a:rPr lang="en-IN" dirty="0"/>
              <a:t>Using the visualisation, we can analyse it.</a:t>
            </a:r>
          </a:p>
        </p:txBody>
      </p:sp>
      <p:pic>
        <p:nvPicPr>
          <p:cNvPr id="6" name="Content Placeholder 5">
            <a:extLst>
              <a:ext uri="{FF2B5EF4-FFF2-40B4-BE49-F238E27FC236}">
                <a16:creationId xmlns:a16="http://schemas.microsoft.com/office/drawing/2014/main" id="{88413CEC-71BB-EF36-3B03-C79C4C37710F}"/>
              </a:ext>
            </a:extLst>
          </p:cNvPr>
          <p:cNvPicPr>
            <a:picLocks noGrp="1" noChangeAspect="1"/>
          </p:cNvPicPr>
          <p:nvPr>
            <p:ph sz="half" idx="2"/>
          </p:nvPr>
        </p:nvPicPr>
        <p:blipFill>
          <a:blip r:embed="rId2"/>
          <a:stretch>
            <a:fillRect/>
          </a:stretch>
        </p:blipFill>
        <p:spPr>
          <a:xfrm>
            <a:off x="6239410" y="2852936"/>
            <a:ext cx="4419600" cy="1862748"/>
          </a:xfrm>
        </p:spPr>
      </p:pic>
    </p:spTree>
    <p:extLst>
      <p:ext uri="{BB962C8B-B14F-4D97-AF65-F5344CB8AC3E}">
        <p14:creationId xmlns:p14="http://schemas.microsoft.com/office/powerpoint/2010/main" val="142962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0CFCC0-4EBE-85B3-4E2E-72907F65A3BA}"/>
              </a:ext>
            </a:extLst>
          </p:cNvPr>
          <p:cNvPicPr>
            <a:picLocks noChangeAspect="1"/>
          </p:cNvPicPr>
          <p:nvPr/>
        </p:nvPicPr>
        <p:blipFill>
          <a:blip r:embed="rId2"/>
          <a:stretch>
            <a:fillRect/>
          </a:stretch>
        </p:blipFill>
        <p:spPr>
          <a:xfrm>
            <a:off x="1129552" y="662700"/>
            <a:ext cx="9929720" cy="5532599"/>
          </a:xfrm>
          <a:prstGeom prst="rect">
            <a:avLst/>
          </a:prstGeom>
        </p:spPr>
      </p:pic>
    </p:spTree>
    <p:extLst>
      <p:ext uri="{BB962C8B-B14F-4D97-AF65-F5344CB8AC3E}">
        <p14:creationId xmlns:p14="http://schemas.microsoft.com/office/powerpoint/2010/main" val="4128653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DF2F2-9A50-A59F-ACE6-B2205621C4EC}"/>
              </a:ext>
            </a:extLst>
          </p:cNvPr>
          <p:cNvSpPr>
            <a:spLocks noGrp="1"/>
          </p:cNvSpPr>
          <p:nvPr>
            <p:ph type="title"/>
          </p:nvPr>
        </p:nvSpPr>
        <p:spPr/>
        <p:txBody>
          <a:bodyPr/>
          <a:lstStyle/>
          <a:p>
            <a:r>
              <a:rPr lang="en-US" dirty="0"/>
              <a:t>How many medals have been awarded in each Olympics?</a:t>
            </a:r>
            <a:endParaRPr lang="en-IN" dirty="0"/>
          </a:p>
        </p:txBody>
      </p:sp>
      <p:sp>
        <p:nvSpPr>
          <p:cNvPr id="3" name="Content Placeholder 2">
            <a:extLst>
              <a:ext uri="{FF2B5EF4-FFF2-40B4-BE49-F238E27FC236}">
                <a16:creationId xmlns:a16="http://schemas.microsoft.com/office/drawing/2014/main" id="{0141EDA3-0CCE-6292-6EF8-F3F4A768B21D}"/>
              </a:ext>
            </a:extLst>
          </p:cNvPr>
          <p:cNvSpPr>
            <a:spLocks noGrp="1"/>
          </p:cNvSpPr>
          <p:nvPr>
            <p:ph sz="half" idx="1"/>
          </p:nvPr>
        </p:nvSpPr>
        <p:spPr>
          <a:xfrm>
            <a:off x="1522413" y="2780928"/>
            <a:ext cx="4419599" cy="3391272"/>
          </a:xfrm>
        </p:spPr>
        <p:txBody>
          <a:bodyPr/>
          <a:lstStyle/>
          <a:p>
            <a:r>
              <a:rPr lang="en-IN" dirty="0"/>
              <a:t>Using the </a:t>
            </a:r>
            <a:r>
              <a:rPr lang="en-IN" dirty="0" err="1"/>
              <a:t>game_year</a:t>
            </a:r>
            <a:r>
              <a:rPr lang="en-IN" dirty="0"/>
              <a:t> slicer, we can see no. of medals awarded in each sport that year.</a:t>
            </a:r>
          </a:p>
        </p:txBody>
      </p:sp>
      <p:pic>
        <p:nvPicPr>
          <p:cNvPr id="6" name="Content Placeholder 5">
            <a:extLst>
              <a:ext uri="{FF2B5EF4-FFF2-40B4-BE49-F238E27FC236}">
                <a16:creationId xmlns:a16="http://schemas.microsoft.com/office/drawing/2014/main" id="{0C549BFD-E41B-DF7B-7FED-DBF3498CAA67}"/>
              </a:ext>
            </a:extLst>
          </p:cNvPr>
          <p:cNvPicPr>
            <a:picLocks noGrp="1" noChangeAspect="1"/>
          </p:cNvPicPr>
          <p:nvPr>
            <p:ph sz="half" idx="2"/>
          </p:nvPr>
        </p:nvPicPr>
        <p:blipFill>
          <a:blip r:embed="rId2"/>
          <a:stretch>
            <a:fillRect/>
          </a:stretch>
        </p:blipFill>
        <p:spPr>
          <a:xfrm>
            <a:off x="6598468" y="2780928"/>
            <a:ext cx="3596952" cy="2055584"/>
          </a:xfrm>
        </p:spPr>
      </p:pic>
    </p:spTree>
    <p:extLst>
      <p:ext uri="{BB962C8B-B14F-4D97-AF65-F5344CB8AC3E}">
        <p14:creationId xmlns:p14="http://schemas.microsoft.com/office/powerpoint/2010/main" val="4016279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DF2F2-9A50-A59F-ACE6-B2205621C4EC}"/>
              </a:ext>
            </a:extLst>
          </p:cNvPr>
          <p:cNvSpPr>
            <a:spLocks noGrp="1"/>
          </p:cNvSpPr>
          <p:nvPr>
            <p:ph type="title"/>
          </p:nvPr>
        </p:nvSpPr>
        <p:spPr/>
        <p:txBody>
          <a:bodyPr/>
          <a:lstStyle/>
          <a:p>
            <a:r>
              <a:rPr lang="en-US" dirty="0"/>
              <a:t>Which countries have the highest number of gold medals?</a:t>
            </a:r>
            <a:endParaRPr lang="en-IN" dirty="0"/>
          </a:p>
        </p:txBody>
      </p:sp>
      <p:sp>
        <p:nvSpPr>
          <p:cNvPr id="3" name="Content Placeholder 2">
            <a:extLst>
              <a:ext uri="{FF2B5EF4-FFF2-40B4-BE49-F238E27FC236}">
                <a16:creationId xmlns:a16="http://schemas.microsoft.com/office/drawing/2014/main" id="{0141EDA3-0CCE-6292-6EF8-F3F4A768B21D}"/>
              </a:ext>
            </a:extLst>
          </p:cNvPr>
          <p:cNvSpPr>
            <a:spLocks noGrp="1"/>
          </p:cNvSpPr>
          <p:nvPr>
            <p:ph sz="half" idx="1"/>
          </p:nvPr>
        </p:nvSpPr>
        <p:spPr/>
        <p:txBody>
          <a:bodyPr/>
          <a:lstStyle/>
          <a:p>
            <a:r>
              <a:rPr lang="en-IN" dirty="0"/>
              <a:t>USA is the country with most gold medals i.e. 2533 golds.</a:t>
            </a:r>
          </a:p>
        </p:txBody>
      </p:sp>
      <p:pic>
        <p:nvPicPr>
          <p:cNvPr id="6" name="Content Placeholder 5">
            <a:extLst>
              <a:ext uri="{FF2B5EF4-FFF2-40B4-BE49-F238E27FC236}">
                <a16:creationId xmlns:a16="http://schemas.microsoft.com/office/drawing/2014/main" id="{6643F4D9-FA0D-018D-C06C-B4FB3AF6CD41}"/>
              </a:ext>
            </a:extLst>
          </p:cNvPr>
          <p:cNvPicPr>
            <a:picLocks noGrp="1" noChangeAspect="1"/>
          </p:cNvPicPr>
          <p:nvPr>
            <p:ph sz="half" idx="2"/>
          </p:nvPr>
        </p:nvPicPr>
        <p:blipFill>
          <a:blip r:embed="rId2"/>
          <a:stretch>
            <a:fillRect/>
          </a:stretch>
        </p:blipFill>
        <p:spPr>
          <a:xfrm>
            <a:off x="7722322" y="1905000"/>
            <a:ext cx="2548554" cy="4267200"/>
          </a:xfrm>
        </p:spPr>
      </p:pic>
    </p:spTree>
    <p:extLst>
      <p:ext uri="{BB962C8B-B14F-4D97-AF65-F5344CB8AC3E}">
        <p14:creationId xmlns:p14="http://schemas.microsoft.com/office/powerpoint/2010/main" val="4277680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DF2F2-9A50-A59F-ACE6-B2205621C4EC}"/>
              </a:ext>
            </a:extLst>
          </p:cNvPr>
          <p:cNvSpPr>
            <a:spLocks noGrp="1"/>
          </p:cNvSpPr>
          <p:nvPr>
            <p:ph type="title"/>
          </p:nvPr>
        </p:nvSpPr>
        <p:spPr/>
        <p:txBody>
          <a:bodyPr/>
          <a:lstStyle/>
          <a:p>
            <a:r>
              <a:rPr lang="en-US" dirty="0"/>
              <a:t>How does the medal distribution vary across different sports?</a:t>
            </a:r>
            <a:endParaRPr lang="en-IN" dirty="0"/>
          </a:p>
        </p:txBody>
      </p:sp>
      <p:sp>
        <p:nvSpPr>
          <p:cNvPr id="3" name="Content Placeholder 2">
            <a:extLst>
              <a:ext uri="{FF2B5EF4-FFF2-40B4-BE49-F238E27FC236}">
                <a16:creationId xmlns:a16="http://schemas.microsoft.com/office/drawing/2014/main" id="{0141EDA3-0CCE-6292-6EF8-F3F4A768B21D}"/>
              </a:ext>
            </a:extLst>
          </p:cNvPr>
          <p:cNvSpPr>
            <a:spLocks noGrp="1"/>
          </p:cNvSpPr>
          <p:nvPr>
            <p:ph sz="half" idx="1"/>
          </p:nvPr>
        </p:nvSpPr>
        <p:spPr/>
        <p:txBody>
          <a:bodyPr/>
          <a:lstStyle/>
          <a:p>
            <a:r>
              <a:rPr lang="en-IN" dirty="0"/>
              <a:t>Using the </a:t>
            </a:r>
            <a:r>
              <a:rPr lang="en-IN" dirty="0" err="1"/>
              <a:t>game_year</a:t>
            </a:r>
            <a:r>
              <a:rPr lang="en-IN" dirty="0"/>
              <a:t> slicer, we can see the distribution of medals in every sport that year.</a:t>
            </a:r>
          </a:p>
          <a:p>
            <a:endParaRPr lang="en-IN" dirty="0"/>
          </a:p>
        </p:txBody>
      </p:sp>
      <p:pic>
        <p:nvPicPr>
          <p:cNvPr id="6" name="Content Placeholder 5">
            <a:extLst>
              <a:ext uri="{FF2B5EF4-FFF2-40B4-BE49-F238E27FC236}">
                <a16:creationId xmlns:a16="http://schemas.microsoft.com/office/drawing/2014/main" id="{BBB61A34-6A46-424F-5E26-B0B723E6EB40}"/>
              </a:ext>
            </a:extLst>
          </p:cNvPr>
          <p:cNvPicPr>
            <a:picLocks noGrp="1" noChangeAspect="1"/>
          </p:cNvPicPr>
          <p:nvPr>
            <p:ph sz="half" idx="2"/>
          </p:nvPr>
        </p:nvPicPr>
        <p:blipFill>
          <a:blip r:embed="rId2"/>
          <a:stretch>
            <a:fillRect/>
          </a:stretch>
        </p:blipFill>
        <p:spPr>
          <a:xfrm>
            <a:off x="6688064" y="1905000"/>
            <a:ext cx="3537097" cy="4267200"/>
          </a:xfrm>
        </p:spPr>
      </p:pic>
    </p:spTree>
    <p:extLst>
      <p:ext uri="{BB962C8B-B14F-4D97-AF65-F5344CB8AC3E}">
        <p14:creationId xmlns:p14="http://schemas.microsoft.com/office/powerpoint/2010/main" val="1384327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DB69D9-7982-B104-4FE6-BACC6B3488A4}"/>
              </a:ext>
            </a:extLst>
          </p:cNvPr>
          <p:cNvPicPr>
            <a:picLocks noChangeAspect="1"/>
          </p:cNvPicPr>
          <p:nvPr/>
        </p:nvPicPr>
        <p:blipFill>
          <a:blip r:embed="rId2"/>
          <a:stretch>
            <a:fillRect/>
          </a:stretch>
        </p:blipFill>
        <p:spPr>
          <a:xfrm>
            <a:off x="1060966" y="666510"/>
            <a:ext cx="10066892" cy="5524979"/>
          </a:xfrm>
          <a:prstGeom prst="rect">
            <a:avLst/>
          </a:prstGeom>
        </p:spPr>
      </p:pic>
    </p:spTree>
    <p:extLst>
      <p:ext uri="{BB962C8B-B14F-4D97-AF65-F5344CB8AC3E}">
        <p14:creationId xmlns:p14="http://schemas.microsoft.com/office/powerpoint/2010/main" val="683920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628C1-011F-DB66-E879-144146814B01}"/>
              </a:ext>
            </a:extLst>
          </p:cNvPr>
          <p:cNvSpPr>
            <a:spLocks noGrp="1"/>
          </p:cNvSpPr>
          <p:nvPr>
            <p:ph type="title"/>
          </p:nvPr>
        </p:nvSpPr>
        <p:spPr/>
        <p:txBody>
          <a:bodyPr/>
          <a:lstStyle/>
          <a:p>
            <a:r>
              <a:rPr lang="en-US" dirty="0"/>
              <a:t>How many regions or NOCs participate in each Olympic Games?</a:t>
            </a:r>
            <a:endParaRPr lang="en-IN" dirty="0"/>
          </a:p>
        </p:txBody>
      </p:sp>
      <p:sp>
        <p:nvSpPr>
          <p:cNvPr id="3" name="Content Placeholder 2">
            <a:extLst>
              <a:ext uri="{FF2B5EF4-FFF2-40B4-BE49-F238E27FC236}">
                <a16:creationId xmlns:a16="http://schemas.microsoft.com/office/drawing/2014/main" id="{FD625D8F-BF66-0B89-9ABF-CFEAC94182A7}"/>
              </a:ext>
            </a:extLst>
          </p:cNvPr>
          <p:cNvSpPr>
            <a:spLocks noGrp="1"/>
          </p:cNvSpPr>
          <p:nvPr>
            <p:ph sz="half" idx="1"/>
          </p:nvPr>
        </p:nvSpPr>
        <p:spPr>
          <a:xfrm>
            <a:off x="1522413" y="2852936"/>
            <a:ext cx="4419599" cy="3319264"/>
          </a:xfrm>
        </p:spPr>
        <p:txBody>
          <a:bodyPr/>
          <a:lstStyle/>
          <a:p>
            <a:r>
              <a:rPr lang="en-IN" dirty="0"/>
              <a:t>From the visualisation, we can analyse the count of regions in each Olympic games.</a:t>
            </a:r>
          </a:p>
        </p:txBody>
      </p:sp>
      <p:pic>
        <p:nvPicPr>
          <p:cNvPr id="6" name="Content Placeholder 5">
            <a:extLst>
              <a:ext uri="{FF2B5EF4-FFF2-40B4-BE49-F238E27FC236}">
                <a16:creationId xmlns:a16="http://schemas.microsoft.com/office/drawing/2014/main" id="{DAC3A314-E0D1-23DD-500F-9A2EC75B9213}"/>
              </a:ext>
            </a:extLst>
          </p:cNvPr>
          <p:cNvPicPr>
            <a:picLocks noGrp="1" noChangeAspect="1"/>
          </p:cNvPicPr>
          <p:nvPr>
            <p:ph sz="half" idx="2"/>
          </p:nvPr>
        </p:nvPicPr>
        <p:blipFill>
          <a:blip r:embed="rId2"/>
          <a:stretch>
            <a:fillRect/>
          </a:stretch>
        </p:blipFill>
        <p:spPr>
          <a:xfrm>
            <a:off x="6246812" y="2852936"/>
            <a:ext cx="4672135" cy="2160240"/>
          </a:xfrm>
        </p:spPr>
      </p:pic>
    </p:spTree>
    <p:extLst>
      <p:ext uri="{BB962C8B-B14F-4D97-AF65-F5344CB8AC3E}">
        <p14:creationId xmlns:p14="http://schemas.microsoft.com/office/powerpoint/2010/main" val="130909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D07C44-21FC-AA1D-1599-5E7E8AC5EF8F}"/>
              </a:ext>
            </a:extLst>
          </p:cNvPr>
          <p:cNvSpPr>
            <a:spLocks noGrp="1"/>
          </p:cNvSpPr>
          <p:nvPr>
            <p:ph type="title"/>
          </p:nvPr>
        </p:nvSpPr>
        <p:spPr>
          <a:xfrm>
            <a:off x="909836" y="274638"/>
            <a:ext cx="9756576" cy="1020762"/>
          </a:xfrm>
        </p:spPr>
        <p:txBody>
          <a:bodyPr/>
          <a:lstStyle/>
          <a:p>
            <a:r>
              <a:rPr lang="en-IN" dirty="0"/>
              <a:t>Overview:</a:t>
            </a:r>
          </a:p>
        </p:txBody>
      </p:sp>
      <p:sp>
        <p:nvSpPr>
          <p:cNvPr id="5" name="Scroll: Vertical 4">
            <a:extLst>
              <a:ext uri="{FF2B5EF4-FFF2-40B4-BE49-F238E27FC236}">
                <a16:creationId xmlns:a16="http://schemas.microsoft.com/office/drawing/2014/main" id="{90D0FAE5-FB75-8155-2113-C2C15FF866ED}"/>
              </a:ext>
            </a:extLst>
          </p:cNvPr>
          <p:cNvSpPr/>
          <p:nvPr/>
        </p:nvSpPr>
        <p:spPr>
          <a:xfrm>
            <a:off x="2667644" y="1734911"/>
            <a:ext cx="4824536" cy="576064"/>
          </a:xfrm>
          <a:prstGeom prst="verticalScroll">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chemeClr val="bg2">
                    <a:lumMod val="50000"/>
                  </a:schemeClr>
                </a:solidFill>
              </a:rPr>
              <a:t>Game Analysis</a:t>
            </a:r>
          </a:p>
        </p:txBody>
      </p:sp>
      <p:sp>
        <p:nvSpPr>
          <p:cNvPr id="6" name="Scroll: Vertical 5">
            <a:extLst>
              <a:ext uri="{FF2B5EF4-FFF2-40B4-BE49-F238E27FC236}">
                <a16:creationId xmlns:a16="http://schemas.microsoft.com/office/drawing/2014/main" id="{C82C3D4C-11D8-6032-4E73-2BE1FB82A6DB}"/>
              </a:ext>
            </a:extLst>
          </p:cNvPr>
          <p:cNvSpPr/>
          <p:nvPr/>
        </p:nvSpPr>
        <p:spPr>
          <a:xfrm>
            <a:off x="5086300" y="2582934"/>
            <a:ext cx="4824536" cy="576064"/>
          </a:xfrm>
          <a:prstGeom prst="verticalScroll">
            <a:avLst/>
          </a:prstGeom>
          <a:solidFill>
            <a:schemeClr val="accent1">
              <a:lumMod val="40000"/>
              <a:lumOff val="6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Sports Analysis</a:t>
            </a:r>
          </a:p>
        </p:txBody>
      </p:sp>
      <p:sp>
        <p:nvSpPr>
          <p:cNvPr id="7" name="Scroll: Vertical 6">
            <a:extLst>
              <a:ext uri="{FF2B5EF4-FFF2-40B4-BE49-F238E27FC236}">
                <a16:creationId xmlns:a16="http://schemas.microsoft.com/office/drawing/2014/main" id="{DF03F826-17E3-A17B-893D-CB3AFBD877AF}"/>
              </a:ext>
            </a:extLst>
          </p:cNvPr>
          <p:cNvSpPr/>
          <p:nvPr/>
        </p:nvSpPr>
        <p:spPr>
          <a:xfrm>
            <a:off x="2667644" y="3439025"/>
            <a:ext cx="4824536" cy="576064"/>
          </a:xfrm>
          <a:prstGeom prst="verticalScroll">
            <a:avLst/>
          </a:prstGeom>
          <a:solidFill>
            <a:schemeClr val="accent1">
              <a:lumMod val="40000"/>
              <a:lumOff val="60000"/>
            </a:schemeClr>
          </a:solidFill>
          <a:ln>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lumMod val="50000"/>
                  </a:schemeClr>
                </a:solidFill>
              </a:rPr>
              <a:t>Event Analysis</a:t>
            </a:r>
          </a:p>
        </p:txBody>
      </p:sp>
      <p:sp>
        <p:nvSpPr>
          <p:cNvPr id="8" name="Scroll: Vertical 7">
            <a:extLst>
              <a:ext uri="{FF2B5EF4-FFF2-40B4-BE49-F238E27FC236}">
                <a16:creationId xmlns:a16="http://schemas.microsoft.com/office/drawing/2014/main" id="{2941846C-54CD-2E23-08A0-35C8657375A4}"/>
              </a:ext>
            </a:extLst>
          </p:cNvPr>
          <p:cNvSpPr/>
          <p:nvPr/>
        </p:nvSpPr>
        <p:spPr>
          <a:xfrm>
            <a:off x="5086300" y="4287048"/>
            <a:ext cx="4824536" cy="576064"/>
          </a:xfrm>
          <a:prstGeom prst="verticalScroll">
            <a:avLst/>
          </a:prstGeom>
          <a:solidFill>
            <a:schemeClr val="accent1">
              <a:lumMod val="40000"/>
              <a:lumOff val="6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lumMod val="50000"/>
                  </a:schemeClr>
                </a:solidFill>
              </a:rPr>
              <a:t>Participants Analysis</a:t>
            </a:r>
          </a:p>
        </p:txBody>
      </p:sp>
      <p:sp>
        <p:nvSpPr>
          <p:cNvPr id="9" name="Scroll: Vertical 8">
            <a:extLst>
              <a:ext uri="{FF2B5EF4-FFF2-40B4-BE49-F238E27FC236}">
                <a16:creationId xmlns:a16="http://schemas.microsoft.com/office/drawing/2014/main" id="{708415B5-53A7-176A-AD9D-29385111EA15}"/>
              </a:ext>
            </a:extLst>
          </p:cNvPr>
          <p:cNvSpPr/>
          <p:nvPr/>
        </p:nvSpPr>
        <p:spPr>
          <a:xfrm>
            <a:off x="2674032" y="5151207"/>
            <a:ext cx="4824536" cy="576064"/>
          </a:xfrm>
          <a:prstGeom prst="verticalScroll">
            <a:avLst/>
          </a:prstGeom>
          <a:solidFill>
            <a:schemeClr val="accent1">
              <a:lumMod val="40000"/>
              <a:lumOff val="6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lumMod val="50000"/>
                  </a:schemeClr>
                </a:solidFill>
              </a:rPr>
              <a:t>Medals Analysis</a:t>
            </a:r>
          </a:p>
        </p:txBody>
      </p:sp>
      <p:sp>
        <p:nvSpPr>
          <p:cNvPr id="10" name="Scroll: Vertical 9">
            <a:extLst>
              <a:ext uri="{FF2B5EF4-FFF2-40B4-BE49-F238E27FC236}">
                <a16:creationId xmlns:a16="http://schemas.microsoft.com/office/drawing/2014/main" id="{3ABDEE7E-9F35-3508-59AE-F77AB8BF0349}"/>
              </a:ext>
            </a:extLst>
          </p:cNvPr>
          <p:cNvSpPr/>
          <p:nvPr/>
        </p:nvSpPr>
        <p:spPr>
          <a:xfrm>
            <a:off x="5086300" y="6007298"/>
            <a:ext cx="4824536" cy="576064"/>
          </a:xfrm>
          <a:prstGeom prst="verticalScroll">
            <a:avLst/>
          </a:prstGeom>
          <a:solidFill>
            <a:schemeClr val="accent1">
              <a:lumMod val="40000"/>
              <a:lumOff val="6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lumMod val="50000"/>
                  </a:schemeClr>
                </a:solidFill>
              </a:rPr>
              <a:t>Regional Analysis</a:t>
            </a:r>
          </a:p>
        </p:txBody>
      </p:sp>
      <p:sp>
        <p:nvSpPr>
          <p:cNvPr id="24" name="Arrow: Curved Right 23">
            <a:extLst>
              <a:ext uri="{FF2B5EF4-FFF2-40B4-BE49-F238E27FC236}">
                <a16:creationId xmlns:a16="http://schemas.microsoft.com/office/drawing/2014/main" id="{B92DAE82-C195-54BE-A8F1-E52CC44C8196}"/>
              </a:ext>
            </a:extLst>
          </p:cNvPr>
          <p:cNvSpPr/>
          <p:nvPr/>
        </p:nvSpPr>
        <p:spPr>
          <a:xfrm>
            <a:off x="2061964" y="1988840"/>
            <a:ext cx="504056" cy="1020762"/>
          </a:xfrm>
          <a:prstGeom prst="curved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Arrow: Curved Left 24">
            <a:extLst>
              <a:ext uri="{FF2B5EF4-FFF2-40B4-BE49-F238E27FC236}">
                <a16:creationId xmlns:a16="http://schemas.microsoft.com/office/drawing/2014/main" id="{88B01F11-21D4-C827-E948-1380191D4BC2}"/>
              </a:ext>
            </a:extLst>
          </p:cNvPr>
          <p:cNvSpPr/>
          <p:nvPr/>
        </p:nvSpPr>
        <p:spPr>
          <a:xfrm>
            <a:off x="10126860" y="2852936"/>
            <a:ext cx="539552" cy="1020762"/>
          </a:xfrm>
          <a:prstGeom prst="curvedLef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Arrow: Curved Right 26">
            <a:extLst>
              <a:ext uri="{FF2B5EF4-FFF2-40B4-BE49-F238E27FC236}">
                <a16:creationId xmlns:a16="http://schemas.microsoft.com/office/drawing/2014/main" id="{908BB975-0C53-E4C0-23E5-F4280DCB15C1}"/>
              </a:ext>
            </a:extLst>
          </p:cNvPr>
          <p:cNvSpPr/>
          <p:nvPr/>
        </p:nvSpPr>
        <p:spPr>
          <a:xfrm>
            <a:off x="1917948" y="3717032"/>
            <a:ext cx="504056" cy="1020762"/>
          </a:xfrm>
          <a:prstGeom prst="curved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urved Left 27">
            <a:extLst>
              <a:ext uri="{FF2B5EF4-FFF2-40B4-BE49-F238E27FC236}">
                <a16:creationId xmlns:a16="http://schemas.microsoft.com/office/drawing/2014/main" id="{2CC9773F-93AB-A4D4-C455-E59FE7CED4B1}"/>
              </a:ext>
            </a:extLst>
          </p:cNvPr>
          <p:cNvSpPr/>
          <p:nvPr/>
        </p:nvSpPr>
        <p:spPr>
          <a:xfrm>
            <a:off x="10198868" y="4581128"/>
            <a:ext cx="467544" cy="1020762"/>
          </a:xfrm>
          <a:prstGeom prst="curvedLef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Right 28">
            <a:extLst>
              <a:ext uri="{FF2B5EF4-FFF2-40B4-BE49-F238E27FC236}">
                <a16:creationId xmlns:a16="http://schemas.microsoft.com/office/drawing/2014/main" id="{950CBEB0-BE57-6B3E-ECAF-8F6F3E1555D0}"/>
              </a:ext>
            </a:extLst>
          </p:cNvPr>
          <p:cNvSpPr/>
          <p:nvPr/>
        </p:nvSpPr>
        <p:spPr>
          <a:xfrm>
            <a:off x="1917948" y="5445224"/>
            <a:ext cx="504056" cy="1020762"/>
          </a:xfrm>
          <a:prstGeom prst="curved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548591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628C1-011F-DB66-E879-144146814B01}"/>
              </a:ext>
            </a:extLst>
          </p:cNvPr>
          <p:cNvSpPr>
            <a:spLocks noGrp="1"/>
          </p:cNvSpPr>
          <p:nvPr>
            <p:ph type="title"/>
          </p:nvPr>
        </p:nvSpPr>
        <p:spPr/>
        <p:txBody>
          <a:bodyPr/>
          <a:lstStyle/>
          <a:p>
            <a:r>
              <a:rPr lang="en-US" dirty="0"/>
              <a:t>Which regions have the highest number of participants in the Olympics?</a:t>
            </a:r>
            <a:endParaRPr lang="en-IN" dirty="0"/>
          </a:p>
        </p:txBody>
      </p:sp>
      <p:sp>
        <p:nvSpPr>
          <p:cNvPr id="3" name="Content Placeholder 2">
            <a:extLst>
              <a:ext uri="{FF2B5EF4-FFF2-40B4-BE49-F238E27FC236}">
                <a16:creationId xmlns:a16="http://schemas.microsoft.com/office/drawing/2014/main" id="{FD625D8F-BF66-0B89-9ABF-CFEAC94182A7}"/>
              </a:ext>
            </a:extLst>
          </p:cNvPr>
          <p:cNvSpPr>
            <a:spLocks noGrp="1"/>
          </p:cNvSpPr>
          <p:nvPr>
            <p:ph sz="half" idx="1"/>
          </p:nvPr>
        </p:nvSpPr>
        <p:spPr>
          <a:xfrm>
            <a:off x="1522413" y="2852936"/>
            <a:ext cx="4419599" cy="3319264"/>
          </a:xfrm>
        </p:spPr>
        <p:txBody>
          <a:bodyPr/>
          <a:lstStyle/>
          <a:p>
            <a:r>
              <a:rPr lang="en-IN" dirty="0"/>
              <a:t>USA has the highest no. of participants.</a:t>
            </a:r>
          </a:p>
        </p:txBody>
      </p:sp>
      <p:pic>
        <p:nvPicPr>
          <p:cNvPr id="10" name="Content Placeholder 9">
            <a:extLst>
              <a:ext uri="{FF2B5EF4-FFF2-40B4-BE49-F238E27FC236}">
                <a16:creationId xmlns:a16="http://schemas.microsoft.com/office/drawing/2014/main" id="{49D345F9-EC2D-B5C2-C354-5C33A784C43A}"/>
              </a:ext>
            </a:extLst>
          </p:cNvPr>
          <p:cNvPicPr>
            <a:picLocks noGrp="1" noChangeAspect="1"/>
          </p:cNvPicPr>
          <p:nvPr>
            <p:ph sz="half" idx="2"/>
          </p:nvPr>
        </p:nvPicPr>
        <p:blipFill>
          <a:blip r:embed="rId2"/>
          <a:stretch>
            <a:fillRect/>
          </a:stretch>
        </p:blipFill>
        <p:spPr>
          <a:xfrm>
            <a:off x="6246814" y="2852936"/>
            <a:ext cx="4419600" cy="2022039"/>
          </a:xfrm>
        </p:spPr>
      </p:pic>
    </p:spTree>
    <p:extLst>
      <p:ext uri="{BB962C8B-B14F-4D97-AF65-F5344CB8AC3E}">
        <p14:creationId xmlns:p14="http://schemas.microsoft.com/office/powerpoint/2010/main" val="325826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628C1-011F-DB66-E879-144146814B01}"/>
              </a:ext>
            </a:extLst>
          </p:cNvPr>
          <p:cNvSpPr>
            <a:spLocks noGrp="1"/>
          </p:cNvSpPr>
          <p:nvPr>
            <p:ph type="title"/>
          </p:nvPr>
        </p:nvSpPr>
        <p:spPr/>
        <p:txBody>
          <a:bodyPr/>
          <a:lstStyle/>
          <a:p>
            <a:r>
              <a:rPr lang="en-US" dirty="0"/>
              <a:t>What is the distribution of medals among different regions?</a:t>
            </a:r>
            <a:endParaRPr lang="en-IN" dirty="0"/>
          </a:p>
        </p:txBody>
      </p:sp>
      <p:sp>
        <p:nvSpPr>
          <p:cNvPr id="3" name="Content Placeholder 2">
            <a:extLst>
              <a:ext uri="{FF2B5EF4-FFF2-40B4-BE49-F238E27FC236}">
                <a16:creationId xmlns:a16="http://schemas.microsoft.com/office/drawing/2014/main" id="{FD625D8F-BF66-0B89-9ABF-CFEAC94182A7}"/>
              </a:ext>
            </a:extLst>
          </p:cNvPr>
          <p:cNvSpPr>
            <a:spLocks noGrp="1"/>
          </p:cNvSpPr>
          <p:nvPr>
            <p:ph sz="half" idx="1"/>
          </p:nvPr>
        </p:nvSpPr>
        <p:spPr>
          <a:xfrm>
            <a:off x="1522413" y="2988578"/>
            <a:ext cx="4419599" cy="3183621"/>
          </a:xfrm>
        </p:spPr>
        <p:txBody>
          <a:bodyPr/>
          <a:lstStyle/>
          <a:p>
            <a:r>
              <a:rPr lang="en-IN" dirty="0"/>
              <a:t>From visualisation, we can the distribution of medals for each region.</a:t>
            </a:r>
          </a:p>
        </p:txBody>
      </p:sp>
      <p:pic>
        <p:nvPicPr>
          <p:cNvPr id="14" name="Content Placeholder 13">
            <a:extLst>
              <a:ext uri="{FF2B5EF4-FFF2-40B4-BE49-F238E27FC236}">
                <a16:creationId xmlns:a16="http://schemas.microsoft.com/office/drawing/2014/main" id="{B2F63021-FB89-4135-A335-394D61B5EF79}"/>
              </a:ext>
            </a:extLst>
          </p:cNvPr>
          <p:cNvPicPr>
            <a:picLocks noGrp="1" noChangeAspect="1"/>
          </p:cNvPicPr>
          <p:nvPr>
            <p:ph sz="half" idx="2"/>
          </p:nvPr>
        </p:nvPicPr>
        <p:blipFill>
          <a:blip r:embed="rId2"/>
          <a:stretch>
            <a:fillRect/>
          </a:stretch>
        </p:blipFill>
        <p:spPr>
          <a:xfrm>
            <a:off x="6246813" y="3002081"/>
            <a:ext cx="4419600" cy="2073037"/>
          </a:xfrm>
        </p:spPr>
      </p:pic>
    </p:spTree>
    <p:extLst>
      <p:ext uri="{BB962C8B-B14F-4D97-AF65-F5344CB8AC3E}">
        <p14:creationId xmlns:p14="http://schemas.microsoft.com/office/powerpoint/2010/main" val="3074797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7C692-F98A-8BBB-8E5A-15FF5F8796C1}"/>
              </a:ext>
            </a:extLst>
          </p:cNvPr>
          <p:cNvSpPr>
            <a:spLocks noGrp="1"/>
          </p:cNvSpPr>
          <p:nvPr>
            <p:ph type="title"/>
          </p:nvPr>
        </p:nvSpPr>
        <p:spPr/>
        <p:txBody>
          <a:bodyPr/>
          <a:lstStyle/>
          <a:p>
            <a:r>
              <a:rPr lang="en-IN" dirty="0"/>
              <a:t>EDA</a:t>
            </a:r>
          </a:p>
        </p:txBody>
      </p:sp>
      <p:sp>
        <p:nvSpPr>
          <p:cNvPr id="3" name="Text Placeholder 2">
            <a:extLst>
              <a:ext uri="{FF2B5EF4-FFF2-40B4-BE49-F238E27FC236}">
                <a16:creationId xmlns:a16="http://schemas.microsoft.com/office/drawing/2014/main" id="{C88DAFF0-4A08-14E8-05B3-A4BFF0C7F12E}"/>
              </a:ext>
            </a:extLst>
          </p:cNvPr>
          <p:cNvSpPr>
            <a:spLocks noGrp="1"/>
          </p:cNvSpPr>
          <p:nvPr>
            <p:ph type="body" idx="1"/>
          </p:nvPr>
        </p:nvSpPr>
        <p:spPr/>
        <p:txBody>
          <a:bodyPr/>
          <a:lstStyle/>
          <a:p>
            <a:r>
              <a:rPr lang="en-IN" dirty="0"/>
              <a:t>Problem Statements</a:t>
            </a:r>
          </a:p>
        </p:txBody>
      </p:sp>
    </p:spTree>
    <p:extLst>
      <p:ext uri="{BB962C8B-B14F-4D97-AF65-F5344CB8AC3E}">
        <p14:creationId xmlns:p14="http://schemas.microsoft.com/office/powerpoint/2010/main" val="201119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7E18-80A0-49EC-1FFD-180D894AEB76}"/>
              </a:ext>
            </a:extLst>
          </p:cNvPr>
          <p:cNvSpPr>
            <a:spLocks noGrp="1"/>
          </p:cNvSpPr>
          <p:nvPr>
            <p:ph type="title"/>
          </p:nvPr>
        </p:nvSpPr>
        <p:spPr/>
        <p:txBody>
          <a:bodyPr/>
          <a:lstStyle/>
          <a:p>
            <a:r>
              <a:rPr lang="en-US" dirty="0"/>
              <a:t>Are there any trends or patterns in the frequency of hosting the Olympic Games?</a:t>
            </a:r>
            <a:endParaRPr lang="en-IN" dirty="0"/>
          </a:p>
        </p:txBody>
      </p:sp>
      <p:sp>
        <p:nvSpPr>
          <p:cNvPr id="10" name="Content Placeholder 9">
            <a:extLst>
              <a:ext uri="{FF2B5EF4-FFF2-40B4-BE49-F238E27FC236}">
                <a16:creationId xmlns:a16="http://schemas.microsoft.com/office/drawing/2014/main" id="{696BFA40-3670-7705-7D50-E8EA7389A082}"/>
              </a:ext>
            </a:extLst>
          </p:cNvPr>
          <p:cNvSpPr>
            <a:spLocks noGrp="1"/>
          </p:cNvSpPr>
          <p:nvPr>
            <p:ph sz="half" idx="1"/>
          </p:nvPr>
        </p:nvSpPr>
        <p:spPr/>
        <p:txBody>
          <a:bodyPr/>
          <a:lstStyle/>
          <a:p>
            <a:r>
              <a:rPr lang="en-US" dirty="0"/>
              <a:t>Yes ,we can see a trend in frequency of hosting </a:t>
            </a:r>
            <a:r>
              <a:rPr lang="en-US" dirty="0" err="1"/>
              <a:t>olympic</a:t>
            </a:r>
            <a:r>
              <a:rPr lang="en-US" dirty="0"/>
              <a:t> games.</a:t>
            </a:r>
          </a:p>
          <a:p>
            <a:endParaRPr lang="en-IN" dirty="0"/>
          </a:p>
        </p:txBody>
      </p:sp>
      <p:graphicFrame>
        <p:nvGraphicFramePr>
          <p:cNvPr id="13" name="Content Placeholder 12">
            <a:extLst>
              <a:ext uri="{FF2B5EF4-FFF2-40B4-BE49-F238E27FC236}">
                <a16:creationId xmlns:a16="http://schemas.microsoft.com/office/drawing/2014/main" id="{4A1C9559-4588-4895-39C3-B3B214A0E827}"/>
              </a:ext>
            </a:extLst>
          </p:cNvPr>
          <p:cNvGraphicFramePr>
            <a:graphicFrameLocks noGrp="1"/>
          </p:cNvGraphicFramePr>
          <p:nvPr>
            <p:ph sz="half" idx="2"/>
          </p:nvPr>
        </p:nvGraphicFramePr>
        <p:xfrm>
          <a:off x="6246813" y="1905000"/>
          <a:ext cx="4419600" cy="4267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4460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7E18-80A0-49EC-1FFD-180D894AEB76}"/>
              </a:ext>
            </a:extLst>
          </p:cNvPr>
          <p:cNvSpPr>
            <a:spLocks noGrp="1"/>
          </p:cNvSpPr>
          <p:nvPr>
            <p:ph type="title"/>
          </p:nvPr>
        </p:nvSpPr>
        <p:spPr/>
        <p:txBody>
          <a:bodyPr/>
          <a:lstStyle/>
          <a:p>
            <a:r>
              <a:rPr lang="en-US" dirty="0"/>
              <a:t>How has the duration of the Olympic Games changed over time?</a:t>
            </a:r>
            <a:endParaRPr lang="en-IN" dirty="0"/>
          </a:p>
        </p:txBody>
      </p:sp>
      <p:pic>
        <p:nvPicPr>
          <p:cNvPr id="5" name="Content Placeholder 7">
            <a:extLst>
              <a:ext uri="{FF2B5EF4-FFF2-40B4-BE49-F238E27FC236}">
                <a16:creationId xmlns:a16="http://schemas.microsoft.com/office/drawing/2014/main" id="{FCE48CF8-1198-9899-2564-0D20CED3F09E}"/>
              </a:ext>
            </a:extLst>
          </p:cNvPr>
          <p:cNvPicPr>
            <a:picLocks noGrp="1" noChangeAspect="1"/>
          </p:cNvPicPr>
          <p:nvPr>
            <p:ph sz="half" idx="2"/>
          </p:nvPr>
        </p:nvPicPr>
        <p:blipFill>
          <a:blip r:embed="rId2"/>
          <a:stretch>
            <a:fillRect/>
          </a:stretch>
        </p:blipFill>
        <p:spPr>
          <a:xfrm>
            <a:off x="6246813" y="2708171"/>
            <a:ext cx="4419600" cy="2660857"/>
          </a:xfrm>
        </p:spPr>
      </p:pic>
      <p:pic>
        <p:nvPicPr>
          <p:cNvPr id="6" name="Content Placeholder 5">
            <a:extLst>
              <a:ext uri="{FF2B5EF4-FFF2-40B4-BE49-F238E27FC236}">
                <a16:creationId xmlns:a16="http://schemas.microsoft.com/office/drawing/2014/main" id="{91FD4D76-1486-5489-8966-08BF4FE1AB81}"/>
              </a:ext>
            </a:extLst>
          </p:cNvPr>
          <p:cNvPicPr>
            <a:picLocks noGrp="1" noChangeAspect="1"/>
          </p:cNvPicPr>
          <p:nvPr>
            <p:ph sz="half" idx="1"/>
          </p:nvPr>
        </p:nvPicPr>
        <p:blipFill>
          <a:blip r:embed="rId3"/>
          <a:stretch>
            <a:fillRect/>
          </a:stretch>
        </p:blipFill>
        <p:spPr>
          <a:xfrm>
            <a:off x="1522413" y="2712720"/>
            <a:ext cx="4419600" cy="2651760"/>
          </a:xfrm>
        </p:spPr>
      </p:pic>
    </p:spTree>
    <p:extLst>
      <p:ext uri="{BB962C8B-B14F-4D97-AF65-F5344CB8AC3E}">
        <p14:creationId xmlns:p14="http://schemas.microsoft.com/office/powerpoint/2010/main" val="3954836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7E18-80A0-49EC-1FFD-180D894AEB76}"/>
              </a:ext>
            </a:extLst>
          </p:cNvPr>
          <p:cNvSpPr>
            <a:spLocks noGrp="1"/>
          </p:cNvSpPr>
          <p:nvPr>
            <p:ph type="title"/>
          </p:nvPr>
        </p:nvSpPr>
        <p:spPr/>
        <p:txBody>
          <a:bodyPr>
            <a:normAutofit fontScale="90000"/>
          </a:bodyPr>
          <a:lstStyle/>
          <a:p>
            <a:r>
              <a:rPr lang="en-US" dirty="0"/>
              <a:t>Are there any notable events or occurrences associated with specific Olympic Games?</a:t>
            </a:r>
            <a:endParaRPr lang="en-IN" dirty="0"/>
          </a:p>
        </p:txBody>
      </p:sp>
      <p:sp>
        <p:nvSpPr>
          <p:cNvPr id="3" name="Content Placeholder 2">
            <a:extLst>
              <a:ext uri="{FF2B5EF4-FFF2-40B4-BE49-F238E27FC236}">
                <a16:creationId xmlns:a16="http://schemas.microsoft.com/office/drawing/2014/main" id="{21DFFFE3-8402-02EC-3EBE-31E7D955AD69}"/>
              </a:ext>
            </a:extLst>
          </p:cNvPr>
          <p:cNvSpPr>
            <a:spLocks noGrp="1"/>
          </p:cNvSpPr>
          <p:nvPr>
            <p:ph sz="half" idx="1"/>
          </p:nvPr>
        </p:nvSpPr>
        <p:spPr/>
        <p:txBody>
          <a:bodyPr/>
          <a:lstStyle/>
          <a:p>
            <a:r>
              <a:rPr lang="en-IN" sz="2400" dirty="0"/>
              <a:t>Yes,</a:t>
            </a:r>
            <a:r>
              <a:rPr lang="en-IN" sz="2400" baseline="0" dirty="0"/>
              <a:t> there are noticeable events. Noticeable event is the event that has won the highest no. of gold medals in that specific Olympic game.</a:t>
            </a:r>
            <a:endParaRPr lang="en-IN" dirty="0"/>
          </a:p>
        </p:txBody>
      </p:sp>
      <p:pic>
        <p:nvPicPr>
          <p:cNvPr id="6" name="Content Placeholder 5">
            <a:extLst>
              <a:ext uri="{FF2B5EF4-FFF2-40B4-BE49-F238E27FC236}">
                <a16:creationId xmlns:a16="http://schemas.microsoft.com/office/drawing/2014/main" id="{48F273A1-F669-545A-591C-00AD4DC9D5C1}"/>
              </a:ext>
            </a:extLst>
          </p:cNvPr>
          <p:cNvPicPr>
            <a:picLocks noGrp="1" noChangeAspect="1"/>
          </p:cNvPicPr>
          <p:nvPr>
            <p:ph sz="half" idx="2"/>
          </p:nvPr>
        </p:nvPicPr>
        <p:blipFill>
          <a:blip r:embed="rId2"/>
          <a:stretch>
            <a:fillRect/>
          </a:stretch>
        </p:blipFill>
        <p:spPr>
          <a:xfrm>
            <a:off x="6246813" y="2624328"/>
            <a:ext cx="4419600" cy="2828544"/>
          </a:xfrm>
        </p:spPr>
      </p:pic>
    </p:spTree>
    <p:extLst>
      <p:ext uri="{BB962C8B-B14F-4D97-AF65-F5344CB8AC3E}">
        <p14:creationId xmlns:p14="http://schemas.microsoft.com/office/powerpoint/2010/main" val="240377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7E18-80A0-49EC-1FFD-180D894AEB76}"/>
              </a:ext>
            </a:extLst>
          </p:cNvPr>
          <p:cNvSpPr>
            <a:spLocks noGrp="1"/>
          </p:cNvSpPr>
          <p:nvPr>
            <p:ph type="title"/>
          </p:nvPr>
        </p:nvSpPr>
        <p:spPr/>
        <p:txBody>
          <a:bodyPr/>
          <a:lstStyle/>
          <a:p>
            <a:r>
              <a:rPr lang="en-US" dirty="0"/>
              <a:t>Are there any emerging sports that have been recently added to the Olympics?</a:t>
            </a:r>
            <a:endParaRPr lang="en-IN" dirty="0"/>
          </a:p>
        </p:txBody>
      </p:sp>
      <p:sp>
        <p:nvSpPr>
          <p:cNvPr id="3" name="Content Placeholder 2">
            <a:extLst>
              <a:ext uri="{FF2B5EF4-FFF2-40B4-BE49-F238E27FC236}">
                <a16:creationId xmlns:a16="http://schemas.microsoft.com/office/drawing/2014/main" id="{21DFFFE3-8402-02EC-3EBE-31E7D955AD69}"/>
              </a:ext>
            </a:extLst>
          </p:cNvPr>
          <p:cNvSpPr>
            <a:spLocks noGrp="1"/>
          </p:cNvSpPr>
          <p:nvPr>
            <p:ph sz="half" idx="1"/>
          </p:nvPr>
        </p:nvSpPr>
        <p:spPr/>
        <p:txBody>
          <a:bodyPr/>
          <a:lstStyle/>
          <a:p>
            <a:r>
              <a:rPr lang="en-IN" sz="2400" dirty="0"/>
              <a:t>Yes, Rugby sevens is the sport that have been added recently in year 2016.</a:t>
            </a:r>
          </a:p>
          <a:p>
            <a:endParaRPr lang="en-IN" dirty="0"/>
          </a:p>
        </p:txBody>
      </p:sp>
      <p:pic>
        <p:nvPicPr>
          <p:cNvPr id="6" name="Content Placeholder 5">
            <a:extLst>
              <a:ext uri="{FF2B5EF4-FFF2-40B4-BE49-F238E27FC236}">
                <a16:creationId xmlns:a16="http://schemas.microsoft.com/office/drawing/2014/main" id="{41883CAD-3F06-4BEF-5968-5ED9376E16E4}"/>
              </a:ext>
            </a:extLst>
          </p:cNvPr>
          <p:cNvPicPr>
            <a:picLocks noGrp="1" noChangeAspect="1"/>
          </p:cNvPicPr>
          <p:nvPr>
            <p:ph sz="half" idx="2"/>
          </p:nvPr>
        </p:nvPicPr>
        <p:blipFill>
          <a:blip r:embed="rId2"/>
          <a:stretch>
            <a:fillRect/>
          </a:stretch>
        </p:blipFill>
        <p:spPr>
          <a:xfrm>
            <a:off x="7431634" y="3501008"/>
            <a:ext cx="2049958" cy="731919"/>
          </a:xfrm>
        </p:spPr>
      </p:pic>
    </p:spTree>
    <p:extLst>
      <p:ext uri="{BB962C8B-B14F-4D97-AF65-F5344CB8AC3E}">
        <p14:creationId xmlns:p14="http://schemas.microsoft.com/office/powerpoint/2010/main" val="141889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7E18-80A0-49EC-1FFD-180D894AEB76}"/>
              </a:ext>
            </a:extLst>
          </p:cNvPr>
          <p:cNvSpPr>
            <a:spLocks noGrp="1"/>
          </p:cNvSpPr>
          <p:nvPr>
            <p:ph type="title"/>
          </p:nvPr>
        </p:nvSpPr>
        <p:spPr/>
        <p:txBody>
          <a:bodyPr/>
          <a:lstStyle/>
          <a:p>
            <a:r>
              <a:rPr lang="en-US" dirty="0"/>
              <a:t>How has the popularity of certain sports changed over the years?</a:t>
            </a:r>
            <a:endParaRPr lang="en-IN" dirty="0"/>
          </a:p>
        </p:txBody>
      </p:sp>
      <p:sp>
        <p:nvSpPr>
          <p:cNvPr id="3" name="Content Placeholder 2">
            <a:extLst>
              <a:ext uri="{FF2B5EF4-FFF2-40B4-BE49-F238E27FC236}">
                <a16:creationId xmlns:a16="http://schemas.microsoft.com/office/drawing/2014/main" id="{21DFFFE3-8402-02EC-3EBE-31E7D955AD69}"/>
              </a:ext>
            </a:extLst>
          </p:cNvPr>
          <p:cNvSpPr>
            <a:spLocks noGrp="1"/>
          </p:cNvSpPr>
          <p:nvPr>
            <p:ph sz="half" idx="1"/>
          </p:nvPr>
        </p:nvSpPr>
        <p:spPr/>
        <p:txBody>
          <a:bodyPr/>
          <a:lstStyle/>
          <a:p>
            <a:r>
              <a:rPr lang="en-IN" sz="2400" dirty="0"/>
              <a:t>I have</a:t>
            </a:r>
            <a:r>
              <a:rPr lang="en-IN" sz="2400" baseline="0" dirty="0"/>
              <a:t> calculated popularity by calculating the highest no. of athletes participating in sport in each Olympic game. So in this way, I get the most popular sport of each game.</a:t>
            </a:r>
            <a:endParaRPr lang="en-IN" sz="2400" dirty="0"/>
          </a:p>
        </p:txBody>
      </p:sp>
      <p:pic>
        <p:nvPicPr>
          <p:cNvPr id="6" name="Content Placeholder 5">
            <a:extLst>
              <a:ext uri="{FF2B5EF4-FFF2-40B4-BE49-F238E27FC236}">
                <a16:creationId xmlns:a16="http://schemas.microsoft.com/office/drawing/2014/main" id="{80F3B7E8-6967-A2F4-190A-334E99B4D11F}"/>
              </a:ext>
            </a:extLst>
          </p:cNvPr>
          <p:cNvPicPr>
            <a:picLocks noGrp="1" noChangeAspect="1"/>
          </p:cNvPicPr>
          <p:nvPr>
            <p:ph sz="half" idx="2"/>
          </p:nvPr>
        </p:nvPicPr>
        <p:blipFill>
          <a:blip r:embed="rId2"/>
          <a:stretch>
            <a:fillRect/>
          </a:stretch>
        </p:blipFill>
        <p:spPr>
          <a:xfrm>
            <a:off x="7172531" y="2956466"/>
            <a:ext cx="2568163" cy="2164268"/>
          </a:xfrm>
        </p:spPr>
      </p:pic>
    </p:spTree>
    <p:extLst>
      <p:ext uri="{BB962C8B-B14F-4D97-AF65-F5344CB8AC3E}">
        <p14:creationId xmlns:p14="http://schemas.microsoft.com/office/powerpoint/2010/main" val="86615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7E18-80A0-49EC-1FFD-180D894AEB76}"/>
              </a:ext>
            </a:extLst>
          </p:cNvPr>
          <p:cNvSpPr>
            <a:spLocks noGrp="1"/>
          </p:cNvSpPr>
          <p:nvPr>
            <p:ph type="title"/>
          </p:nvPr>
        </p:nvSpPr>
        <p:spPr/>
        <p:txBody>
          <a:bodyPr/>
          <a:lstStyle/>
          <a:p>
            <a:r>
              <a:rPr lang="en-US" dirty="0"/>
              <a:t>Are there any sports that are specific to a particular region or culture?</a:t>
            </a:r>
            <a:endParaRPr lang="en-IN" dirty="0"/>
          </a:p>
        </p:txBody>
      </p:sp>
      <p:sp>
        <p:nvSpPr>
          <p:cNvPr id="3" name="Content Placeholder 2">
            <a:extLst>
              <a:ext uri="{FF2B5EF4-FFF2-40B4-BE49-F238E27FC236}">
                <a16:creationId xmlns:a16="http://schemas.microsoft.com/office/drawing/2014/main" id="{21DFFFE3-8402-02EC-3EBE-31E7D955AD69}"/>
              </a:ext>
            </a:extLst>
          </p:cNvPr>
          <p:cNvSpPr>
            <a:spLocks noGrp="1"/>
          </p:cNvSpPr>
          <p:nvPr>
            <p:ph sz="half" idx="1"/>
          </p:nvPr>
        </p:nvSpPr>
        <p:spPr/>
        <p:txBody>
          <a:bodyPr/>
          <a:lstStyle/>
          <a:p>
            <a:r>
              <a:rPr lang="en-US" dirty="0"/>
              <a:t>Yes, there are sports that are specific to a particular region or culture. We can see that Athletics is the only sport in 5 regions.</a:t>
            </a:r>
          </a:p>
          <a:p>
            <a:endParaRPr lang="en-IN" dirty="0"/>
          </a:p>
        </p:txBody>
      </p:sp>
      <p:pic>
        <p:nvPicPr>
          <p:cNvPr id="6" name="Content Placeholder 5">
            <a:extLst>
              <a:ext uri="{FF2B5EF4-FFF2-40B4-BE49-F238E27FC236}">
                <a16:creationId xmlns:a16="http://schemas.microsoft.com/office/drawing/2014/main" id="{4DA9F101-AA7C-2089-F633-FDB822352DA6}"/>
              </a:ext>
            </a:extLst>
          </p:cNvPr>
          <p:cNvPicPr>
            <a:picLocks noGrp="1" noChangeAspect="1"/>
          </p:cNvPicPr>
          <p:nvPr>
            <p:ph sz="half" idx="2"/>
          </p:nvPr>
        </p:nvPicPr>
        <p:blipFill>
          <a:blip r:embed="rId2"/>
          <a:stretch>
            <a:fillRect/>
          </a:stretch>
        </p:blipFill>
        <p:spPr>
          <a:xfrm>
            <a:off x="6940101" y="3489912"/>
            <a:ext cx="3033023" cy="1097375"/>
          </a:xfrm>
        </p:spPr>
      </p:pic>
    </p:spTree>
    <p:extLst>
      <p:ext uri="{BB962C8B-B14F-4D97-AF65-F5344CB8AC3E}">
        <p14:creationId xmlns:p14="http://schemas.microsoft.com/office/powerpoint/2010/main" val="561145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7E18-80A0-49EC-1FFD-180D894AEB76}"/>
              </a:ext>
            </a:extLst>
          </p:cNvPr>
          <p:cNvSpPr>
            <a:spLocks noGrp="1"/>
          </p:cNvSpPr>
          <p:nvPr>
            <p:ph type="title"/>
          </p:nvPr>
        </p:nvSpPr>
        <p:spPr/>
        <p:txBody>
          <a:bodyPr>
            <a:normAutofit fontScale="90000"/>
          </a:bodyPr>
          <a:lstStyle/>
          <a:p>
            <a:r>
              <a:rPr lang="en-US" dirty="0"/>
              <a:t>Are there any sports that have a higher number of events for one gender compared to others?</a:t>
            </a:r>
            <a:endParaRPr lang="en-IN" dirty="0"/>
          </a:p>
        </p:txBody>
      </p:sp>
      <p:sp>
        <p:nvSpPr>
          <p:cNvPr id="3" name="Content Placeholder 2">
            <a:extLst>
              <a:ext uri="{FF2B5EF4-FFF2-40B4-BE49-F238E27FC236}">
                <a16:creationId xmlns:a16="http://schemas.microsoft.com/office/drawing/2014/main" id="{21DFFFE3-8402-02EC-3EBE-31E7D955AD69}"/>
              </a:ext>
            </a:extLst>
          </p:cNvPr>
          <p:cNvSpPr>
            <a:spLocks noGrp="1"/>
          </p:cNvSpPr>
          <p:nvPr>
            <p:ph sz="half" idx="1"/>
          </p:nvPr>
        </p:nvSpPr>
        <p:spPr/>
        <p:txBody>
          <a:bodyPr>
            <a:normAutofit lnSpcReduction="10000"/>
          </a:bodyPr>
          <a:lstStyle/>
          <a:p>
            <a:r>
              <a:rPr lang="en-US" dirty="0"/>
              <a:t>Yes, 49 sports have a higher number of events for one gender compared to others. To calculate this, firstly I have calculated events for both genders acc. to their sport and then I have filtered out sports by removing those sports that have 0 events for one gender, from I get only those sports that have events for both genders. Later I filtered out sports where events are not the same.</a:t>
            </a:r>
          </a:p>
          <a:p>
            <a:endParaRPr lang="en-IN" dirty="0"/>
          </a:p>
        </p:txBody>
      </p:sp>
      <p:pic>
        <p:nvPicPr>
          <p:cNvPr id="6" name="Content Placeholder 5">
            <a:extLst>
              <a:ext uri="{FF2B5EF4-FFF2-40B4-BE49-F238E27FC236}">
                <a16:creationId xmlns:a16="http://schemas.microsoft.com/office/drawing/2014/main" id="{190DF979-6069-9AAE-BEE2-D39960AEBAA6}"/>
              </a:ext>
            </a:extLst>
          </p:cNvPr>
          <p:cNvPicPr>
            <a:picLocks noGrp="1" noChangeAspect="1"/>
          </p:cNvPicPr>
          <p:nvPr>
            <p:ph sz="half" idx="2"/>
          </p:nvPr>
        </p:nvPicPr>
        <p:blipFill>
          <a:blip r:embed="rId2"/>
          <a:stretch>
            <a:fillRect/>
          </a:stretch>
        </p:blipFill>
        <p:spPr>
          <a:xfrm>
            <a:off x="7705978" y="2941225"/>
            <a:ext cx="1501270" cy="2194750"/>
          </a:xfrm>
        </p:spPr>
      </p:pic>
    </p:spTree>
    <p:extLst>
      <p:ext uri="{BB962C8B-B14F-4D97-AF65-F5344CB8AC3E}">
        <p14:creationId xmlns:p14="http://schemas.microsoft.com/office/powerpoint/2010/main" val="315884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Oval 89">
            <a:extLst>
              <a:ext uri="{FF2B5EF4-FFF2-40B4-BE49-F238E27FC236}">
                <a16:creationId xmlns:a16="http://schemas.microsoft.com/office/drawing/2014/main" id="{AC38516E-667C-ACE2-BFA5-321378F59072}"/>
              </a:ext>
            </a:extLst>
          </p:cNvPr>
          <p:cNvSpPr/>
          <p:nvPr/>
        </p:nvSpPr>
        <p:spPr>
          <a:xfrm>
            <a:off x="602361" y="717614"/>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91" name="Group 90">
            <a:extLst>
              <a:ext uri="{FF2B5EF4-FFF2-40B4-BE49-F238E27FC236}">
                <a16:creationId xmlns:a16="http://schemas.microsoft.com/office/drawing/2014/main" id="{0FE018C1-EC3E-E37B-2AD3-E5547F02E477}"/>
              </a:ext>
            </a:extLst>
          </p:cNvPr>
          <p:cNvGrpSpPr/>
          <p:nvPr/>
        </p:nvGrpSpPr>
        <p:grpSpPr>
          <a:xfrm>
            <a:off x="722223" y="820649"/>
            <a:ext cx="302816" cy="365881"/>
            <a:chOff x="3563938" y="719138"/>
            <a:chExt cx="960438" cy="1160462"/>
          </a:xfrm>
          <a:solidFill>
            <a:schemeClr val="bg2"/>
          </a:solidFill>
          <a:effectLst/>
        </p:grpSpPr>
        <p:sp>
          <p:nvSpPr>
            <p:cNvPr id="131" name="Freeform 19">
              <a:extLst>
                <a:ext uri="{FF2B5EF4-FFF2-40B4-BE49-F238E27FC236}">
                  <a16:creationId xmlns:a16="http://schemas.microsoft.com/office/drawing/2014/main" id="{888F3F2F-279B-7B63-AA54-9AE7B3E64E05}"/>
                </a:ext>
              </a:extLst>
            </p:cNvPr>
            <p:cNvSpPr>
              <a:spLocks noEditPoints="1"/>
            </p:cNvSpPr>
            <p:nvPr/>
          </p:nvSpPr>
          <p:spPr bwMode="auto">
            <a:xfrm>
              <a:off x="3563938" y="719138"/>
              <a:ext cx="763588" cy="987425"/>
            </a:xfrm>
            <a:custGeom>
              <a:avLst/>
              <a:gdLst>
                <a:gd name="T0" fmla="*/ 481 w 481"/>
                <a:gd name="T1" fmla="*/ 524 h 622"/>
                <a:gd name="T2" fmla="*/ 481 w 481"/>
                <a:gd name="T3" fmla="*/ 0 h 622"/>
                <a:gd name="T4" fmla="*/ 0 w 481"/>
                <a:gd name="T5" fmla="*/ 0 h 622"/>
                <a:gd name="T6" fmla="*/ 0 w 481"/>
                <a:gd name="T7" fmla="*/ 622 h 622"/>
                <a:gd name="T8" fmla="*/ 383 w 481"/>
                <a:gd name="T9" fmla="*/ 622 h 622"/>
                <a:gd name="T10" fmla="*/ 481 w 481"/>
                <a:gd name="T11" fmla="*/ 524 h 622"/>
                <a:gd name="T12" fmla="*/ 387 w 481"/>
                <a:gd name="T13" fmla="*/ 527 h 622"/>
                <a:gd name="T14" fmla="*/ 439 w 481"/>
                <a:gd name="T15" fmla="*/ 527 h 622"/>
                <a:gd name="T16" fmla="*/ 387 w 481"/>
                <a:gd name="T17" fmla="*/ 579 h 622"/>
                <a:gd name="T18" fmla="*/ 387 w 481"/>
                <a:gd name="T19" fmla="*/ 527 h 622"/>
                <a:gd name="T20" fmla="*/ 28 w 481"/>
                <a:gd name="T21" fmla="*/ 28 h 622"/>
                <a:gd name="T22" fmla="*/ 453 w 481"/>
                <a:gd name="T23" fmla="*/ 28 h 622"/>
                <a:gd name="T24" fmla="*/ 453 w 481"/>
                <a:gd name="T25" fmla="*/ 499 h 622"/>
                <a:gd name="T26" fmla="*/ 359 w 481"/>
                <a:gd name="T27" fmla="*/ 499 h 622"/>
                <a:gd name="T28" fmla="*/ 359 w 481"/>
                <a:gd name="T29" fmla="*/ 594 h 622"/>
                <a:gd name="T30" fmla="*/ 28 w 481"/>
                <a:gd name="T31" fmla="*/ 594 h 622"/>
                <a:gd name="T32" fmla="*/ 28 w 481"/>
                <a:gd name="T33" fmla="*/ 2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1" h="622">
                  <a:moveTo>
                    <a:pt x="481" y="524"/>
                  </a:moveTo>
                  <a:lnTo>
                    <a:pt x="481" y="0"/>
                  </a:lnTo>
                  <a:lnTo>
                    <a:pt x="0" y="0"/>
                  </a:lnTo>
                  <a:lnTo>
                    <a:pt x="0" y="622"/>
                  </a:lnTo>
                  <a:lnTo>
                    <a:pt x="383" y="622"/>
                  </a:lnTo>
                  <a:lnTo>
                    <a:pt x="481" y="524"/>
                  </a:lnTo>
                  <a:close/>
                  <a:moveTo>
                    <a:pt x="387" y="527"/>
                  </a:moveTo>
                  <a:lnTo>
                    <a:pt x="439" y="527"/>
                  </a:lnTo>
                  <a:lnTo>
                    <a:pt x="387" y="579"/>
                  </a:lnTo>
                  <a:lnTo>
                    <a:pt x="387" y="527"/>
                  </a:lnTo>
                  <a:close/>
                  <a:moveTo>
                    <a:pt x="28" y="28"/>
                  </a:moveTo>
                  <a:lnTo>
                    <a:pt x="453" y="28"/>
                  </a:lnTo>
                  <a:lnTo>
                    <a:pt x="453" y="499"/>
                  </a:lnTo>
                  <a:lnTo>
                    <a:pt x="359" y="499"/>
                  </a:lnTo>
                  <a:lnTo>
                    <a:pt x="359" y="594"/>
                  </a:lnTo>
                  <a:lnTo>
                    <a:pt x="28" y="594"/>
                  </a:lnTo>
                  <a:lnTo>
                    <a:pt x="28"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32" name="Freeform 20">
              <a:extLst>
                <a:ext uri="{FF2B5EF4-FFF2-40B4-BE49-F238E27FC236}">
                  <a16:creationId xmlns:a16="http://schemas.microsoft.com/office/drawing/2014/main" id="{4664D87B-F8C7-9DF0-FB5D-2FEF0ED11FC7}"/>
                </a:ext>
              </a:extLst>
            </p:cNvPr>
            <p:cNvSpPr>
              <a:spLocks noEditPoints="1"/>
            </p:cNvSpPr>
            <p:nvPr/>
          </p:nvSpPr>
          <p:spPr bwMode="auto">
            <a:xfrm>
              <a:off x="3763963" y="898525"/>
              <a:ext cx="760413" cy="981075"/>
            </a:xfrm>
            <a:custGeom>
              <a:avLst/>
              <a:gdLst>
                <a:gd name="T0" fmla="*/ 374 w 479"/>
                <a:gd name="T1" fmla="*/ 0 h 618"/>
                <a:gd name="T2" fmla="*/ 374 w 479"/>
                <a:gd name="T3" fmla="*/ 28 h 618"/>
                <a:gd name="T4" fmla="*/ 451 w 479"/>
                <a:gd name="T5" fmla="*/ 28 h 618"/>
                <a:gd name="T6" fmla="*/ 451 w 479"/>
                <a:gd name="T7" fmla="*/ 496 h 618"/>
                <a:gd name="T8" fmla="*/ 358 w 479"/>
                <a:gd name="T9" fmla="*/ 496 h 618"/>
                <a:gd name="T10" fmla="*/ 358 w 479"/>
                <a:gd name="T11" fmla="*/ 590 h 618"/>
                <a:gd name="T12" fmla="*/ 28 w 479"/>
                <a:gd name="T13" fmla="*/ 590 h 618"/>
                <a:gd name="T14" fmla="*/ 28 w 479"/>
                <a:gd name="T15" fmla="*/ 528 h 618"/>
                <a:gd name="T16" fmla="*/ 0 w 479"/>
                <a:gd name="T17" fmla="*/ 528 h 618"/>
                <a:gd name="T18" fmla="*/ 0 w 479"/>
                <a:gd name="T19" fmla="*/ 618 h 618"/>
                <a:gd name="T20" fmla="*/ 381 w 479"/>
                <a:gd name="T21" fmla="*/ 618 h 618"/>
                <a:gd name="T22" fmla="*/ 479 w 479"/>
                <a:gd name="T23" fmla="*/ 523 h 618"/>
                <a:gd name="T24" fmla="*/ 479 w 479"/>
                <a:gd name="T25" fmla="*/ 0 h 618"/>
                <a:gd name="T26" fmla="*/ 374 w 479"/>
                <a:gd name="T27" fmla="*/ 0 h 618"/>
                <a:gd name="T28" fmla="*/ 437 w 479"/>
                <a:gd name="T29" fmla="*/ 524 h 618"/>
                <a:gd name="T30" fmla="*/ 386 w 479"/>
                <a:gd name="T31" fmla="*/ 575 h 618"/>
                <a:gd name="T32" fmla="*/ 386 w 479"/>
                <a:gd name="T33" fmla="*/ 524 h 618"/>
                <a:gd name="T34" fmla="*/ 437 w 479"/>
                <a:gd name="T35" fmla="*/ 524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9" h="618">
                  <a:moveTo>
                    <a:pt x="374" y="0"/>
                  </a:moveTo>
                  <a:lnTo>
                    <a:pt x="374" y="28"/>
                  </a:lnTo>
                  <a:lnTo>
                    <a:pt x="451" y="28"/>
                  </a:lnTo>
                  <a:lnTo>
                    <a:pt x="451" y="496"/>
                  </a:lnTo>
                  <a:lnTo>
                    <a:pt x="358" y="496"/>
                  </a:lnTo>
                  <a:lnTo>
                    <a:pt x="358" y="590"/>
                  </a:lnTo>
                  <a:lnTo>
                    <a:pt x="28" y="590"/>
                  </a:lnTo>
                  <a:lnTo>
                    <a:pt x="28" y="528"/>
                  </a:lnTo>
                  <a:lnTo>
                    <a:pt x="0" y="528"/>
                  </a:lnTo>
                  <a:lnTo>
                    <a:pt x="0" y="618"/>
                  </a:lnTo>
                  <a:lnTo>
                    <a:pt x="381" y="618"/>
                  </a:lnTo>
                  <a:lnTo>
                    <a:pt x="479" y="523"/>
                  </a:lnTo>
                  <a:lnTo>
                    <a:pt x="479" y="0"/>
                  </a:lnTo>
                  <a:lnTo>
                    <a:pt x="374" y="0"/>
                  </a:lnTo>
                  <a:close/>
                  <a:moveTo>
                    <a:pt x="437" y="524"/>
                  </a:moveTo>
                  <a:lnTo>
                    <a:pt x="386" y="575"/>
                  </a:lnTo>
                  <a:lnTo>
                    <a:pt x="386" y="524"/>
                  </a:lnTo>
                  <a:lnTo>
                    <a:pt x="437" y="5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33" name="Freeform 21">
              <a:extLst>
                <a:ext uri="{FF2B5EF4-FFF2-40B4-BE49-F238E27FC236}">
                  <a16:creationId xmlns:a16="http://schemas.microsoft.com/office/drawing/2014/main" id="{4895381A-8189-273C-5D83-D95D134B338E}"/>
                </a:ext>
              </a:extLst>
            </p:cNvPr>
            <p:cNvSpPr>
              <a:spLocks/>
            </p:cNvSpPr>
            <p:nvPr/>
          </p:nvSpPr>
          <p:spPr bwMode="auto">
            <a:xfrm>
              <a:off x="3752850" y="998538"/>
              <a:ext cx="385763" cy="44450"/>
            </a:xfrm>
            <a:custGeom>
              <a:avLst/>
              <a:gdLst>
                <a:gd name="T0" fmla="*/ 10 w 173"/>
                <a:gd name="T1" fmla="*/ 20 h 20"/>
                <a:gd name="T2" fmla="*/ 163 w 173"/>
                <a:gd name="T3" fmla="*/ 20 h 20"/>
                <a:gd name="T4" fmla="*/ 173 w 173"/>
                <a:gd name="T5" fmla="*/ 10 h 20"/>
                <a:gd name="T6" fmla="*/ 163 w 173"/>
                <a:gd name="T7" fmla="*/ 0 h 20"/>
                <a:gd name="T8" fmla="*/ 10 w 173"/>
                <a:gd name="T9" fmla="*/ 0 h 20"/>
                <a:gd name="T10" fmla="*/ 0 w 173"/>
                <a:gd name="T11" fmla="*/ 10 h 20"/>
                <a:gd name="T12" fmla="*/ 10 w 173"/>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73" h="20">
                  <a:moveTo>
                    <a:pt x="10" y="20"/>
                  </a:moveTo>
                  <a:cubicBezTo>
                    <a:pt x="163" y="20"/>
                    <a:pt x="163" y="20"/>
                    <a:pt x="163" y="20"/>
                  </a:cubicBezTo>
                  <a:cubicBezTo>
                    <a:pt x="168" y="20"/>
                    <a:pt x="173" y="16"/>
                    <a:pt x="173" y="10"/>
                  </a:cubicBezTo>
                  <a:cubicBezTo>
                    <a:pt x="173" y="5"/>
                    <a:pt x="168" y="0"/>
                    <a:pt x="163" y="0"/>
                  </a:cubicBezTo>
                  <a:cubicBezTo>
                    <a:pt x="10" y="0"/>
                    <a:pt x="10" y="0"/>
                    <a:pt x="10" y="0"/>
                  </a:cubicBezTo>
                  <a:cubicBezTo>
                    <a:pt x="5" y="0"/>
                    <a:pt x="0" y="5"/>
                    <a:pt x="0" y="10"/>
                  </a:cubicBezTo>
                  <a:cubicBezTo>
                    <a:pt x="0" y="16"/>
                    <a:pt x="5"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34" name="Freeform 22">
              <a:extLst>
                <a:ext uri="{FF2B5EF4-FFF2-40B4-BE49-F238E27FC236}">
                  <a16:creationId xmlns:a16="http://schemas.microsoft.com/office/drawing/2014/main" id="{4A557ADC-E600-2F61-2DAF-03ADFDFC1B6E}"/>
                </a:ext>
              </a:extLst>
            </p:cNvPr>
            <p:cNvSpPr>
              <a:spLocks/>
            </p:cNvSpPr>
            <p:nvPr/>
          </p:nvSpPr>
          <p:spPr bwMode="auto">
            <a:xfrm>
              <a:off x="3752850" y="1162050"/>
              <a:ext cx="385763" cy="44450"/>
            </a:xfrm>
            <a:custGeom>
              <a:avLst/>
              <a:gdLst>
                <a:gd name="T0" fmla="*/ 10 w 173"/>
                <a:gd name="T1" fmla="*/ 20 h 20"/>
                <a:gd name="T2" fmla="*/ 163 w 173"/>
                <a:gd name="T3" fmla="*/ 20 h 20"/>
                <a:gd name="T4" fmla="*/ 173 w 173"/>
                <a:gd name="T5" fmla="*/ 10 h 20"/>
                <a:gd name="T6" fmla="*/ 163 w 173"/>
                <a:gd name="T7" fmla="*/ 0 h 20"/>
                <a:gd name="T8" fmla="*/ 10 w 173"/>
                <a:gd name="T9" fmla="*/ 0 h 20"/>
                <a:gd name="T10" fmla="*/ 0 w 173"/>
                <a:gd name="T11" fmla="*/ 10 h 20"/>
                <a:gd name="T12" fmla="*/ 10 w 173"/>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73" h="20">
                  <a:moveTo>
                    <a:pt x="10" y="20"/>
                  </a:moveTo>
                  <a:cubicBezTo>
                    <a:pt x="163" y="20"/>
                    <a:pt x="163" y="20"/>
                    <a:pt x="163" y="20"/>
                  </a:cubicBezTo>
                  <a:cubicBezTo>
                    <a:pt x="168" y="20"/>
                    <a:pt x="173" y="16"/>
                    <a:pt x="173" y="10"/>
                  </a:cubicBezTo>
                  <a:cubicBezTo>
                    <a:pt x="173" y="5"/>
                    <a:pt x="168" y="0"/>
                    <a:pt x="163" y="0"/>
                  </a:cubicBezTo>
                  <a:cubicBezTo>
                    <a:pt x="10" y="0"/>
                    <a:pt x="10" y="0"/>
                    <a:pt x="10" y="0"/>
                  </a:cubicBezTo>
                  <a:cubicBezTo>
                    <a:pt x="5" y="0"/>
                    <a:pt x="0" y="5"/>
                    <a:pt x="0" y="10"/>
                  </a:cubicBezTo>
                  <a:cubicBezTo>
                    <a:pt x="0" y="16"/>
                    <a:pt x="5"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35" name="Freeform 23">
              <a:extLst>
                <a:ext uri="{FF2B5EF4-FFF2-40B4-BE49-F238E27FC236}">
                  <a16:creationId xmlns:a16="http://schemas.microsoft.com/office/drawing/2014/main" id="{06D10168-BDC5-37FB-3C7B-DE6CAFDA0D2B}"/>
                </a:ext>
              </a:extLst>
            </p:cNvPr>
            <p:cNvSpPr>
              <a:spLocks/>
            </p:cNvSpPr>
            <p:nvPr/>
          </p:nvSpPr>
          <p:spPr bwMode="auto">
            <a:xfrm>
              <a:off x="3752850" y="1328738"/>
              <a:ext cx="385763" cy="44450"/>
            </a:xfrm>
            <a:custGeom>
              <a:avLst/>
              <a:gdLst>
                <a:gd name="T0" fmla="*/ 163 w 173"/>
                <a:gd name="T1" fmla="*/ 0 h 20"/>
                <a:gd name="T2" fmla="*/ 10 w 173"/>
                <a:gd name="T3" fmla="*/ 0 h 20"/>
                <a:gd name="T4" fmla="*/ 0 w 173"/>
                <a:gd name="T5" fmla="*/ 10 h 20"/>
                <a:gd name="T6" fmla="*/ 10 w 173"/>
                <a:gd name="T7" fmla="*/ 20 h 20"/>
                <a:gd name="T8" fmla="*/ 163 w 173"/>
                <a:gd name="T9" fmla="*/ 20 h 20"/>
                <a:gd name="T10" fmla="*/ 173 w 173"/>
                <a:gd name="T11" fmla="*/ 10 h 20"/>
                <a:gd name="T12" fmla="*/ 163 w 173"/>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73" h="20">
                  <a:moveTo>
                    <a:pt x="163" y="0"/>
                  </a:moveTo>
                  <a:cubicBezTo>
                    <a:pt x="10" y="0"/>
                    <a:pt x="10" y="0"/>
                    <a:pt x="10" y="0"/>
                  </a:cubicBezTo>
                  <a:cubicBezTo>
                    <a:pt x="5" y="0"/>
                    <a:pt x="0" y="4"/>
                    <a:pt x="0" y="10"/>
                  </a:cubicBezTo>
                  <a:cubicBezTo>
                    <a:pt x="0" y="15"/>
                    <a:pt x="5" y="20"/>
                    <a:pt x="10" y="20"/>
                  </a:cubicBezTo>
                  <a:cubicBezTo>
                    <a:pt x="163" y="20"/>
                    <a:pt x="163" y="20"/>
                    <a:pt x="163" y="20"/>
                  </a:cubicBezTo>
                  <a:cubicBezTo>
                    <a:pt x="168" y="20"/>
                    <a:pt x="173" y="15"/>
                    <a:pt x="173" y="10"/>
                  </a:cubicBezTo>
                  <a:cubicBezTo>
                    <a:pt x="173" y="4"/>
                    <a:pt x="168" y="0"/>
                    <a:pt x="1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sp>
        <p:nvSpPr>
          <p:cNvPr id="102" name="Oval 101">
            <a:extLst>
              <a:ext uri="{FF2B5EF4-FFF2-40B4-BE49-F238E27FC236}">
                <a16:creationId xmlns:a16="http://schemas.microsoft.com/office/drawing/2014/main" id="{65CD4B87-FAB9-E163-AFAD-2A099E8515AC}"/>
              </a:ext>
            </a:extLst>
          </p:cNvPr>
          <p:cNvSpPr/>
          <p:nvPr/>
        </p:nvSpPr>
        <p:spPr>
          <a:xfrm>
            <a:off x="641876" y="3616859"/>
            <a:ext cx="540000" cy="54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3" name="Group 102">
            <a:extLst>
              <a:ext uri="{FF2B5EF4-FFF2-40B4-BE49-F238E27FC236}">
                <a16:creationId xmlns:a16="http://schemas.microsoft.com/office/drawing/2014/main" id="{B432D9AD-2A31-D3C2-584D-C54868B8B592}"/>
              </a:ext>
            </a:extLst>
          </p:cNvPr>
          <p:cNvGrpSpPr/>
          <p:nvPr/>
        </p:nvGrpSpPr>
        <p:grpSpPr>
          <a:xfrm>
            <a:off x="749157" y="3718394"/>
            <a:ext cx="325438" cy="320676"/>
            <a:chOff x="5748338" y="2379663"/>
            <a:chExt cx="325438" cy="320676"/>
          </a:xfrm>
          <a:solidFill>
            <a:schemeClr val="bg2"/>
          </a:solidFill>
          <a:effectLst/>
        </p:grpSpPr>
        <p:sp>
          <p:nvSpPr>
            <p:cNvPr id="116" name="Freeform 53">
              <a:extLst>
                <a:ext uri="{FF2B5EF4-FFF2-40B4-BE49-F238E27FC236}">
                  <a16:creationId xmlns:a16="http://schemas.microsoft.com/office/drawing/2014/main" id="{C478F138-FC43-71FD-E948-7C96FA13A24A}"/>
                </a:ext>
              </a:extLst>
            </p:cNvPr>
            <p:cNvSpPr>
              <a:spLocks/>
            </p:cNvSpPr>
            <p:nvPr/>
          </p:nvSpPr>
          <p:spPr bwMode="auto">
            <a:xfrm>
              <a:off x="5748338" y="2593976"/>
              <a:ext cx="106363" cy="106363"/>
            </a:xfrm>
            <a:custGeom>
              <a:avLst/>
              <a:gdLst>
                <a:gd name="T0" fmla="*/ 10 w 67"/>
                <a:gd name="T1" fmla="*/ 0 h 67"/>
                <a:gd name="T2" fmla="*/ 3 w 67"/>
                <a:gd name="T3" fmla="*/ 33 h 67"/>
                <a:gd name="T4" fmla="*/ 0 w 67"/>
                <a:gd name="T5" fmla="*/ 67 h 67"/>
                <a:gd name="T6" fmla="*/ 34 w 67"/>
                <a:gd name="T7" fmla="*/ 64 h 67"/>
                <a:gd name="T8" fmla="*/ 67 w 67"/>
                <a:gd name="T9" fmla="*/ 57 h 67"/>
                <a:gd name="T10" fmla="*/ 37 w 67"/>
                <a:gd name="T11" fmla="*/ 30 h 67"/>
                <a:gd name="T12" fmla="*/ 10 w 67"/>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67" h="67">
                  <a:moveTo>
                    <a:pt x="10" y="0"/>
                  </a:moveTo>
                  <a:lnTo>
                    <a:pt x="3" y="33"/>
                  </a:lnTo>
                  <a:lnTo>
                    <a:pt x="0" y="67"/>
                  </a:lnTo>
                  <a:lnTo>
                    <a:pt x="34" y="64"/>
                  </a:lnTo>
                  <a:lnTo>
                    <a:pt x="67" y="57"/>
                  </a:lnTo>
                  <a:lnTo>
                    <a:pt x="37" y="3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17" name="Freeform 54">
              <a:extLst>
                <a:ext uri="{FF2B5EF4-FFF2-40B4-BE49-F238E27FC236}">
                  <a16:creationId xmlns:a16="http://schemas.microsoft.com/office/drawing/2014/main" id="{7526A6AA-E921-B7E6-7FE8-38AD3303C3B5}"/>
                </a:ext>
              </a:extLst>
            </p:cNvPr>
            <p:cNvSpPr>
              <a:spLocks/>
            </p:cNvSpPr>
            <p:nvPr/>
          </p:nvSpPr>
          <p:spPr bwMode="auto">
            <a:xfrm>
              <a:off x="5780088" y="2427288"/>
              <a:ext cx="234950" cy="241300"/>
            </a:xfrm>
            <a:custGeom>
              <a:avLst/>
              <a:gdLst>
                <a:gd name="T0" fmla="*/ 54 w 148"/>
                <a:gd name="T1" fmla="*/ 135 h 152"/>
                <a:gd name="T2" fmla="*/ 47 w 148"/>
                <a:gd name="T3" fmla="*/ 125 h 152"/>
                <a:gd name="T4" fmla="*/ 132 w 148"/>
                <a:gd name="T5" fmla="*/ 41 h 152"/>
                <a:gd name="T6" fmla="*/ 111 w 148"/>
                <a:gd name="T7" fmla="*/ 21 h 152"/>
                <a:gd name="T8" fmla="*/ 27 w 148"/>
                <a:gd name="T9" fmla="*/ 105 h 152"/>
                <a:gd name="T10" fmla="*/ 17 w 148"/>
                <a:gd name="T11" fmla="*/ 95 h 152"/>
                <a:gd name="T12" fmla="*/ 101 w 148"/>
                <a:gd name="T13" fmla="*/ 10 h 152"/>
                <a:gd name="T14" fmla="*/ 94 w 148"/>
                <a:gd name="T15" fmla="*/ 0 h 152"/>
                <a:gd name="T16" fmla="*/ 0 w 148"/>
                <a:gd name="T17" fmla="*/ 95 h 152"/>
                <a:gd name="T18" fmla="*/ 54 w 148"/>
                <a:gd name="T19" fmla="*/ 152 h 152"/>
                <a:gd name="T20" fmla="*/ 148 w 148"/>
                <a:gd name="T21" fmla="*/ 58 h 152"/>
                <a:gd name="T22" fmla="*/ 142 w 148"/>
                <a:gd name="T23" fmla="*/ 48 h 152"/>
                <a:gd name="T24" fmla="*/ 54 w 148"/>
                <a:gd name="T25" fmla="*/ 135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8" h="152">
                  <a:moveTo>
                    <a:pt x="54" y="135"/>
                  </a:moveTo>
                  <a:lnTo>
                    <a:pt x="47" y="125"/>
                  </a:lnTo>
                  <a:lnTo>
                    <a:pt x="132" y="41"/>
                  </a:lnTo>
                  <a:lnTo>
                    <a:pt x="111" y="21"/>
                  </a:lnTo>
                  <a:lnTo>
                    <a:pt x="27" y="105"/>
                  </a:lnTo>
                  <a:lnTo>
                    <a:pt x="17" y="95"/>
                  </a:lnTo>
                  <a:lnTo>
                    <a:pt x="101" y="10"/>
                  </a:lnTo>
                  <a:lnTo>
                    <a:pt x="94" y="0"/>
                  </a:lnTo>
                  <a:lnTo>
                    <a:pt x="0" y="95"/>
                  </a:lnTo>
                  <a:lnTo>
                    <a:pt x="54" y="152"/>
                  </a:lnTo>
                  <a:lnTo>
                    <a:pt x="148" y="58"/>
                  </a:lnTo>
                  <a:lnTo>
                    <a:pt x="142" y="48"/>
                  </a:lnTo>
                  <a:lnTo>
                    <a:pt x="54"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18" name="Freeform 55">
              <a:extLst>
                <a:ext uri="{FF2B5EF4-FFF2-40B4-BE49-F238E27FC236}">
                  <a16:creationId xmlns:a16="http://schemas.microsoft.com/office/drawing/2014/main" id="{FC97DB0D-B822-049F-7C76-E7E6943CB62C}"/>
                </a:ext>
              </a:extLst>
            </p:cNvPr>
            <p:cNvSpPr>
              <a:spLocks/>
            </p:cNvSpPr>
            <p:nvPr/>
          </p:nvSpPr>
          <p:spPr bwMode="auto">
            <a:xfrm>
              <a:off x="5946776" y="2379663"/>
              <a:ext cx="127000" cy="128588"/>
            </a:xfrm>
            <a:custGeom>
              <a:avLst/>
              <a:gdLst>
                <a:gd name="T0" fmla="*/ 22 w 24"/>
                <a:gd name="T1" fmla="*/ 12 h 24"/>
                <a:gd name="T2" fmla="*/ 11 w 24"/>
                <a:gd name="T3" fmla="*/ 1 h 24"/>
                <a:gd name="T4" fmla="*/ 5 w 24"/>
                <a:gd name="T5" fmla="*/ 1 h 24"/>
                <a:gd name="T6" fmla="*/ 5 w 24"/>
                <a:gd name="T7" fmla="*/ 1 h 24"/>
                <a:gd name="T8" fmla="*/ 5 w 24"/>
                <a:gd name="T9" fmla="*/ 1 h 24"/>
                <a:gd name="T10" fmla="*/ 0 w 24"/>
                <a:gd name="T11" fmla="*/ 7 h 24"/>
                <a:gd name="T12" fmla="*/ 17 w 24"/>
                <a:gd name="T13" fmla="*/ 24 h 24"/>
                <a:gd name="T14" fmla="*/ 22 w 24"/>
                <a:gd name="T15" fmla="*/ 18 h 24"/>
                <a:gd name="T16" fmla="*/ 22 w 24"/>
                <a:gd name="T17" fmla="*/ 18 h 24"/>
                <a:gd name="T18" fmla="*/ 22 w 24"/>
                <a:gd name="T19" fmla="*/ 18 h 24"/>
                <a:gd name="T20" fmla="*/ 22 w 24"/>
                <a:gd name="T2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4">
                  <a:moveTo>
                    <a:pt x="22" y="12"/>
                  </a:moveTo>
                  <a:cubicBezTo>
                    <a:pt x="11" y="1"/>
                    <a:pt x="11" y="1"/>
                    <a:pt x="11" y="1"/>
                  </a:cubicBezTo>
                  <a:cubicBezTo>
                    <a:pt x="9" y="0"/>
                    <a:pt x="7" y="0"/>
                    <a:pt x="5" y="1"/>
                  </a:cubicBezTo>
                  <a:cubicBezTo>
                    <a:pt x="5" y="1"/>
                    <a:pt x="5" y="1"/>
                    <a:pt x="5" y="1"/>
                  </a:cubicBezTo>
                  <a:cubicBezTo>
                    <a:pt x="5" y="1"/>
                    <a:pt x="5" y="1"/>
                    <a:pt x="5" y="1"/>
                  </a:cubicBezTo>
                  <a:cubicBezTo>
                    <a:pt x="0" y="7"/>
                    <a:pt x="0" y="7"/>
                    <a:pt x="0" y="7"/>
                  </a:cubicBezTo>
                  <a:cubicBezTo>
                    <a:pt x="17" y="24"/>
                    <a:pt x="17" y="24"/>
                    <a:pt x="17" y="24"/>
                  </a:cubicBezTo>
                  <a:cubicBezTo>
                    <a:pt x="22" y="18"/>
                    <a:pt x="22" y="18"/>
                    <a:pt x="22" y="18"/>
                  </a:cubicBezTo>
                  <a:cubicBezTo>
                    <a:pt x="22" y="18"/>
                    <a:pt x="22" y="18"/>
                    <a:pt x="22" y="18"/>
                  </a:cubicBezTo>
                  <a:cubicBezTo>
                    <a:pt x="22" y="18"/>
                    <a:pt x="22" y="18"/>
                    <a:pt x="22" y="18"/>
                  </a:cubicBezTo>
                  <a:cubicBezTo>
                    <a:pt x="24" y="16"/>
                    <a:pt x="24" y="14"/>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sp>
        <p:nvSpPr>
          <p:cNvPr id="104" name="TextBox 62">
            <a:extLst>
              <a:ext uri="{FF2B5EF4-FFF2-40B4-BE49-F238E27FC236}">
                <a16:creationId xmlns:a16="http://schemas.microsoft.com/office/drawing/2014/main" id="{10E6CDE3-EE67-DC65-42FE-218E0F1D3E87}"/>
              </a:ext>
            </a:extLst>
          </p:cNvPr>
          <p:cNvSpPr txBox="1"/>
          <p:nvPr/>
        </p:nvSpPr>
        <p:spPr>
          <a:xfrm>
            <a:off x="1207934" y="833725"/>
            <a:ext cx="1079142"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dirty="0">
                <a:latin typeface="+mj-lt"/>
              </a:rPr>
              <a:t>Objective</a:t>
            </a:r>
            <a:endParaRPr lang="id-ID" sz="1400" dirty="0">
              <a:latin typeface="+mj-lt"/>
            </a:endParaRPr>
          </a:p>
        </p:txBody>
      </p:sp>
      <p:sp>
        <p:nvSpPr>
          <p:cNvPr id="105" name="Rectangle 104">
            <a:extLst>
              <a:ext uri="{FF2B5EF4-FFF2-40B4-BE49-F238E27FC236}">
                <a16:creationId xmlns:a16="http://schemas.microsoft.com/office/drawing/2014/main" id="{68A3C51F-8C8B-2DF2-98A7-2F88BED4B00A}"/>
              </a:ext>
            </a:extLst>
          </p:cNvPr>
          <p:cNvSpPr/>
          <p:nvPr/>
        </p:nvSpPr>
        <p:spPr>
          <a:xfrm>
            <a:off x="1202876" y="1188900"/>
            <a:ext cx="3140441" cy="156370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The analysis scope encompasses a comprehensive examination of the Olympics database, covering data from multiple editions of the Olympic Games. It includes analyzing records related to games editions, sports disciplines, individual events, participants' information, medal outcomes, and the representation of different regions worldwide.</a:t>
            </a:r>
            <a:endParaRPr lang="id-ID" sz="1200" dirty="0"/>
          </a:p>
        </p:txBody>
      </p:sp>
      <p:sp>
        <p:nvSpPr>
          <p:cNvPr id="106" name="TextBox 64">
            <a:extLst>
              <a:ext uri="{FF2B5EF4-FFF2-40B4-BE49-F238E27FC236}">
                <a16:creationId xmlns:a16="http://schemas.microsoft.com/office/drawing/2014/main" id="{2FC9E92C-0612-C298-1EB6-E55A4BCC90E9}"/>
              </a:ext>
            </a:extLst>
          </p:cNvPr>
          <p:cNvSpPr txBox="1"/>
          <p:nvPr/>
        </p:nvSpPr>
        <p:spPr>
          <a:xfrm>
            <a:off x="1289157" y="3747818"/>
            <a:ext cx="58221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400" dirty="0">
                <a:latin typeface="+mj-lt"/>
              </a:rPr>
              <a:t>Goal</a:t>
            </a:r>
            <a:endParaRPr lang="id-ID" sz="1400" dirty="0">
              <a:latin typeface="+mj-lt"/>
            </a:endParaRPr>
          </a:p>
        </p:txBody>
      </p:sp>
      <p:sp>
        <p:nvSpPr>
          <p:cNvPr id="107" name="Rectangle 106">
            <a:extLst>
              <a:ext uri="{FF2B5EF4-FFF2-40B4-BE49-F238E27FC236}">
                <a16:creationId xmlns:a16="http://schemas.microsoft.com/office/drawing/2014/main" id="{25B28655-A1C3-5028-59C5-E4214193A359}"/>
              </a:ext>
            </a:extLst>
          </p:cNvPr>
          <p:cNvSpPr/>
          <p:nvPr/>
        </p:nvSpPr>
        <p:spPr>
          <a:xfrm>
            <a:off x="1202876" y="4105396"/>
            <a:ext cx="3307360" cy="156370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t>The objective of analyzing the Olympics database is to gain valuable insights into the historical data of the Olympic Games. This analysis aims to explore various dimensions, including games, sports, events, participants, medals, and regional representation, to understand the evolution of the Games and extract meaningful patterns from the data.</a:t>
            </a:r>
            <a:endParaRPr lang="id-ID" sz="1200" dirty="0"/>
          </a:p>
        </p:txBody>
      </p:sp>
      <p:sp>
        <p:nvSpPr>
          <p:cNvPr id="108" name="TextBox 66">
            <a:extLst>
              <a:ext uri="{FF2B5EF4-FFF2-40B4-BE49-F238E27FC236}">
                <a16:creationId xmlns:a16="http://schemas.microsoft.com/office/drawing/2014/main" id="{A2EF58F6-96B2-AFFA-CB7C-5D1921335520}"/>
              </a:ext>
            </a:extLst>
          </p:cNvPr>
          <p:cNvSpPr txBox="1"/>
          <p:nvPr/>
        </p:nvSpPr>
        <p:spPr>
          <a:xfrm>
            <a:off x="7845509" y="2537765"/>
            <a:ext cx="1576072"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dirty="0">
                <a:latin typeface="+mj-lt"/>
              </a:rPr>
              <a:t>Analysis Scope</a:t>
            </a:r>
            <a:endParaRPr lang="id-ID" sz="1400" dirty="0">
              <a:latin typeface="+mj-lt"/>
            </a:endParaRPr>
          </a:p>
        </p:txBody>
      </p:sp>
      <p:sp>
        <p:nvSpPr>
          <p:cNvPr id="109" name="Rectangle 108">
            <a:extLst>
              <a:ext uri="{FF2B5EF4-FFF2-40B4-BE49-F238E27FC236}">
                <a16:creationId xmlns:a16="http://schemas.microsoft.com/office/drawing/2014/main" id="{5E3CEBDE-4E67-4969-F117-9009A9EF54E6}"/>
              </a:ext>
            </a:extLst>
          </p:cNvPr>
          <p:cNvSpPr/>
          <p:nvPr/>
        </p:nvSpPr>
        <p:spPr>
          <a:xfrm>
            <a:off x="7822073" y="2870655"/>
            <a:ext cx="3140440" cy="175432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The primary goal of this analysis is to provide a detailed overview of the Olympic Games  historical data. By conducting extensive research and exploration, the aim is to identify trends, patterns, and significant insights from different aspects of the Games. The analysis seeks to present a cohesive narrative that showcases the rich history and evolution of the Olympics.</a:t>
            </a:r>
            <a:r>
              <a:rPr lang="en-IN" sz="1200" dirty="0"/>
              <a:t> Games </a:t>
            </a:r>
            <a:endParaRPr lang="id-ID" sz="1200" dirty="0"/>
          </a:p>
        </p:txBody>
      </p:sp>
      <p:sp>
        <p:nvSpPr>
          <p:cNvPr id="111" name="Rectangle 110">
            <a:extLst>
              <a:ext uri="{FF2B5EF4-FFF2-40B4-BE49-F238E27FC236}">
                <a16:creationId xmlns:a16="http://schemas.microsoft.com/office/drawing/2014/main" id="{AF3ADC70-FF11-1CCD-7C03-C372F662C44A}"/>
              </a:ext>
            </a:extLst>
          </p:cNvPr>
          <p:cNvSpPr/>
          <p:nvPr/>
        </p:nvSpPr>
        <p:spPr>
          <a:xfrm>
            <a:off x="5266382" y="2703732"/>
            <a:ext cx="2012762"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id-ID" sz="1200" dirty="0"/>
          </a:p>
        </p:txBody>
      </p:sp>
      <p:sp>
        <p:nvSpPr>
          <p:cNvPr id="141" name="Oval 140">
            <a:extLst>
              <a:ext uri="{FF2B5EF4-FFF2-40B4-BE49-F238E27FC236}">
                <a16:creationId xmlns:a16="http://schemas.microsoft.com/office/drawing/2014/main" id="{E8A86E45-F982-6E79-B132-79C6EC864412}"/>
              </a:ext>
            </a:extLst>
          </p:cNvPr>
          <p:cNvSpPr/>
          <p:nvPr/>
        </p:nvSpPr>
        <p:spPr>
          <a:xfrm>
            <a:off x="7208930" y="2496848"/>
            <a:ext cx="540000" cy="54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42" name="Group 141">
            <a:extLst>
              <a:ext uri="{FF2B5EF4-FFF2-40B4-BE49-F238E27FC236}">
                <a16:creationId xmlns:a16="http://schemas.microsoft.com/office/drawing/2014/main" id="{AD8B9E1B-AA52-7E9A-F205-12D93DAA7EBC}"/>
              </a:ext>
            </a:extLst>
          </p:cNvPr>
          <p:cNvGrpSpPr/>
          <p:nvPr/>
        </p:nvGrpSpPr>
        <p:grpSpPr>
          <a:xfrm>
            <a:off x="7323072" y="2682768"/>
            <a:ext cx="334197" cy="274441"/>
            <a:chOff x="3188335" y="2400396"/>
            <a:chExt cx="479426" cy="393701"/>
          </a:xfrm>
          <a:solidFill>
            <a:schemeClr val="bg2"/>
          </a:solidFill>
          <a:effectLst/>
        </p:grpSpPr>
        <p:sp>
          <p:nvSpPr>
            <p:cNvPr id="143" name="Freeform 47">
              <a:extLst>
                <a:ext uri="{FF2B5EF4-FFF2-40B4-BE49-F238E27FC236}">
                  <a16:creationId xmlns:a16="http://schemas.microsoft.com/office/drawing/2014/main" id="{40284903-EE30-DF6D-CE32-B0C500746861}"/>
                </a:ext>
              </a:extLst>
            </p:cNvPr>
            <p:cNvSpPr>
              <a:spLocks/>
            </p:cNvSpPr>
            <p:nvPr/>
          </p:nvSpPr>
          <p:spPr bwMode="auto">
            <a:xfrm>
              <a:off x="3221673" y="2424209"/>
              <a:ext cx="374650" cy="369888"/>
            </a:xfrm>
            <a:custGeom>
              <a:avLst/>
              <a:gdLst>
                <a:gd name="T0" fmla="*/ 0 w 152"/>
                <a:gd name="T1" fmla="*/ 55 h 149"/>
                <a:gd name="T2" fmla="*/ 46 w 152"/>
                <a:gd name="T3" fmla="*/ 59 h 149"/>
                <a:gd name="T4" fmla="*/ 46 w 152"/>
                <a:gd name="T5" fmla="*/ 60 h 149"/>
                <a:gd name="T6" fmla="*/ 55 w 152"/>
                <a:gd name="T7" fmla="*/ 74 h 149"/>
                <a:gd name="T8" fmla="*/ 20 w 152"/>
                <a:gd name="T9" fmla="*/ 138 h 149"/>
                <a:gd name="T10" fmla="*/ 19 w 152"/>
                <a:gd name="T11" fmla="*/ 138 h 149"/>
                <a:gd name="T12" fmla="*/ 14 w 152"/>
                <a:gd name="T13" fmla="*/ 143 h 149"/>
                <a:gd name="T14" fmla="*/ 19 w 152"/>
                <a:gd name="T15" fmla="*/ 149 h 149"/>
                <a:gd name="T16" fmla="*/ 29 w 152"/>
                <a:gd name="T17" fmla="*/ 149 h 149"/>
                <a:gd name="T18" fmla="*/ 35 w 152"/>
                <a:gd name="T19" fmla="*/ 143 h 149"/>
                <a:gd name="T20" fmla="*/ 30 w 152"/>
                <a:gd name="T21" fmla="*/ 138 h 149"/>
                <a:gd name="T22" fmla="*/ 67 w 152"/>
                <a:gd name="T23" fmla="*/ 75 h 149"/>
                <a:gd name="T24" fmla="*/ 68 w 152"/>
                <a:gd name="T25" fmla="*/ 75 h 149"/>
                <a:gd name="T26" fmla="*/ 97 w 152"/>
                <a:gd name="T27" fmla="*/ 139 h 149"/>
                <a:gd name="T28" fmla="*/ 93 w 152"/>
                <a:gd name="T29" fmla="*/ 144 h 149"/>
                <a:gd name="T30" fmla="*/ 99 w 152"/>
                <a:gd name="T31" fmla="*/ 149 h 149"/>
                <a:gd name="T32" fmla="*/ 109 w 152"/>
                <a:gd name="T33" fmla="*/ 149 h 149"/>
                <a:gd name="T34" fmla="*/ 115 w 152"/>
                <a:gd name="T35" fmla="*/ 144 h 149"/>
                <a:gd name="T36" fmla="*/ 110 w 152"/>
                <a:gd name="T37" fmla="*/ 138 h 149"/>
                <a:gd name="T38" fmla="*/ 79 w 152"/>
                <a:gd name="T39" fmla="*/ 73 h 149"/>
                <a:gd name="T40" fmla="*/ 86 w 152"/>
                <a:gd name="T41" fmla="*/ 63 h 149"/>
                <a:gd name="T42" fmla="*/ 152 w 152"/>
                <a:gd name="T43" fmla="*/ 69 h 149"/>
                <a:gd name="T44" fmla="*/ 152 w 152"/>
                <a:gd name="T45" fmla="*/ 0 h 149"/>
                <a:gd name="T46" fmla="*/ 0 w 152"/>
                <a:gd name="T47" fmla="*/ 26 h 149"/>
                <a:gd name="T48" fmla="*/ 0 w 152"/>
                <a:gd name="T49" fmla="*/ 5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49">
                  <a:moveTo>
                    <a:pt x="0" y="55"/>
                  </a:moveTo>
                  <a:cubicBezTo>
                    <a:pt x="46" y="59"/>
                    <a:pt x="46" y="59"/>
                    <a:pt x="46" y="59"/>
                  </a:cubicBezTo>
                  <a:cubicBezTo>
                    <a:pt x="46" y="60"/>
                    <a:pt x="46" y="60"/>
                    <a:pt x="46" y="60"/>
                  </a:cubicBezTo>
                  <a:cubicBezTo>
                    <a:pt x="46" y="66"/>
                    <a:pt x="50" y="72"/>
                    <a:pt x="55" y="74"/>
                  </a:cubicBezTo>
                  <a:cubicBezTo>
                    <a:pt x="41" y="100"/>
                    <a:pt x="24" y="129"/>
                    <a:pt x="20" y="138"/>
                  </a:cubicBezTo>
                  <a:cubicBezTo>
                    <a:pt x="19" y="138"/>
                    <a:pt x="19" y="138"/>
                    <a:pt x="19" y="138"/>
                  </a:cubicBezTo>
                  <a:cubicBezTo>
                    <a:pt x="16" y="138"/>
                    <a:pt x="14" y="140"/>
                    <a:pt x="14" y="143"/>
                  </a:cubicBezTo>
                  <a:cubicBezTo>
                    <a:pt x="14" y="146"/>
                    <a:pt x="16" y="149"/>
                    <a:pt x="19" y="149"/>
                  </a:cubicBezTo>
                  <a:cubicBezTo>
                    <a:pt x="29" y="149"/>
                    <a:pt x="29" y="149"/>
                    <a:pt x="29" y="149"/>
                  </a:cubicBezTo>
                  <a:cubicBezTo>
                    <a:pt x="32" y="149"/>
                    <a:pt x="35" y="146"/>
                    <a:pt x="35" y="143"/>
                  </a:cubicBezTo>
                  <a:cubicBezTo>
                    <a:pt x="35" y="141"/>
                    <a:pt x="33" y="139"/>
                    <a:pt x="30" y="138"/>
                  </a:cubicBezTo>
                  <a:cubicBezTo>
                    <a:pt x="67" y="75"/>
                    <a:pt x="67" y="75"/>
                    <a:pt x="67" y="75"/>
                  </a:cubicBezTo>
                  <a:cubicBezTo>
                    <a:pt x="68" y="75"/>
                    <a:pt x="68" y="75"/>
                    <a:pt x="68" y="75"/>
                  </a:cubicBezTo>
                  <a:cubicBezTo>
                    <a:pt x="97" y="139"/>
                    <a:pt x="97" y="139"/>
                    <a:pt x="97" y="139"/>
                  </a:cubicBezTo>
                  <a:cubicBezTo>
                    <a:pt x="95" y="140"/>
                    <a:pt x="93" y="141"/>
                    <a:pt x="93" y="144"/>
                  </a:cubicBezTo>
                  <a:cubicBezTo>
                    <a:pt x="93" y="146"/>
                    <a:pt x="96" y="149"/>
                    <a:pt x="99" y="149"/>
                  </a:cubicBezTo>
                  <a:cubicBezTo>
                    <a:pt x="109" y="149"/>
                    <a:pt x="109" y="149"/>
                    <a:pt x="109" y="149"/>
                  </a:cubicBezTo>
                  <a:cubicBezTo>
                    <a:pt x="112" y="149"/>
                    <a:pt x="115" y="146"/>
                    <a:pt x="115" y="144"/>
                  </a:cubicBezTo>
                  <a:cubicBezTo>
                    <a:pt x="115" y="141"/>
                    <a:pt x="113" y="139"/>
                    <a:pt x="110" y="138"/>
                  </a:cubicBezTo>
                  <a:cubicBezTo>
                    <a:pt x="79" y="73"/>
                    <a:pt x="79" y="73"/>
                    <a:pt x="79" y="73"/>
                  </a:cubicBezTo>
                  <a:cubicBezTo>
                    <a:pt x="82" y="71"/>
                    <a:pt x="85" y="67"/>
                    <a:pt x="86" y="63"/>
                  </a:cubicBezTo>
                  <a:cubicBezTo>
                    <a:pt x="152" y="69"/>
                    <a:pt x="152" y="69"/>
                    <a:pt x="152" y="69"/>
                  </a:cubicBezTo>
                  <a:cubicBezTo>
                    <a:pt x="152" y="0"/>
                    <a:pt x="152" y="0"/>
                    <a:pt x="152" y="0"/>
                  </a:cubicBezTo>
                  <a:cubicBezTo>
                    <a:pt x="0" y="26"/>
                    <a:pt x="0" y="26"/>
                    <a:pt x="0" y="26"/>
                  </a:cubicBezTo>
                  <a:lnTo>
                    <a:pt x="0"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44" name="Freeform 48">
              <a:extLst>
                <a:ext uri="{FF2B5EF4-FFF2-40B4-BE49-F238E27FC236}">
                  <a16:creationId xmlns:a16="http://schemas.microsoft.com/office/drawing/2014/main" id="{9A549E1C-BE77-779B-76F6-596996B52297}"/>
                </a:ext>
              </a:extLst>
            </p:cNvPr>
            <p:cNvSpPr>
              <a:spLocks/>
            </p:cNvSpPr>
            <p:nvPr/>
          </p:nvSpPr>
          <p:spPr bwMode="auto">
            <a:xfrm>
              <a:off x="3609023" y="2400396"/>
              <a:ext cx="58738" cy="219075"/>
            </a:xfrm>
            <a:custGeom>
              <a:avLst/>
              <a:gdLst>
                <a:gd name="T0" fmla="*/ 12 w 24"/>
                <a:gd name="T1" fmla="*/ 0 h 89"/>
                <a:gd name="T2" fmla="*/ 0 w 24"/>
                <a:gd name="T3" fmla="*/ 12 h 89"/>
                <a:gd name="T4" fmla="*/ 0 w 24"/>
                <a:gd name="T5" fmla="*/ 77 h 89"/>
                <a:gd name="T6" fmla="*/ 12 w 24"/>
                <a:gd name="T7" fmla="*/ 89 h 89"/>
                <a:gd name="T8" fmla="*/ 24 w 24"/>
                <a:gd name="T9" fmla="*/ 77 h 89"/>
                <a:gd name="T10" fmla="*/ 24 w 24"/>
                <a:gd name="T11" fmla="*/ 12 h 89"/>
                <a:gd name="T12" fmla="*/ 12 w 2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24" h="89">
                  <a:moveTo>
                    <a:pt x="12" y="0"/>
                  </a:moveTo>
                  <a:cubicBezTo>
                    <a:pt x="6" y="0"/>
                    <a:pt x="0" y="6"/>
                    <a:pt x="0" y="12"/>
                  </a:cubicBezTo>
                  <a:cubicBezTo>
                    <a:pt x="0" y="77"/>
                    <a:pt x="0" y="77"/>
                    <a:pt x="0" y="77"/>
                  </a:cubicBezTo>
                  <a:cubicBezTo>
                    <a:pt x="0" y="84"/>
                    <a:pt x="6" y="89"/>
                    <a:pt x="12" y="89"/>
                  </a:cubicBezTo>
                  <a:cubicBezTo>
                    <a:pt x="19" y="89"/>
                    <a:pt x="24" y="84"/>
                    <a:pt x="24" y="77"/>
                  </a:cubicBezTo>
                  <a:cubicBezTo>
                    <a:pt x="24" y="12"/>
                    <a:pt x="24" y="12"/>
                    <a:pt x="24" y="12"/>
                  </a:cubicBezTo>
                  <a:cubicBezTo>
                    <a:pt x="24" y="6"/>
                    <a:pt x="19"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45" name="Freeform 49">
              <a:extLst>
                <a:ext uri="{FF2B5EF4-FFF2-40B4-BE49-F238E27FC236}">
                  <a16:creationId xmlns:a16="http://schemas.microsoft.com/office/drawing/2014/main" id="{8708E35F-570D-261F-8335-2D729477C7AD}"/>
                </a:ext>
              </a:extLst>
            </p:cNvPr>
            <p:cNvSpPr>
              <a:spLocks/>
            </p:cNvSpPr>
            <p:nvPr/>
          </p:nvSpPr>
          <p:spPr bwMode="auto">
            <a:xfrm>
              <a:off x="3188335" y="2486121"/>
              <a:ext cx="20638" cy="79375"/>
            </a:xfrm>
            <a:custGeom>
              <a:avLst/>
              <a:gdLst>
                <a:gd name="T0" fmla="*/ 4 w 8"/>
                <a:gd name="T1" fmla="*/ 0 h 32"/>
                <a:gd name="T2" fmla="*/ 0 w 8"/>
                <a:gd name="T3" fmla="*/ 4 h 32"/>
                <a:gd name="T4" fmla="*/ 0 w 8"/>
                <a:gd name="T5" fmla="*/ 28 h 32"/>
                <a:gd name="T6" fmla="*/ 4 w 8"/>
                <a:gd name="T7" fmla="*/ 32 h 32"/>
                <a:gd name="T8" fmla="*/ 8 w 8"/>
                <a:gd name="T9" fmla="*/ 28 h 32"/>
                <a:gd name="T10" fmla="*/ 8 w 8"/>
                <a:gd name="T11" fmla="*/ 4 h 32"/>
                <a:gd name="T12" fmla="*/ 4 w 8"/>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8" h="32">
                  <a:moveTo>
                    <a:pt x="4" y="0"/>
                  </a:moveTo>
                  <a:cubicBezTo>
                    <a:pt x="2" y="0"/>
                    <a:pt x="0" y="2"/>
                    <a:pt x="0" y="4"/>
                  </a:cubicBezTo>
                  <a:cubicBezTo>
                    <a:pt x="0" y="28"/>
                    <a:pt x="0" y="28"/>
                    <a:pt x="0" y="28"/>
                  </a:cubicBezTo>
                  <a:cubicBezTo>
                    <a:pt x="0" y="30"/>
                    <a:pt x="2" y="32"/>
                    <a:pt x="4" y="32"/>
                  </a:cubicBezTo>
                  <a:cubicBezTo>
                    <a:pt x="7" y="32"/>
                    <a:pt x="8" y="30"/>
                    <a:pt x="8" y="28"/>
                  </a:cubicBezTo>
                  <a:cubicBezTo>
                    <a:pt x="8" y="4"/>
                    <a:pt x="8" y="4"/>
                    <a:pt x="8" y="4"/>
                  </a:cubicBezTo>
                  <a:cubicBezTo>
                    <a:pt x="8" y="2"/>
                    <a:pt x="7"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spTree>
    <p:extLst>
      <p:ext uri="{BB962C8B-B14F-4D97-AF65-F5344CB8AC3E}">
        <p14:creationId xmlns:p14="http://schemas.microsoft.com/office/powerpoint/2010/main" val="3491677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7E18-80A0-49EC-1FFD-180D894AEB76}"/>
              </a:ext>
            </a:extLst>
          </p:cNvPr>
          <p:cNvSpPr>
            <a:spLocks noGrp="1"/>
          </p:cNvSpPr>
          <p:nvPr>
            <p:ph type="title"/>
          </p:nvPr>
        </p:nvSpPr>
        <p:spPr/>
        <p:txBody>
          <a:bodyPr>
            <a:normAutofit fontScale="90000"/>
          </a:bodyPr>
          <a:lstStyle/>
          <a:p>
            <a:r>
              <a:rPr lang="en-US" dirty="0"/>
              <a:t>Are there any new events that have been introduced in recent editions of the Olympics?</a:t>
            </a:r>
            <a:endParaRPr lang="en-IN" dirty="0"/>
          </a:p>
        </p:txBody>
      </p:sp>
      <p:sp>
        <p:nvSpPr>
          <p:cNvPr id="3" name="Content Placeholder 2">
            <a:extLst>
              <a:ext uri="{FF2B5EF4-FFF2-40B4-BE49-F238E27FC236}">
                <a16:creationId xmlns:a16="http://schemas.microsoft.com/office/drawing/2014/main" id="{21DFFFE3-8402-02EC-3EBE-31E7D955AD69}"/>
              </a:ext>
            </a:extLst>
          </p:cNvPr>
          <p:cNvSpPr>
            <a:spLocks noGrp="1"/>
          </p:cNvSpPr>
          <p:nvPr>
            <p:ph sz="half" idx="1"/>
          </p:nvPr>
        </p:nvSpPr>
        <p:spPr/>
        <p:txBody>
          <a:bodyPr/>
          <a:lstStyle/>
          <a:p>
            <a:r>
              <a:rPr lang="en-US" dirty="0"/>
              <a:t>In the most recent edition i.e. 2016, 5 new events were introduced.</a:t>
            </a:r>
          </a:p>
          <a:p>
            <a:endParaRPr lang="en-IN" dirty="0"/>
          </a:p>
        </p:txBody>
      </p:sp>
      <p:pic>
        <p:nvPicPr>
          <p:cNvPr id="6" name="Content Placeholder 5">
            <a:extLst>
              <a:ext uri="{FF2B5EF4-FFF2-40B4-BE49-F238E27FC236}">
                <a16:creationId xmlns:a16="http://schemas.microsoft.com/office/drawing/2014/main" id="{FD6FF0E5-1B2D-9DEA-F02A-E8EC487E1FA3}"/>
              </a:ext>
            </a:extLst>
          </p:cNvPr>
          <p:cNvPicPr>
            <a:picLocks noGrp="1" noChangeAspect="1"/>
          </p:cNvPicPr>
          <p:nvPr>
            <p:ph sz="half" idx="2"/>
          </p:nvPr>
        </p:nvPicPr>
        <p:blipFill>
          <a:blip r:embed="rId2"/>
          <a:stretch>
            <a:fillRect/>
          </a:stretch>
        </p:blipFill>
        <p:spPr>
          <a:xfrm>
            <a:off x="7039170" y="3493723"/>
            <a:ext cx="2834886" cy="1089754"/>
          </a:xfrm>
        </p:spPr>
      </p:pic>
    </p:spTree>
    <p:extLst>
      <p:ext uri="{BB962C8B-B14F-4D97-AF65-F5344CB8AC3E}">
        <p14:creationId xmlns:p14="http://schemas.microsoft.com/office/powerpoint/2010/main" val="335181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7E18-80A0-49EC-1FFD-180D894AEB76}"/>
              </a:ext>
            </a:extLst>
          </p:cNvPr>
          <p:cNvSpPr>
            <a:spLocks noGrp="1"/>
          </p:cNvSpPr>
          <p:nvPr>
            <p:ph type="title"/>
          </p:nvPr>
        </p:nvSpPr>
        <p:spPr/>
        <p:txBody>
          <a:bodyPr>
            <a:normAutofit fontScale="90000"/>
          </a:bodyPr>
          <a:lstStyle/>
          <a:p>
            <a:r>
              <a:rPr lang="en-US" dirty="0"/>
              <a:t>Are there any events that have been discontinued or removed from the Olympics?</a:t>
            </a:r>
            <a:endParaRPr lang="en-IN" dirty="0"/>
          </a:p>
        </p:txBody>
      </p:sp>
      <p:sp>
        <p:nvSpPr>
          <p:cNvPr id="3" name="Content Placeholder 2">
            <a:extLst>
              <a:ext uri="{FF2B5EF4-FFF2-40B4-BE49-F238E27FC236}">
                <a16:creationId xmlns:a16="http://schemas.microsoft.com/office/drawing/2014/main" id="{21DFFFE3-8402-02EC-3EBE-31E7D955AD69}"/>
              </a:ext>
            </a:extLst>
          </p:cNvPr>
          <p:cNvSpPr>
            <a:spLocks noGrp="1"/>
          </p:cNvSpPr>
          <p:nvPr>
            <p:ph sz="half" idx="1"/>
          </p:nvPr>
        </p:nvSpPr>
        <p:spPr/>
        <p:txBody>
          <a:bodyPr/>
          <a:lstStyle/>
          <a:p>
            <a:r>
              <a:rPr lang="en-US" dirty="0"/>
              <a:t>Yes, multiple events were discontinued or removed from the latest Winter (2014) and Summer (2016) Olympic games. Here is the list of 353 events that are removed.</a:t>
            </a:r>
          </a:p>
          <a:p>
            <a:endParaRPr lang="en-IN" dirty="0"/>
          </a:p>
        </p:txBody>
      </p:sp>
      <p:pic>
        <p:nvPicPr>
          <p:cNvPr id="6" name="Content Placeholder 5">
            <a:extLst>
              <a:ext uri="{FF2B5EF4-FFF2-40B4-BE49-F238E27FC236}">
                <a16:creationId xmlns:a16="http://schemas.microsoft.com/office/drawing/2014/main" id="{326C026E-D13E-7231-FC73-FDCE26C6FC19}"/>
              </a:ext>
            </a:extLst>
          </p:cNvPr>
          <p:cNvPicPr>
            <a:picLocks noGrp="1" noChangeAspect="1"/>
          </p:cNvPicPr>
          <p:nvPr>
            <p:ph sz="half" idx="2"/>
          </p:nvPr>
        </p:nvPicPr>
        <p:blipFill>
          <a:blip r:embed="rId2"/>
          <a:stretch>
            <a:fillRect/>
          </a:stretch>
        </p:blipFill>
        <p:spPr>
          <a:xfrm>
            <a:off x="6246813" y="3147933"/>
            <a:ext cx="4419600" cy="1781334"/>
          </a:xfrm>
        </p:spPr>
      </p:pic>
    </p:spTree>
    <p:extLst>
      <p:ext uri="{BB962C8B-B14F-4D97-AF65-F5344CB8AC3E}">
        <p14:creationId xmlns:p14="http://schemas.microsoft.com/office/powerpoint/2010/main" val="1659544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7E18-80A0-49EC-1FFD-180D894AEB76}"/>
              </a:ext>
            </a:extLst>
          </p:cNvPr>
          <p:cNvSpPr>
            <a:spLocks noGrp="1"/>
          </p:cNvSpPr>
          <p:nvPr>
            <p:ph type="title"/>
          </p:nvPr>
        </p:nvSpPr>
        <p:spPr/>
        <p:txBody>
          <a:bodyPr>
            <a:normAutofit fontScale="90000"/>
          </a:bodyPr>
          <a:lstStyle/>
          <a:p>
            <a:r>
              <a:rPr lang="en-US" dirty="0"/>
              <a:t>Are there any notable trends in the height and weight of participants over time?</a:t>
            </a:r>
            <a:endParaRPr lang="en-IN" dirty="0"/>
          </a:p>
        </p:txBody>
      </p:sp>
      <p:sp>
        <p:nvSpPr>
          <p:cNvPr id="3" name="Content Placeholder 2">
            <a:extLst>
              <a:ext uri="{FF2B5EF4-FFF2-40B4-BE49-F238E27FC236}">
                <a16:creationId xmlns:a16="http://schemas.microsoft.com/office/drawing/2014/main" id="{21DFFFE3-8402-02EC-3EBE-31E7D955AD69}"/>
              </a:ext>
            </a:extLst>
          </p:cNvPr>
          <p:cNvSpPr>
            <a:spLocks noGrp="1"/>
          </p:cNvSpPr>
          <p:nvPr>
            <p:ph sz="half" idx="1"/>
          </p:nvPr>
        </p:nvSpPr>
        <p:spPr/>
        <p:txBody>
          <a:bodyPr/>
          <a:lstStyle/>
          <a:p>
            <a:r>
              <a:rPr lang="en-US" dirty="0"/>
              <a:t>Yes, there is a trend in the average height and average weight of participants over time in the Olympics.</a:t>
            </a:r>
          </a:p>
          <a:p>
            <a:endParaRPr lang="en-IN" dirty="0"/>
          </a:p>
        </p:txBody>
      </p:sp>
      <p:pic>
        <p:nvPicPr>
          <p:cNvPr id="6" name="Content Placeholder 5">
            <a:extLst>
              <a:ext uri="{FF2B5EF4-FFF2-40B4-BE49-F238E27FC236}">
                <a16:creationId xmlns:a16="http://schemas.microsoft.com/office/drawing/2014/main" id="{20DCEBF2-2E5B-EBA4-BA51-68CF15A0F7FA}"/>
              </a:ext>
            </a:extLst>
          </p:cNvPr>
          <p:cNvPicPr>
            <a:picLocks noGrp="1" noChangeAspect="1"/>
          </p:cNvPicPr>
          <p:nvPr>
            <p:ph sz="half" idx="2"/>
          </p:nvPr>
        </p:nvPicPr>
        <p:blipFill>
          <a:blip r:embed="rId2"/>
          <a:stretch>
            <a:fillRect/>
          </a:stretch>
        </p:blipFill>
        <p:spPr>
          <a:xfrm>
            <a:off x="6246813" y="2709006"/>
            <a:ext cx="4419600" cy="2659187"/>
          </a:xfrm>
        </p:spPr>
      </p:pic>
    </p:spTree>
    <p:extLst>
      <p:ext uri="{BB962C8B-B14F-4D97-AF65-F5344CB8AC3E}">
        <p14:creationId xmlns:p14="http://schemas.microsoft.com/office/powerpoint/2010/main" val="2014249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7E18-80A0-49EC-1FFD-180D894AEB76}"/>
              </a:ext>
            </a:extLst>
          </p:cNvPr>
          <p:cNvSpPr>
            <a:spLocks noGrp="1"/>
          </p:cNvSpPr>
          <p:nvPr>
            <p:ph type="title"/>
          </p:nvPr>
        </p:nvSpPr>
        <p:spPr/>
        <p:txBody>
          <a:bodyPr/>
          <a:lstStyle/>
          <a:p>
            <a:r>
              <a:rPr lang="en-US" dirty="0"/>
              <a:t>Are there any dominant countries or regions in specific sports or events?</a:t>
            </a:r>
            <a:endParaRPr lang="en-IN" dirty="0"/>
          </a:p>
        </p:txBody>
      </p:sp>
      <p:sp>
        <p:nvSpPr>
          <p:cNvPr id="3" name="Content Placeholder 2">
            <a:extLst>
              <a:ext uri="{FF2B5EF4-FFF2-40B4-BE49-F238E27FC236}">
                <a16:creationId xmlns:a16="http://schemas.microsoft.com/office/drawing/2014/main" id="{21DFFFE3-8402-02EC-3EBE-31E7D955AD69}"/>
              </a:ext>
            </a:extLst>
          </p:cNvPr>
          <p:cNvSpPr>
            <a:spLocks noGrp="1"/>
          </p:cNvSpPr>
          <p:nvPr>
            <p:ph sz="half" idx="1"/>
          </p:nvPr>
        </p:nvSpPr>
        <p:spPr/>
        <p:txBody>
          <a:bodyPr/>
          <a:lstStyle/>
          <a:p>
            <a:r>
              <a:rPr lang="en-IN" sz="2400" dirty="0"/>
              <a:t>Yes,</a:t>
            </a:r>
            <a:r>
              <a:rPr lang="en-IN" sz="2400" baseline="0" dirty="0"/>
              <a:t> there are dominant countries in specific sports. I have calculated dominant sport by calculating medals by region on specific sport then filtering out the with most medals in specific sport.</a:t>
            </a:r>
            <a:endParaRPr lang="en-IN" sz="2400" dirty="0"/>
          </a:p>
          <a:p>
            <a:endParaRPr lang="en-IN" dirty="0"/>
          </a:p>
        </p:txBody>
      </p:sp>
      <p:pic>
        <p:nvPicPr>
          <p:cNvPr id="6" name="Content Placeholder 5">
            <a:extLst>
              <a:ext uri="{FF2B5EF4-FFF2-40B4-BE49-F238E27FC236}">
                <a16:creationId xmlns:a16="http://schemas.microsoft.com/office/drawing/2014/main" id="{731C09B3-9317-9A62-3F45-D178F6F1487B}"/>
              </a:ext>
            </a:extLst>
          </p:cNvPr>
          <p:cNvPicPr>
            <a:picLocks noGrp="1" noChangeAspect="1"/>
          </p:cNvPicPr>
          <p:nvPr>
            <p:ph sz="half" idx="2"/>
          </p:nvPr>
        </p:nvPicPr>
        <p:blipFill>
          <a:blip r:embed="rId2"/>
          <a:stretch>
            <a:fillRect/>
          </a:stretch>
        </p:blipFill>
        <p:spPr>
          <a:xfrm>
            <a:off x="6982015" y="3025052"/>
            <a:ext cx="2949196" cy="2027096"/>
          </a:xfrm>
        </p:spPr>
      </p:pic>
    </p:spTree>
    <p:extLst>
      <p:ext uri="{BB962C8B-B14F-4D97-AF65-F5344CB8AC3E}">
        <p14:creationId xmlns:p14="http://schemas.microsoft.com/office/powerpoint/2010/main" val="294336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7E18-80A0-49EC-1FFD-180D894AEB76}"/>
              </a:ext>
            </a:extLst>
          </p:cNvPr>
          <p:cNvSpPr>
            <a:spLocks noGrp="1"/>
          </p:cNvSpPr>
          <p:nvPr>
            <p:ph type="title"/>
          </p:nvPr>
        </p:nvSpPr>
        <p:spPr/>
        <p:txBody>
          <a:bodyPr>
            <a:normAutofit fontScale="90000"/>
          </a:bodyPr>
          <a:lstStyle/>
          <a:p>
            <a:r>
              <a:rPr lang="en-US" dirty="0"/>
              <a:t>What factors contribute to the success or performance of participants from different countries?</a:t>
            </a:r>
            <a:endParaRPr lang="en-IN" dirty="0"/>
          </a:p>
        </p:txBody>
      </p:sp>
      <p:sp>
        <p:nvSpPr>
          <p:cNvPr id="3" name="Content Placeholder 2">
            <a:extLst>
              <a:ext uri="{FF2B5EF4-FFF2-40B4-BE49-F238E27FC236}">
                <a16:creationId xmlns:a16="http://schemas.microsoft.com/office/drawing/2014/main" id="{21DFFFE3-8402-02EC-3EBE-31E7D955AD69}"/>
              </a:ext>
            </a:extLst>
          </p:cNvPr>
          <p:cNvSpPr>
            <a:spLocks noGrp="1"/>
          </p:cNvSpPr>
          <p:nvPr>
            <p:ph sz="half" idx="1"/>
          </p:nvPr>
        </p:nvSpPr>
        <p:spPr/>
        <p:txBody>
          <a:bodyPr/>
          <a:lstStyle/>
          <a:p>
            <a:r>
              <a:rPr lang="en-IN" sz="2400" dirty="0"/>
              <a:t> There is no relevant data provided to get to know the factors</a:t>
            </a:r>
            <a:r>
              <a:rPr lang="en-IN" sz="2400" baseline="0" dirty="0"/>
              <a:t> that contribute to the success of participants in the Olympic games but following my research, the factors I found are :</a:t>
            </a:r>
          </a:p>
          <a:p>
            <a:endParaRPr lang="en-IN" dirty="0"/>
          </a:p>
        </p:txBody>
      </p:sp>
      <p:sp>
        <p:nvSpPr>
          <p:cNvPr id="4" name="Content Placeholder 3">
            <a:extLst>
              <a:ext uri="{FF2B5EF4-FFF2-40B4-BE49-F238E27FC236}">
                <a16:creationId xmlns:a16="http://schemas.microsoft.com/office/drawing/2014/main" id="{74B6D328-772E-15C8-E908-401C4771B9B9}"/>
              </a:ext>
            </a:extLst>
          </p:cNvPr>
          <p:cNvSpPr>
            <a:spLocks noGrp="1"/>
          </p:cNvSpPr>
          <p:nvPr>
            <p:ph sz="half" idx="2"/>
          </p:nvPr>
        </p:nvSpPr>
        <p:spPr/>
        <p:txBody>
          <a:bodyPr/>
          <a:lstStyle/>
          <a:p>
            <a:r>
              <a:rPr lang="en-IN" dirty="0"/>
              <a:t>Financial Support</a:t>
            </a:r>
          </a:p>
          <a:p>
            <a:r>
              <a:rPr lang="en-IN" dirty="0"/>
              <a:t>Infrastructure</a:t>
            </a:r>
          </a:p>
          <a:p>
            <a:r>
              <a:rPr lang="en-IN" dirty="0"/>
              <a:t>Coaching and Sports Science</a:t>
            </a:r>
          </a:p>
          <a:p>
            <a:r>
              <a:rPr lang="en-IN" dirty="0"/>
              <a:t>Government Policies</a:t>
            </a:r>
          </a:p>
          <a:p>
            <a:r>
              <a:rPr lang="en-IN" dirty="0"/>
              <a:t>Athletes support system</a:t>
            </a:r>
          </a:p>
          <a:p>
            <a:r>
              <a:rPr lang="en-IN" dirty="0"/>
              <a:t>Diet and nutrition</a:t>
            </a:r>
          </a:p>
          <a:p>
            <a:r>
              <a:rPr lang="en-IN" dirty="0"/>
              <a:t>Healthcare</a:t>
            </a:r>
          </a:p>
        </p:txBody>
      </p:sp>
    </p:spTree>
    <p:extLst>
      <p:ext uri="{BB962C8B-B14F-4D97-AF65-F5344CB8AC3E}">
        <p14:creationId xmlns:p14="http://schemas.microsoft.com/office/powerpoint/2010/main" val="1914849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7E18-80A0-49EC-1FFD-180D894AEB76}"/>
              </a:ext>
            </a:extLst>
          </p:cNvPr>
          <p:cNvSpPr>
            <a:spLocks noGrp="1"/>
          </p:cNvSpPr>
          <p:nvPr>
            <p:ph type="title"/>
          </p:nvPr>
        </p:nvSpPr>
        <p:spPr/>
        <p:txBody>
          <a:bodyPr>
            <a:normAutofit fontScale="90000"/>
          </a:bodyPr>
          <a:lstStyle/>
          <a:p>
            <a:r>
              <a:rPr lang="en-US" dirty="0"/>
              <a:t>Are there any countries that consistently perform well in multiple Olympic editions?</a:t>
            </a:r>
            <a:endParaRPr lang="en-IN" dirty="0"/>
          </a:p>
        </p:txBody>
      </p:sp>
      <p:sp>
        <p:nvSpPr>
          <p:cNvPr id="3" name="Content Placeholder 2">
            <a:extLst>
              <a:ext uri="{FF2B5EF4-FFF2-40B4-BE49-F238E27FC236}">
                <a16:creationId xmlns:a16="http://schemas.microsoft.com/office/drawing/2014/main" id="{21DFFFE3-8402-02EC-3EBE-31E7D955AD69}"/>
              </a:ext>
            </a:extLst>
          </p:cNvPr>
          <p:cNvSpPr>
            <a:spLocks noGrp="1"/>
          </p:cNvSpPr>
          <p:nvPr>
            <p:ph sz="half" idx="1"/>
          </p:nvPr>
        </p:nvSpPr>
        <p:spPr/>
        <p:txBody>
          <a:bodyPr/>
          <a:lstStyle/>
          <a:p>
            <a:r>
              <a:rPr lang="en-IN" sz="2400" dirty="0"/>
              <a:t>Yes,</a:t>
            </a:r>
            <a:r>
              <a:rPr lang="en-IN" sz="2400" baseline="0" dirty="0"/>
              <a:t> there are 5 countries and USA is the most consistent one.</a:t>
            </a:r>
            <a:endParaRPr lang="en-IN" sz="2400" dirty="0"/>
          </a:p>
          <a:p>
            <a:endParaRPr lang="en-IN" dirty="0"/>
          </a:p>
        </p:txBody>
      </p:sp>
      <p:pic>
        <p:nvPicPr>
          <p:cNvPr id="6" name="Content Placeholder 5">
            <a:extLst>
              <a:ext uri="{FF2B5EF4-FFF2-40B4-BE49-F238E27FC236}">
                <a16:creationId xmlns:a16="http://schemas.microsoft.com/office/drawing/2014/main" id="{C0E68108-79D5-3F06-B281-E4A6292CEEB2}"/>
              </a:ext>
            </a:extLst>
          </p:cNvPr>
          <p:cNvPicPr>
            <a:picLocks noGrp="1" noChangeAspect="1"/>
          </p:cNvPicPr>
          <p:nvPr>
            <p:ph sz="half" idx="2"/>
          </p:nvPr>
        </p:nvPicPr>
        <p:blipFill>
          <a:blip r:embed="rId2"/>
          <a:stretch>
            <a:fillRect/>
          </a:stretch>
        </p:blipFill>
        <p:spPr>
          <a:xfrm>
            <a:off x="6246813" y="3054310"/>
            <a:ext cx="4419600" cy="1968579"/>
          </a:xfrm>
        </p:spPr>
      </p:pic>
    </p:spTree>
    <p:extLst>
      <p:ext uri="{BB962C8B-B14F-4D97-AF65-F5344CB8AC3E}">
        <p14:creationId xmlns:p14="http://schemas.microsoft.com/office/powerpoint/2010/main" val="50905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7E18-80A0-49EC-1FFD-180D894AEB76}"/>
              </a:ext>
            </a:extLst>
          </p:cNvPr>
          <p:cNvSpPr>
            <a:spLocks noGrp="1"/>
          </p:cNvSpPr>
          <p:nvPr>
            <p:ph type="title"/>
          </p:nvPr>
        </p:nvSpPr>
        <p:spPr/>
        <p:txBody>
          <a:bodyPr>
            <a:normAutofit fontScale="90000"/>
          </a:bodyPr>
          <a:lstStyle/>
          <a:p>
            <a:r>
              <a:rPr lang="en-US" dirty="0"/>
              <a:t>Are there any sports or events that have a higher number of medalists from a specific region?</a:t>
            </a:r>
            <a:endParaRPr lang="en-IN" dirty="0"/>
          </a:p>
        </p:txBody>
      </p:sp>
      <p:sp>
        <p:nvSpPr>
          <p:cNvPr id="3" name="Content Placeholder 2">
            <a:extLst>
              <a:ext uri="{FF2B5EF4-FFF2-40B4-BE49-F238E27FC236}">
                <a16:creationId xmlns:a16="http://schemas.microsoft.com/office/drawing/2014/main" id="{21DFFFE3-8402-02EC-3EBE-31E7D955AD69}"/>
              </a:ext>
            </a:extLst>
          </p:cNvPr>
          <p:cNvSpPr>
            <a:spLocks noGrp="1"/>
          </p:cNvSpPr>
          <p:nvPr>
            <p:ph sz="half" idx="1"/>
          </p:nvPr>
        </p:nvSpPr>
        <p:spPr/>
        <p:txBody>
          <a:bodyPr/>
          <a:lstStyle/>
          <a:p>
            <a:r>
              <a:rPr lang="en-US" dirty="0"/>
              <a:t>Yes, some sports have a higher number of medalists from a specific region.</a:t>
            </a:r>
          </a:p>
          <a:p>
            <a:endParaRPr lang="en-IN" dirty="0"/>
          </a:p>
        </p:txBody>
      </p:sp>
      <p:pic>
        <p:nvPicPr>
          <p:cNvPr id="6" name="Content Placeholder 5">
            <a:extLst>
              <a:ext uri="{FF2B5EF4-FFF2-40B4-BE49-F238E27FC236}">
                <a16:creationId xmlns:a16="http://schemas.microsoft.com/office/drawing/2014/main" id="{F667BB5C-AC8B-E08C-2723-6A0E4D3E77CD}"/>
              </a:ext>
            </a:extLst>
          </p:cNvPr>
          <p:cNvPicPr>
            <a:picLocks noGrp="1" noChangeAspect="1"/>
          </p:cNvPicPr>
          <p:nvPr>
            <p:ph sz="half" idx="2"/>
          </p:nvPr>
        </p:nvPicPr>
        <p:blipFill>
          <a:blip r:embed="rId2"/>
          <a:stretch>
            <a:fillRect/>
          </a:stretch>
        </p:blipFill>
        <p:spPr>
          <a:xfrm>
            <a:off x="6414276" y="3032673"/>
            <a:ext cx="4084674" cy="2011854"/>
          </a:xfrm>
        </p:spPr>
      </p:pic>
    </p:spTree>
    <p:extLst>
      <p:ext uri="{BB962C8B-B14F-4D97-AF65-F5344CB8AC3E}">
        <p14:creationId xmlns:p14="http://schemas.microsoft.com/office/powerpoint/2010/main" val="3116968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7E18-80A0-49EC-1FFD-180D894AEB76}"/>
              </a:ext>
            </a:extLst>
          </p:cNvPr>
          <p:cNvSpPr>
            <a:spLocks noGrp="1"/>
          </p:cNvSpPr>
          <p:nvPr>
            <p:ph type="title"/>
          </p:nvPr>
        </p:nvSpPr>
        <p:spPr/>
        <p:txBody>
          <a:bodyPr/>
          <a:lstStyle/>
          <a:p>
            <a:r>
              <a:rPr lang="en-US" dirty="0"/>
              <a:t>What are some notable instances of unexpected or surprising medal wins?</a:t>
            </a:r>
            <a:endParaRPr lang="en-IN" dirty="0"/>
          </a:p>
        </p:txBody>
      </p:sp>
      <p:sp>
        <p:nvSpPr>
          <p:cNvPr id="3" name="Content Placeholder 2">
            <a:extLst>
              <a:ext uri="{FF2B5EF4-FFF2-40B4-BE49-F238E27FC236}">
                <a16:creationId xmlns:a16="http://schemas.microsoft.com/office/drawing/2014/main" id="{21DFFFE3-8402-02EC-3EBE-31E7D955AD69}"/>
              </a:ext>
            </a:extLst>
          </p:cNvPr>
          <p:cNvSpPr>
            <a:spLocks noGrp="1"/>
          </p:cNvSpPr>
          <p:nvPr>
            <p:ph sz="half" idx="1"/>
          </p:nvPr>
        </p:nvSpPr>
        <p:spPr/>
        <p:txBody>
          <a:bodyPr>
            <a:normAutofit fontScale="92500" lnSpcReduction="20000"/>
          </a:bodyPr>
          <a:lstStyle/>
          <a:p>
            <a:r>
              <a:rPr lang="en-IN" sz="2400" dirty="0"/>
              <a:t>To calculate notable instances of unexpected</a:t>
            </a:r>
            <a:r>
              <a:rPr lang="en-IN" sz="2400" baseline="0" dirty="0"/>
              <a:t> or surprising medal wins of each Olympic game is difficult to calculate as there is not proper or relevant data given. So to do this I have compared the unexpected medal win of a year to the previous year. Here first of all I have filtered the participants who were not able to win any medals in year 2010(winter) and 2012(summer) games. Later on, I put this in a sub-query and filtered the participants from this sub-query who were able to win a gold medal in 2014(winter) and 2016 summer.</a:t>
            </a:r>
            <a:endParaRPr lang="en-IN" dirty="0"/>
          </a:p>
        </p:txBody>
      </p:sp>
      <p:pic>
        <p:nvPicPr>
          <p:cNvPr id="6" name="Content Placeholder 5">
            <a:extLst>
              <a:ext uri="{FF2B5EF4-FFF2-40B4-BE49-F238E27FC236}">
                <a16:creationId xmlns:a16="http://schemas.microsoft.com/office/drawing/2014/main" id="{7EC36DB4-4C02-7D76-27E1-A8341A1A8BAE}"/>
              </a:ext>
            </a:extLst>
          </p:cNvPr>
          <p:cNvPicPr>
            <a:picLocks noGrp="1" noChangeAspect="1"/>
          </p:cNvPicPr>
          <p:nvPr>
            <p:ph sz="half" idx="2"/>
          </p:nvPr>
        </p:nvPicPr>
        <p:blipFill>
          <a:blip r:embed="rId2"/>
          <a:stretch>
            <a:fillRect/>
          </a:stretch>
        </p:blipFill>
        <p:spPr>
          <a:xfrm>
            <a:off x="6246813" y="3128511"/>
            <a:ext cx="4419600" cy="1820177"/>
          </a:xfrm>
        </p:spPr>
      </p:pic>
    </p:spTree>
    <p:extLst>
      <p:ext uri="{BB962C8B-B14F-4D97-AF65-F5344CB8AC3E}">
        <p14:creationId xmlns:p14="http://schemas.microsoft.com/office/powerpoint/2010/main" val="3527148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52EEF0-AA2A-958B-C822-3B090E1D80A1}"/>
              </a:ext>
            </a:extLst>
          </p:cNvPr>
          <p:cNvSpPr>
            <a:spLocks noGrp="1"/>
          </p:cNvSpPr>
          <p:nvPr>
            <p:ph type="title"/>
          </p:nvPr>
        </p:nvSpPr>
        <p:spPr/>
        <p:txBody>
          <a:bodyPr>
            <a:normAutofit fontScale="90000"/>
          </a:bodyPr>
          <a:lstStyle/>
          <a:p>
            <a:r>
              <a:rPr lang="en-US" dirty="0"/>
              <a:t>Are there any regions that have experienced significant growth or decline in Olympic participation?</a:t>
            </a:r>
            <a:endParaRPr lang="en-IN" dirty="0"/>
          </a:p>
        </p:txBody>
      </p:sp>
      <p:sp>
        <p:nvSpPr>
          <p:cNvPr id="6" name="Content Placeholder 5">
            <a:extLst>
              <a:ext uri="{FF2B5EF4-FFF2-40B4-BE49-F238E27FC236}">
                <a16:creationId xmlns:a16="http://schemas.microsoft.com/office/drawing/2014/main" id="{139135AB-1E46-CD25-D3E5-DEFB36712A5A}"/>
              </a:ext>
            </a:extLst>
          </p:cNvPr>
          <p:cNvSpPr>
            <a:spLocks noGrp="1"/>
          </p:cNvSpPr>
          <p:nvPr>
            <p:ph sz="half" idx="1"/>
          </p:nvPr>
        </p:nvSpPr>
        <p:spPr/>
        <p:txBody>
          <a:bodyPr/>
          <a:lstStyle/>
          <a:p>
            <a:r>
              <a:rPr lang="en-US" dirty="0"/>
              <a:t>Yes, there are multiple regions or I can say that approximately every region has shown significant growth in the Olympic games. To show the growth of every region is quite difficult. As there is no specific region mentioned in the question, here I take one region i.e. India as an example to visualize or solve the question.</a:t>
            </a:r>
          </a:p>
          <a:p>
            <a:endParaRPr lang="en-IN" dirty="0"/>
          </a:p>
        </p:txBody>
      </p:sp>
      <p:pic>
        <p:nvPicPr>
          <p:cNvPr id="9" name="Content Placeholder 8">
            <a:extLst>
              <a:ext uri="{FF2B5EF4-FFF2-40B4-BE49-F238E27FC236}">
                <a16:creationId xmlns:a16="http://schemas.microsoft.com/office/drawing/2014/main" id="{DBF60DBB-0AE3-ED41-A8E4-D5E3711DEE5E}"/>
              </a:ext>
            </a:extLst>
          </p:cNvPr>
          <p:cNvPicPr>
            <a:picLocks noGrp="1" noChangeAspect="1"/>
          </p:cNvPicPr>
          <p:nvPr>
            <p:ph sz="half" idx="2"/>
          </p:nvPr>
        </p:nvPicPr>
        <p:blipFill>
          <a:blip r:embed="rId2"/>
          <a:stretch>
            <a:fillRect/>
          </a:stretch>
        </p:blipFill>
        <p:spPr>
          <a:xfrm>
            <a:off x="6246813" y="2996073"/>
            <a:ext cx="4419600" cy="2085053"/>
          </a:xfrm>
        </p:spPr>
      </p:pic>
    </p:spTree>
    <p:extLst>
      <p:ext uri="{BB962C8B-B14F-4D97-AF65-F5344CB8AC3E}">
        <p14:creationId xmlns:p14="http://schemas.microsoft.com/office/powerpoint/2010/main" val="168080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8EBED2-955C-F27B-1F87-B1639957B8AB}"/>
              </a:ext>
            </a:extLst>
          </p:cNvPr>
          <p:cNvSpPr>
            <a:spLocks noGrp="1"/>
          </p:cNvSpPr>
          <p:nvPr>
            <p:ph type="title"/>
          </p:nvPr>
        </p:nvSpPr>
        <p:spPr/>
        <p:txBody>
          <a:bodyPr>
            <a:normAutofit fontScale="90000"/>
          </a:bodyPr>
          <a:lstStyle/>
          <a:p>
            <a:r>
              <a:rPr lang="en-US" dirty="0"/>
              <a:t>How do cultural or geographical factors influence the performance of regions in specific sports?</a:t>
            </a:r>
            <a:endParaRPr lang="en-IN" dirty="0"/>
          </a:p>
        </p:txBody>
      </p:sp>
      <p:sp>
        <p:nvSpPr>
          <p:cNvPr id="4" name="Content Placeholder 3">
            <a:extLst>
              <a:ext uri="{FF2B5EF4-FFF2-40B4-BE49-F238E27FC236}">
                <a16:creationId xmlns:a16="http://schemas.microsoft.com/office/drawing/2014/main" id="{782E9322-4E6A-47BD-8D64-9662CD989F7C}"/>
              </a:ext>
            </a:extLst>
          </p:cNvPr>
          <p:cNvSpPr>
            <a:spLocks noGrp="1"/>
          </p:cNvSpPr>
          <p:nvPr>
            <p:ph sz="half" idx="1"/>
          </p:nvPr>
        </p:nvSpPr>
        <p:spPr/>
        <p:txBody>
          <a:bodyPr/>
          <a:lstStyle/>
          <a:p>
            <a:r>
              <a:rPr lang="en-US" dirty="0"/>
              <a:t>There is no relevant data provided for this question but following my research and analysis the factors I analyzed are : </a:t>
            </a:r>
          </a:p>
          <a:p>
            <a:endParaRPr lang="en-IN" dirty="0"/>
          </a:p>
        </p:txBody>
      </p:sp>
      <p:sp>
        <p:nvSpPr>
          <p:cNvPr id="5" name="Content Placeholder 4">
            <a:extLst>
              <a:ext uri="{FF2B5EF4-FFF2-40B4-BE49-F238E27FC236}">
                <a16:creationId xmlns:a16="http://schemas.microsoft.com/office/drawing/2014/main" id="{0A7AB75F-6C22-88AF-A3AF-A1AE8FC1D810}"/>
              </a:ext>
            </a:extLst>
          </p:cNvPr>
          <p:cNvSpPr>
            <a:spLocks noGrp="1"/>
          </p:cNvSpPr>
          <p:nvPr>
            <p:ph sz="half" idx="2"/>
          </p:nvPr>
        </p:nvSpPr>
        <p:spPr/>
        <p:txBody>
          <a:bodyPr/>
          <a:lstStyle/>
          <a:p>
            <a:r>
              <a:rPr lang="en-IN" dirty="0"/>
              <a:t>Cultural Significance</a:t>
            </a:r>
          </a:p>
          <a:p>
            <a:r>
              <a:rPr lang="en-IN" dirty="0"/>
              <a:t>Training and Legacy</a:t>
            </a:r>
          </a:p>
          <a:p>
            <a:r>
              <a:rPr lang="en-US" dirty="0"/>
              <a:t>Access to Facilities and Terrain</a:t>
            </a:r>
          </a:p>
          <a:p>
            <a:r>
              <a:rPr lang="en-IN" dirty="0"/>
              <a:t>Genetics and Body Types</a:t>
            </a:r>
          </a:p>
          <a:p>
            <a:r>
              <a:rPr lang="en-IN" dirty="0"/>
              <a:t>Local Competition</a:t>
            </a:r>
          </a:p>
          <a:p>
            <a:r>
              <a:rPr lang="en-IN" dirty="0"/>
              <a:t>Support Systems</a:t>
            </a:r>
          </a:p>
        </p:txBody>
      </p:sp>
    </p:spTree>
    <p:extLst>
      <p:ext uri="{BB962C8B-B14F-4D97-AF65-F5344CB8AC3E}">
        <p14:creationId xmlns:p14="http://schemas.microsoft.com/office/powerpoint/2010/main" val="130296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4EFB39F-FEBF-4136-409E-9F4DA30377D9}"/>
              </a:ext>
            </a:extLst>
          </p:cNvPr>
          <p:cNvSpPr/>
          <p:nvPr/>
        </p:nvSpPr>
        <p:spPr>
          <a:xfrm>
            <a:off x="621804" y="692696"/>
            <a:ext cx="540000" cy="54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3" name="Group 2">
            <a:extLst>
              <a:ext uri="{FF2B5EF4-FFF2-40B4-BE49-F238E27FC236}">
                <a16:creationId xmlns:a16="http://schemas.microsoft.com/office/drawing/2014/main" id="{9C573E00-0584-5E40-70D9-E6EC3F0C53E5}"/>
              </a:ext>
            </a:extLst>
          </p:cNvPr>
          <p:cNvGrpSpPr/>
          <p:nvPr/>
        </p:nvGrpSpPr>
        <p:grpSpPr>
          <a:xfrm>
            <a:off x="691159" y="814885"/>
            <a:ext cx="423724" cy="282188"/>
            <a:chOff x="10594976" y="2798763"/>
            <a:chExt cx="760412" cy="506412"/>
          </a:xfrm>
          <a:solidFill>
            <a:schemeClr val="bg2"/>
          </a:solidFill>
          <a:effectLst/>
        </p:grpSpPr>
        <p:sp>
          <p:nvSpPr>
            <p:cNvPr id="4" name="Freeform 5">
              <a:extLst>
                <a:ext uri="{FF2B5EF4-FFF2-40B4-BE49-F238E27FC236}">
                  <a16:creationId xmlns:a16="http://schemas.microsoft.com/office/drawing/2014/main" id="{BDF9AFD4-6F4A-D693-0703-2EF8B0DEB801}"/>
                </a:ext>
              </a:extLst>
            </p:cNvPr>
            <p:cNvSpPr>
              <a:spLocks noEditPoints="1"/>
            </p:cNvSpPr>
            <p:nvPr/>
          </p:nvSpPr>
          <p:spPr bwMode="auto">
            <a:xfrm>
              <a:off x="10594976" y="2798763"/>
              <a:ext cx="501650" cy="506412"/>
            </a:xfrm>
            <a:custGeom>
              <a:avLst/>
              <a:gdLst>
                <a:gd name="T0" fmla="*/ 116 w 132"/>
                <a:gd name="T1" fmla="*/ 39 h 132"/>
                <a:gd name="T2" fmla="*/ 113 w 132"/>
                <a:gd name="T3" fmla="*/ 20 h 132"/>
                <a:gd name="T4" fmla="*/ 100 w 132"/>
                <a:gd name="T5" fmla="*/ 21 h 132"/>
                <a:gd name="T6" fmla="*/ 98 w 132"/>
                <a:gd name="T7" fmla="*/ 9 h 132"/>
                <a:gd name="T8" fmla="*/ 78 w 132"/>
                <a:gd name="T9" fmla="*/ 11 h 132"/>
                <a:gd name="T10" fmla="*/ 68 w 132"/>
                <a:gd name="T11" fmla="*/ 9 h 132"/>
                <a:gd name="T12" fmla="*/ 49 w 132"/>
                <a:gd name="T13" fmla="*/ 2 h 132"/>
                <a:gd name="T14" fmla="*/ 44 w 132"/>
                <a:gd name="T15" fmla="*/ 14 h 132"/>
                <a:gd name="T16" fmla="*/ 32 w 132"/>
                <a:gd name="T17" fmla="*/ 9 h 132"/>
                <a:gd name="T18" fmla="*/ 24 w 132"/>
                <a:gd name="T19" fmla="*/ 28 h 132"/>
                <a:gd name="T20" fmla="*/ 17 w 132"/>
                <a:gd name="T21" fmla="*/ 36 h 132"/>
                <a:gd name="T22" fmla="*/ 2 w 132"/>
                <a:gd name="T23" fmla="*/ 49 h 132"/>
                <a:gd name="T24" fmla="*/ 9 w 132"/>
                <a:gd name="T25" fmla="*/ 59 h 132"/>
                <a:gd name="T26" fmla="*/ 0 w 132"/>
                <a:gd name="T27" fmla="*/ 67 h 132"/>
                <a:gd name="T28" fmla="*/ 11 w 132"/>
                <a:gd name="T29" fmla="*/ 83 h 132"/>
                <a:gd name="T30" fmla="*/ 15 w 132"/>
                <a:gd name="T31" fmla="*/ 93 h 132"/>
                <a:gd name="T32" fmla="*/ 19 w 132"/>
                <a:gd name="T33" fmla="*/ 113 h 132"/>
                <a:gd name="T34" fmla="*/ 31 w 132"/>
                <a:gd name="T35" fmla="*/ 112 h 132"/>
                <a:gd name="T36" fmla="*/ 33 w 132"/>
                <a:gd name="T37" fmla="*/ 124 h 132"/>
                <a:gd name="T38" fmla="*/ 53 w 132"/>
                <a:gd name="T39" fmla="*/ 122 h 132"/>
                <a:gd name="T40" fmla="*/ 64 w 132"/>
                <a:gd name="T41" fmla="*/ 123 h 132"/>
                <a:gd name="T42" fmla="*/ 83 w 132"/>
                <a:gd name="T43" fmla="*/ 130 h 132"/>
                <a:gd name="T44" fmla="*/ 88 w 132"/>
                <a:gd name="T45" fmla="*/ 119 h 132"/>
                <a:gd name="T46" fmla="*/ 100 w 132"/>
                <a:gd name="T47" fmla="*/ 123 h 132"/>
                <a:gd name="T48" fmla="*/ 108 w 132"/>
                <a:gd name="T49" fmla="*/ 105 h 132"/>
                <a:gd name="T50" fmla="*/ 114 w 132"/>
                <a:gd name="T51" fmla="*/ 96 h 132"/>
                <a:gd name="T52" fmla="*/ 130 w 132"/>
                <a:gd name="T53" fmla="*/ 83 h 132"/>
                <a:gd name="T54" fmla="*/ 122 w 132"/>
                <a:gd name="T55" fmla="*/ 73 h 132"/>
                <a:gd name="T56" fmla="*/ 132 w 132"/>
                <a:gd name="T57" fmla="*/ 66 h 132"/>
                <a:gd name="T58" fmla="*/ 120 w 132"/>
                <a:gd name="T59" fmla="*/ 49 h 132"/>
                <a:gd name="T60" fmla="*/ 91 w 132"/>
                <a:gd name="T61" fmla="*/ 86 h 132"/>
                <a:gd name="T62" fmla="*/ 62 w 132"/>
                <a:gd name="T63" fmla="*/ 98 h 132"/>
                <a:gd name="T64" fmla="*/ 36 w 132"/>
                <a:gd name="T65" fmla="*/ 79 h 132"/>
                <a:gd name="T66" fmla="*/ 40 w 132"/>
                <a:gd name="T67" fmla="*/ 47 h 132"/>
                <a:gd name="T68" fmla="*/ 70 w 132"/>
                <a:gd name="T69" fmla="*/ 34 h 132"/>
                <a:gd name="T70" fmla="*/ 95 w 132"/>
                <a:gd name="T71" fmla="*/ 54 h 132"/>
                <a:gd name="T72" fmla="*/ 91 w 132"/>
                <a:gd name="T73" fmla="*/ 8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2" h="132">
                  <a:moveTo>
                    <a:pt x="118" y="44"/>
                  </a:moveTo>
                  <a:cubicBezTo>
                    <a:pt x="116" y="39"/>
                    <a:pt x="116" y="39"/>
                    <a:pt x="116" y="39"/>
                  </a:cubicBezTo>
                  <a:cubicBezTo>
                    <a:pt x="118" y="37"/>
                    <a:pt x="121" y="35"/>
                    <a:pt x="123" y="33"/>
                  </a:cubicBezTo>
                  <a:cubicBezTo>
                    <a:pt x="120" y="28"/>
                    <a:pt x="116" y="23"/>
                    <a:pt x="113" y="20"/>
                  </a:cubicBezTo>
                  <a:cubicBezTo>
                    <a:pt x="110" y="21"/>
                    <a:pt x="107" y="23"/>
                    <a:pt x="104" y="24"/>
                  </a:cubicBezTo>
                  <a:cubicBezTo>
                    <a:pt x="103" y="23"/>
                    <a:pt x="102" y="22"/>
                    <a:pt x="100" y="21"/>
                  </a:cubicBezTo>
                  <a:cubicBezTo>
                    <a:pt x="99" y="20"/>
                    <a:pt x="97" y="19"/>
                    <a:pt x="96" y="18"/>
                  </a:cubicBezTo>
                  <a:cubicBezTo>
                    <a:pt x="97" y="15"/>
                    <a:pt x="98" y="12"/>
                    <a:pt x="98" y="9"/>
                  </a:cubicBezTo>
                  <a:cubicBezTo>
                    <a:pt x="93" y="6"/>
                    <a:pt x="88" y="4"/>
                    <a:pt x="83" y="2"/>
                  </a:cubicBezTo>
                  <a:cubicBezTo>
                    <a:pt x="81" y="5"/>
                    <a:pt x="80" y="8"/>
                    <a:pt x="78" y="11"/>
                  </a:cubicBezTo>
                  <a:cubicBezTo>
                    <a:pt x="76" y="10"/>
                    <a:pt x="75" y="10"/>
                    <a:pt x="73" y="10"/>
                  </a:cubicBezTo>
                  <a:cubicBezTo>
                    <a:pt x="71" y="9"/>
                    <a:pt x="69" y="9"/>
                    <a:pt x="68" y="9"/>
                  </a:cubicBezTo>
                  <a:cubicBezTo>
                    <a:pt x="67" y="6"/>
                    <a:pt x="66" y="3"/>
                    <a:pt x="65" y="0"/>
                  </a:cubicBezTo>
                  <a:cubicBezTo>
                    <a:pt x="60" y="0"/>
                    <a:pt x="54" y="1"/>
                    <a:pt x="49" y="2"/>
                  </a:cubicBezTo>
                  <a:cubicBezTo>
                    <a:pt x="49" y="6"/>
                    <a:pt x="48" y="9"/>
                    <a:pt x="49" y="12"/>
                  </a:cubicBezTo>
                  <a:cubicBezTo>
                    <a:pt x="44" y="14"/>
                    <a:pt x="44" y="14"/>
                    <a:pt x="44" y="14"/>
                  </a:cubicBezTo>
                  <a:cubicBezTo>
                    <a:pt x="39" y="16"/>
                    <a:pt x="39" y="16"/>
                    <a:pt x="39" y="16"/>
                  </a:cubicBezTo>
                  <a:cubicBezTo>
                    <a:pt x="37" y="14"/>
                    <a:pt x="34" y="12"/>
                    <a:pt x="32" y="9"/>
                  </a:cubicBezTo>
                  <a:cubicBezTo>
                    <a:pt x="27" y="12"/>
                    <a:pt x="23" y="16"/>
                    <a:pt x="19" y="19"/>
                  </a:cubicBezTo>
                  <a:cubicBezTo>
                    <a:pt x="20" y="22"/>
                    <a:pt x="22" y="25"/>
                    <a:pt x="24" y="28"/>
                  </a:cubicBezTo>
                  <a:cubicBezTo>
                    <a:pt x="23" y="29"/>
                    <a:pt x="21" y="30"/>
                    <a:pt x="20" y="32"/>
                  </a:cubicBezTo>
                  <a:cubicBezTo>
                    <a:pt x="19" y="33"/>
                    <a:pt x="18" y="35"/>
                    <a:pt x="17" y="36"/>
                  </a:cubicBezTo>
                  <a:cubicBezTo>
                    <a:pt x="14" y="35"/>
                    <a:pt x="11" y="35"/>
                    <a:pt x="8" y="34"/>
                  </a:cubicBezTo>
                  <a:cubicBezTo>
                    <a:pt x="5" y="39"/>
                    <a:pt x="3" y="44"/>
                    <a:pt x="2" y="49"/>
                  </a:cubicBezTo>
                  <a:cubicBezTo>
                    <a:pt x="5" y="51"/>
                    <a:pt x="7" y="52"/>
                    <a:pt x="10" y="54"/>
                  </a:cubicBezTo>
                  <a:cubicBezTo>
                    <a:pt x="10" y="56"/>
                    <a:pt x="10" y="57"/>
                    <a:pt x="9" y="59"/>
                  </a:cubicBezTo>
                  <a:cubicBezTo>
                    <a:pt x="9" y="61"/>
                    <a:pt x="9" y="63"/>
                    <a:pt x="9" y="64"/>
                  </a:cubicBezTo>
                  <a:cubicBezTo>
                    <a:pt x="6" y="65"/>
                    <a:pt x="3" y="66"/>
                    <a:pt x="0" y="67"/>
                  </a:cubicBezTo>
                  <a:cubicBezTo>
                    <a:pt x="0" y="73"/>
                    <a:pt x="0" y="78"/>
                    <a:pt x="2" y="83"/>
                  </a:cubicBezTo>
                  <a:cubicBezTo>
                    <a:pt x="5" y="84"/>
                    <a:pt x="8" y="84"/>
                    <a:pt x="11" y="83"/>
                  </a:cubicBezTo>
                  <a:cubicBezTo>
                    <a:pt x="13" y="88"/>
                    <a:pt x="13" y="88"/>
                    <a:pt x="13" y="88"/>
                  </a:cubicBezTo>
                  <a:cubicBezTo>
                    <a:pt x="15" y="93"/>
                    <a:pt x="15" y="93"/>
                    <a:pt x="15" y="93"/>
                  </a:cubicBezTo>
                  <a:cubicBezTo>
                    <a:pt x="13" y="95"/>
                    <a:pt x="11" y="98"/>
                    <a:pt x="9" y="100"/>
                  </a:cubicBezTo>
                  <a:cubicBezTo>
                    <a:pt x="12" y="105"/>
                    <a:pt x="15" y="109"/>
                    <a:pt x="19" y="113"/>
                  </a:cubicBezTo>
                  <a:cubicBezTo>
                    <a:pt x="22" y="112"/>
                    <a:pt x="25" y="110"/>
                    <a:pt x="27" y="108"/>
                  </a:cubicBezTo>
                  <a:cubicBezTo>
                    <a:pt x="29" y="109"/>
                    <a:pt x="30" y="111"/>
                    <a:pt x="31" y="112"/>
                  </a:cubicBezTo>
                  <a:cubicBezTo>
                    <a:pt x="33" y="113"/>
                    <a:pt x="34" y="114"/>
                    <a:pt x="36" y="115"/>
                  </a:cubicBezTo>
                  <a:cubicBezTo>
                    <a:pt x="35" y="118"/>
                    <a:pt x="34" y="121"/>
                    <a:pt x="33" y="124"/>
                  </a:cubicBezTo>
                  <a:cubicBezTo>
                    <a:pt x="38" y="127"/>
                    <a:pt x="43" y="129"/>
                    <a:pt x="49" y="130"/>
                  </a:cubicBezTo>
                  <a:cubicBezTo>
                    <a:pt x="50" y="127"/>
                    <a:pt x="52" y="125"/>
                    <a:pt x="53" y="122"/>
                  </a:cubicBezTo>
                  <a:cubicBezTo>
                    <a:pt x="55" y="122"/>
                    <a:pt x="57" y="123"/>
                    <a:pt x="59" y="123"/>
                  </a:cubicBezTo>
                  <a:cubicBezTo>
                    <a:pt x="60" y="123"/>
                    <a:pt x="62" y="123"/>
                    <a:pt x="64" y="123"/>
                  </a:cubicBezTo>
                  <a:cubicBezTo>
                    <a:pt x="65" y="126"/>
                    <a:pt x="66" y="130"/>
                    <a:pt x="67" y="132"/>
                  </a:cubicBezTo>
                  <a:cubicBezTo>
                    <a:pt x="72" y="132"/>
                    <a:pt x="78" y="132"/>
                    <a:pt x="83" y="130"/>
                  </a:cubicBezTo>
                  <a:cubicBezTo>
                    <a:pt x="83" y="127"/>
                    <a:pt x="83" y="124"/>
                    <a:pt x="83" y="121"/>
                  </a:cubicBezTo>
                  <a:cubicBezTo>
                    <a:pt x="88" y="119"/>
                    <a:pt x="88" y="119"/>
                    <a:pt x="88" y="119"/>
                  </a:cubicBezTo>
                  <a:cubicBezTo>
                    <a:pt x="93" y="117"/>
                    <a:pt x="93" y="117"/>
                    <a:pt x="93" y="117"/>
                  </a:cubicBezTo>
                  <a:cubicBezTo>
                    <a:pt x="95" y="119"/>
                    <a:pt x="97" y="121"/>
                    <a:pt x="100" y="123"/>
                  </a:cubicBezTo>
                  <a:cubicBezTo>
                    <a:pt x="104" y="121"/>
                    <a:pt x="109" y="117"/>
                    <a:pt x="113" y="113"/>
                  </a:cubicBezTo>
                  <a:cubicBezTo>
                    <a:pt x="111" y="110"/>
                    <a:pt x="109" y="108"/>
                    <a:pt x="108" y="105"/>
                  </a:cubicBezTo>
                  <a:cubicBezTo>
                    <a:pt x="109" y="103"/>
                    <a:pt x="110" y="102"/>
                    <a:pt x="111" y="101"/>
                  </a:cubicBezTo>
                  <a:cubicBezTo>
                    <a:pt x="112" y="99"/>
                    <a:pt x="113" y="98"/>
                    <a:pt x="114" y="96"/>
                  </a:cubicBezTo>
                  <a:cubicBezTo>
                    <a:pt x="117" y="97"/>
                    <a:pt x="120" y="98"/>
                    <a:pt x="123" y="99"/>
                  </a:cubicBezTo>
                  <a:cubicBezTo>
                    <a:pt x="126" y="94"/>
                    <a:pt x="128" y="89"/>
                    <a:pt x="130" y="83"/>
                  </a:cubicBezTo>
                  <a:cubicBezTo>
                    <a:pt x="127" y="82"/>
                    <a:pt x="124" y="80"/>
                    <a:pt x="121" y="79"/>
                  </a:cubicBezTo>
                  <a:cubicBezTo>
                    <a:pt x="122" y="77"/>
                    <a:pt x="122" y="75"/>
                    <a:pt x="122" y="73"/>
                  </a:cubicBezTo>
                  <a:cubicBezTo>
                    <a:pt x="123" y="72"/>
                    <a:pt x="123" y="70"/>
                    <a:pt x="123" y="68"/>
                  </a:cubicBezTo>
                  <a:cubicBezTo>
                    <a:pt x="126" y="67"/>
                    <a:pt x="129" y="67"/>
                    <a:pt x="132" y="66"/>
                  </a:cubicBezTo>
                  <a:cubicBezTo>
                    <a:pt x="132" y="60"/>
                    <a:pt x="131" y="54"/>
                    <a:pt x="130" y="49"/>
                  </a:cubicBezTo>
                  <a:cubicBezTo>
                    <a:pt x="126" y="49"/>
                    <a:pt x="123" y="49"/>
                    <a:pt x="120" y="49"/>
                  </a:cubicBezTo>
                  <a:lnTo>
                    <a:pt x="118" y="44"/>
                  </a:lnTo>
                  <a:close/>
                  <a:moveTo>
                    <a:pt x="91" y="86"/>
                  </a:moveTo>
                  <a:cubicBezTo>
                    <a:pt x="88" y="90"/>
                    <a:pt x="83" y="94"/>
                    <a:pt x="78" y="96"/>
                  </a:cubicBezTo>
                  <a:cubicBezTo>
                    <a:pt x="73" y="98"/>
                    <a:pt x="67" y="99"/>
                    <a:pt x="62" y="98"/>
                  </a:cubicBezTo>
                  <a:cubicBezTo>
                    <a:pt x="56" y="97"/>
                    <a:pt x="51" y="95"/>
                    <a:pt x="46" y="92"/>
                  </a:cubicBezTo>
                  <a:cubicBezTo>
                    <a:pt x="42" y="89"/>
                    <a:pt x="38" y="84"/>
                    <a:pt x="36" y="79"/>
                  </a:cubicBezTo>
                  <a:cubicBezTo>
                    <a:pt x="34" y="74"/>
                    <a:pt x="33" y="68"/>
                    <a:pt x="34" y="62"/>
                  </a:cubicBezTo>
                  <a:cubicBezTo>
                    <a:pt x="35" y="57"/>
                    <a:pt x="37" y="51"/>
                    <a:pt x="40" y="47"/>
                  </a:cubicBezTo>
                  <a:cubicBezTo>
                    <a:pt x="44" y="42"/>
                    <a:pt x="48" y="39"/>
                    <a:pt x="53" y="37"/>
                  </a:cubicBezTo>
                  <a:cubicBezTo>
                    <a:pt x="59" y="35"/>
                    <a:pt x="64" y="34"/>
                    <a:pt x="70" y="34"/>
                  </a:cubicBezTo>
                  <a:cubicBezTo>
                    <a:pt x="75" y="35"/>
                    <a:pt x="81" y="37"/>
                    <a:pt x="85" y="41"/>
                  </a:cubicBezTo>
                  <a:cubicBezTo>
                    <a:pt x="90" y="44"/>
                    <a:pt x="93" y="49"/>
                    <a:pt x="95" y="54"/>
                  </a:cubicBezTo>
                  <a:cubicBezTo>
                    <a:pt x="97" y="59"/>
                    <a:pt x="98" y="65"/>
                    <a:pt x="98" y="70"/>
                  </a:cubicBezTo>
                  <a:cubicBezTo>
                    <a:pt x="97" y="76"/>
                    <a:pt x="95" y="81"/>
                    <a:pt x="91"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5" name="Freeform 6">
              <a:extLst>
                <a:ext uri="{FF2B5EF4-FFF2-40B4-BE49-F238E27FC236}">
                  <a16:creationId xmlns:a16="http://schemas.microsoft.com/office/drawing/2014/main" id="{75A4FAF6-2DA0-69E3-59E8-2D6B31C0B5A0}"/>
                </a:ext>
              </a:extLst>
            </p:cNvPr>
            <p:cNvSpPr>
              <a:spLocks noEditPoints="1"/>
            </p:cNvSpPr>
            <p:nvPr/>
          </p:nvSpPr>
          <p:spPr bwMode="auto">
            <a:xfrm>
              <a:off x="10594976" y="2798763"/>
              <a:ext cx="501650" cy="506412"/>
            </a:xfrm>
            <a:custGeom>
              <a:avLst/>
              <a:gdLst>
                <a:gd name="T0" fmla="*/ 116 w 132"/>
                <a:gd name="T1" fmla="*/ 39 h 132"/>
                <a:gd name="T2" fmla="*/ 113 w 132"/>
                <a:gd name="T3" fmla="*/ 20 h 132"/>
                <a:gd name="T4" fmla="*/ 100 w 132"/>
                <a:gd name="T5" fmla="*/ 21 h 132"/>
                <a:gd name="T6" fmla="*/ 98 w 132"/>
                <a:gd name="T7" fmla="*/ 9 h 132"/>
                <a:gd name="T8" fmla="*/ 78 w 132"/>
                <a:gd name="T9" fmla="*/ 11 h 132"/>
                <a:gd name="T10" fmla="*/ 68 w 132"/>
                <a:gd name="T11" fmla="*/ 9 h 132"/>
                <a:gd name="T12" fmla="*/ 49 w 132"/>
                <a:gd name="T13" fmla="*/ 2 h 132"/>
                <a:gd name="T14" fmla="*/ 44 w 132"/>
                <a:gd name="T15" fmla="*/ 14 h 132"/>
                <a:gd name="T16" fmla="*/ 32 w 132"/>
                <a:gd name="T17" fmla="*/ 9 h 132"/>
                <a:gd name="T18" fmla="*/ 24 w 132"/>
                <a:gd name="T19" fmla="*/ 28 h 132"/>
                <a:gd name="T20" fmla="*/ 17 w 132"/>
                <a:gd name="T21" fmla="*/ 36 h 132"/>
                <a:gd name="T22" fmla="*/ 2 w 132"/>
                <a:gd name="T23" fmla="*/ 49 h 132"/>
                <a:gd name="T24" fmla="*/ 9 w 132"/>
                <a:gd name="T25" fmla="*/ 59 h 132"/>
                <a:gd name="T26" fmla="*/ 0 w 132"/>
                <a:gd name="T27" fmla="*/ 67 h 132"/>
                <a:gd name="T28" fmla="*/ 11 w 132"/>
                <a:gd name="T29" fmla="*/ 83 h 132"/>
                <a:gd name="T30" fmla="*/ 15 w 132"/>
                <a:gd name="T31" fmla="*/ 93 h 132"/>
                <a:gd name="T32" fmla="*/ 19 w 132"/>
                <a:gd name="T33" fmla="*/ 113 h 132"/>
                <a:gd name="T34" fmla="*/ 31 w 132"/>
                <a:gd name="T35" fmla="*/ 112 h 132"/>
                <a:gd name="T36" fmla="*/ 33 w 132"/>
                <a:gd name="T37" fmla="*/ 124 h 132"/>
                <a:gd name="T38" fmla="*/ 53 w 132"/>
                <a:gd name="T39" fmla="*/ 122 h 132"/>
                <a:gd name="T40" fmla="*/ 64 w 132"/>
                <a:gd name="T41" fmla="*/ 123 h 132"/>
                <a:gd name="T42" fmla="*/ 83 w 132"/>
                <a:gd name="T43" fmla="*/ 130 h 132"/>
                <a:gd name="T44" fmla="*/ 88 w 132"/>
                <a:gd name="T45" fmla="*/ 119 h 132"/>
                <a:gd name="T46" fmla="*/ 100 w 132"/>
                <a:gd name="T47" fmla="*/ 123 h 132"/>
                <a:gd name="T48" fmla="*/ 108 w 132"/>
                <a:gd name="T49" fmla="*/ 105 h 132"/>
                <a:gd name="T50" fmla="*/ 114 w 132"/>
                <a:gd name="T51" fmla="*/ 96 h 132"/>
                <a:gd name="T52" fmla="*/ 130 w 132"/>
                <a:gd name="T53" fmla="*/ 83 h 132"/>
                <a:gd name="T54" fmla="*/ 122 w 132"/>
                <a:gd name="T55" fmla="*/ 73 h 132"/>
                <a:gd name="T56" fmla="*/ 132 w 132"/>
                <a:gd name="T57" fmla="*/ 66 h 132"/>
                <a:gd name="T58" fmla="*/ 120 w 132"/>
                <a:gd name="T59" fmla="*/ 49 h 132"/>
                <a:gd name="T60" fmla="*/ 91 w 132"/>
                <a:gd name="T61" fmla="*/ 86 h 132"/>
                <a:gd name="T62" fmla="*/ 62 w 132"/>
                <a:gd name="T63" fmla="*/ 98 h 132"/>
                <a:gd name="T64" fmla="*/ 36 w 132"/>
                <a:gd name="T65" fmla="*/ 79 h 132"/>
                <a:gd name="T66" fmla="*/ 40 w 132"/>
                <a:gd name="T67" fmla="*/ 47 h 132"/>
                <a:gd name="T68" fmla="*/ 70 w 132"/>
                <a:gd name="T69" fmla="*/ 34 h 132"/>
                <a:gd name="T70" fmla="*/ 95 w 132"/>
                <a:gd name="T71" fmla="*/ 54 h 132"/>
                <a:gd name="T72" fmla="*/ 91 w 132"/>
                <a:gd name="T73" fmla="*/ 8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2" h="132">
                  <a:moveTo>
                    <a:pt x="118" y="44"/>
                  </a:moveTo>
                  <a:cubicBezTo>
                    <a:pt x="116" y="39"/>
                    <a:pt x="116" y="39"/>
                    <a:pt x="116" y="39"/>
                  </a:cubicBezTo>
                  <a:cubicBezTo>
                    <a:pt x="118" y="37"/>
                    <a:pt x="121" y="35"/>
                    <a:pt x="123" y="33"/>
                  </a:cubicBezTo>
                  <a:cubicBezTo>
                    <a:pt x="120" y="28"/>
                    <a:pt x="116" y="23"/>
                    <a:pt x="113" y="20"/>
                  </a:cubicBezTo>
                  <a:cubicBezTo>
                    <a:pt x="110" y="21"/>
                    <a:pt x="107" y="23"/>
                    <a:pt x="104" y="24"/>
                  </a:cubicBezTo>
                  <a:cubicBezTo>
                    <a:pt x="103" y="23"/>
                    <a:pt x="102" y="22"/>
                    <a:pt x="100" y="21"/>
                  </a:cubicBezTo>
                  <a:cubicBezTo>
                    <a:pt x="99" y="20"/>
                    <a:pt x="97" y="19"/>
                    <a:pt x="96" y="18"/>
                  </a:cubicBezTo>
                  <a:cubicBezTo>
                    <a:pt x="97" y="15"/>
                    <a:pt x="98" y="12"/>
                    <a:pt x="98" y="9"/>
                  </a:cubicBezTo>
                  <a:cubicBezTo>
                    <a:pt x="93" y="6"/>
                    <a:pt x="88" y="4"/>
                    <a:pt x="83" y="2"/>
                  </a:cubicBezTo>
                  <a:cubicBezTo>
                    <a:pt x="81" y="5"/>
                    <a:pt x="80" y="8"/>
                    <a:pt x="78" y="11"/>
                  </a:cubicBezTo>
                  <a:cubicBezTo>
                    <a:pt x="76" y="10"/>
                    <a:pt x="75" y="10"/>
                    <a:pt x="73" y="10"/>
                  </a:cubicBezTo>
                  <a:cubicBezTo>
                    <a:pt x="71" y="9"/>
                    <a:pt x="69" y="9"/>
                    <a:pt x="68" y="9"/>
                  </a:cubicBezTo>
                  <a:cubicBezTo>
                    <a:pt x="67" y="6"/>
                    <a:pt x="66" y="3"/>
                    <a:pt x="65" y="0"/>
                  </a:cubicBezTo>
                  <a:cubicBezTo>
                    <a:pt x="60" y="0"/>
                    <a:pt x="54" y="1"/>
                    <a:pt x="49" y="2"/>
                  </a:cubicBezTo>
                  <a:cubicBezTo>
                    <a:pt x="49" y="6"/>
                    <a:pt x="48" y="9"/>
                    <a:pt x="49" y="12"/>
                  </a:cubicBezTo>
                  <a:cubicBezTo>
                    <a:pt x="44" y="14"/>
                    <a:pt x="44" y="14"/>
                    <a:pt x="44" y="14"/>
                  </a:cubicBezTo>
                  <a:cubicBezTo>
                    <a:pt x="39" y="16"/>
                    <a:pt x="39" y="16"/>
                    <a:pt x="39" y="16"/>
                  </a:cubicBezTo>
                  <a:cubicBezTo>
                    <a:pt x="37" y="14"/>
                    <a:pt x="34" y="12"/>
                    <a:pt x="32" y="9"/>
                  </a:cubicBezTo>
                  <a:cubicBezTo>
                    <a:pt x="27" y="12"/>
                    <a:pt x="23" y="16"/>
                    <a:pt x="19" y="19"/>
                  </a:cubicBezTo>
                  <a:cubicBezTo>
                    <a:pt x="20" y="22"/>
                    <a:pt x="22" y="25"/>
                    <a:pt x="24" y="28"/>
                  </a:cubicBezTo>
                  <a:cubicBezTo>
                    <a:pt x="23" y="29"/>
                    <a:pt x="21" y="30"/>
                    <a:pt x="20" y="32"/>
                  </a:cubicBezTo>
                  <a:cubicBezTo>
                    <a:pt x="19" y="33"/>
                    <a:pt x="18" y="35"/>
                    <a:pt x="17" y="36"/>
                  </a:cubicBezTo>
                  <a:cubicBezTo>
                    <a:pt x="14" y="35"/>
                    <a:pt x="11" y="35"/>
                    <a:pt x="8" y="34"/>
                  </a:cubicBezTo>
                  <a:cubicBezTo>
                    <a:pt x="5" y="39"/>
                    <a:pt x="3" y="44"/>
                    <a:pt x="2" y="49"/>
                  </a:cubicBezTo>
                  <a:cubicBezTo>
                    <a:pt x="5" y="51"/>
                    <a:pt x="7" y="52"/>
                    <a:pt x="10" y="54"/>
                  </a:cubicBezTo>
                  <a:cubicBezTo>
                    <a:pt x="10" y="56"/>
                    <a:pt x="10" y="57"/>
                    <a:pt x="9" y="59"/>
                  </a:cubicBezTo>
                  <a:cubicBezTo>
                    <a:pt x="9" y="61"/>
                    <a:pt x="9" y="63"/>
                    <a:pt x="9" y="64"/>
                  </a:cubicBezTo>
                  <a:cubicBezTo>
                    <a:pt x="6" y="65"/>
                    <a:pt x="3" y="66"/>
                    <a:pt x="0" y="67"/>
                  </a:cubicBezTo>
                  <a:cubicBezTo>
                    <a:pt x="0" y="73"/>
                    <a:pt x="0" y="78"/>
                    <a:pt x="2" y="83"/>
                  </a:cubicBezTo>
                  <a:cubicBezTo>
                    <a:pt x="5" y="84"/>
                    <a:pt x="8" y="84"/>
                    <a:pt x="11" y="83"/>
                  </a:cubicBezTo>
                  <a:cubicBezTo>
                    <a:pt x="13" y="88"/>
                    <a:pt x="13" y="88"/>
                    <a:pt x="13" y="88"/>
                  </a:cubicBezTo>
                  <a:cubicBezTo>
                    <a:pt x="15" y="93"/>
                    <a:pt x="15" y="93"/>
                    <a:pt x="15" y="93"/>
                  </a:cubicBezTo>
                  <a:cubicBezTo>
                    <a:pt x="13" y="95"/>
                    <a:pt x="11" y="98"/>
                    <a:pt x="9" y="100"/>
                  </a:cubicBezTo>
                  <a:cubicBezTo>
                    <a:pt x="12" y="105"/>
                    <a:pt x="15" y="109"/>
                    <a:pt x="19" y="113"/>
                  </a:cubicBezTo>
                  <a:cubicBezTo>
                    <a:pt x="22" y="112"/>
                    <a:pt x="25" y="110"/>
                    <a:pt x="27" y="108"/>
                  </a:cubicBezTo>
                  <a:cubicBezTo>
                    <a:pt x="29" y="109"/>
                    <a:pt x="30" y="111"/>
                    <a:pt x="31" y="112"/>
                  </a:cubicBezTo>
                  <a:cubicBezTo>
                    <a:pt x="33" y="113"/>
                    <a:pt x="34" y="114"/>
                    <a:pt x="36" y="115"/>
                  </a:cubicBezTo>
                  <a:cubicBezTo>
                    <a:pt x="35" y="118"/>
                    <a:pt x="34" y="121"/>
                    <a:pt x="33" y="124"/>
                  </a:cubicBezTo>
                  <a:cubicBezTo>
                    <a:pt x="38" y="127"/>
                    <a:pt x="43" y="129"/>
                    <a:pt x="49" y="130"/>
                  </a:cubicBezTo>
                  <a:cubicBezTo>
                    <a:pt x="50" y="127"/>
                    <a:pt x="52" y="125"/>
                    <a:pt x="53" y="122"/>
                  </a:cubicBezTo>
                  <a:cubicBezTo>
                    <a:pt x="55" y="122"/>
                    <a:pt x="57" y="123"/>
                    <a:pt x="59" y="123"/>
                  </a:cubicBezTo>
                  <a:cubicBezTo>
                    <a:pt x="60" y="123"/>
                    <a:pt x="62" y="123"/>
                    <a:pt x="64" y="123"/>
                  </a:cubicBezTo>
                  <a:cubicBezTo>
                    <a:pt x="65" y="126"/>
                    <a:pt x="66" y="130"/>
                    <a:pt x="67" y="132"/>
                  </a:cubicBezTo>
                  <a:cubicBezTo>
                    <a:pt x="72" y="132"/>
                    <a:pt x="78" y="132"/>
                    <a:pt x="83" y="130"/>
                  </a:cubicBezTo>
                  <a:cubicBezTo>
                    <a:pt x="83" y="127"/>
                    <a:pt x="83" y="124"/>
                    <a:pt x="83" y="121"/>
                  </a:cubicBezTo>
                  <a:cubicBezTo>
                    <a:pt x="88" y="119"/>
                    <a:pt x="88" y="119"/>
                    <a:pt x="88" y="119"/>
                  </a:cubicBezTo>
                  <a:cubicBezTo>
                    <a:pt x="93" y="117"/>
                    <a:pt x="93" y="117"/>
                    <a:pt x="93" y="117"/>
                  </a:cubicBezTo>
                  <a:cubicBezTo>
                    <a:pt x="95" y="119"/>
                    <a:pt x="97" y="121"/>
                    <a:pt x="100" y="123"/>
                  </a:cubicBezTo>
                  <a:cubicBezTo>
                    <a:pt x="104" y="121"/>
                    <a:pt x="109" y="117"/>
                    <a:pt x="113" y="113"/>
                  </a:cubicBezTo>
                  <a:cubicBezTo>
                    <a:pt x="111" y="110"/>
                    <a:pt x="109" y="108"/>
                    <a:pt x="108" y="105"/>
                  </a:cubicBezTo>
                  <a:cubicBezTo>
                    <a:pt x="109" y="103"/>
                    <a:pt x="110" y="102"/>
                    <a:pt x="111" y="101"/>
                  </a:cubicBezTo>
                  <a:cubicBezTo>
                    <a:pt x="112" y="99"/>
                    <a:pt x="113" y="98"/>
                    <a:pt x="114" y="96"/>
                  </a:cubicBezTo>
                  <a:cubicBezTo>
                    <a:pt x="117" y="97"/>
                    <a:pt x="120" y="98"/>
                    <a:pt x="123" y="99"/>
                  </a:cubicBezTo>
                  <a:cubicBezTo>
                    <a:pt x="126" y="94"/>
                    <a:pt x="128" y="89"/>
                    <a:pt x="130" y="83"/>
                  </a:cubicBezTo>
                  <a:cubicBezTo>
                    <a:pt x="127" y="82"/>
                    <a:pt x="124" y="80"/>
                    <a:pt x="121" y="79"/>
                  </a:cubicBezTo>
                  <a:cubicBezTo>
                    <a:pt x="122" y="77"/>
                    <a:pt x="122" y="75"/>
                    <a:pt x="122" y="73"/>
                  </a:cubicBezTo>
                  <a:cubicBezTo>
                    <a:pt x="123" y="72"/>
                    <a:pt x="123" y="70"/>
                    <a:pt x="123" y="68"/>
                  </a:cubicBezTo>
                  <a:cubicBezTo>
                    <a:pt x="126" y="67"/>
                    <a:pt x="129" y="67"/>
                    <a:pt x="132" y="66"/>
                  </a:cubicBezTo>
                  <a:cubicBezTo>
                    <a:pt x="132" y="60"/>
                    <a:pt x="131" y="54"/>
                    <a:pt x="130" y="49"/>
                  </a:cubicBezTo>
                  <a:cubicBezTo>
                    <a:pt x="126" y="49"/>
                    <a:pt x="123" y="49"/>
                    <a:pt x="120" y="49"/>
                  </a:cubicBezTo>
                  <a:lnTo>
                    <a:pt x="118" y="44"/>
                  </a:lnTo>
                  <a:close/>
                  <a:moveTo>
                    <a:pt x="91" y="86"/>
                  </a:moveTo>
                  <a:cubicBezTo>
                    <a:pt x="88" y="90"/>
                    <a:pt x="83" y="94"/>
                    <a:pt x="78" y="96"/>
                  </a:cubicBezTo>
                  <a:cubicBezTo>
                    <a:pt x="73" y="98"/>
                    <a:pt x="67" y="99"/>
                    <a:pt x="62" y="98"/>
                  </a:cubicBezTo>
                  <a:cubicBezTo>
                    <a:pt x="56" y="97"/>
                    <a:pt x="51" y="95"/>
                    <a:pt x="46" y="92"/>
                  </a:cubicBezTo>
                  <a:cubicBezTo>
                    <a:pt x="42" y="89"/>
                    <a:pt x="38" y="84"/>
                    <a:pt x="36" y="79"/>
                  </a:cubicBezTo>
                  <a:cubicBezTo>
                    <a:pt x="34" y="74"/>
                    <a:pt x="33" y="68"/>
                    <a:pt x="34" y="62"/>
                  </a:cubicBezTo>
                  <a:cubicBezTo>
                    <a:pt x="35" y="57"/>
                    <a:pt x="37" y="51"/>
                    <a:pt x="40" y="47"/>
                  </a:cubicBezTo>
                  <a:cubicBezTo>
                    <a:pt x="44" y="42"/>
                    <a:pt x="48" y="39"/>
                    <a:pt x="53" y="37"/>
                  </a:cubicBezTo>
                  <a:cubicBezTo>
                    <a:pt x="59" y="35"/>
                    <a:pt x="64" y="34"/>
                    <a:pt x="70" y="34"/>
                  </a:cubicBezTo>
                  <a:cubicBezTo>
                    <a:pt x="75" y="35"/>
                    <a:pt x="81" y="37"/>
                    <a:pt x="85" y="41"/>
                  </a:cubicBezTo>
                  <a:cubicBezTo>
                    <a:pt x="90" y="44"/>
                    <a:pt x="93" y="49"/>
                    <a:pt x="95" y="54"/>
                  </a:cubicBezTo>
                  <a:cubicBezTo>
                    <a:pt x="97" y="59"/>
                    <a:pt x="98" y="65"/>
                    <a:pt x="98" y="70"/>
                  </a:cubicBezTo>
                  <a:cubicBezTo>
                    <a:pt x="97" y="76"/>
                    <a:pt x="95" y="81"/>
                    <a:pt x="91"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6" name="Freeform 7">
              <a:extLst>
                <a:ext uri="{FF2B5EF4-FFF2-40B4-BE49-F238E27FC236}">
                  <a16:creationId xmlns:a16="http://schemas.microsoft.com/office/drawing/2014/main" id="{88EBCE6F-331C-22B3-4265-3A02F3C1F411}"/>
                </a:ext>
              </a:extLst>
            </p:cNvPr>
            <p:cNvSpPr>
              <a:spLocks noEditPoints="1"/>
            </p:cNvSpPr>
            <p:nvPr/>
          </p:nvSpPr>
          <p:spPr bwMode="auto">
            <a:xfrm>
              <a:off x="11107738" y="2982913"/>
              <a:ext cx="247650" cy="249237"/>
            </a:xfrm>
            <a:custGeom>
              <a:avLst/>
              <a:gdLst>
                <a:gd name="T0" fmla="*/ 60 w 65"/>
                <a:gd name="T1" fmla="*/ 30 h 65"/>
                <a:gd name="T2" fmla="*/ 63 w 65"/>
                <a:gd name="T3" fmla="*/ 20 h 65"/>
                <a:gd name="T4" fmla="*/ 57 w 65"/>
                <a:gd name="T5" fmla="*/ 18 h 65"/>
                <a:gd name="T6" fmla="*/ 58 w 65"/>
                <a:gd name="T7" fmla="*/ 12 h 65"/>
                <a:gd name="T8" fmla="*/ 49 w 65"/>
                <a:gd name="T9" fmla="*/ 9 h 65"/>
                <a:gd name="T10" fmla="*/ 44 w 65"/>
                <a:gd name="T11" fmla="*/ 6 h 65"/>
                <a:gd name="T12" fmla="*/ 37 w 65"/>
                <a:gd name="T13" fmla="*/ 0 h 65"/>
                <a:gd name="T14" fmla="*/ 32 w 65"/>
                <a:gd name="T15" fmla="*/ 4 h 65"/>
                <a:gd name="T16" fmla="*/ 28 w 65"/>
                <a:gd name="T17" fmla="*/ 0 h 65"/>
                <a:gd name="T18" fmla="*/ 20 w 65"/>
                <a:gd name="T19" fmla="*/ 6 h 65"/>
                <a:gd name="T20" fmla="*/ 16 w 65"/>
                <a:gd name="T21" fmla="*/ 9 h 65"/>
                <a:gd name="T22" fmla="*/ 6 w 65"/>
                <a:gd name="T23" fmla="*/ 12 h 65"/>
                <a:gd name="T24" fmla="*/ 8 w 65"/>
                <a:gd name="T25" fmla="*/ 18 h 65"/>
                <a:gd name="T26" fmla="*/ 2 w 65"/>
                <a:gd name="T27" fmla="*/ 20 h 65"/>
                <a:gd name="T28" fmla="*/ 4 w 65"/>
                <a:gd name="T29" fmla="*/ 30 h 65"/>
                <a:gd name="T30" fmla="*/ 4 w 65"/>
                <a:gd name="T31" fmla="*/ 35 h 65"/>
                <a:gd name="T32" fmla="*/ 2 w 65"/>
                <a:gd name="T33" fmla="*/ 45 h 65"/>
                <a:gd name="T34" fmla="*/ 8 w 65"/>
                <a:gd name="T35" fmla="*/ 46 h 65"/>
                <a:gd name="T36" fmla="*/ 6 w 65"/>
                <a:gd name="T37" fmla="*/ 52 h 65"/>
                <a:gd name="T38" fmla="*/ 16 w 65"/>
                <a:gd name="T39" fmla="*/ 55 h 65"/>
                <a:gd name="T40" fmla="*/ 20 w 65"/>
                <a:gd name="T41" fmla="*/ 58 h 65"/>
                <a:gd name="T42" fmla="*/ 28 w 65"/>
                <a:gd name="T43" fmla="*/ 65 h 65"/>
                <a:gd name="T44" fmla="*/ 32 w 65"/>
                <a:gd name="T45" fmla="*/ 61 h 65"/>
                <a:gd name="T46" fmla="*/ 37 w 65"/>
                <a:gd name="T47" fmla="*/ 65 h 65"/>
                <a:gd name="T48" fmla="*/ 44 w 65"/>
                <a:gd name="T49" fmla="*/ 58 h 65"/>
                <a:gd name="T50" fmla="*/ 49 w 65"/>
                <a:gd name="T51" fmla="*/ 55 h 65"/>
                <a:gd name="T52" fmla="*/ 58 w 65"/>
                <a:gd name="T53" fmla="*/ 52 h 65"/>
                <a:gd name="T54" fmla="*/ 57 w 65"/>
                <a:gd name="T55" fmla="*/ 46 h 65"/>
                <a:gd name="T56" fmla="*/ 63 w 65"/>
                <a:gd name="T57" fmla="*/ 45 h 65"/>
                <a:gd name="T58" fmla="*/ 60 w 65"/>
                <a:gd name="T59" fmla="*/ 35 h 65"/>
                <a:gd name="T60" fmla="*/ 40 w 65"/>
                <a:gd name="T61" fmla="*/ 46 h 65"/>
                <a:gd name="T62" fmla="*/ 24 w 65"/>
                <a:gd name="T63" fmla="*/ 46 h 65"/>
                <a:gd name="T64" fmla="*/ 16 w 65"/>
                <a:gd name="T65" fmla="*/ 32 h 65"/>
                <a:gd name="T66" fmla="*/ 24 w 65"/>
                <a:gd name="T67" fmla="*/ 18 h 65"/>
                <a:gd name="T68" fmla="*/ 40 w 65"/>
                <a:gd name="T69" fmla="*/ 18 h 65"/>
                <a:gd name="T70" fmla="*/ 48 w 65"/>
                <a:gd name="T71" fmla="*/ 32 h 65"/>
                <a:gd name="T72" fmla="*/ 40 w 65"/>
                <a:gd name="T73" fmla="*/ 4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 h="65">
                  <a:moveTo>
                    <a:pt x="61" y="32"/>
                  </a:moveTo>
                  <a:cubicBezTo>
                    <a:pt x="60" y="30"/>
                    <a:pt x="60" y="30"/>
                    <a:pt x="60" y="30"/>
                  </a:cubicBezTo>
                  <a:cubicBezTo>
                    <a:pt x="62" y="29"/>
                    <a:pt x="63" y="28"/>
                    <a:pt x="65" y="28"/>
                  </a:cubicBezTo>
                  <a:cubicBezTo>
                    <a:pt x="64" y="25"/>
                    <a:pt x="64" y="22"/>
                    <a:pt x="63" y="20"/>
                  </a:cubicBezTo>
                  <a:cubicBezTo>
                    <a:pt x="61" y="20"/>
                    <a:pt x="60" y="20"/>
                    <a:pt x="58" y="20"/>
                  </a:cubicBezTo>
                  <a:cubicBezTo>
                    <a:pt x="58" y="20"/>
                    <a:pt x="57" y="19"/>
                    <a:pt x="57" y="18"/>
                  </a:cubicBezTo>
                  <a:cubicBezTo>
                    <a:pt x="56" y="17"/>
                    <a:pt x="56" y="16"/>
                    <a:pt x="55" y="16"/>
                  </a:cubicBezTo>
                  <a:cubicBezTo>
                    <a:pt x="56" y="15"/>
                    <a:pt x="57" y="13"/>
                    <a:pt x="58" y="12"/>
                  </a:cubicBezTo>
                  <a:cubicBezTo>
                    <a:pt x="57" y="10"/>
                    <a:pt x="55" y="8"/>
                    <a:pt x="52" y="6"/>
                  </a:cubicBezTo>
                  <a:cubicBezTo>
                    <a:pt x="51" y="7"/>
                    <a:pt x="50" y="8"/>
                    <a:pt x="49" y="9"/>
                  </a:cubicBezTo>
                  <a:cubicBezTo>
                    <a:pt x="48" y="8"/>
                    <a:pt x="47" y="8"/>
                    <a:pt x="46" y="8"/>
                  </a:cubicBezTo>
                  <a:cubicBezTo>
                    <a:pt x="46" y="7"/>
                    <a:pt x="45" y="7"/>
                    <a:pt x="44" y="6"/>
                  </a:cubicBezTo>
                  <a:cubicBezTo>
                    <a:pt x="44" y="5"/>
                    <a:pt x="44" y="3"/>
                    <a:pt x="45" y="2"/>
                  </a:cubicBezTo>
                  <a:cubicBezTo>
                    <a:pt x="42" y="1"/>
                    <a:pt x="39" y="0"/>
                    <a:pt x="37" y="0"/>
                  </a:cubicBezTo>
                  <a:cubicBezTo>
                    <a:pt x="36" y="1"/>
                    <a:pt x="35" y="2"/>
                    <a:pt x="35" y="4"/>
                  </a:cubicBezTo>
                  <a:cubicBezTo>
                    <a:pt x="32" y="4"/>
                    <a:pt x="32" y="4"/>
                    <a:pt x="32" y="4"/>
                  </a:cubicBezTo>
                  <a:cubicBezTo>
                    <a:pt x="30" y="4"/>
                    <a:pt x="30" y="4"/>
                    <a:pt x="30" y="4"/>
                  </a:cubicBezTo>
                  <a:cubicBezTo>
                    <a:pt x="29" y="2"/>
                    <a:pt x="28" y="1"/>
                    <a:pt x="28" y="0"/>
                  </a:cubicBezTo>
                  <a:cubicBezTo>
                    <a:pt x="25" y="0"/>
                    <a:pt x="22" y="1"/>
                    <a:pt x="20" y="2"/>
                  </a:cubicBezTo>
                  <a:cubicBezTo>
                    <a:pt x="20" y="3"/>
                    <a:pt x="20" y="5"/>
                    <a:pt x="20" y="6"/>
                  </a:cubicBezTo>
                  <a:cubicBezTo>
                    <a:pt x="20" y="7"/>
                    <a:pt x="19" y="7"/>
                    <a:pt x="18" y="8"/>
                  </a:cubicBezTo>
                  <a:cubicBezTo>
                    <a:pt x="17" y="8"/>
                    <a:pt x="16" y="8"/>
                    <a:pt x="16" y="9"/>
                  </a:cubicBezTo>
                  <a:cubicBezTo>
                    <a:pt x="15" y="8"/>
                    <a:pt x="13" y="7"/>
                    <a:pt x="12" y="6"/>
                  </a:cubicBezTo>
                  <a:cubicBezTo>
                    <a:pt x="10" y="8"/>
                    <a:pt x="8" y="10"/>
                    <a:pt x="6" y="12"/>
                  </a:cubicBezTo>
                  <a:cubicBezTo>
                    <a:pt x="7" y="13"/>
                    <a:pt x="8" y="15"/>
                    <a:pt x="9" y="16"/>
                  </a:cubicBezTo>
                  <a:cubicBezTo>
                    <a:pt x="8" y="16"/>
                    <a:pt x="8" y="17"/>
                    <a:pt x="8" y="18"/>
                  </a:cubicBezTo>
                  <a:cubicBezTo>
                    <a:pt x="7" y="19"/>
                    <a:pt x="7" y="20"/>
                    <a:pt x="6" y="20"/>
                  </a:cubicBezTo>
                  <a:cubicBezTo>
                    <a:pt x="5" y="20"/>
                    <a:pt x="3" y="20"/>
                    <a:pt x="2" y="20"/>
                  </a:cubicBezTo>
                  <a:cubicBezTo>
                    <a:pt x="1" y="22"/>
                    <a:pt x="0" y="25"/>
                    <a:pt x="0" y="28"/>
                  </a:cubicBezTo>
                  <a:cubicBezTo>
                    <a:pt x="1" y="28"/>
                    <a:pt x="2" y="29"/>
                    <a:pt x="4" y="30"/>
                  </a:cubicBezTo>
                  <a:cubicBezTo>
                    <a:pt x="4" y="32"/>
                    <a:pt x="4" y="32"/>
                    <a:pt x="4" y="32"/>
                  </a:cubicBezTo>
                  <a:cubicBezTo>
                    <a:pt x="4" y="35"/>
                    <a:pt x="4" y="35"/>
                    <a:pt x="4" y="35"/>
                  </a:cubicBezTo>
                  <a:cubicBezTo>
                    <a:pt x="2" y="35"/>
                    <a:pt x="1" y="36"/>
                    <a:pt x="0" y="37"/>
                  </a:cubicBezTo>
                  <a:cubicBezTo>
                    <a:pt x="0" y="39"/>
                    <a:pt x="1" y="42"/>
                    <a:pt x="2" y="45"/>
                  </a:cubicBezTo>
                  <a:cubicBezTo>
                    <a:pt x="3" y="44"/>
                    <a:pt x="5" y="44"/>
                    <a:pt x="6" y="44"/>
                  </a:cubicBezTo>
                  <a:cubicBezTo>
                    <a:pt x="7" y="45"/>
                    <a:pt x="7" y="46"/>
                    <a:pt x="8" y="46"/>
                  </a:cubicBezTo>
                  <a:cubicBezTo>
                    <a:pt x="8" y="47"/>
                    <a:pt x="8" y="48"/>
                    <a:pt x="9" y="49"/>
                  </a:cubicBezTo>
                  <a:cubicBezTo>
                    <a:pt x="8" y="50"/>
                    <a:pt x="7" y="51"/>
                    <a:pt x="6" y="52"/>
                  </a:cubicBezTo>
                  <a:cubicBezTo>
                    <a:pt x="8" y="55"/>
                    <a:pt x="10" y="56"/>
                    <a:pt x="12" y="58"/>
                  </a:cubicBezTo>
                  <a:cubicBezTo>
                    <a:pt x="13" y="57"/>
                    <a:pt x="15" y="56"/>
                    <a:pt x="16" y="55"/>
                  </a:cubicBezTo>
                  <a:cubicBezTo>
                    <a:pt x="16" y="56"/>
                    <a:pt x="17" y="56"/>
                    <a:pt x="18" y="57"/>
                  </a:cubicBezTo>
                  <a:cubicBezTo>
                    <a:pt x="19" y="57"/>
                    <a:pt x="20" y="58"/>
                    <a:pt x="20" y="58"/>
                  </a:cubicBezTo>
                  <a:cubicBezTo>
                    <a:pt x="20" y="59"/>
                    <a:pt x="20" y="61"/>
                    <a:pt x="20" y="63"/>
                  </a:cubicBezTo>
                  <a:cubicBezTo>
                    <a:pt x="22" y="64"/>
                    <a:pt x="25" y="64"/>
                    <a:pt x="28" y="65"/>
                  </a:cubicBezTo>
                  <a:cubicBezTo>
                    <a:pt x="28" y="63"/>
                    <a:pt x="29" y="62"/>
                    <a:pt x="30" y="60"/>
                  </a:cubicBezTo>
                  <a:cubicBezTo>
                    <a:pt x="32" y="61"/>
                    <a:pt x="32" y="61"/>
                    <a:pt x="32" y="61"/>
                  </a:cubicBezTo>
                  <a:cubicBezTo>
                    <a:pt x="35" y="60"/>
                    <a:pt x="35" y="60"/>
                    <a:pt x="35" y="60"/>
                  </a:cubicBezTo>
                  <a:cubicBezTo>
                    <a:pt x="35" y="62"/>
                    <a:pt x="36" y="63"/>
                    <a:pt x="37" y="65"/>
                  </a:cubicBezTo>
                  <a:cubicBezTo>
                    <a:pt x="39" y="64"/>
                    <a:pt x="42" y="64"/>
                    <a:pt x="45" y="63"/>
                  </a:cubicBezTo>
                  <a:cubicBezTo>
                    <a:pt x="44" y="61"/>
                    <a:pt x="44" y="59"/>
                    <a:pt x="44" y="58"/>
                  </a:cubicBezTo>
                  <a:cubicBezTo>
                    <a:pt x="45" y="58"/>
                    <a:pt x="46" y="57"/>
                    <a:pt x="46" y="57"/>
                  </a:cubicBezTo>
                  <a:cubicBezTo>
                    <a:pt x="47" y="56"/>
                    <a:pt x="48" y="56"/>
                    <a:pt x="49" y="55"/>
                  </a:cubicBezTo>
                  <a:cubicBezTo>
                    <a:pt x="50" y="56"/>
                    <a:pt x="51" y="57"/>
                    <a:pt x="52" y="58"/>
                  </a:cubicBezTo>
                  <a:cubicBezTo>
                    <a:pt x="55" y="56"/>
                    <a:pt x="57" y="55"/>
                    <a:pt x="58" y="52"/>
                  </a:cubicBezTo>
                  <a:cubicBezTo>
                    <a:pt x="57" y="51"/>
                    <a:pt x="56" y="50"/>
                    <a:pt x="55" y="49"/>
                  </a:cubicBezTo>
                  <a:cubicBezTo>
                    <a:pt x="56" y="48"/>
                    <a:pt x="56" y="47"/>
                    <a:pt x="57" y="46"/>
                  </a:cubicBezTo>
                  <a:cubicBezTo>
                    <a:pt x="57" y="46"/>
                    <a:pt x="58" y="45"/>
                    <a:pt x="58" y="44"/>
                  </a:cubicBezTo>
                  <a:cubicBezTo>
                    <a:pt x="60" y="44"/>
                    <a:pt x="61" y="44"/>
                    <a:pt x="63" y="45"/>
                  </a:cubicBezTo>
                  <a:cubicBezTo>
                    <a:pt x="64" y="42"/>
                    <a:pt x="64" y="39"/>
                    <a:pt x="65" y="37"/>
                  </a:cubicBezTo>
                  <a:cubicBezTo>
                    <a:pt x="63" y="36"/>
                    <a:pt x="62" y="35"/>
                    <a:pt x="60" y="35"/>
                  </a:cubicBezTo>
                  <a:lnTo>
                    <a:pt x="61" y="32"/>
                  </a:lnTo>
                  <a:close/>
                  <a:moveTo>
                    <a:pt x="40" y="46"/>
                  </a:moveTo>
                  <a:cubicBezTo>
                    <a:pt x="38" y="47"/>
                    <a:pt x="35" y="48"/>
                    <a:pt x="32" y="48"/>
                  </a:cubicBezTo>
                  <a:cubicBezTo>
                    <a:pt x="29" y="48"/>
                    <a:pt x="27" y="47"/>
                    <a:pt x="24" y="46"/>
                  </a:cubicBezTo>
                  <a:cubicBezTo>
                    <a:pt x="22" y="45"/>
                    <a:pt x="20" y="43"/>
                    <a:pt x="18" y="40"/>
                  </a:cubicBezTo>
                  <a:cubicBezTo>
                    <a:pt x="17" y="38"/>
                    <a:pt x="16" y="35"/>
                    <a:pt x="16" y="32"/>
                  </a:cubicBezTo>
                  <a:cubicBezTo>
                    <a:pt x="16" y="29"/>
                    <a:pt x="17" y="27"/>
                    <a:pt x="18" y="24"/>
                  </a:cubicBezTo>
                  <a:cubicBezTo>
                    <a:pt x="20" y="22"/>
                    <a:pt x="22" y="20"/>
                    <a:pt x="24" y="18"/>
                  </a:cubicBezTo>
                  <a:cubicBezTo>
                    <a:pt x="27" y="17"/>
                    <a:pt x="29" y="16"/>
                    <a:pt x="32" y="16"/>
                  </a:cubicBezTo>
                  <a:cubicBezTo>
                    <a:pt x="35" y="16"/>
                    <a:pt x="38" y="17"/>
                    <a:pt x="40" y="18"/>
                  </a:cubicBezTo>
                  <a:cubicBezTo>
                    <a:pt x="43" y="20"/>
                    <a:pt x="45" y="22"/>
                    <a:pt x="46" y="24"/>
                  </a:cubicBezTo>
                  <a:cubicBezTo>
                    <a:pt x="47" y="27"/>
                    <a:pt x="48" y="29"/>
                    <a:pt x="48" y="32"/>
                  </a:cubicBezTo>
                  <a:cubicBezTo>
                    <a:pt x="48" y="35"/>
                    <a:pt x="47" y="38"/>
                    <a:pt x="46" y="40"/>
                  </a:cubicBezTo>
                  <a:cubicBezTo>
                    <a:pt x="45" y="43"/>
                    <a:pt x="43" y="45"/>
                    <a:pt x="40"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sp>
        <p:nvSpPr>
          <p:cNvPr id="8" name="Oval 7">
            <a:extLst>
              <a:ext uri="{FF2B5EF4-FFF2-40B4-BE49-F238E27FC236}">
                <a16:creationId xmlns:a16="http://schemas.microsoft.com/office/drawing/2014/main" id="{CC432009-2AE4-A912-4F53-61B5EBE97915}"/>
              </a:ext>
            </a:extLst>
          </p:cNvPr>
          <p:cNvSpPr/>
          <p:nvPr/>
        </p:nvSpPr>
        <p:spPr>
          <a:xfrm>
            <a:off x="621804" y="3645024"/>
            <a:ext cx="540000" cy="54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9" name="Group 8">
            <a:extLst>
              <a:ext uri="{FF2B5EF4-FFF2-40B4-BE49-F238E27FC236}">
                <a16:creationId xmlns:a16="http://schemas.microsoft.com/office/drawing/2014/main" id="{D750EB87-81CC-C489-6D2F-E525E5512B8E}"/>
              </a:ext>
            </a:extLst>
          </p:cNvPr>
          <p:cNvGrpSpPr/>
          <p:nvPr/>
        </p:nvGrpSpPr>
        <p:grpSpPr>
          <a:xfrm>
            <a:off x="719424" y="3741059"/>
            <a:ext cx="360000" cy="314569"/>
            <a:chOff x="9575800" y="4168775"/>
            <a:chExt cx="830263" cy="725488"/>
          </a:xfrm>
          <a:solidFill>
            <a:schemeClr val="bg2"/>
          </a:solidFill>
          <a:effectLst/>
        </p:grpSpPr>
        <p:sp>
          <p:nvSpPr>
            <p:cNvPr id="10" name="Freeform 19">
              <a:extLst>
                <a:ext uri="{FF2B5EF4-FFF2-40B4-BE49-F238E27FC236}">
                  <a16:creationId xmlns:a16="http://schemas.microsoft.com/office/drawing/2014/main" id="{049DC597-2B89-FC20-D822-DB00B9CE382E}"/>
                </a:ext>
              </a:extLst>
            </p:cNvPr>
            <p:cNvSpPr>
              <a:spLocks noEditPoints="1"/>
            </p:cNvSpPr>
            <p:nvPr/>
          </p:nvSpPr>
          <p:spPr bwMode="auto">
            <a:xfrm>
              <a:off x="9575800" y="4168775"/>
              <a:ext cx="830263" cy="725488"/>
            </a:xfrm>
            <a:custGeom>
              <a:avLst/>
              <a:gdLst>
                <a:gd name="T0" fmla="*/ 234 w 267"/>
                <a:gd name="T1" fmla="*/ 42 h 233"/>
                <a:gd name="T2" fmla="*/ 197 w 267"/>
                <a:gd name="T3" fmla="*/ 42 h 233"/>
                <a:gd name="T4" fmla="*/ 145 w 267"/>
                <a:gd name="T5" fmla="*/ 12 h 233"/>
                <a:gd name="T6" fmla="*/ 145 w 267"/>
                <a:gd name="T7" fmla="*/ 11 h 233"/>
                <a:gd name="T8" fmla="*/ 134 w 267"/>
                <a:gd name="T9" fmla="*/ 0 h 233"/>
                <a:gd name="T10" fmla="*/ 122 w 267"/>
                <a:gd name="T11" fmla="*/ 11 h 233"/>
                <a:gd name="T12" fmla="*/ 122 w 267"/>
                <a:gd name="T13" fmla="*/ 11 h 233"/>
                <a:gd name="T14" fmla="*/ 70 w 267"/>
                <a:gd name="T15" fmla="*/ 42 h 233"/>
                <a:gd name="T16" fmla="*/ 34 w 267"/>
                <a:gd name="T17" fmla="*/ 42 h 233"/>
                <a:gd name="T18" fmla="*/ 0 w 267"/>
                <a:gd name="T19" fmla="*/ 76 h 233"/>
                <a:gd name="T20" fmla="*/ 0 w 267"/>
                <a:gd name="T21" fmla="*/ 200 h 233"/>
                <a:gd name="T22" fmla="*/ 34 w 267"/>
                <a:gd name="T23" fmla="*/ 233 h 233"/>
                <a:gd name="T24" fmla="*/ 234 w 267"/>
                <a:gd name="T25" fmla="*/ 233 h 233"/>
                <a:gd name="T26" fmla="*/ 267 w 267"/>
                <a:gd name="T27" fmla="*/ 200 h 233"/>
                <a:gd name="T28" fmla="*/ 267 w 267"/>
                <a:gd name="T29" fmla="*/ 76 h 233"/>
                <a:gd name="T30" fmla="*/ 234 w 267"/>
                <a:gd name="T31" fmla="*/ 42 h 233"/>
                <a:gd name="T32" fmla="*/ 123 w 267"/>
                <a:gd name="T33" fmla="*/ 16 h 233"/>
                <a:gd name="T34" fmla="*/ 134 w 267"/>
                <a:gd name="T35" fmla="*/ 23 h 233"/>
                <a:gd name="T36" fmla="*/ 144 w 267"/>
                <a:gd name="T37" fmla="*/ 16 h 233"/>
                <a:gd name="T38" fmla="*/ 189 w 267"/>
                <a:gd name="T39" fmla="*/ 42 h 233"/>
                <a:gd name="T40" fmla="*/ 78 w 267"/>
                <a:gd name="T41" fmla="*/ 42 h 233"/>
                <a:gd name="T42" fmla="*/ 123 w 267"/>
                <a:gd name="T43" fmla="*/ 16 h 233"/>
                <a:gd name="T44" fmla="*/ 247 w 267"/>
                <a:gd name="T45" fmla="*/ 200 h 233"/>
                <a:gd name="T46" fmla="*/ 234 w 267"/>
                <a:gd name="T47" fmla="*/ 213 h 233"/>
                <a:gd name="T48" fmla="*/ 34 w 267"/>
                <a:gd name="T49" fmla="*/ 213 h 233"/>
                <a:gd name="T50" fmla="*/ 20 w 267"/>
                <a:gd name="T51" fmla="*/ 200 h 233"/>
                <a:gd name="T52" fmla="*/ 20 w 267"/>
                <a:gd name="T53" fmla="*/ 76 h 233"/>
                <a:gd name="T54" fmla="*/ 34 w 267"/>
                <a:gd name="T55" fmla="*/ 62 h 233"/>
                <a:gd name="T56" fmla="*/ 234 w 267"/>
                <a:gd name="T57" fmla="*/ 62 h 233"/>
                <a:gd name="T58" fmla="*/ 247 w 267"/>
                <a:gd name="T59" fmla="*/ 76 h 233"/>
                <a:gd name="T60" fmla="*/ 247 w 267"/>
                <a:gd name="T61" fmla="*/ 20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33">
                  <a:moveTo>
                    <a:pt x="234" y="42"/>
                  </a:moveTo>
                  <a:cubicBezTo>
                    <a:pt x="197" y="42"/>
                    <a:pt x="197" y="42"/>
                    <a:pt x="197" y="42"/>
                  </a:cubicBezTo>
                  <a:cubicBezTo>
                    <a:pt x="145" y="12"/>
                    <a:pt x="145" y="12"/>
                    <a:pt x="145" y="12"/>
                  </a:cubicBezTo>
                  <a:cubicBezTo>
                    <a:pt x="145" y="11"/>
                    <a:pt x="145" y="11"/>
                    <a:pt x="145" y="11"/>
                  </a:cubicBezTo>
                  <a:cubicBezTo>
                    <a:pt x="145" y="5"/>
                    <a:pt x="140" y="0"/>
                    <a:pt x="134" y="0"/>
                  </a:cubicBezTo>
                  <a:cubicBezTo>
                    <a:pt x="127" y="0"/>
                    <a:pt x="122" y="5"/>
                    <a:pt x="122" y="11"/>
                  </a:cubicBezTo>
                  <a:cubicBezTo>
                    <a:pt x="122" y="11"/>
                    <a:pt x="122" y="11"/>
                    <a:pt x="122" y="11"/>
                  </a:cubicBezTo>
                  <a:cubicBezTo>
                    <a:pt x="70" y="42"/>
                    <a:pt x="70" y="42"/>
                    <a:pt x="70" y="42"/>
                  </a:cubicBezTo>
                  <a:cubicBezTo>
                    <a:pt x="34" y="42"/>
                    <a:pt x="34" y="42"/>
                    <a:pt x="34" y="42"/>
                  </a:cubicBezTo>
                  <a:cubicBezTo>
                    <a:pt x="15" y="42"/>
                    <a:pt x="0" y="57"/>
                    <a:pt x="0" y="76"/>
                  </a:cubicBezTo>
                  <a:cubicBezTo>
                    <a:pt x="0" y="200"/>
                    <a:pt x="0" y="200"/>
                    <a:pt x="0" y="200"/>
                  </a:cubicBezTo>
                  <a:cubicBezTo>
                    <a:pt x="0" y="218"/>
                    <a:pt x="15" y="233"/>
                    <a:pt x="34" y="233"/>
                  </a:cubicBezTo>
                  <a:cubicBezTo>
                    <a:pt x="234" y="233"/>
                    <a:pt x="234" y="233"/>
                    <a:pt x="234" y="233"/>
                  </a:cubicBezTo>
                  <a:cubicBezTo>
                    <a:pt x="252" y="233"/>
                    <a:pt x="267" y="218"/>
                    <a:pt x="267" y="200"/>
                  </a:cubicBezTo>
                  <a:cubicBezTo>
                    <a:pt x="267" y="76"/>
                    <a:pt x="267" y="76"/>
                    <a:pt x="267" y="76"/>
                  </a:cubicBezTo>
                  <a:cubicBezTo>
                    <a:pt x="267" y="57"/>
                    <a:pt x="252" y="42"/>
                    <a:pt x="234" y="42"/>
                  </a:cubicBezTo>
                  <a:close/>
                  <a:moveTo>
                    <a:pt x="123" y="16"/>
                  </a:moveTo>
                  <a:cubicBezTo>
                    <a:pt x="125" y="20"/>
                    <a:pt x="129" y="23"/>
                    <a:pt x="134" y="23"/>
                  </a:cubicBezTo>
                  <a:cubicBezTo>
                    <a:pt x="138" y="23"/>
                    <a:pt x="142" y="20"/>
                    <a:pt x="144" y="16"/>
                  </a:cubicBezTo>
                  <a:cubicBezTo>
                    <a:pt x="189" y="42"/>
                    <a:pt x="189" y="42"/>
                    <a:pt x="189" y="42"/>
                  </a:cubicBezTo>
                  <a:cubicBezTo>
                    <a:pt x="78" y="42"/>
                    <a:pt x="78" y="42"/>
                    <a:pt x="78" y="42"/>
                  </a:cubicBezTo>
                  <a:lnTo>
                    <a:pt x="123" y="16"/>
                  </a:lnTo>
                  <a:close/>
                  <a:moveTo>
                    <a:pt x="247" y="200"/>
                  </a:moveTo>
                  <a:cubicBezTo>
                    <a:pt x="247" y="207"/>
                    <a:pt x="241" y="213"/>
                    <a:pt x="234" y="213"/>
                  </a:cubicBezTo>
                  <a:cubicBezTo>
                    <a:pt x="34" y="213"/>
                    <a:pt x="34" y="213"/>
                    <a:pt x="34" y="213"/>
                  </a:cubicBezTo>
                  <a:cubicBezTo>
                    <a:pt x="26" y="213"/>
                    <a:pt x="20" y="207"/>
                    <a:pt x="20" y="200"/>
                  </a:cubicBezTo>
                  <a:cubicBezTo>
                    <a:pt x="20" y="76"/>
                    <a:pt x="20" y="76"/>
                    <a:pt x="20" y="76"/>
                  </a:cubicBezTo>
                  <a:cubicBezTo>
                    <a:pt x="20" y="68"/>
                    <a:pt x="26" y="62"/>
                    <a:pt x="34" y="62"/>
                  </a:cubicBezTo>
                  <a:cubicBezTo>
                    <a:pt x="234" y="62"/>
                    <a:pt x="234" y="62"/>
                    <a:pt x="234" y="62"/>
                  </a:cubicBezTo>
                  <a:cubicBezTo>
                    <a:pt x="241" y="62"/>
                    <a:pt x="247" y="68"/>
                    <a:pt x="247" y="76"/>
                  </a:cubicBezTo>
                  <a:lnTo>
                    <a:pt x="247"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1" name="Freeform 20">
              <a:extLst>
                <a:ext uri="{FF2B5EF4-FFF2-40B4-BE49-F238E27FC236}">
                  <a16:creationId xmlns:a16="http://schemas.microsoft.com/office/drawing/2014/main" id="{FC391040-2E22-A475-4F2B-E32DC4CC5B42}"/>
                </a:ext>
              </a:extLst>
            </p:cNvPr>
            <p:cNvSpPr>
              <a:spLocks/>
            </p:cNvSpPr>
            <p:nvPr/>
          </p:nvSpPr>
          <p:spPr bwMode="auto">
            <a:xfrm>
              <a:off x="9961563" y="4535488"/>
              <a:ext cx="317500" cy="242888"/>
            </a:xfrm>
            <a:custGeom>
              <a:avLst/>
              <a:gdLst>
                <a:gd name="T0" fmla="*/ 200 w 200"/>
                <a:gd name="T1" fmla="*/ 153 h 153"/>
                <a:gd name="T2" fmla="*/ 200 w 200"/>
                <a:gd name="T3" fmla="*/ 0 h 153"/>
                <a:gd name="T4" fmla="*/ 0 w 200"/>
                <a:gd name="T5" fmla="*/ 153 h 153"/>
                <a:gd name="T6" fmla="*/ 200 w 200"/>
                <a:gd name="T7" fmla="*/ 153 h 153"/>
              </a:gdLst>
              <a:ahLst/>
              <a:cxnLst>
                <a:cxn ang="0">
                  <a:pos x="T0" y="T1"/>
                </a:cxn>
                <a:cxn ang="0">
                  <a:pos x="T2" y="T3"/>
                </a:cxn>
                <a:cxn ang="0">
                  <a:pos x="T4" y="T5"/>
                </a:cxn>
                <a:cxn ang="0">
                  <a:pos x="T6" y="T7"/>
                </a:cxn>
              </a:cxnLst>
              <a:rect l="0" t="0" r="r" b="b"/>
              <a:pathLst>
                <a:path w="200" h="153">
                  <a:moveTo>
                    <a:pt x="200" y="153"/>
                  </a:moveTo>
                  <a:lnTo>
                    <a:pt x="200" y="0"/>
                  </a:lnTo>
                  <a:lnTo>
                    <a:pt x="0" y="153"/>
                  </a:lnTo>
                  <a:lnTo>
                    <a:pt x="200" y="1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2" name="Freeform 21">
              <a:extLst>
                <a:ext uri="{FF2B5EF4-FFF2-40B4-BE49-F238E27FC236}">
                  <a16:creationId xmlns:a16="http://schemas.microsoft.com/office/drawing/2014/main" id="{FB9BF640-FE14-866F-7DEE-653E5B54084A}"/>
                </a:ext>
              </a:extLst>
            </p:cNvPr>
            <p:cNvSpPr>
              <a:spLocks/>
            </p:cNvSpPr>
            <p:nvPr/>
          </p:nvSpPr>
          <p:spPr bwMode="auto">
            <a:xfrm>
              <a:off x="9880600" y="4418013"/>
              <a:ext cx="438150" cy="346075"/>
            </a:xfrm>
            <a:custGeom>
              <a:avLst/>
              <a:gdLst>
                <a:gd name="T0" fmla="*/ 114 w 141"/>
                <a:gd name="T1" fmla="*/ 13 h 111"/>
                <a:gd name="T2" fmla="*/ 4 w 141"/>
                <a:gd name="T3" fmla="*/ 96 h 111"/>
                <a:gd name="T4" fmla="*/ 3 w 141"/>
                <a:gd name="T5" fmla="*/ 107 h 111"/>
                <a:gd name="T6" fmla="*/ 10 w 141"/>
                <a:gd name="T7" fmla="*/ 111 h 111"/>
                <a:gd name="T8" fmla="*/ 15 w 141"/>
                <a:gd name="T9" fmla="*/ 109 h 111"/>
                <a:gd name="T10" fmla="*/ 124 w 141"/>
                <a:gd name="T11" fmla="*/ 24 h 111"/>
                <a:gd name="T12" fmla="*/ 129 w 141"/>
                <a:gd name="T13" fmla="*/ 29 h 111"/>
                <a:gd name="T14" fmla="*/ 141 w 141"/>
                <a:gd name="T15" fmla="*/ 0 h 111"/>
                <a:gd name="T16" fmla="*/ 109 w 141"/>
                <a:gd name="T17" fmla="*/ 8 h 111"/>
                <a:gd name="T18" fmla="*/ 114 w 141"/>
                <a:gd name="T19" fmla="*/ 1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111">
                  <a:moveTo>
                    <a:pt x="114" y="13"/>
                  </a:moveTo>
                  <a:cubicBezTo>
                    <a:pt x="4" y="96"/>
                    <a:pt x="4" y="96"/>
                    <a:pt x="4" y="96"/>
                  </a:cubicBezTo>
                  <a:cubicBezTo>
                    <a:pt x="1" y="99"/>
                    <a:pt x="0" y="104"/>
                    <a:pt x="3" y="107"/>
                  </a:cubicBezTo>
                  <a:cubicBezTo>
                    <a:pt x="5" y="109"/>
                    <a:pt x="7" y="111"/>
                    <a:pt x="10" y="111"/>
                  </a:cubicBezTo>
                  <a:cubicBezTo>
                    <a:pt x="11" y="111"/>
                    <a:pt x="13" y="110"/>
                    <a:pt x="15" y="109"/>
                  </a:cubicBezTo>
                  <a:cubicBezTo>
                    <a:pt x="124" y="24"/>
                    <a:pt x="124" y="24"/>
                    <a:pt x="124" y="24"/>
                  </a:cubicBezTo>
                  <a:cubicBezTo>
                    <a:pt x="129" y="29"/>
                    <a:pt x="129" y="29"/>
                    <a:pt x="129" y="29"/>
                  </a:cubicBezTo>
                  <a:cubicBezTo>
                    <a:pt x="141" y="0"/>
                    <a:pt x="141" y="0"/>
                    <a:pt x="141" y="0"/>
                  </a:cubicBezTo>
                  <a:cubicBezTo>
                    <a:pt x="109" y="8"/>
                    <a:pt x="109" y="8"/>
                    <a:pt x="109" y="8"/>
                  </a:cubicBezTo>
                  <a:lnTo>
                    <a:pt x="11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sp>
        <p:nvSpPr>
          <p:cNvPr id="13" name="Oval 12">
            <a:extLst>
              <a:ext uri="{FF2B5EF4-FFF2-40B4-BE49-F238E27FC236}">
                <a16:creationId xmlns:a16="http://schemas.microsoft.com/office/drawing/2014/main" id="{7E15C65A-C8D6-BB30-2EB8-65A16E43A771}"/>
              </a:ext>
            </a:extLst>
          </p:cNvPr>
          <p:cNvSpPr/>
          <p:nvPr/>
        </p:nvSpPr>
        <p:spPr>
          <a:xfrm>
            <a:off x="7493696" y="2640068"/>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4" name="Group 13">
            <a:extLst>
              <a:ext uri="{FF2B5EF4-FFF2-40B4-BE49-F238E27FC236}">
                <a16:creationId xmlns:a16="http://schemas.microsoft.com/office/drawing/2014/main" id="{0467599E-FF09-7765-9EF7-51F13177436B}"/>
              </a:ext>
            </a:extLst>
          </p:cNvPr>
          <p:cNvGrpSpPr/>
          <p:nvPr/>
        </p:nvGrpSpPr>
        <p:grpSpPr>
          <a:xfrm>
            <a:off x="7608453" y="2757680"/>
            <a:ext cx="311305" cy="280993"/>
            <a:chOff x="5957888" y="684213"/>
            <a:chExt cx="1206500" cy="1089026"/>
          </a:xfrm>
          <a:solidFill>
            <a:schemeClr val="bg2"/>
          </a:solidFill>
          <a:effectLst/>
        </p:grpSpPr>
        <p:sp>
          <p:nvSpPr>
            <p:cNvPr id="15" name="Freeform 5">
              <a:extLst>
                <a:ext uri="{FF2B5EF4-FFF2-40B4-BE49-F238E27FC236}">
                  <a16:creationId xmlns:a16="http://schemas.microsoft.com/office/drawing/2014/main" id="{79C15BC0-A5B8-C5F5-1B0B-717DEA3A29B3}"/>
                </a:ext>
              </a:extLst>
            </p:cNvPr>
            <p:cNvSpPr>
              <a:spLocks/>
            </p:cNvSpPr>
            <p:nvPr/>
          </p:nvSpPr>
          <p:spPr bwMode="auto">
            <a:xfrm>
              <a:off x="6203950" y="1536701"/>
              <a:ext cx="711200" cy="236538"/>
            </a:xfrm>
            <a:custGeom>
              <a:avLst/>
              <a:gdLst>
                <a:gd name="T0" fmla="*/ 410 w 492"/>
                <a:gd name="T1" fmla="*/ 0 h 163"/>
                <a:gd name="T2" fmla="*/ 82 w 492"/>
                <a:gd name="T3" fmla="*/ 0 h 163"/>
                <a:gd name="T4" fmla="*/ 0 w 492"/>
                <a:gd name="T5" fmla="*/ 81 h 163"/>
                <a:gd name="T6" fmla="*/ 82 w 492"/>
                <a:gd name="T7" fmla="*/ 163 h 163"/>
                <a:gd name="T8" fmla="*/ 410 w 492"/>
                <a:gd name="T9" fmla="*/ 163 h 163"/>
                <a:gd name="T10" fmla="*/ 492 w 492"/>
                <a:gd name="T11" fmla="*/ 81 h 163"/>
                <a:gd name="T12" fmla="*/ 410 w 492"/>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492" h="163">
                  <a:moveTo>
                    <a:pt x="410" y="0"/>
                  </a:moveTo>
                  <a:cubicBezTo>
                    <a:pt x="82" y="0"/>
                    <a:pt x="82" y="0"/>
                    <a:pt x="82" y="0"/>
                  </a:cubicBezTo>
                  <a:cubicBezTo>
                    <a:pt x="37" y="0"/>
                    <a:pt x="0" y="36"/>
                    <a:pt x="0" y="81"/>
                  </a:cubicBezTo>
                  <a:cubicBezTo>
                    <a:pt x="0" y="127"/>
                    <a:pt x="37" y="163"/>
                    <a:pt x="82" y="163"/>
                  </a:cubicBezTo>
                  <a:cubicBezTo>
                    <a:pt x="410" y="163"/>
                    <a:pt x="410" y="163"/>
                    <a:pt x="410" y="163"/>
                  </a:cubicBezTo>
                  <a:cubicBezTo>
                    <a:pt x="455" y="163"/>
                    <a:pt x="492" y="127"/>
                    <a:pt x="492" y="81"/>
                  </a:cubicBezTo>
                  <a:cubicBezTo>
                    <a:pt x="492" y="36"/>
                    <a:pt x="455" y="0"/>
                    <a:pt x="4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6" name="Freeform 6">
              <a:extLst>
                <a:ext uri="{FF2B5EF4-FFF2-40B4-BE49-F238E27FC236}">
                  <a16:creationId xmlns:a16="http://schemas.microsoft.com/office/drawing/2014/main" id="{2D517CD0-7CD9-68A6-0B19-074E2C387D32}"/>
                </a:ext>
              </a:extLst>
            </p:cNvPr>
            <p:cNvSpPr>
              <a:spLocks noEditPoints="1"/>
            </p:cNvSpPr>
            <p:nvPr/>
          </p:nvSpPr>
          <p:spPr bwMode="auto">
            <a:xfrm>
              <a:off x="5957888" y="684213"/>
              <a:ext cx="1206500" cy="1016000"/>
            </a:xfrm>
            <a:custGeom>
              <a:avLst/>
              <a:gdLst>
                <a:gd name="T0" fmla="*/ 724 w 835"/>
                <a:gd name="T1" fmla="*/ 331 h 702"/>
                <a:gd name="T2" fmla="*/ 664 w 835"/>
                <a:gd name="T3" fmla="*/ 331 h 702"/>
                <a:gd name="T4" fmla="*/ 664 w 835"/>
                <a:gd name="T5" fmla="*/ 0 h 702"/>
                <a:gd name="T6" fmla="*/ 174 w 835"/>
                <a:gd name="T7" fmla="*/ 0 h 702"/>
                <a:gd name="T8" fmla="*/ 174 w 835"/>
                <a:gd name="T9" fmla="*/ 331 h 702"/>
                <a:gd name="T10" fmla="*/ 111 w 835"/>
                <a:gd name="T11" fmla="*/ 331 h 702"/>
                <a:gd name="T12" fmla="*/ 0 w 835"/>
                <a:gd name="T13" fmla="*/ 442 h 702"/>
                <a:gd name="T14" fmla="*/ 0 w 835"/>
                <a:gd name="T15" fmla="*/ 591 h 702"/>
                <a:gd name="T16" fmla="*/ 111 w 835"/>
                <a:gd name="T17" fmla="*/ 702 h 702"/>
                <a:gd name="T18" fmla="*/ 155 w 835"/>
                <a:gd name="T19" fmla="*/ 702 h 702"/>
                <a:gd name="T20" fmla="*/ 150 w 835"/>
                <a:gd name="T21" fmla="*/ 671 h 702"/>
                <a:gd name="T22" fmla="*/ 252 w 835"/>
                <a:gd name="T23" fmla="*/ 570 h 702"/>
                <a:gd name="T24" fmla="*/ 580 w 835"/>
                <a:gd name="T25" fmla="*/ 570 h 702"/>
                <a:gd name="T26" fmla="*/ 682 w 835"/>
                <a:gd name="T27" fmla="*/ 671 h 702"/>
                <a:gd name="T28" fmla="*/ 677 w 835"/>
                <a:gd name="T29" fmla="*/ 702 h 702"/>
                <a:gd name="T30" fmla="*/ 724 w 835"/>
                <a:gd name="T31" fmla="*/ 702 h 702"/>
                <a:gd name="T32" fmla="*/ 835 w 835"/>
                <a:gd name="T33" fmla="*/ 591 h 702"/>
                <a:gd name="T34" fmla="*/ 835 w 835"/>
                <a:gd name="T35" fmla="*/ 442 h 702"/>
                <a:gd name="T36" fmla="*/ 724 w 835"/>
                <a:gd name="T37" fmla="*/ 331 h 702"/>
                <a:gd name="T38" fmla="*/ 194 w 835"/>
                <a:gd name="T39" fmla="*/ 20 h 702"/>
                <a:gd name="T40" fmla="*/ 644 w 835"/>
                <a:gd name="T41" fmla="*/ 20 h 702"/>
                <a:gd name="T42" fmla="*/ 644 w 835"/>
                <a:gd name="T43" fmla="*/ 424 h 702"/>
                <a:gd name="T44" fmla="*/ 194 w 835"/>
                <a:gd name="T45" fmla="*/ 424 h 702"/>
                <a:gd name="T46" fmla="*/ 194 w 835"/>
                <a:gd name="T47" fmla="*/ 20 h 702"/>
                <a:gd name="T48" fmla="*/ 474 w 835"/>
                <a:gd name="T49" fmla="*/ 509 h 702"/>
                <a:gd name="T50" fmla="*/ 353 w 835"/>
                <a:gd name="T51" fmla="*/ 509 h 702"/>
                <a:gd name="T52" fmla="*/ 343 w 835"/>
                <a:gd name="T53" fmla="*/ 499 h 702"/>
                <a:gd name="T54" fmla="*/ 353 w 835"/>
                <a:gd name="T55" fmla="*/ 489 h 702"/>
                <a:gd name="T56" fmla="*/ 474 w 835"/>
                <a:gd name="T57" fmla="*/ 489 h 702"/>
                <a:gd name="T58" fmla="*/ 484 w 835"/>
                <a:gd name="T59" fmla="*/ 499 h 702"/>
                <a:gd name="T60" fmla="*/ 474 w 835"/>
                <a:gd name="T61" fmla="*/ 509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5" h="702">
                  <a:moveTo>
                    <a:pt x="724" y="331"/>
                  </a:moveTo>
                  <a:cubicBezTo>
                    <a:pt x="664" y="331"/>
                    <a:pt x="664" y="331"/>
                    <a:pt x="664" y="331"/>
                  </a:cubicBezTo>
                  <a:cubicBezTo>
                    <a:pt x="664" y="0"/>
                    <a:pt x="664" y="0"/>
                    <a:pt x="664" y="0"/>
                  </a:cubicBezTo>
                  <a:cubicBezTo>
                    <a:pt x="174" y="0"/>
                    <a:pt x="174" y="0"/>
                    <a:pt x="174" y="0"/>
                  </a:cubicBezTo>
                  <a:cubicBezTo>
                    <a:pt x="174" y="331"/>
                    <a:pt x="174" y="331"/>
                    <a:pt x="174" y="331"/>
                  </a:cubicBezTo>
                  <a:cubicBezTo>
                    <a:pt x="111" y="331"/>
                    <a:pt x="111" y="331"/>
                    <a:pt x="111" y="331"/>
                  </a:cubicBezTo>
                  <a:cubicBezTo>
                    <a:pt x="49" y="331"/>
                    <a:pt x="0" y="381"/>
                    <a:pt x="0" y="442"/>
                  </a:cubicBezTo>
                  <a:cubicBezTo>
                    <a:pt x="0" y="591"/>
                    <a:pt x="0" y="591"/>
                    <a:pt x="0" y="591"/>
                  </a:cubicBezTo>
                  <a:cubicBezTo>
                    <a:pt x="0" y="652"/>
                    <a:pt x="49" y="702"/>
                    <a:pt x="111" y="702"/>
                  </a:cubicBezTo>
                  <a:cubicBezTo>
                    <a:pt x="155" y="702"/>
                    <a:pt x="155" y="702"/>
                    <a:pt x="155" y="702"/>
                  </a:cubicBezTo>
                  <a:cubicBezTo>
                    <a:pt x="152" y="693"/>
                    <a:pt x="150" y="682"/>
                    <a:pt x="150" y="671"/>
                  </a:cubicBezTo>
                  <a:cubicBezTo>
                    <a:pt x="150" y="615"/>
                    <a:pt x="196" y="570"/>
                    <a:pt x="252" y="570"/>
                  </a:cubicBezTo>
                  <a:cubicBezTo>
                    <a:pt x="580" y="570"/>
                    <a:pt x="580" y="570"/>
                    <a:pt x="580" y="570"/>
                  </a:cubicBezTo>
                  <a:cubicBezTo>
                    <a:pt x="636" y="570"/>
                    <a:pt x="682" y="615"/>
                    <a:pt x="682" y="671"/>
                  </a:cubicBezTo>
                  <a:cubicBezTo>
                    <a:pt x="682" y="682"/>
                    <a:pt x="680" y="693"/>
                    <a:pt x="677" y="702"/>
                  </a:cubicBezTo>
                  <a:cubicBezTo>
                    <a:pt x="724" y="702"/>
                    <a:pt x="724" y="702"/>
                    <a:pt x="724" y="702"/>
                  </a:cubicBezTo>
                  <a:cubicBezTo>
                    <a:pt x="785" y="702"/>
                    <a:pt x="835" y="652"/>
                    <a:pt x="835" y="591"/>
                  </a:cubicBezTo>
                  <a:cubicBezTo>
                    <a:pt x="835" y="442"/>
                    <a:pt x="835" y="442"/>
                    <a:pt x="835" y="442"/>
                  </a:cubicBezTo>
                  <a:cubicBezTo>
                    <a:pt x="835" y="381"/>
                    <a:pt x="785" y="331"/>
                    <a:pt x="724" y="331"/>
                  </a:cubicBezTo>
                  <a:close/>
                  <a:moveTo>
                    <a:pt x="194" y="20"/>
                  </a:moveTo>
                  <a:cubicBezTo>
                    <a:pt x="644" y="20"/>
                    <a:pt x="644" y="20"/>
                    <a:pt x="644" y="20"/>
                  </a:cubicBezTo>
                  <a:cubicBezTo>
                    <a:pt x="644" y="424"/>
                    <a:pt x="644" y="424"/>
                    <a:pt x="644" y="424"/>
                  </a:cubicBezTo>
                  <a:cubicBezTo>
                    <a:pt x="194" y="424"/>
                    <a:pt x="194" y="424"/>
                    <a:pt x="194" y="424"/>
                  </a:cubicBezTo>
                  <a:lnTo>
                    <a:pt x="194" y="20"/>
                  </a:lnTo>
                  <a:close/>
                  <a:moveTo>
                    <a:pt x="474" y="509"/>
                  </a:moveTo>
                  <a:cubicBezTo>
                    <a:pt x="353" y="509"/>
                    <a:pt x="353" y="509"/>
                    <a:pt x="353" y="509"/>
                  </a:cubicBezTo>
                  <a:cubicBezTo>
                    <a:pt x="348" y="509"/>
                    <a:pt x="343" y="504"/>
                    <a:pt x="343" y="499"/>
                  </a:cubicBezTo>
                  <a:cubicBezTo>
                    <a:pt x="343" y="493"/>
                    <a:pt x="348" y="489"/>
                    <a:pt x="353" y="489"/>
                  </a:cubicBezTo>
                  <a:cubicBezTo>
                    <a:pt x="474" y="489"/>
                    <a:pt x="474" y="489"/>
                    <a:pt x="474" y="489"/>
                  </a:cubicBezTo>
                  <a:cubicBezTo>
                    <a:pt x="480" y="489"/>
                    <a:pt x="484" y="493"/>
                    <a:pt x="484" y="499"/>
                  </a:cubicBezTo>
                  <a:cubicBezTo>
                    <a:pt x="484" y="504"/>
                    <a:pt x="480" y="509"/>
                    <a:pt x="474" y="5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7" name="Freeform 7">
              <a:extLst>
                <a:ext uri="{FF2B5EF4-FFF2-40B4-BE49-F238E27FC236}">
                  <a16:creationId xmlns:a16="http://schemas.microsoft.com/office/drawing/2014/main" id="{3E8AF98F-C229-38B2-5C7E-2154B2EBB479}"/>
                </a:ext>
              </a:extLst>
            </p:cNvPr>
            <p:cNvSpPr>
              <a:spLocks/>
            </p:cNvSpPr>
            <p:nvPr/>
          </p:nvSpPr>
          <p:spPr bwMode="auto">
            <a:xfrm>
              <a:off x="6338888" y="87788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8" name="Freeform 8">
              <a:extLst>
                <a:ext uri="{FF2B5EF4-FFF2-40B4-BE49-F238E27FC236}">
                  <a16:creationId xmlns:a16="http://schemas.microsoft.com/office/drawing/2014/main" id="{3E7E00E8-A7C9-5C18-0602-FAADE776296B}"/>
                </a:ext>
              </a:extLst>
            </p:cNvPr>
            <p:cNvSpPr>
              <a:spLocks/>
            </p:cNvSpPr>
            <p:nvPr/>
          </p:nvSpPr>
          <p:spPr bwMode="auto">
            <a:xfrm>
              <a:off x="6338888" y="968376"/>
              <a:ext cx="447675" cy="30163"/>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5"/>
                    <a:pt x="0" y="10"/>
                  </a:cubicBezTo>
                  <a:cubicBezTo>
                    <a:pt x="0" y="16"/>
                    <a:pt x="4" y="20"/>
                    <a:pt x="10" y="20"/>
                  </a:cubicBezTo>
                  <a:cubicBezTo>
                    <a:pt x="300" y="20"/>
                    <a:pt x="300" y="20"/>
                    <a:pt x="300" y="20"/>
                  </a:cubicBezTo>
                  <a:cubicBezTo>
                    <a:pt x="306" y="20"/>
                    <a:pt x="310" y="16"/>
                    <a:pt x="310" y="10"/>
                  </a:cubicBezTo>
                  <a:cubicBezTo>
                    <a:pt x="310" y="5"/>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9" name="Freeform 9">
              <a:extLst>
                <a:ext uri="{FF2B5EF4-FFF2-40B4-BE49-F238E27FC236}">
                  <a16:creationId xmlns:a16="http://schemas.microsoft.com/office/drawing/2014/main" id="{FAD6316D-24F0-7630-96FE-7DE0A13989D6}"/>
                </a:ext>
              </a:extLst>
            </p:cNvPr>
            <p:cNvSpPr>
              <a:spLocks/>
            </p:cNvSpPr>
            <p:nvPr/>
          </p:nvSpPr>
          <p:spPr bwMode="auto">
            <a:xfrm>
              <a:off x="6338888" y="106203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sp>
        <p:nvSpPr>
          <p:cNvPr id="20" name="TextBox 68">
            <a:extLst>
              <a:ext uri="{FF2B5EF4-FFF2-40B4-BE49-F238E27FC236}">
                <a16:creationId xmlns:a16="http://schemas.microsoft.com/office/drawing/2014/main" id="{88BFB4EE-B8D0-58E0-C26C-7317ED12627E}"/>
              </a:ext>
            </a:extLst>
          </p:cNvPr>
          <p:cNvSpPr txBox="1"/>
          <p:nvPr/>
        </p:nvSpPr>
        <p:spPr>
          <a:xfrm>
            <a:off x="1231159" y="763610"/>
            <a:ext cx="979755"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400" dirty="0">
                <a:latin typeface="+mj-lt"/>
              </a:rPr>
              <a:t>Insights</a:t>
            </a:r>
            <a:endParaRPr lang="id-ID" sz="1400" dirty="0">
              <a:latin typeface="+mj-lt"/>
            </a:endParaRPr>
          </a:p>
        </p:txBody>
      </p:sp>
      <p:sp>
        <p:nvSpPr>
          <p:cNvPr id="21" name="TextBox 72">
            <a:extLst>
              <a:ext uri="{FF2B5EF4-FFF2-40B4-BE49-F238E27FC236}">
                <a16:creationId xmlns:a16="http://schemas.microsoft.com/office/drawing/2014/main" id="{804218AF-3200-0C0B-F6EF-C130B3AA8ECC}"/>
              </a:ext>
            </a:extLst>
          </p:cNvPr>
          <p:cNvSpPr txBox="1"/>
          <p:nvPr/>
        </p:nvSpPr>
        <p:spPr>
          <a:xfrm>
            <a:off x="8132003" y="2757680"/>
            <a:ext cx="1178528"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400" dirty="0">
                <a:latin typeface="+mj-lt"/>
              </a:rPr>
              <a:t>Conclusion</a:t>
            </a:r>
            <a:endParaRPr lang="id-ID" sz="1400" dirty="0">
              <a:latin typeface="+mj-lt"/>
            </a:endParaRPr>
          </a:p>
        </p:txBody>
      </p:sp>
      <p:sp>
        <p:nvSpPr>
          <p:cNvPr id="22" name="Rectangle 21">
            <a:extLst>
              <a:ext uri="{FF2B5EF4-FFF2-40B4-BE49-F238E27FC236}">
                <a16:creationId xmlns:a16="http://schemas.microsoft.com/office/drawing/2014/main" id="{262DAC0D-7B31-4A3F-5A28-808671D67630}"/>
              </a:ext>
            </a:extLst>
          </p:cNvPr>
          <p:cNvSpPr/>
          <p:nvPr/>
        </p:nvSpPr>
        <p:spPr>
          <a:xfrm>
            <a:off x="7763696" y="3089669"/>
            <a:ext cx="3225152" cy="175432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t>In conclusion, the analysis of the Olympics database aims to unravel the rich historical data of the Games, drawing meaningful insights, and providing recommendations to enhance the Olympics' future editions. Through a comprehensive report and presentation, the analysis will contribute to a deeper understanding and appreciation of the world's premier sporting event.</a:t>
            </a:r>
            <a:r>
              <a:rPr lang="en-IN" sz="1200" dirty="0"/>
              <a:t>to enhance</a:t>
            </a:r>
            <a:endParaRPr lang="id-ID" sz="1200" dirty="0"/>
          </a:p>
        </p:txBody>
      </p:sp>
      <p:sp>
        <p:nvSpPr>
          <p:cNvPr id="23" name="TextBox 70">
            <a:extLst>
              <a:ext uri="{FF2B5EF4-FFF2-40B4-BE49-F238E27FC236}">
                <a16:creationId xmlns:a16="http://schemas.microsoft.com/office/drawing/2014/main" id="{EC827301-6957-9E72-0892-77992FB66988}"/>
              </a:ext>
            </a:extLst>
          </p:cNvPr>
          <p:cNvSpPr txBox="1"/>
          <p:nvPr/>
        </p:nvSpPr>
        <p:spPr>
          <a:xfrm>
            <a:off x="1258673" y="3747851"/>
            <a:ext cx="1186543"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400" dirty="0">
                <a:latin typeface="+mj-lt"/>
              </a:rPr>
              <a:t>Presentation</a:t>
            </a:r>
          </a:p>
        </p:txBody>
      </p:sp>
      <p:sp>
        <p:nvSpPr>
          <p:cNvPr id="25" name="Rectangle 24">
            <a:extLst>
              <a:ext uri="{FF2B5EF4-FFF2-40B4-BE49-F238E27FC236}">
                <a16:creationId xmlns:a16="http://schemas.microsoft.com/office/drawing/2014/main" id="{9FD872EF-CD19-53AD-C50D-1181773D58AD}"/>
              </a:ext>
            </a:extLst>
          </p:cNvPr>
          <p:cNvSpPr/>
          <p:nvPr/>
        </p:nvSpPr>
        <p:spPr>
          <a:xfrm>
            <a:off x="1258672" y="4154780"/>
            <a:ext cx="3135061" cy="193899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The final deliverable will be a comprehensive report and presentation that presents the findings of the Olympics database analysis. The report will include detailed visualizations, statistical analyses, and data-driven insights from the various dimensions explored. The presentation will provide an engaging overview of the key findings, showcasing the historical significance and impact of the Olympic Games over time.</a:t>
            </a:r>
            <a:endParaRPr lang="id-ID" sz="1200" dirty="0"/>
          </a:p>
        </p:txBody>
      </p:sp>
      <p:sp>
        <p:nvSpPr>
          <p:cNvPr id="27" name="TextBox 26">
            <a:extLst>
              <a:ext uri="{FF2B5EF4-FFF2-40B4-BE49-F238E27FC236}">
                <a16:creationId xmlns:a16="http://schemas.microsoft.com/office/drawing/2014/main" id="{30E5C31A-3A48-34A3-3BE4-87C31CD83047}"/>
              </a:ext>
            </a:extLst>
          </p:cNvPr>
          <p:cNvSpPr txBox="1"/>
          <p:nvPr/>
        </p:nvSpPr>
        <p:spPr>
          <a:xfrm>
            <a:off x="1225802" y="1148382"/>
            <a:ext cx="3135061" cy="1938992"/>
          </a:xfrm>
          <a:prstGeom prst="rect">
            <a:avLst/>
          </a:prstGeom>
          <a:noFill/>
        </p:spPr>
        <p:txBody>
          <a:bodyPr wrap="square">
            <a:spAutoFit/>
          </a:bodyPr>
          <a:lstStyle/>
          <a:p>
            <a:r>
              <a:rPr lang="en-US" sz="1200" dirty="0"/>
              <a:t>Insights from the data, such as identifying trends in host cities, evaluating the popularity and evolution of sports disciplines, recognizing outstanding athletes' achievements, and assessing the performance of regions and countries. Based on these insights, recommendations can be made to enhance future Olympic Games' organization, sports selection, and representation of diverse regions.</a:t>
            </a:r>
            <a:endParaRPr lang="id-ID" sz="1200" dirty="0"/>
          </a:p>
        </p:txBody>
      </p:sp>
    </p:spTree>
    <p:extLst>
      <p:ext uri="{BB962C8B-B14F-4D97-AF65-F5344CB8AC3E}">
        <p14:creationId xmlns:p14="http://schemas.microsoft.com/office/powerpoint/2010/main" val="3118193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17F2E-310A-70BC-0C0D-EA0594BD99B0}"/>
              </a:ext>
            </a:extLst>
          </p:cNvPr>
          <p:cNvSpPr>
            <a:spLocks noGrp="1"/>
          </p:cNvSpPr>
          <p:nvPr>
            <p:ph type="title"/>
          </p:nvPr>
        </p:nvSpPr>
        <p:spPr/>
        <p:txBody>
          <a:bodyPr>
            <a:normAutofit fontScale="90000"/>
          </a:bodyPr>
          <a:lstStyle/>
          <a:p>
            <a:r>
              <a:rPr lang="en-US" dirty="0"/>
              <a:t>Are there any regions that have had a notable impact on the overall medal tally?</a:t>
            </a:r>
            <a:endParaRPr lang="en-IN" dirty="0"/>
          </a:p>
        </p:txBody>
      </p:sp>
      <p:sp>
        <p:nvSpPr>
          <p:cNvPr id="3" name="Content Placeholder 2">
            <a:extLst>
              <a:ext uri="{FF2B5EF4-FFF2-40B4-BE49-F238E27FC236}">
                <a16:creationId xmlns:a16="http://schemas.microsoft.com/office/drawing/2014/main" id="{D57552E8-4B5D-ECA3-D716-B368A20165D3}"/>
              </a:ext>
            </a:extLst>
          </p:cNvPr>
          <p:cNvSpPr>
            <a:spLocks noGrp="1"/>
          </p:cNvSpPr>
          <p:nvPr>
            <p:ph sz="half" idx="1"/>
          </p:nvPr>
        </p:nvSpPr>
        <p:spPr/>
        <p:txBody>
          <a:bodyPr/>
          <a:lstStyle/>
          <a:p>
            <a:r>
              <a:rPr lang="en-US" dirty="0"/>
              <a:t>Yes, some regions have had a notable impact on the overall medal tally. To calculate this, I have taken the top 3 regions of each Olympic games according to the count of their medal tally.</a:t>
            </a:r>
          </a:p>
          <a:p>
            <a:endParaRPr lang="en-IN" dirty="0"/>
          </a:p>
        </p:txBody>
      </p:sp>
      <p:pic>
        <p:nvPicPr>
          <p:cNvPr id="6" name="Content Placeholder 5">
            <a:extLst>
              <a:ext uri="{FF2B5EF4-FFF2-40B4-BE49-F238E27FC236}">
                <a16:creationId xmlns:a16="http://schemas.microsoft.com/office/drawing/2014/main" id="{FDEA1544-DA56-D46C-EE54-78A00CA0C69A}"/>
              </a:ext>
            </a:extLst>
          </p:cNvPr>
          <p:cNvPicPr>
            <a:picLocks noGrp="1" noChangeAspect="1"/>
          </p:cNvPicPr>
          <p:nvPr>
            <p:ph sz="half" idx="2"/>
          </p:nvPr>
        </p:nvPicPr>
        <p:blipFill>
          <a:blip r:embed="rId2"/>
          <a:stretch>
            <a:fillRect/>
          </a:stretch>
        </p:blipFill>
        <p:spPr>
          <a:xfrm>
            <a:off x="6814492" y="2132856"/>
            <a:ext cx="3375953" cy="3467400"/>
          </a:xfrm>
        </p:spPr>
      </p:pic>
    </p:spTree>
    <p:extLst>
      <p:ext uri="{BB962C8B-B14F-4D97-AF65-F5344CB8AC3E}">
        <p14:creationId xmlns:p14="http://schemas.microsoft.com/office/powerpoint/2010/main" val="4151039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FCEB7F-A940-AD4A-23CB-D738C2C315A6}"/>
              </a:ext>
            </a:extLst>
          </p:cNvPr>
          <p:cNvSpPr>
            <a:spLocks noGrp="1"/>
          </p:cNvSpPr>
          <p:nvPr>
            <p:ph type="ctrTitle"/>
          </p:nvPr>
        </p:nvSpPr>
        <p:spPr/>
        <p:txBody>
          <a:bodyPr/>
          <a:lstStyle/>
          <a:p>
            <a:pPr algn="r"/>
            <a:r>
              <a:rPr lang="en-IN" dirty="0"/>
              <a:t>Thank You </a:t>
            </a:r>
            <a:r>
              <a:rPr lang="en-IN" dirty="0">
                <a:sym typeface="Wingdings" panose="05000000000000000000" pitchFamily="2" charset="2"/>
              </a:rPr>
              <a:t></a:t>
            </a:r>
            <a:endParaRPr lang="en-IN" dirty="0"/>
          </a:p>
        </p:txBody>
      </p:sp>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a:t>
            </a:r>
          </a:p>
        </p:txBody>
      </p:sp>
      <p:pic>
        <p:nvPicPr>
          <p:cNvPr id="7" name="Content Placeholder 6">
            <a:extLst>
              <a:ext uri="{FF2B5EF4-FFF2-40B4-BE49-F238E27FC236}">
                <a16:creationId xmlns:a16="http://schemas.microsoft.com/office/drawing/2014/main" id="{16A2716A-65B6-58DD-8E56-9F77D3CA00B2}"/>
              </a:ext>
            </a:extLst>
          </p:cNvPr>
          <p:cNvPicPr>
            <a:picLocks noGrp="1" noChangeAspect="1"/>
          </p:cNvPicPr>
          <p:nvPr>
            <p:ph idx="1"/>
          </p:nvPr>
        </p:nvPicPr>
        <p:blipFill>
          <a:blip r:embed="rId2"/>
          <a:stretch>
            <a:fillRect/>
          </a:stretch>
        </p:blipFill>
        <p:spPr>
          <a:xfrm>
            <a:off x="1522413" y="1949031"/>
            <a:ext cx="9144000" cy="4179138"/>
          </a:xfrm>
        </p:spPr>
      </p:pic>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a:t>
            </a:r>
          </a:p>
        </p:txBody>
      </p:sp>
      <p:sp>
        <p:nvSpPr>
          <p:cNvPr id="3" name="Text Placeholder 2"/>
          <p:cNvSpPr>
            <a:spLocks noGrp="1"/>
          </p:cNvSpPr>
          <p:nvPr>
            <p:ph type="body" idx="1"/>
          </p:nvPr>
        </p:nvSpPr>
        <p:spPr/>
        <p:txBody>
          <a:bodyPr/>
          <a:lstStyle/>
          <a:p>
            <a:r>
              <a:rPr lang="en-US" dirty="0"/>
              <a:t>Problem Statements</a:t>
            </a: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A999C5-DCD9-E84F-56EA-30353019D0A7}"/>
              </a:ext>
            </a:extLst>
          </p:cNvPr>
          <p:cNvPicPr>
            <a:picLocks noChangeAspect="1"/>
          </p:cNvPicPr>
          <p:nvPr/>
        </p:nvPicPr>
        <p:blipFill>
          <a:blip r:embed="rId2"/>
          <a:stretch>
            <a:fillRect/>
          </a:stretch>
        </p:blipFill>
        <p:spPr>
          <a:xfrm>
            <a:off x="1091449" y="605545"/>
            <a:ext cx="10005927" cy="5646909"/>
          </a:xfrm>
          <a:prstGeom prst="rect">
            <a:avLst/>
          </a:prstGeom>
        </p:spPr>
      </p:pic>
    </p:spTree>
    <p:extLst>
      <p:ext uri="{BB962C8B-B14F-4D97-AF65-F5344CB8AC3E}">
        <p14:creationId xmlns:p14="http://schemas.microsoft.com/office/powerpoint/2010/main" val="119780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0638-528A-B28F-ED8A-EE303F89E51B}"/>
              </a:ext>
            </a:extLst>
          </p:cNvPr>
          <p:cNvSpPr>
            <a:spLocks noGrp="1"/>
          </p:cNvSpPr>
          <p:nvPr>
            <p:ph type="title"/>
          </p:nvPr>
        </p:nvSpPr>
        <p:spPr/>
        <p:txBody>
          <a:bodyPr/>
          <a:lstStyle/>
          <a:p>
            <a:r>
              <a:rPr lang="en-US" dirty="0"/>
              <a:t>How many Olympic Games have been held in each season (Summer vs. Winter)?</a:t>
            </a:r>
            <a:endParaRPr lang="en-IN" dirty="0"/>
          </a:p>
        </p:txBody>
      </p:sp>
      <p:sp>
        <p:nvSpPr>
          <p:cNvPr id="3" name="Content Placeholder 2">
            <a:extLst>
              <a:ext uri="{FF2B5EF4-FFF2-40B4-BE49-F238E27FC236}">
                <a16:creationId xmlns:a16="http://schemas.microsoft.com/office/drawing/2014/main" id="{6FE390A9-422B-A938-F070-FB2FF9EBA511}"/>
              </a:ext>
            </a:extLst>
          </p:cNvPr>
          <p:cNvSpPr>
            <a:spLocks noGrp="1"/>
          </p:cNvSpPr>
          <p:nvPr>
            <p:ph sz="half" idx="1"/>
          </p:nvPr>
        </p:nvSpPr>
        <p:spPr>
          <a:xfrm>
            <a:off x="1522413" y="2708920"/>
            <a:ext cx="4419599" cy="3463280"/>
          </a:xfrm>
        </p:spPr>
        <p:txBody>
          <a:bodyPr/>
          <a:lstStyle/>
          <a:p>
            <a:r>
              <a:rPr lang="en-IN" dirty="0"/>
              <a:t>From the visualisation we can see that most games are in summer season i.e. 29(56.86%) ,whereas in winter season we have 22(43.14%).</a:t>
            </a:r>
          </a:p>
        </p:txBody>
      </p:sp>
      <p:pic>
        <p:nvPicPr>
          <p:cNvPr id="6" name="Content Placeholder 5">
            <a:extLst>
              <a:ext uri="{FF2B5EF4-FFF2-40B4-BE49-F238E27FC236}">
                <a16:creationId xmlns:a16="http://schemas.microsoft.com/office/drawing/2014/main" id="{20282080-E86A-B3B5-2510-D8195B994D20}"/>
              </a:ext>
            </a:extLst>
          </p:cNvPr>
          <p:cNvPicPr>
            <a:picLocks noGrp="1" noChangeAspect="1"/>
          </p:cNvPicPr>
          <p:nvPr>
            <p:ph sz="half" idx="2"/>
          </p:nvPr>
        </p:nvPicPr>
        <p:blipFill>
          <a:blip r:embed="rId2"/>
          <a:stretch>
            <a:fillRect/>
          </a:stretch>
        </p:blipFill>
        <p:spPr>
          <a:xfrm>
            <a:off x="6526460" y="2708920"/>
            <a:ext cx="4419600" cy="2042442"/>
          </a:xfrm>
        </p:spPr>
      </p:pic>
    </p:spTree>
    <p:extLst>
      <p:ext uri="{BB962C8B-B14F-4D97-AF65-F5344CB8AC3E}">
        <p14:creationId xmlns:p14="http://schemas.microsoft.com/office/powerpoint/2010/main" val="1982969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232</TotalTime>
  <Words>2247</Words>
  <Application>Microsoft Office PowerPoint</Application>
  <PresentationFormat>Custom</PresentationFormat>
  <Paragraphs>119</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Consolas</vt:lpstr>
      <vt:lpstr>Corbel</vt:lpstr>
      <vt:lpstr>Söhne</vt:lpstr>
      <vt:lpstr>Chalkboard 16x9</vt:lpstr>
      <vt:lpstr>Capstone Project</vt:lpstr>
      <vt:lpstr>Overview:</vt:lpstr>
      <vt:lpstr>Overview:</vt:lpstr>
      <vt:lpstr>PowerPoint Presentation</vt:lpstr>
      <vt:lpstr>PowerPoint Presentation</vt:lpstr>
      <vt:lpstr>ER Diagram:</vt:lpstr>
      <vt:lpstr>Power BI</vt:lpstr>
      <vt:lpstr>PowerPoint Presentation</vt:lpstr>
      <vt:lpstr>How many Olympic Games have been held in each season (Summer vs. Winter)?</vt:lpstr>
      <vt:lpstr>What is the distribution of games across different decades?</vt:lpstr>
      <vt:lpstr>Which cities have hosted the most Olympic Games?</vt:lpstr>
      <vt:lpstr>PowerPoint Presentation</vt:lpstr>
      <vt:lpstr>Which sports have the highest number of events in the Olympics?</vt:lpstr>
      <vt:lpstr>How has the participation in each sport evolved over time?</vt:lpstr>
      <vt:lpstr>What is the distribution of sports between Summer and Winter Olympics?</vt:lpstr>
      <vt:lpstr>PowerPoint Presentation</vt:lpstr>
      <vt:lpstr>How many events are there in each sport?</vt:lpstr>
      <vt:lpstr>What is the distribution of events by gender (Men, Women, Mixed)?</vt:lpstr>
      <vt:lpstr>How has the number of events changed over time?</vt:lpstr>
      <vt:lpstr>PowerPoint Presentation</vt:lpstr>
      <vt:lpstr>What is the distribution of participants by gender?</vt:lpstr>
      <vt:lpstr>Which countries have the highest number of participants in the Olympics?</vt:lpstr>
      <vt:lpstr>How does the age distribution of participants vary across different games?</vt:lpstr>
      <vt:lpstr>PowerPoint Presentation</vt:lpstr>
      <vt:lpstr>How many medals have been awarded in each Olympics?</vt:lpstr>
      <vt:lpstr>Which countries have the highest number of gold medals?</vt:lpstr>
      <vt:lpstr>How does the medal distribution vary across different sports?</vt:lpstr>
      <vt:lpstr>PowerPoint Presentation</vt:lpstr>
      <vt:lpstr>How many regions or NOCs participate in each Olympic Games?</vt:lpstr>
      <vt:lpstr>Which regions have the highest number of participants in the Olympics?</vt:lpstr>
      <vt:lpstr>What is the distribution of medals among different regions?</vt:lpstr>
      <vt:lpstr>EDA</vt:lpstr>
      <vt:lpstr>Are there any trends or patterns in the frequency of hosting the Olympic Games?</vt:lpstr>
      <vt:lpstr>How has the duration of the Olympic Games changed over time?</vt:lpstr>
      <vt:lpstr>Are there any notable events or occurrences associated with specific Olympic Games?</vt:lpstr>
      <vt:lpstr>Are there any emerging sports that have been recently added to the Olympics?</vt:lpstr>
      <vt:lpstr>How has the popularity of certain sports changed over the years?</vt:lpstr>
      <vt:lpstr>Are there any sports that are specific to a particular region or culture?</vt:lpstr>
      <vt:lpstr>Are there any sports that have a higher number of events for one gender compared to others?</vt:lpstr>
      <vt:lpstr>Are there any new events that have been introduced in recent editions of the Olympics?</vt:lpstr>
      <vt:lpstr>Are there any events that have been discontinued or removed from the Olympics?</vt:lpstr>
      <vt:lpstr>Are there any notable trends in the height and weight of participants over time?</vt:lpstr>
      <vt:lpstr>Are there any dominant countries or regions in specific sports or events?</vt:lpstr>
      <vt:lpstr>What factors contribute to the success or performance of participants from different countries?</vt:lpstr>
      <vt:lpstr>Are there any countries that consistently perform well in multiple Olympic editions?</vt:lpstr>
      <vt:lpstr>Are there any sports or events that have a higher number of medalists from a specific region?</vt:lpstr>
      <vt:lpstr>What are some notable instances of unexpected or surprising medal wins?</vt:lpstr>
      <vt:lpstr>Are there any regions that have experienced significant growth or decline in Olympic participation?</vt:lpstr>
      <vt:lpstr>How do cultural or geographical factors influence the performance of regions in specific sports?</vt:lpstr>
      <vt:lpstr>Are there any regions that have had a notable impact on the overall medal tally?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SHIVANSH GUPTA</dc:creator>
  <cp:lastModifiedBy>SHIVANSH GUPTA</cp:lastModifiedBy>
  <cp:revision>5</cp:revision>
  <dcterms:created xsi:type="dcterms:W3CDTF">2023-11-03T16:40:27Z</dcterms:created>
  <dcterms:modified xsi:type="dcterms:W3CDTF">2023-11-06T16:46:05Z</dcterms:modified>
</cp:coreProperties>
</file>