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270" r:id="rId3"/>
    <p:sldId id="257" r:id="rId4"/>
    <p:sldId id="267" r:id="rId5"/>
    <p:sldId id="258" r:id="rId6"/>
    <p:sldId id="273" r:id="rId7"/>
    <p:sldId id="279" r:id="rId8"/>
    <p:sldId id="280" r:id="rId9"/>
    <p:sldId id="281" r:id="rId10"/>
    <p:sldId id="274" r:id="rId11"/>
    <p:sldId id="282" r:id="rId12"/>
    <p:sldId id="283" r:id="rId13"/>
    <p:sldId id="284" r:id="rId14"/>
    <p:sldId id="275" r:id="rId15"/>
    <p:sldId id="285" r:id="rId16"/>
    <p:sldId id="286" r:id="rId17"/>
    <p:sldId id="287" r:id="rId18"/>
    <p:sldId id="276" r:id="rId19"/>
    <p:sldId id="288" r:id="rId20"/>
    <p:sldId id="289" r:id="rId21"/>
    <p:sldId id="290" r:id="rId22"/>
    <p:sldId id="277" r:id="rId23"/>
    <p:sldId id="291" r:id="rId24"/>
    <p:sldId id="292" r:id="rId25"/>
    <p:sldId id="293" r:id="rId26"/>
    <p:sldId id="278"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262" r:id="rId5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64" autoAdjust="0"/>
  </p:normalViewPr>
  <p:slideViewPr>
    <p:cSldViewPr>
      <p:cViewPr varScale="1">
        <p:scale>
          <a:sx n="77" d="100"/>
          <a:sy n="77" d="100"/>
        </p:scale>
        <p:origin x="840"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D:\shivansh\Capstone%20Project\Solutions\EDA_capston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'Soln-1'!$D$19</c:f>
              <c:strCache>
                <c:ptCount val="1"/>
                <c:pt idx="0">
                  <c:v>games_hosted</c:v>
                </c:pt>
              </c:strCache>
            </c:strRef>
          </c:tx>
          <c:spPr>
            <a:ln w="28575" cap="rnd">
              <a:solidFill>
                <a:schemeClr val="accent1"/>
              </a:solidFill>
              <a:round/>
            </a:ln>
            <a:effectLst/>
          </c:spPr>
          <c:marker>
            <c:symbol val="none"/>
          </c:marker>
          <c:cat>
            <c:numRef>
              <c:f>'Soln-1'!$C$20:$C$54</c:f>
              <c:numCache>
                <c:formatCode>General</c:formatCod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numCache>
            </c:numRef>
          </c:cat>
          <c:val>
            <c:numRef>
              <c:f>'Soln-1'!$D$20:$D$54</c:f>
              <c:numCache>
                <c:formatCode>General</c:formatCode>
                <c:ptCount val="35"/>
                <c:pt idx="0">
                  <c:v>1</c:v>
                </c:pt>
                <c:pt idx="1">
                  <c:v>1</c:v>
                </c:pt>
                <c:pt idx="2">
                  <c:v>1</c:v>
                </c:pt>
                <c:pt idx="3">
                  <c:v>1</c:v>
                </c:pt>
                <c:pt idx="4">
                  <c:v>1</c:v>
                </c:pt>
                <c:pt idx="5">
                  <c:v>1</c:v>
                </c:pt>
                <c:pt idx="6">
                  <c:v>1</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1</c:v>
                </c:pt>
                <c:pt idx="24">
                  <c:v>1</c:v>
                </c:pt>
                <c:pt idx="25">
                  <c:v>1</c:v>
                </c:pt>
                <c:pt idx="26">
                  <c:v>1</c:v>
                </c:pt>
                <c:pt idx="27">
                  <c:v>1</c:v>
                </c:pt>
                <c:pt idx="28">
                  <c:v>1</c:v>
                </c:pt>
                <c:pt idx="29">
                  <c:v>1</c:v>
                </c:pt>
                <c:pt idx="30">
                  <c:v>1</c:v>
                </c:pt>
                <c:pt idx="31">
                  <c:v>1</c:v>
                </c:pt>
                <c:pt idx="32">
                  <c:v>1</c:v>
                </c:pt>
                <c:pt idx="33">
                  <c:v>1</c:v>
                </c:pt>
                <c:pt idx="34">
                  <c:v>1</c:v>
                </c:pt>
              </c:numCache>
            </c:numRef>
          </c:val>
          <c:smooth val="0"/>
          <c:extLst>
            <c:ext xmlns:c16="http://schemas.microsoft.com/office/drawing/2014/chart" uri="{C3380CC4-5D6E-409C-BE32-E72D297353CC}">
              <c16:uniqueId val="{00000000-1C7B-4CFA-883B-9F1FBACBA965}"/>
            </c:ext>
          </c:extLst>
        </c:ser>
        <c:dLbls>
          <c:showLegendKey val="0"/>
          <c:showVal val="0"/>
          <c:showCatName val="0"/>
          <c:showSerName val="0"/>
          <c:showPercent val="0"/>
          <c:showBubbleSize val="0"/>
        </c:dLbls>
        <c:smooth val="0"/>
        <c:axId val="343412480"/>
        <c:axId val="340293440"/>
      </c:lineChart>
      <c:catAx>
        <c:axId val="34341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293440"/>
        <c:crosses val="autoZero"/>
        <c:auto val="1"/>
        <c:lblAlgn val="ctr"/>
        <c:lblOffset val="100"/>
        <c:noMultiLvlLbl val="0"/>
      </c:catAx>
      <c:valAx>
        <c:axId val="34029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412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11/7/2023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2A70B-78F2-4DCF-B53B-C990D2FAFB8A}" type="slidenum">
              <a:rPr lang="en-IN" smtClean="0"/>
              <a:t>1</a:t>
            </a:fld>
            <a:endParaRPr lang="en-IN"/>
          </a:p>
        </p:txBody>
      </p:sp>
    </p:spTree>
    <p:extLst>
      <p:ext uri="{BB962C8B-B14F-4D97-AF65-F5344CB8AC3E}">
        <p14:creationId xmlns:p14="http://schemas.microsoft.com/office/powerpoint/2010/main" val="399607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10</a:t>
            </a:fld>
            <a:endParaRPr lang="en-IN"/>
          </a:p>
        </p:txBody>
      </p:sp>
    </p:spTree>
    <p:extLst>
      <p:ext uri="{BB962C8B-B14F-4D97-AF65-F5344CB8AC3E}">
        <p14:creationId xmlns:p14="http://schemas.microsoft.com/office/powerpoint/2010/main" val="298749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2</a:t>
            </a:fld>
            <a:endParaRPr lang="en-IN"/>
          </a:p>
        </p:txBody>
      </p:sp>
    </p:spTree>
    <p:extLst>
      <p:ext uri="{BB962C8B-B14F-4D97-AF65-F5344CB8AC3E}">
        <p14:creationId xmlns:p14="http://schemas.microsoft.com/office/powerpoint/2010/main" val="116977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3</a:t>
            </a:fld>
            <a:endParaRPr lang="en-IN"/>
          </a:p>
        </p:txBody>
      </p:sp>
    </p:spTree>
    <p:extLst>
      <p:ext uri="{BB962C8B-B14F-4D97-AF65-F5344CB8AC3E}">
        <p14:creationId xmlns:p14="http://schemas.microsoft.com/office/powerpoint/2010/main" val="48535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4</a:t>
            </a:fld>
            <a:endParaRPr lang="en-IN"/>
          </a:p>
        </p:txBody>
      </p:sp>
    </p:spTree>
    <p:extLst>
      <p:ext uri="{BB962C8B-B14F-4D97-AF65-F5344CB8AC3E}">
        <p14:creationId xmlns:p14="http://schemas.microsoft.com/office/powerpoint/2010/main" val="355534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5</a:t>
            </a:fld>
            <a:endParaRPr lang="en-IN"/>
          </a:p>
        </p:txBody>
      </p:sp>
    </p:spTree>
    <p:extLst>
      <p:ext uri="{BB962C8B-B14F-4D97-AF65-F5344CB8AC3E}">
        <p14:creationId xmlns:p14="http://schemas.microsoft.com/office/powerpoint/2010/main" val="426557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6</a:t>
            </a:fld>
            <a:endParaRPr lang="en-IN"/>
          </a:p>
        </p:txBody>
      </p:sp>
    </p:spTree>
    <p:extLst>
      <p:ext uri="{BB962C8B-B14F-4D97-AF65-F5344CB8AC3E}">
        <p14:creationId xmlns:p14="http://schemas.microsoft.com/office/powerpoint/2010/main" val="44396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7</a:t>
            </a:fld>
            <a:endParaRPr lang="en-IN"/>
          </a:p>
        </p:txBody>
      </p:sp>
    </p:spTree>
    <p:extLst>
      <p:ext uri="{BB962C8B-B14F-4D97-AF65-F5344CB8AC3E}">
        <p14:creationId xmlns:p14="http://schemas.microsoft.com/office/powerpoint/2010/main" val="303735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8</a:t>
            </a:fld>
            <a:endParaRPr lang="en-IN"/>
          </a:p>
        </p:txBody>
      </p:sp>
    </p:spTree>
    <p:extLst>
      <p:ext uri="{BB962C8B-B14F-4D97-AF65-F5344CB8AC3E}">
        <p14:creationId xmlns:p14="http://schemas.microsoft.com/office/powerpoint/2010/main" val="313223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t>9</a:t>
            </a:fld>
            <a:endParaRPr lang="en-IN"/>
          </a:p>
        </p:txBody>
      </p:sp>
    </p:spTree>
    <p:extLst>
      <p:ext uri="{BB962C8B-B14F-4D97-AF65-F5344CB8AC3E}">
        <p14:creationId xmlns:p14="http://schemas.microsoft.com/office/powerpoint/2010/main" val="249055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11/7/2023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11/7/2023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11/7/2023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11/7/2023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a:t>
            </a:r>
          </a:p>
        </p:txBody>
      </p:sp>
      <p:sp>
        <p:nvSpPr>
          <p:cNvPr id="3" name="Subtitle 2"/>
          <p:cNvSpPr>
            <a:spLocks noGrp="1"/>
          </p:cNvSpPr>
          <p:nvPr>
            <p:ph type="subTitle" idx="1"/>
          </p:nvPr>
        </p:nvSpPr>
        <p:spPr/>
        <p:txBody>
          <a:bodyPr/>
          <a:lstStyle/>
          <a:p>
            <a:r>
              <a:rPr lang="en-US" dirty="0"/>
              <a:t>Olympics</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2C907-AA07-3F20-522C-A6024016BB8F}"/>
              </a:ext>
            </a:extLst>
          </p:cNvPr>
          <p:cNvPicPr>
            <a:picLocks noChangeAspect="1"/>
          </p:cNvPicPr>
          <p:nvPr/>
        </p:nvPicPr>
        <p:blipFill>
          <a:blip r:embed="rId3"/>
          <a:stretch>
            <a:fillRect/>
          </a:stretch>
        </p:blipFill>
        <p:spPr>
          <a:xfrm>
            <a:off x="1083828" y="647459"/>
            <a:ext cx="10021168" cy="5563082"/>
          </a:xfrm>
          <a:prstGeom prst="rect">
            <a:avLst/>
          </a:prstGeom>
        </p:spPr>
      </p:pic>
    </p:spTree>
    <p:extLst>
      <p:ext uri="{BB962C8B-B14F-4D97-AF65-F5344CB8AC3E}">
        <p14:creationId xmlns:p14="http://schemas.microsoft.com/office/powerpoint/2010/main" val="261205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3DF09-45DF-7CA3-6A9D-3A6CD4472BF0}"/>
              </a:ext>
            </a:extLst>
          </p:cNvPr>
          <p:cNvSpPr>
            <a:spLocks noGrp="1"/>
          </p:cNvSpPr>
          <p:nvPr>
            <p:ph type="title"/>
          </p:nvPr>
        </p:nvSpPr>
        <p:spPr/>
        <p:txBody>
          <a:bodyPr/>
          <a:lstStyle/>
          <a:p>
            <a:r>
              <a:rPr lang="en-US" dirty="0"/>
              <a:t>Which sports have the highest number of events in the Olympics?</a:t>
            </a:r>
            <a:endParaRPr lang="en-IN" dirty="0"/>
          </a:p>
        </p:txBody>
      </p:sp>
      <p:sp>
        <p:nvSpPr>
          <p:cNvPr id="8" name="Content Placeholder 7">
            <a:extLst>
              <a:ext uri="{FF2B5EF4-FFF2-40B4-BE49-F238E27FC236}">
                <a16:creationId xmlns:a16="http://schemas.microsoft.com/office/drawing/2014/main" id="{5FF775A7-523D-0FD4-F264-01B18810E0C8}"/>
              </a:ext>
            </a:extLst>
          </p:cNvPr>
          <p:cNvSpPr>
            <a:spLocks noGrp="1"/>
          </p:cNvSpPr>
          <p:nvPr>
            <p:ph sz="half" idx="1"/>
          </p:nvPr>
        </p:nvSpPr>
        <p:spPr>
          <a:xfrm>
            <a:off x="1522413" y="3029230"/>
            <a:ext cx="4419599" cy="3142970"/>
          </a:xfrm>
        </p:spPr>
        <p:txBody>
          <a:bodyPr/>
          <a:lstStyle/>
          <a:p>
            <a:r>
              <a:rPr lang="en-IN" dirty="0"/>
              <a:t>Athletics and Shooting has the highest no. of events i.e. 83 events.</a:t>
            </a:r>
          </a:p>
        </p:txBody>
      </p:sp>
      <p:pic>
        <p:nvPicPr>
          <p:cNvPr id="11" name="Content Placeholder 10">
            <a:extLst>
              <a:ext uri="{FF2B5EF4-FFF2-40B4-BE49-F238E27FC236}">
                <a16:creationId xmlns:a16="http://schemas.microsoft.com/office/drawing/2014/main" id="{DF32F48C-9F4E-C863-F2E1-E629A56D0154}"/>
              </a:ext>
            </a:extLst>
          </p:cNvPr>
          <p:cNvPicPr>
            <a:picLocks noGrp="1" noChangeAspect="1"/>
          </p:cNvPicPr>
          <p:nvPr>
            <p:ph sz="half" idx="2"/>
          </p:nvPr>
        </p:nvPicPr>
        <p:blipFill>
          <a:blip r:embed="rId2"/>
          <a:stretch>
            <a:fillRect/>
          </a:stretch>
        </p:blipFill>
        <p:spPr>
          <a:xfrm>
            <a:off x="6246813" y="3029230"/>
            <a:ext cx="4419600" cy="2018740"/>
          </a:xfrm>
        </p:spPr>
      </p:pic>
    </p:spTree>
    <p:extLst>
      <p:ext uri="{BB962C8B-B14F-4D97-AF65-F5344CB8AC3E}">
        <p14:creationId xmlns:p14="http://schemas.microsoft.com/office/powerpoint/2010/main" val="599245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3DF09-45DF-7CA3-6A9D-3A6CD4472BF0}"/>
              </a:ext>
            </a:extLst>
          </p:cNvPr>
          <p:cNvSpPr>
            <a:spLocks noGrp="1"/>
          </p:cNvSpPr>
          <p:nvPr>
            <p:ph type="title"/>
          </p:nvPr>
        </p:nvSpPr>
        <p:spPr/>
        <p:txBody>
          <a:bodyPr/>
          <a:lstStyle/>
          <a:p>
            <a:r>
              <a:rPr lang="en-US" dirty="0"/>
              <a:t>How has the participation in each sport evolved over time?</a:t>
            </a:r>
            <a:endParaRPr lang="en-IN" dirty="0"/>
          </a:p>
        </p:txBody>
      </p:sp>
      <p:sp>
        <p:nvSpPr>
          <p:cNvPr id="8" name="Content Placeholder 7">
            <a:extLst>
              <a:ext uri="{FF2B5EF4-FFF2-40B4-BE49-F238E27FC236}">
                <a16:creationId xmlns:a16="http://schemas.microsoft.com/office/drawing/2014/main" id="{5FF775A7-523D-0FD4-F264-01B18810E0C8}"/>
              </a:ext>
            </a:extLst>
          </p:cNvPr>
          <p:cNvSpPr>
            <a:spLocks noGrp="1"/>
          </p:cNvSpPr>
          <p:nvPr>
            <p:ph sz="half" idx="1"/>
          </p:nvPr>
        </p:nvSpPr>
        <p:spPr>
          <a:xfrm>
            <a:off x="1522413" y="2852936"/>
            <a:ext cx="4419599" cy="3319264"/>
          </a:xfrm>
        </p:spPr>
        <p:txBody>
          <a:bodyPr/>
          <a:lstStyle/>
          <a:p>
            <a:r>
              <a:rPr lang="en-IN" dirty="0"/>
              <a:t>Using the </a:t>
            </a:r>
            <a:r>
              <a:rPr lang="en-IN" dirty="0" err="1"/>
              <a:t>sport_game</a:t>
            </a:r>
            <a:r>
              <a:rPr lang="en-IN" dirty="0"/>
              <a:t> slicer, we can see the participation of each sport over time.</a:t>
            </a:r>
          </a:p>
        </p:txBody>
      </p:sp>
      <p:pic>
        <p:nvPicPr>
          <p:cNvPr id="3" name="Content Placeholder 2">
            <a:extLst>
              <a:ext uri="{FF2B5EF4-FFF2-40B4-BE49-F238E27FC236}">
                <a16:creationId xmlns:a16="http://schemas.microsoft.com/office/drawing/2014/main" id="{02483D05-EC6F-2EC8-3151-375E1AB37381}"/>
              </a:ext>
            </a:extLst>
          </p:cNvPr>
          <p:cNvPicPr>
            <a:picLocks noGrp="1" noChangeAspect="1"/>
          </p:cNvPicPr>
          <p:nvPr>
            <p:ph sz="half" idx="2"/>
          </p:nvPr>
        </p:nvPicPr>
        <p:blipFill>
          <a:blip r:embed="rId2"/>
          <a:stretch>
            <a:fillRect/>
          </a:stretch>
        </p:blipFill>
        <p:spPr>
          <a:xfrm>
            <a:off x="6261724" y="2852936"/>
            <a:ext cx="4816151" cy="1872207"/>
          </a:xfrm>
        </p:spPr>
      </p:pic>
    </p:spTree>
    <p:extLst>
      <p:ext uri="{BB962C8B-B14F-4D97-AF65-F5344CB8AC3E}">
        <p14:creationId xmlns:p14="http://schemas.microsoft.com/office/powerpoint/2010/main" val="4014680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3DF09-45DF-7CA3-6A9D-3A6CD4472BF0}"/>
              </a:ext>
            </a:extLst>
          </p:cNvPr>
          <p:cNvSpPr>
            <a:spLocks noGrp="1"/>
          </p:cNvSpPr>
          <p:nvPr>
            <p:ph type="title"/>
          </p:nvPr>
        </p:nvSpPr>
        <p:spPr/>
        <p:txBody>
          <a:bodyPr/>
          <a:lstStyle/>
          <a:p>
            <a:r>
              <a:rPr lang="en-US" dirty="0"/>
              <a:t>What is the distribution of sports between Summer and Winter Olympics?</a:t>
            </a:r>
            <a:endParaRPr lang="en-IN" dirty="0"/>
          </a:p>
        </p:txBody>
      </p:sp>
      <p:sp>
        <p:nvSpPr>
          <p:cNvPr id="8" name="Content Placeholder 7">
            <a:extLst>
              <a:ext uri="{FF2B5EF4-FFF2-40B4-BE49-F238E27FC236}">
                <a16:creationId xmlns:a16="http://schemas.microsoft.com/office/drawing/2014/main" id="{5FF775A7-523D-0FD4-F264-01B18810E0C8}"/>
              </a:ext>
            </a:extLst>
          </p:cNvPr>
          <p:cNvSpPr>
            <a:spLocks noGrp="1"/>
          </p:cNvSpPr>
          <p:nvPr>
            <p:ph sz="half" idx="1"/>
          </p:nvPr>
        </p:nvSpPr>
        <p:spPr>
          <a:xfrm>
            <a:off x="1522413" y="3010024"/>
            <a:ext cx="4419599" cy="3162175"/>
          </a:xfrm>
        </p:spPr>
        <p:txBody>
          <a:bodyPr/>
          <a:lstStyle/>
          <a:p>
            <a:r>
              <a:rPr lang="en-IN" dirty="0"/>
              <a:t>From the visualisation, we can see that summer has 52(75.36%) sports and winter has 17(24.64%) sports.</a:t>
            </a:r>
          </a:p>
        </p:txBody>
      </p:sp>
      <p:pic>
        <p:nvPicPr>
          <p:cNvPr id="3" name="Content Placeholder 2">
            <a:extLst>
              <a:ext uri="{FF2B5EF4-FFF2-40B4-BE49-F238E27FC236}">
                <a16:creationId xmlns:a16="http://schemas.microsoft.com/office/drawing/2014/main" id="{2A45CF60-3B3B-A53D-AAA6-B30F2FB86DB6}"/>
              </a:ext>
            </a:extLst>
          </p:cNvPr>
          <p:cNvPicPr>
            <a:picLocks noGrp="1" noChangeAspect="1"/>
          </p:cNvPicPr>
          <p:nvPr>
            <p:ph sz="half" idx="2"/>
          </p:nvPr>
        </p:nvPicPr>
        <p:blipFill>
          <a:blip r:embed="rId2"/>
          <a:stretch>
            <a:fillRect/>
          </a:stretch>
        </p:blipFill>
        <p:spPr>
          <a:xfrm>
            <a:off x="6246813" y="3010025"/>
            <a:ext cx="4419600" cy="2057149"/>
          </a:xfrm>
        </p:spPr>
      </p:pic>
    </p:spTree>
    <p:extLst>
      <p:ext uri="{BB962C8B-B14F-4D97-AF65-F5344CB8AC3E}">
        <p14:creationId xmlns:p14="http://schemas.microsoft.com/office/powerpoint/2010/main" val="1020631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1B125-C068-A0DE-EE53-28C656F8F474}"/>
              </a:ext>
            </a:extLst>
          </p:cNvPr>
          <p:cNvPicPr>
            <a:picLocks noChangeAspect="1"/>
          </p:cNvPicPr>
          <p:nvPr/>
        </p:nvPicPr>
        <p:blipFill>
          <a:blip r:embed="rId2"/>
          <a:stretch>
            <a:fillRect/>
          </a:stretch>
        </p:blipFill>
        <p:spPr>
          <a:xfrm>
            <a:off x="1110500" y="647459"/>
            <a:ext cx="9967824" cy="5563082"/>
          </a:xfrm>
          <a:prstGeom prst="rect">
            <a:avLst/>
          </a:prstGeom>
        </p:spPr>
      </p:pic>
    </p:spTree>
    <p:extLst>
      <p:ext uri="{BB962C8B-B14F-4D97-AF65-F5344CB8AC3E}">
        <p14:creationId xmlns:p14="http://schemas.microsoft.com/office/powerpoint/2010/main" val="148732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3B66-5E6B-5225-DED5-82FA24CA2338}"/>
              </a:ext>
            </a:extLst>
          </p:cNvPr>
          <p:cNvSpPr>
            <a:spLocks noGrp="1"/>
          </p:cNvSpPr>
          <p:nvPr>
            <p:ph type="title"/>
          </p:nvPr>
        </p:nvSpPr>
        <p:spPr/>
        <p:txBody>
          <a:bodyPr/>
          <a:lstStyle/>
          <a:p>
            <a:r>
              <a:rPr lang="en-US" dirty="0"/>
              <a:t>How many events are there in each sport?</a:t>
            </a:r>
            <a:endParaRPr lang="en-IN" dirty="0"/>
          </a:p>
        </p:txBody>
      </p:sp>
      <p:sp>
        <p:nvSpPr>
          <p:cNvPr id="3" name="Content Placeholder 2">
            <a:extLst>
              <a:ext uri="{FF2B5EF4-FFF2-40B4-BE49-F238E27FC236}">
                <a16:creationId xmlns:a16="http://schemas.microsoft.com/office/drawing/2014/main" id="{47969C7B-8404-0232-8703-CD0E48409002}"/>
              </a:ext>
            </a:extLst>
          </p:cNvPr>
          <p:cNvSpPr>
            <a:spLocks noGrp="1"/>
          </p:cNvSpPr>
          <p:nvPr>
            <p:ph sz="half" idx="1"/>
          </p:nvPr>
        </p:nvSpPr>
        <p:spPr>
          <a:xfrm>
            <a:off x="1522413" y="3011204"/>
            <a:ext cx="4419599" cy="3160995"/>
          </a:xfrm>
        </p:spPr>
        <p:txBody>
          <a:bodyPr/>
          <a:lstStyle/>
          <a:p>
            <a:r>
              <a:rPr lang="en-IN" dirty="0"/>
              <a:t>Using the </a:t>
            </a:r>
            <a:r>
              <a:rPr lang="en-IN" dirty="0" err="1"/>
              <a:t>sport_game</a:t>
            </a:r>
            <a:r>
              <a:rPr lang="en-IN" dirty="0"/>
              <a:t> slicer, we can see the no. of events in each sport.</a:t>
            </a:r>
          </a:p>
        </p:txBody>
      </p:sp>
      <p:pic>
        <p:nvPicPr>
          <p:cNvPr id="6" name="Content Placeholder 5">
            <a:extLst>
              <a:ext uri="{FF2B5EF4-FFF2-40B4-BE49-F238E27FC236}">
                <a16:creationId xmlns:a16="http://schemas.microsoft.com/office/drawing/2014/main" id="{579907BD-3117-5329-8BAE-6CF2D53BC503}"/>
              </a:ext>
            </a:extLst>
          </p:cNvPr>
          <p:cNvPicPr>
            <a:picLocks noGrp="1" noChangeAspect="1"/>
          </p:cNvPicPr>
          <p:nvPr>
            <p:ph sz="half" idx="2"/>
          </p:nvPr>
        </p:nvPicPr>
        <p:blipFill>
          <a:blip r:embed="rId2"/>
          <a:stretch>
            <a:fillRect/>
          </a:stretch>
        </p:blipFill>
        <p:spPr>
          <a:xfrm>
            <a:off x="6246813" y="3011205"/>
            <a:ext cx="4419600" cy="2054789"/>
          </a:xfrm>
        </p:spPr>
      </p:pic>
    </p:spTree>
    <p:extLst>
      <p:ext uri="{BB962C8B-B14F-4D97-AF65-F5344CB8AC3E}">
        <p14:creationId xmlns:p14="http://schemas.microsoft.com/office/powerpoint/2010/main" val="5008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3B66-5E6B-5225-DED5-82FA24CA2338}"/>
              </a:ext>
            </a:extLst>
          </p:cNvPr>
          <p:cNvSpPr>
            <a:spLocks noGrp="1"/>
          </p:cNvSpPr>
          <p:nvPr>
            <p:ph type="title"/>
          </p:nvPr>
        </p:nvSpPr>
        <p:spPr/>
        <p:txBody>
          <a:bodyPr/>
          <a:lstStyle/>
          <a:p>
            <a:r>
              <a:rPr lang="en-US" dirty="0"/>
              <a:t>What is the distribution of events by gender (Men, Women, Mixed)?</a:t>
            </a:r>
            <a:endParaRPr lang="en-IN" dirty="0"/>
          </a:p>
        </p:txBody>
      </p:sp>
      <p:sp>
        <p:nvSpPr>
          <p:cNvPr id="3" name="Content Placeholder 2">
            <a:extLst>
              <a:ext uri="{FF2B5EF4-FFF2-40B4-BE49-F238E27FC236}">
                <a16:creationId xmlns:a16="http://schemas.microsoft.com/office/drawing/2014/main" id="{47969C7B-8404-0232-8703-CD0E48409002}"/>
              </a:ext>
            </a:extLst>
          </p:cNvPr>
          <p:cNvSpPr>
            <a:spLocks noGrp="1"/>
          </p:cNvSpPr>
          <p:nvPr>
            <p:ph sz="half" idx="1"/>
          </p:nvPr>
        </p:nvSpPr>
        <p:spPr>
          <a:xfrm>
            <a:off x="1522413" y="3004690"/>
            <a:ext cx="4419599" cy="3167510"/>
          </a:xfrm>
        </p:spPr>
        <p:txBody>
          <a:bodyPr/>
          <a:lstStyle/>
          <a:p>
            <a:r>
              <a:rPr lang="en-IN" dirty="0"/>
              <a:t>Using the </a:t>
            </a:r>
            <a:r>
              <a:rPr lang="en-IN" dirty="0" err="1"/>
              <a:t>sport_game</a:t>
            </a:r>
            <a:r>
              <a:rPr lang="en-IN" dirty="0"/>
              <a:t> slicer, we can see the distribution of gender in each sport.</a:t>
            </a:r>
          </a:p>
          <a:p>
            <a:endParaRPr lang="en-IN" dirty="0"/>
          </a:p>
        </p:txBody>
      </p:sp>
      <p:pic>
        <p:nvPicPr>
          <p:cNvPr id="6" name="Content Placeholder 5">
            <a:extLst>
              <a:ext uri="{FF2B5EF4-FFF2-40B4-BE49-F238E27FC236}">
                <a16:creationId xmlns:a16="http://schemas.microsoft.com/office/drawing/2014/main" id="{B5F53C58-7D56-D0F1-AD68-6EB672B41B35}"/>
              </a:ext>
            </a:extLst>
          </p:cNvPr>
          <p:cNvPicPr>
            <a:picLocks noGrp="1" noChangeAspect="1"/>
          </p:cNvPicPr>
          <p:nvPr>
            <p:ph sz="half" idx="2"/>
          </p:nvPr>
        </p:nvPicPr>
        <p:blipFill>
          <a:blip r:embed="rId2"/>
          <a:stretch>
            <a:fillRect/>
          </a:stretch>
        </p:blipFill>
        <p:spPr>
          <a:xfrm>
            <a:off x="6246813" y="3004690"/>
            <a:ext cx="4419600" cy="2067819"/>
          </a:xfrm>
        </p:spPr>
      </p:pic>
    </p:spTree>
    <p:extLst>
      <p:ext uri="{BB962C8B-B14F-4D97-AF65-F5344CB8AC3E}">
        <p14:creationId xmlns:p14="http://schemas.microsoft.com/office/powerpoint/2010/main" val="3221199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3B66-5E6B-5225-DED5-82FA24CA2338}"/>
              </a:ext>
            </a:extLst>
          </p:cNvPr>
          <p:cNvSpPr>
            <a:spLocks noGrp="1"/>
          </p:cNvSpPr>
          <p:nvPr>
            <p:ph type="title"/>
          </p:nvPr>
        </p:nvSpPr>
        <p:spPr/>
        <p:txBody>
          <a:bodyPr/>
          <a:lstStyle/>
          <a:p>
            <a:r>
              <a:rPr lang="en-US" dirty="0"/>
              <a:t>How has the number of events changed over time?</a:t>
            </a:r>
            <a:endParaRPr lang="en-IN" dirty="0"/>
          </a:p>
        </p:txBody>
      </p:sp>
      <p:sp>
        <p:nvSpPr>
          <p:cNvPr id="3" name="Content Placeholder 2">
            <a:extLst>
              <a:ext uri="{FF2B5EF4-FFF2-40B4-BE49-F238E27FC236}">
                <a16:creationId xmlns:a16="http://schemas.microsoft.com/office/drawing/2014/main" id="{47969C7B-8404-0232-8703-CD0E48409002}"/>
              </a:ext>
            </a:extLst>
          </p:cNvPr>
          <p:cNvSpPr>
            <a:spLocks noGrp="1"/>
          </p:cNvSpPr>
          <p:nvPr>
            <p:ph sz="half" idx="1"/>
          </p:nvPr>
        </p:nvSpPr>
        <p:spPr>
          <a:xfrm>
            <a:off x="1522413" y="2852936"/>
            <a:ext cx="4419599" cy="3319264"/>
          </a:xfrm>
        </p:spPr>
        <p:txBody>
          <a:bodyPr/>
          <a:lstStyle/>
          <a:p>
            <a:r>
              <a:rPr lang="en-IN" dirty="0"/>
              <a:t>Using the </a:t>
            </a:r>
            <a:r>
              <a:rPr lang="en-IN" dirty="0" err="1"/>
              <a:t>sport_game</a:t>
            </a:r>
            <a:r>
              <a:rPr lang="en-IN" dirty="0"/>
              <a:t> slicer, we can see the no. of events change in each sport overtime.</a:t>
            </a:r>
          </a:p>
          <a:p>
            <a:endParaRPr lang="en-IN" dirty="0"/>
          </a:p>
        </p:txBody>
      </p:sp>
      <p:pic>
        <p:nvPicPr>
          <p:cNvPr id="6" name="Content Placeholder 5">
            <a:extLst>
              <a:ext uri="{FF2B5EF4-FFF2-40B4-BE49-F238E27FC236}">
                <a16:creationId xmlns:a16="http://schemas.microsoft.com/office/drawing/2014/main" id="{B4AF12F0-1F75-7ECA-104F-D9EAB63FA061}"/>
              </a:ext>
            </a:extLst>
          </p:cNvPr>
          <p:cNvPicPr>
            <a:picLocks noGrp="1" noChangeAspect="1"/>
          </p:cNvPicPr>
          <p:nvPr>
            <p:ph sz="half" idx="2"/>
          </p:nvPr>
        </p:nvPicPr>
        <p:blipFill>
          <a:blip r:embed="rId2"/>
          <a:stretch>
            <a:fillRect/>
          </a:stretch>
        </p:blipFill>
        <p:spPr>
          <a:xfrm>
            <a:off x="6246814" y="2852936"/>
            <a:ext cx="4816151" cy="1965350"/>
          </a:xfrm>
        </p:spPr>
      </p:pic>
    </p:spTree>
    <p:extLst>
      <p:ext uri="{BB962C8B-B14F-4D97-AF65-F5344CB8AC3E}">
        <p14:creationId xmlns:p14="http://schemas.microsoft.com/office/powerpoint/2010/main" val="2008368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0F3FA-5CA3-69F0-1A58-AB0B3250987A}"/>
              </a:ext>
            </a:extLst>
          </p:cNvPr>
          <p:cNvPicPr>
            <a:picLocks noChangeAspect="1"/>
          </p:cNvPicPr>
          <p:nvPr/>
        </p:nvPicPr>
        <p:blipFill>
          <a:blip r:embed="rId2"/>
          <a:stretch>
            <a:fillRect/>
          </a:stretch>
        </p:blipFill>
        <p:spPr>
          <a:xfrm>
            <a:off x="1118121" y="677941"/>
            <a:ext cx="9952582" cy="5502117"/>
          </a:xfrm>
          <a:prstGeom prst="rect">
            <a:avLst/>
          </a:prstGeom>
        </p:spPr>
      </p:pic>
    </p:spTree>
    <p:extLst>
      <p:ext uri="{BB962C8B-B14F-4D97-AF65-F5344CB8AC3E}">
        <p14:creationId xmlns:p14="http://schemas.microsoft.com/office/powerpoint/2010/main" val="678991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DCE-42AD-B03D-53F0-FF11EEDEA2DC}"/>
              </a:ext>
            </a:extLst>
          </p:cNvPr>
          <p:cNvSpPr>
            <a:spLocks noGrp="1"/>
          </p:cNvSpPr>
          <p:nvPr>
            <p:ph type="title"/>
          </p:nvPr>
        </p:nvSpPr>
        <p:spPr/>
        <p:txBody>
          <a:bodyPr/>
          <a:lstStyle/>
          <a:p>
            <a:r>
              <a:rPr lang="en-US" dirty="0"/>
              <a:t>What is the distribution of participants by gender?</a:t>
            </a:r>
            <a:endParaRPr lang="en-IN" dirty="0"/>
          </a:p>
        </p:txBody>
      </p:sp>
      <p:sp>
        <p:nvSpPr>
          <p:cNvPr id="3" name="Content Placeholder 2">
            <a:extLst>
              <a:ext uri="{FF2B5EF4-FFF2-40B4-BE49-F238E27FC236}">
                <a16:creationId xmlns:a16="http://schemas.microsoft.com/office/drawing/2014/main" id="{8DFD09D9-D732-C21F-D270-888FB5A755B1}"/>
              </a:ext>
            </a:extLst>
          </p:cNvPr>
          <p:cNvSpPr>
            <a:spLocks noGrp="1"/>
          </p:cNvSpPr>
          <p:nvPr>
            <p:ph sz="half" idx="1"/>
          </p:nvPr>
        </p:nvSpPr>
        <p:spPr>
          <a:xfrm>
            <a:off x="1522413" y="2921324"/>
            <a:ext cx="4419599" cy="3250875"/>
          </a:xfrm>
        </p:spPr>
        <p:txBody>
          <a:bodyPr/>
          <a:lstStyle/>
          <a:p>
            <a:r>
              <a:rPr lang="en-IN" dirty="0"/>
              <a:t>We can see from the visualisation that male participants are dominant with 95.23k(73.9%) and female participants 33.6k(26.1%).</a:t>
            </a:r>
          </a:p>
        </p:txBody>
      </p:sp>
      <p:pic>
        <p:nvPicPr>
          <p:cNvPr id="6" name="Content Placeholder 5">
            <a:extLst>
              <a:ext uri="{FF2B5EF4-FFF2-40B4-BE49-F238E27FC236}">
                <a16:creationId xmlns:a16="http://schemas.microsoft.com/office/drawing/2014/main" id="{D2B52432-BB00-08E6-3381-C234A91DBFDB}"/>
              </a:ext>
            </a:extLst>
          </p:cNvPr>
          <p:cNvPicPr>
            <a:picLocks noGrp="1" noChangeAspect="1"/>
          </p:cNvPicPr>
          <p:nvPr>
            <p:ph sz="half" idx="2"/>
          </p:nvPr>
        </p:nvPicPr>
        <p:blipFill>
          <a:blip r:embed="rId2"/>
          <a:stretch>
            <a:fillRect/>
          </a:stretch>
        </p:blipFill>
        <p:spPr>
          <a:xfrm>
            <a:off x="6246813" y="2921325"/>
            <a:ext cx="4419600" cy="2234549"/>
          </a:xfrm>
        </p:spPr>
      </p:pic>
    </p:spTree>
    <p:extLst>
      <p:ext uri="{BB962C8B-B14F-4D97-AF65-F5344CB8AC3E}">
        <p14:creationId xmlns:p14="http://schemas.microsoft.com/office/powerpoint/2010/main" val="2590491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D07C44-21FC-AA1D-1599-5E7E8AC5EF8F}"/>
              </a:ext>
            </a:extLst>
          </p:cNvPr>
          <p:cNvSpPr>
            <a:spLocks noGrp="1"/>
          </p:cNvSpPr>
          <p:nvPr>
            <p:ph type="title"/>
          </p:nvPr>
        </p:nvSpPr>
        <p:spPr>
          <a:xfrm>
            <a:off x="909836" y="274638"/>
            <a:ext cx="9756576" cy="1020762"/>
          </a:xfrm>
        </p:spPr>
        <p:txBody>
          <a:bodyPr/>
          <a:lstStyle/>
          <a:p>
            <a:r>
              <a:rPr lang="en-IN" dirty="0"/>
              <a:t>Overview:</a:t>
            </a:r>
          </a:p>
        </p:txBody>
      </p:sp>
      <p:sp>
        <p:nvSpPr>
          <p:cNvPr id="5" name="Scroll: Vertical 4">
            <a:extLst>
              <a:ext uri="{FF2B5EF4-FFF2-40B4-BE49-F238E27FC236}">
                <a16:creationId xmlns:a16="http://schemas.microsoft.com/office/drawing/2014/main" id="{90D0FAE5-FB75-8155-2113-C2C15FF866ED}"/>
              </a:ext>
            </a:extLst>
          </p:cNvPr>
          <p:cNvSpPr/>
          <p:nvPr/>
        </p:nvSpPr>
        <p:spPr>
          <a:xfrm>
            <a:off x="2667644" y="1734911"/>
            <a:ext cx="4824536" cy="576064"/>
          </a:xfrm>
          <a:prstGeom prst="verticalScroll">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2">
                    <a:lumMod val="50000"/>
                  </a:schemeClr>
                </a:solidFill>
              </a:rPr>
              <a:t>Game Analysis</a:t>
            </a:r>
          </a:p>
        </p:txBody>
      </p:sp>
      <p:sp>
        <p:nvSpPr>
          <p:cNvPr id="6" name="Scroll: Vertical 5">
            <a:extLst>
              <a:ext uri="{FF2B5EF4-FFF2-40B4-BE49-F238E27FC236}">
                <a16:creationId xmlns:a16="http://schemas.microsoft.com/office/drawing/2014/main" id="{C82C3D4C-11D8-6032-4E73-2BE1FB82A6DB}"/>
              </a:ext>
            </a:extLst>
          </p:cNvPr>
          <p:cNvSpPr/>
          <p:nvPr/>
        </p:nvSpPr>
        <p:spPr>
          <a:xfrm>
            <a:off x="5086300" y="2582934"/>
            <a:ext cx="4824536" cy="576064"/>
          </a:xfrm>
          <a:prstGeom prst="verticalScroll">
            <a:avLst/>
          </a:prstGeom>
          <a:solidFill>
            <a:schemeClr val="accent1">
              <a:lumMod val="40000"/>
              <a:lumOff val="6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Sports Analysis</a:t>
            </a:r>
          </a:p>
        </p:txBody>
      </p:sp>
      <p:sp>
        <p:nvSpPr>
          <p:cNvPr id="7" name="Scroll: Vertical 6">
            <a:extLst>
              <a:ext uri="{FF2B5EF4-FFF2-40B4-BE49-F238E27FC236}">
                <a16:creationId xmlns:a16="http://schemas.microsoft.com/office/drawing/2014/main" id="{DF03F826-17E3-A17B-893D-CB3AFBD877AF}"/>
              </a:ext>
            </a:extLst>
          </p:cNvPr>
          <p:cNvSpPr/>
          <p:nvPr/>
        </p:nvSpPr>
        <p:spPr>
          <a:xfrm>
            <a:off x="2667644" y="3439025"/>
            <a:ext cx="4824536" cy="576064"/>
          </a:xfrm>
          <a:prstGeom prst="verticalScroll">
            <a:avLst/>
          </a:prstGeom>
          <a:solidFill>
            <a:schemeClr val="accent1">
              <a:lumMod val="40000"/>
              <a:lumOff val="60000"/>
            </a:schemeClr>
          </a:solidFill>
          <a:ln>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rPr>
              <a:t>Event Analysis</a:t>
            </a:r>
          </a:p>
        </p:txBody>
      </p:sp>
      <p:sp>
        <p:nvSpPr>
          <p:cNvPr id="8" name="Scroll: Vertical 7">
            <a:extLst>
              <a:ext uri="{FF2B5EF4-FFF2-40B4-BE49-F238E27FC236}">
                <a16:creationId xmlns:a16="http://schemas.microsoft.com/office/drawing/2014/main" id="{2941846C-54CD-2E23-08A0-35C8657375A4}"/>
              </a:ext>
            </a:extLst>
          </p:cNvPr>
          <p:cNvSpPr/>
          <p:nvPr/>
        </p:nvSpPr>
        <p:spPr>
          <a:xfrm>
            <a:off x="5086300" y="4287048"/>
            <a:ext cx="4824536" cy="576064"/>
          </a:xfrm>
          <a:prstGeom prst="verticalScroll">
            <a:avLst/>
          </a:prstGeom>
          <a:solidFill>
            <a:schemeClr val="accent1">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rPr>
              <a:t>Participants Analysis</a:t>
            </a:r>
          </a:p>
        </p:txBody>
      </p:sp>
      <p:sp>
        <p:nvSpPr>
          <p:cNvPr id="9" name="Scroll: Vertical 8">
            <a:extLst>
              <a:ext uri="{FF2B5EF4-FFF2-40B4-BE49-F238E27FC236}">
                <a16:creationId xmlns:a16="http://schemas.microsoft.com/office/drawing/2014/main" id="{708415B5-53A7-176A-AD9D-29385111EA15}"/>
              </a:ext>
            </a:extLst>
          </p:cNvPr>
          <p:cNvSpPr/>
          <p:nvPr/>
        </p:nvSpPr>
        <p:spPr>
          <a:xfrm>
            <a:off x="2674032" y="5151207"/>
            <a:ext cx="4824536" cy="576064"/>
          </a:xfrm>
          <a:prstGeom prst="verticalScroll">
            <a:avLst/>
          </a:prstGeom>
          <a:solidFill>
            <a:schemeClr val="accent1">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rPr>
              <a:t>Medals Analysis</a:t>
            </a:r>
          </a:p>
        </p:txBody>
      </p:sp>
      <p:sp>
        <p:nvSpPr>
          <p:cNvPr id="10" name="Scroll: Vertical 9">
            <a:extLst>
              <a:ext uri="{FF2B5EF4-FFF2-40B4-BE49-F238E27FC236}">
                <a16:creationId xmlns:a16="http://schemas.microsoft.com/office/drawing/2014/main" id="{3ABDEE7E-9F35-3508-59AE-F77AB8BF0349}"/>
              </a:ext>
            </a:extLst>
          </p:cNvPr>
          <p:cNvSpPr/>
          <p:nvPr/>
        </p:nvSpPr>
        <p:spPr>
          <a:xfrm>
            <a:off x="5086300" y="6007298"/>
            <a:ext cx="4824536" cy="576064"/>
          </a:xfrm>
          <a:prstGeom prst="verticalScroll">
            <a:avLst/>
          </a:prstGeom>
          <a:solidFill>
            <a:schemeClr val="accent1">
              <a:lumMod val="40000"/>
              <a:lumOff val="6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rPr>
              <a:t>Regional Analysis</a:t>
            </a:r>
          </a:p>
        </p:txBody>
      </p:sp>
      <p:sp>
        <p:nvSpPr>
          <p:cNvPr id="24" name="Arrow: Curved Right 23">
            <a:extLst>
              <a:ext uri="{FF2B5EF4-FFF2-40B4-BE49-F238E27FC236}">
                <a16:creationId xmlns:a16="http://schemas.microsoft.com/office/drawing/2014/main" id="{B92DAE82-C195-54BE-A8F1-E52CC44C8196}"/>
              </a:ext>
            </a:extLst>
          </p:cNvPr>
          <p:cNvSpPr/>
          <p:nvPr/>
        </p:nvSpPr>
        <p:spPr>
          <a:xfrm>
            <a:off x="2061964" y="1988840"/>
            <a:ext cx="504056" cy="1020762"/>
          </a:xfrm>
          <a:prstGeom prst="curved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urved Left 24">
            <a:extLst>
              <a:ext uri="{FF2B5EF4-FFF2-40B4-BE49-F238E27FC236}">
                <a16:creationId xmlns:a16="http://schemas.microsoft.com/office/drawing/2014/main" id="{88B01F11-21D4-C827-E948-1380191D4BC2}"/>
              </a:ext>
            </a:extLst>
          </p:cNvPr>
          <p:cNvSpPr/>
          <p:nvPr/>
        </p:nvSpPr>
        <p:spPr>
          <a:xfrm>
            <a:off x="10126860" y="2852936"/>
            <a:ext cx="539552" cy="1020762"/>
          </a:xfrm>
          <a:prstGeom prst="curvedLef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Arrow: Curved Right 26">
            <a:extLst>
              <a:ext uri="{FF2B5EF4-FFF2-40B4-BE49-F238E27FC236}">
                <a16:creationId xmlns:a16="http://schemas.microsoft.com/office/drawing/2014/main" id="{908BB975-0C53-E4C0-23E5-F4280DCB15C1}"/>
              </a:ext>
            </a:extLst>
          </p:cNvPr>
          <p:cNvSpPr/>
          <p:nvPr/>
        </p:nvSpPr>
        <p:spPr>
          <a:xfrm>
            <a:off x="1917948" y="3717032"/>
            <a:ext cx="504056" cy="1020762"/>
          </a:xfrm>
          <a:prstGeom prst="curved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Left 27">
            <a:extLst>
              <a:ext uri="{FF2B5EF4-FFF2-40B4-BE49-F238E27FC236}">
                <a16:creationId xmlns:a16="http://schemas.microsoft.com/office/drawing/2014/main" id="{2CC9773F-93AB-A4D4-C455-E59FE7CED4B1}"/>
              </a:ext>
            </a:extLst>
          </p:cNvPr>
          <p:cNvSpPr/>
          <p:nvPr/>
        </p:nvSpPr>
        <p:spPr>
          <a:xfrm>
            <a:off x="10198868" y="4581128"/>
            <a:ext cx="467544" cy="1020762"/>
          </a:xfrm>
          <a:prstGeom prst="curvedLef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Right 28">
            <a:extLst>
              <a:ext uri="{FF2B5EF4-FFF2-40B4-BE49-F238E27FC236}">
                <a16:creationId xmlns:a16="http://schemas.microsoft.com/office/drawing/2014/main" id="{950CBEB0-BE57-6B3E-ECAF-8F6F3E1555D0}"/>
              </a:ext>
            </a:extLst>
          </p:cNvPr>
          <p:cNvSpPr/>
          <p:nvPr/>
        </p:nvSpPr>
        <p:spPr>
          <a:xfrm>
            <a:off x="1917948" y="5445224"/>
            <a:ext cx="504056" cy="1020762"/>
          </a:xfrm>
          <a:prstGeom prst="curved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48591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DCE-42AD-B03D-53F0-FF11EEDEA2DC}"/>
              </a:ext>
            </a:extLst>
          </p:cNvPr>
          <p:cNvSpPr>
            <a:spLocks noGrp="1"/>
          </p:cNvSpPr>
          <p:nvPr>
            <p:ph type="title"/>
          </p:nvPr>
        </p:nvSpPr>
        <p:spPr/>
        <p:txBody>
          <a:bodyPr/>
          <a:lstStyle/>
          <a:p>
            <a:r>
              <a:rPr lang="en-US" dirty="0"/>
              <a:t>Which countries have the highest number of participants in the Olympics?</a:t>
            </a:r>
            <a:endParaRPr lang="en-IN" dirty="0"/>
          </a:p>
        </p:txBody>
      </p:sp>
      <p:sp>
        <p:nvSpPr>
          <p:cNvPr id="3" name="Content Placeholder 2">
            <a:extLst>
              <a:ext uri="{FF2B5EF4-FFF2-40B4-BE49-F238E27FC236}">
                <a16:creationId xmlns:a16="http://schemas.microsoft.com/office/drawing/2014/main" id="{8DFD09D9-D732-C21F-D270-888FB5A755B1}"/>
              </a:ext>
            </a:extLst>
          </p:cNvPr>
          <p:cNvSpPr>
            <a:spLocks noGrp="1"/>
          </p:cNvSpPr>
          <p:nvPr>
            <p:ph sz="half" idx="1"/>
          </p:nvPr>
        </p:nvSpPr>
        <p:spPr/>
        <p:txBody>
          <a:bodyPr/>
          <a:lstStyle/>
          <a:p>
            <a:r>
              <a:rPr lang="en-IN" dirty="0"/>
              <a:t>USA has the highest no. of participants with around 9.2k.</a:t>
            </a:r>
          </a:p>
        </p:txBody>
      </p:sp>
      <p:pic>
        <p:nvPicPr>
          <p:cNvPr id="6" name="Content Placeholder 5">
            <a:extLst>
              <a:ext uri="{FF2B5EF4-FFF2-40B4-BE49-F238E27FC236}">
                <a16:creationId xmlns:a16="http://schemas.microsoft.com/office/drawing/2014/main" id="{9B685DF7-4D2F-5362-CBD1-45BC7BE8E817}"/>
              </a:ext>
            </a:extLst>
          </p:cNvPr>
          <p:cNvPicPr>
            <a:picLocks noGrp="1" noChangeAspect="1"/>
          </p:cNvPicPr>
          <p:nvPr>
            <p:ph sz="half" idx="2"/>
          </p:nvPr>
        </p:nvPicPr>
        <p:blipFill>
          <a:blip r:embed="rId2"/>
          <a:stretch>
            <a:fillRect/>
          </a:stretch>
        </p:blipFill>
        <p:spPr>
          <a:xfrm>
            <a:off x="6301818" y="1905000"/>
            <a:ext cx="4309589" cy="4267200"/>
          </a:xfrm>
        </p:spPr>
      </p:pic>
    </p:spTree>
    <p:extLst>
      <p:ext uri="{BB962C8B-B14F-4D97-AF65-F5344CB8AC3E}">
        <p14:creationId xmlns:p14="http://schemas.microsoft.com/office/powerpoint/2010/main" val="1953364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DCE-42AD-B03D-53F0-FF11EEDEA2DC}"/>
              </a:ext>
            </a:extLst>
          </p:cNvPr>
          <p:cNvSpPr>
            <a:spLocks noGrp="1"/>
          </p:cNvSpPr>
          <p:nvPr>
            <p:ph type="title"/>
          </p:nvPr>
        </p:nvSpPr>
        <p:spPr/>
        <p:txBody>
          <a:bodyPr>
            <a:normAutofit fontScale="90000"/>
          </a:bodyPr>
          <a:lstStyle/>
          <a:p>
            <a:r>
              <a:rPr lang="en-US" dirty="0"/>
              <a:t>How does the age distribution of participants vary across different games?</a:t>
            </a:r>
            <a:endParaRPr lang="en-IN" dirty="0"/>
          </a:p>
        </p:txBody>
      </p:sp>
      <p:sp>
        <p:nvSpPr>
          <p:cNvPr id="3" name="Content Placeholder 2">
            <a:extLst>
              <a:ext uri="{FF2B5EF4-FFF2-40B4-BE49-F238E27FC236}">
                <a16:creationId xmlns:a16="http://schemas.microsoft.com/office/drawing/2014/main" id="{8DFD09D9-D732-C21F-D270-888FB5A755B1}"/>
              </a:ext>
            </a:extLst>
          </p:cNvPr>
          <p:cNvSpPr>
            <a:spLocks noGrp="1"/>
          </p:cNvSpPr>
          <p:nvPr>
            <p:ph sz="half" idx="1"/>
          </p:nvPr>
        </p:nvSpPr>
        <p:spPr>
          <a:xfrm>
            <a:off x="1522413" y="2852936"/>
            <a:ext cx="4419599" cy="3319264"/>
          </a:xfrm>
        </p:spPr>
        <p:txBody>
          <a:bodyPr/>
          <a:lstStyle/>
          <a:p>
            <a:r>
              <a:rPr lang="en-IN" dirty="0"/>
              <a:t>Using the visualisation, we can analyse it.</a:t>
            </a:r>
          </a:p>
        </p:txBody>
      </p:sp>
      <p:pic>
        <p:nvPicPr>
          <p:cNvPr id="6" name="Content Placeholder 5">
            <a:extLst>
              <a:ext uri="{FF2B5EF4-FFF2-40B4-BE49-F238E27FC236}">
                <a16:creationId xmlns:a16="http://schemas.microsoft.com/office/drawing/2014/main" id="{88413CEC-71BB-EF36-3B03-C79C4C37710F}"/>
              </a:ext>
            </a:extLst>
          </p:cNvPr>
          <p:cNvPicPr>
            <a:picLocks noGrp="1" noChangeAspect="1"/>
          </p:cNvPicPr>
          <p:nvPr>
            <p:ph sz="half" idx="2"/>
          </p:nvPr>
        </p:nvPicPr>
        <p:blipFill>
          <a:blip r:embed="rId2"/>
          <a:stretch>
            <a:fillRect/>
          </a:stretch>
        </p:blipFill>
        <p:spPr>
          <a:xfrm>
            <a:off x="6239410" y="2852936"/>
            <a:ext cx="4419600" cy="1862748"/>
          </a:xfrm>
        </p:spPr>
      </p:pic>
    </p:spTree>
    <p:extLst>
      <p:ext uri="{BB962C8B-B14F-4D97-AF65-F5344CB8AC3E}">
        <p14:creationId xmlns:p14="http://schemas.microsoft.com/office/powerpoint/2010/main" val="1429622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CFCC0-4EBE-85B3-4E2E-72907F65A3BA}"/>
              </a:ext>
            </a:extLst>
          </p:cNvPr>
          <p:cNvPicPr>
            <a:picLocks noChangeAspect="1"/>
          </p:cNvPicPr>
          <p:nvPr/>
        </p:nvPicPr>
        <p:blipFill>
          <a:blip r:embed="rId2"/>
          <a:stretch>
            <a:fillRect/>
          </a:stretch>
        </p:blipFill>
        <p:spPr>
          <a:xfrm>
            <a:off x="1129552" y="662700"/>
            <a:ext cx="9929720" cy="5532599"/>
          </a:xfrm>
          <a:prstGeom prst="rect">
            <a:avLst/>
          </a:prstGeom>
        </p:spPr>
      </p:pic>
    </p:spTree>
    <p:extLst>
      <p:ext uri="{BB962C8B-B14F-4D97-AF65-F5344CB8AC3E}">
        <p14:creationId xmlns:p14="http://schemas.microsoft.com/office/powerpoint/2010/main" val="4128653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F2F2-9A50-A59F-ACE6-B2205621C4EC}"/>
              </a:ext>
            </a:extLst>
          </p:cNvPr>
          <p:cNvSpPr>
            <a:spLocks noGrp="1"/>
          </p:cNvSpPr>
          <p:nvPr>
            <p:ph type="title"/>
          </p:nvPr>
        </p:nvSpPr>
        <p:spPr/>
        <p:txBody>
          <a:bodyPr/>
          <a:lstStyle/>
          <a:p>
            <a:r>
              <a:rPr lang="en-US" dirty="0"/>
              <a:t>How many medals have been awarded in each Olympics?</a:t>
            </a:r>
            <a:endParaRPr lang="en-IN" dirty="0"/>
          </a:p>
        </p:txBody>
      </p:sp>
      <p:sp>
        <p:nvSpPr>
          <p:cNvPr id="3" name="Content Placeholder 2">
            <a:extLst>
              <a:ext uri="{FF2B5EF4-FFF2-40B4-BE49-F238E27FC236}">
                <a16:creationId xmlns:a16="http://schemas.microsoft.com/office/drawing/2014/main" id="{0141EDA3-0CCE-6292-6EF8-F3F4A768B21D}"/>
              </a:ext>
            </a:extLst>
          </p:cNvPr>
          <p:cNvSpPr>
            <a:spLocks noGrp="1"/>
          </p:cNvSpPr>
          <p:nvPr>
            <p:ph sz="half" idx="1"/>
          </p:nvPr>
        </p:nvSpPr>
        <p:spPr>
          <a:xfrm>
            <a:off x="1522413" y="2780928"/>
            <a:ext cx="4419599" cy="3391272"/>
          </a:xfrm>
        </p:spPr>
        <p:txBody>
          <a:bodyPr/>
          <a:lstStyle/>
          <a:p>
            <a:r>
              <a:rPr lang="en-IN" dirty="0"/>
              <a:t>Using the </a:t>
            </a:r>
            <a:r>
              <a:rPr lang="en-IN" dirty="0" err="1"/>
              <a:t>game_year</a:t>
            </a:r>
            <a:r>
              <a:rPr lang="en-IN" dirty="0"/>
              <a:t> slicer, we can see no. of medals awarded in each sport that year.</a:t>
            </a:r>
          </a:p>
        </p:txBody>
      </p:sp>
      <p:pic>
        <p:nvPicPr>
          <p:cNvPr id="6" name="Content Placeholder 5">
            <a:extLst>
              <a:ext uri="{FF2B5EF4-FFF2-40B4-BE49-F238E27FC236}">
                <a16:creationId xmlns:a16="http://schemas.microsoft.com/office/drawing/2014/main" id="{0C549BFD-E41B-DF7B-7FED-DBF3498CAA67}"/>
              </a:ext>
            </a:extLst>
          </p:cNvPr>
          <p:cNvPicPr>
            <a:picLocks noGrp="1" noChangeAspect="1"/>
          </p:cNvPicPr>
          <p:nvPr>
            <p:ph sz="half" idx="2"/>
          </p:nvPr>
        </p:nvPicPr>
        <p:blipFill>
          <a:blip r:embed="rId2"/>
          <a:stretch>
            <a:fillRect/>
          </a:stretch>
        </p:blipFill>
        <p:spPr>
          <a:xfrm>
            <a:off x="6598468" y="2780928"/>
            <a:ext cx="3596952" cy="2055584"/>
          </a:xfrm>
        </p:spPr>
      </p:pic>
    </p:spTree>
    <p:extLst>
      <p:ext uri="{BB962C8B-B14F-4D97-AF65-F5344CB8AC3E}">
        <p14:creationId xmlns:p14="http://schemas.microsoft.com/office/powerpoint/2010/main" val="4016279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F2F2-9A50-A59F-ACE6-B2205621C4EC}"/>
              </a:ext>
            </a:extLst>
          </p:cNvPr>
          <p:cNvSpPr>
            <a:spLocks noGrp="1"/>
          </p:cNvSpPr>
          <p:nvPr>
            <p:ph type="title"/>
          </p:nvPr>
        </p:nvSpPr>
        <p:spPr/>
        <p:txBody>
          <a:bodyPr/>
          <a:lstStyle/>
          <a:p>
            <a:r>
              <a:rPr lang="en-US" dirty="0"/>
              <a:t>Which countries have the highest number of gold medals?</a:t>
            </a:r>
            <a:endParaRPr lang="en-IN" dirty="0"/>
          </a:p>
        </p:txBody>
      </p:sp>
      <p:sp>
        <p:nvSpPr>
          <p:cNvPr id="3" name="Content Placeholder 2">
            <a:extLst>
              <a:ext uri="{FF2B5EF4-FFF2-40B4-BE49-F238E27FC236}">
                <a16:creationId xmlns:a16="http://schemas.microsoft.com/office/drawing/2014/main" id="{0141EDA3-0CCE-6292-6EF8-F3F4A768B21D}"/>
              </a:ext>
            </a:extLst>
          </p:cNvPr>
          <p:cNvSpPr>
            <a:spLocks noGrp="1"/>
          </p:cNvSpPr>
          <p:nvPr>
            <p:ph sz="half" idx="1"/>
          </p:nvPr>
        </p:nvSpPr>
        <p:spPr/>
        <p:txBody>
          <a:bodyPr/>
          <a:lstStyle/>
          <a:p>
            <a:r>
              <a:rPr lang="en-IN" dirty="0"/>
              <a:t>USA is the country with most gold medals i.e. 2533 golds.</a:t>
            </a:r>
          </a:p>
        </p:txBody>
      </p:sp>
      <p:pic>
        <p:nvPicPr>
          <p:cNvPr id="6" name="Content Placeholder 5">
            <a:extLst>
              <a:ext uri="{FF2B5EF4-FFF2-40B4-BE49-F238E27FC236}">
                <a16:creationId xmlns:a16="http://schemas.microsoft.com/office/drawing/2014/main" id="{6643F4D9-FA0D-018D-C06C-B4FB3AF6CD41}"/>
              </a:ext>
            </a:extLst>
          </p:cNvPr>
          <p:cNvPicPr>
            <a:picLocks noGrp="1" noChangeAspect="1"/>
          </p:cNvPicPr>
          <p:nvPr>
            <p:ph sz="half" idx="2"/>
          </p:nvPr>
        </p:nvPicPr>
        <p:blipFill>
          <a:blip r:embed="rId2"/>
          <a:stretch>
            <a:fillRect/>
          </a:stretch>
        </p:blipFill>
        <p:spPr>
          <a:xfrm>
            <a:off x="7722322" y="1905000"/>
            <a:ext cx="2548554" cy="4267200"/>
          </a:xfrm>
        </p:spPr>
      </p:pic>
    </p:spTree>
    <p:extLst>
      <p:ext uri="{BB962C8B-B14F-4D97-AF65-F5344CB8AC3E}">
        <p14:creationId xmlns:p14="http://schemas.microsoft.com/office/powerpoint/2010/main" val="4277680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F2F2-9A50-A59F-ACE6-B2205621C4EC}"/>
              </a:ext>
            </a:extLst>
          </p:cNvPr>
          <p:cNvSpPr>
            <a:spLocks noGrp="1"/>
          </p:cNvSpPr>
          <p:nvPr>
            <p:ph type="title"/>
          </p:nvPr>
        </p:nvSpPr>
        <p:spPr/>
        <p:txBody>
          <a:bodyPr/>
          <a:lstStyle/>
          <a:p>
            <a:r>
              <a:rPr lang="en-US" dirty="0"/>
              <a:t>How does the medal distribution vary across different sports?</a:t>
            </a:r>
            <a:endParaRPr lang="en-IN" dirty="0"/>
          </a:p>
        </p:txBody>
      </p:sp>
      <p:sp>
        <p:nvSpPr>
          <p:cNvPr id="3" name="Content Placeholder 2">
            <a:extLst>
              <a:ext uri="{FF2B5EF4-FFF2-40B4-BE49-F238E27FC236}">
                <a16:creationId xmlns:a16="http://schemas.microsoft.com/office/drawing/2014/main" id="{0141EDA3-0CCE-6292-6EF8-F3F4A768B21D}"/>
              </a:ext>
            </a:extLst>
          </p:cNvPr>
          <p:cNvSpPr>
            <a:spLocks noGrp="1"/>
          </p:cNvSpPr>
          <p:nvPr>
            <p:ph sz="half" idx="1"/>
          </p:nvPr>
        </p:nvSpPr>
        <p:spPr/>
        <p:txBody>
          <a:bodyPr/>
          <a:lstStyle/>
          <a:p>
            <a:r>
              <a:rPr lang="en-IN" dirty="0"/>
              <a:t>Using the </a:t>
            </a:r>
            <a:r>
              <a:rPr lang="en-IN" dirty="0" err="1"/>
              <a:t>game_year</a:t>
            </a:r>
            <a:r>
              <a:rPr lang="en-IN" dirty="0"/>
              <a:t> slicer, we can see the distribution of medals in every sport that year.</a:t>
            </a:r>
          </a:p>
          <a:p>
            <a:endParaRPr lang="en-IN" dirty="0"/>
          </a:p>
        </p:txBody>
      </p:sp>
      <p:pic>
        <p:nvPicPr>
          <p:cNvPr id="6" name="Content Placeholder 5">
            <a:extLst>
              <a:ext uri="{FF2B5EF4-FFF2-40B4-BE49-F238E27FC236}">
                <a16:creationId xmlns:a16="http://schemas.microsoft.com/office/drawing/2014/main" id="{BBB61A34-6A46-424F-5E26-B0B723E6EB40}"/>
              </a:ext>
            </a:extLst>
          </p:cNvPr>
          <p:cNvPicPr>
            <a:picLocks noGrp="1" noChangeAspect="1"/>
          </p:cNvPicPr>
          <p:nvPr>
            <p:ph sz="half" idx="2"/>
          </p:nvPr>
        </p:nvPicPr>
        <p:blipFill>
          <a:blip r:embed="rId2"/>
          <a:stretch>
            <a:fillRect/>
          </a:stretch>
        </p:blipFill>
        <p:spPr>
          <a:xfrm>
            <a:off x="6688064" y="1905000"/>
            <a:ext cx="3537097" cy="4267200"/>
          </a:xfrm>
        </p:spPr>
      </p:pic>
    </p:spTree>
    <p:extLst>
      <p:ext uri="{BB962C8B-B14F-4D97-AF65-F5344CB8AC3E}">
        <p14:creationId xmlns:p14="http://schemas.microsoft.com/office/powerpoint/2010/main" val="1384327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DB69D9-7982-B104-4FE6-BACC6B3488A4}"/>
              </a:ext>
            </a:extLst>
          </p:cNvPr>
          <p:cNvPicPr>
            <a:picLocks noChangeAspect="1"/>
          </p:cNvPicPr>
          <p:nvPr/>
        </p:nvPicPr>
        <p:blipFill>
          <a:blip r:embed="rId2"/>
          <a:stretch>
            <a:fillRect/>
          </a:stretch>
        </p:blipFill>
        <p:spPr>
          <a:xfrm>
            <a:off x="1060966" y="666510"/>
            <a:ext cx="10066892" cy="5524979"/>
          </a:xfrm>
          <a:prstGeom prst="rect">
            <a:avLst/>
          </a:prstGeom>
        </p:spPr>
      </p:pic>
    </p:spTree>
    <p:extLst>
      <p:ext uri="{BB962C8B-B14F-4D97-AF65-F5344CB8AC3E}">
        <p14:creationId xmlns:p14="http://schemas.microsoft.com/office/powerpoint/2010/main" val="683920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28C1-011F-DB66-E879-144146814B01}"/>
              </a:ext>
            </a:extLst>
          </p:cNvPr>
          <p:cNvSpPr>
            <a:spLocks noGrp="1"/>
          </p:cNvSpPr>
          <p:nvPr>
            <p:ph type="title"/>
          </p:nvPr>
        </p:nvSpPr>
        <p:spPr/>
        <p:txBody>
          <a:bodyPr/>
          <a:lstStyle/>
          <a:p>
            <a:r>
              <a:rPr lang="en-US" dirty="0"/>
              <a:t>How many regions or NOCs participate in each Olympic Games?</a:t>
            </a:r>
            <a:endParaRPr lang="en-IN" dirty="0"/>
          </a:p>
        </p:txBody>
      </p:sp>
      <p:sp>
        <p:nvSpPr>
          <p:cNvPr id="3" name="Content Placeholder 2">
            <a:extLst>
              <a:ext uri="{FF2B5EF4-FFF2-40B4-BE49-F238E27FC236}">
                <a16:creationId xmlns:a16="http://schemas.microsoft.com/office/drawing/2014/main" id="{FD625D8F-BF66-0B89-9ABF-CFEAC94182A7}"/>
              </a:ext>
            </a:extLst>
          </p:cNvPr>
          <p:cNvSpPr>
            <a:spLocks noGrp="1"/>
          </p:cNvSpPr>
          <p:nvPr>
            <p:ph sz="half" idx="1"/>
          </p:nvPr>
        </p:nvSpPr>
        <p:spPr>
          <a:xfrm>
            <a:off x="1522413" y="2852936"/>
            <a:ext cx="4419599" cy="3319264"/>
          </a:xfrm>
        </p:spPr>
        <p:txBody>
          <a:bodyPr/>
          <a:lstStyle/>
          <a:p>
            <a:r>
              <a:rPr lang="en-IN" dirty="0"/>
              <a:t>From the visualisation, we can analyse the count of regions in each Olympic games.</a:t>
            </a:r>
          </a:p>
        </p:txBody>
      </p:sp>
      <p:pic>
        <p:nvPicPr>
          <p:cNvPr id="6" name="Content Placeholder 5">
            <a:extLst>
              <a:ext uri="{FF2B5EF4-FFF2-40B4-BE49-F238E27FC236}">
                <a16:creationId xmlns:a16="http://schemas.microsoft.com/office/drawing/2014/main" id="{DAC3A314-E0D1-23DD-500F-9A2EC75B9213}"/>
              </a:ext>
            </a:extLst>
          </p:cNvPr>
          <p:cNvPicPr>
            <a:picLocks noGrp="1" noChangeAspect="1"/>
          </p:cNvPicPr>
          <p:nvPr>
            <p:ph sz="half" idx="2"/>
          </p:nvPr>
        </p:nvPicPr>
        <p:blipFill>
          <a:blip r:embed="rId2"/>
          <a:stretch>
            <a:fillRect/>
          </a:stretch>
        </p:blipFill>
        <p:spPr>
          <a:xfrm>
            <a:off x="6246812" y="2852936"/>
            <a:ext cx="4672135" cy="2160240"/>
          </a:xfrm>
        </p:spPr>
      </p:pic>
    </p:spTree>
    <p:extLst>
      <p:ext uri="{BB962C8B-B14F-4D97-AF65-F5344CB8AC3E}">
        <p14:creationId xmlns:p14="http://schemas.microsoft.com/office/powerpoint/2010/main" val="1309097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28C1-011F-DB66-E879-144146814B01}"/>
              </a:ext>
            </a:extLst>
          </p:cNvPr>
          <p:cNvSpPr>
            <a:spLocks noGrp="1"/>
          </p:cNvSpPr>
          <p:nvPr>
            <p:ph type="title"/>
          </p:nvPr>
        </p:nvSpPr>
        <p:spPr/>
        <p:txBody>
          <a:bodyPr/>
          <a:lstStyle/>
          <a:p>
            <a:r>
              <a:rPr lang="en-US" dirty="0"/>
              <a:t>Which regions have the highest number of participants in the Olympics?</a:t>
            </a:r>
            <a:endParaRPr lang="en-IN" dirty="0"/>
          </a:p>
        </p:txBody>
      </p:sp>
      <p:sp>
        <p:nvSpPr>
          <p:cNvPr id="3" name="Content Placeholder 2">
            <a:extLst>
              <a:ext uri="{FF2B5EF4-FFF2-40B4-BE49-F238E27FC236}">
                <a16:creationId xmlns:a16="http://schemas.microsoft.com/office/drawing/2014/main" id="{FD625D8F-BF66-0B89-9ABF-CFEAC94182A7}"/>
              </a:ext>
            </a:extLst>
          </p:cNvPr>
          <p:cNvSpPr>
            <a:spLocks noGrp="1"/>
          </p:cNvSpPr>
          <p:nvPr>
            <p:ph sz="half" idx="1"/>
          </p:nvPr>
        </p:nvSpPr>
        <p:spPr>
          <a:xfrm>
            <a:off x="1522413" y="2852936"/>
            <a:ext cx="4419599" cy="3319264"/>
          </a:xfrm>
        </p:spPr>
        <p:txBody>
          <a:bodyPr/>
          <a:lstStyle/>
          <a:p>
            <a:r>
              <a:rPr lang="en-IN" dirty="0"/>
              <a:t>USA has the highest no. of participants.</a:t>
            </a:r>
          </a:p>
        </p:txBody>
      </p:sp>
      <p:pic>
        <p:nvPicPr>
          <p:cNvPr id="10" name="Content Placeholder 9">
            <a:extLst>
              <a:ext uri="{FF2B5EF4-FFF2-40B4-BE49-F238E27FC236}">
                <a16:creationId xmlns:a16="http://schemas.microsoft.com/office/drawing/2014/main" id="{49D345F9-EC2D-B5C2-C354-5C33A784C43A}"/>
              </a:ext>
            </a:extLst>
          </p:cNvPr>
          <p:cNvPicPr>
            <a:picLocks noGrp="1" noChangeAspect="1"/>
          </p:cNvPicPr>
          <p:nvPr>
            <p:ph sz="half" idx="2"/>
          </p:nvPr>
        </p:nvPicPr>
        <p:blipFill>
          <a:blip r:embed="rId2"/>
          <a:stretch>
            <a:fillRect/>
          </a:stretch>
        </p:blipFill>
        <p:spPr>
          <a:xfrm>
            <a:off x="6246814" y="2852936"/>
            <a:ext cx="4419600" cy="2022039"/>
          </a:xfrm>
        </p:spPr>
      </p:pic>
    </p:spTree>
    <p:extLst>
      <p:ext uri="{BB962C8B-B14F-4D97-AF65-F5344CB8AC3E}">
        <p14:creationId xmlns:p14="http://schemas.microsoft.com/office/powerpoint/2010/main" val="3258268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28C1-011F-DB66-E879-144146814B01}"/>
              </a:ext>
            </a:extLst>
          </p:cNvPr>
          <p:cNvSpPr>
            <a:spLocks noGrp="1"/>
          </p:cNvSpPr>
          <p:nvPr>
            <p:ph type="title"/>
          </p:nvPr>
        </p:nvSpPr>
        <p:spPr/>
        <p:txBody>
          <a:bodyPr/>
          <a:lstStyle/>
          <a:p>
            <a:r>
              <a:rPr lang="en-US" dirty="0"/>
              <a:t>What is the distribution of medals among different regions?</a:t>
            </a:r>
            <a:endParaRPr lang="en-IN" dirty="0"/>
          </a:p>
        </p:txBody>
      </p:sp>
      <p:sp>
        <p:nvSpPr>
          <p:cNvPr id="3" name="Content Placeholder 2">
            <a:extLst>
              <a:ext uri="{FF2B5EF4-FFF2-40B4-BE49-F238E27FC236}">
                <a16:creationId xmlns:a16="http://schemas.microsoft.com/office/drawing/2014/main" id="{FD625D8F-BF66-0B89-9ABF-CFEAC94182A7}"/>
              </a:ext>
            </a:extLst>
          </p:cNvPr>
          <p:cNvSpPr>
            <a:spLocks noGrp="1"/>
          </p:cNvSpPr>
          <p:nvPr>
            <p:ph sz="half" idx="1"/>
          </p:nvPr>
        </p:nvSpPr>
        <p:spPr>
          <a:xfrm>
            <a:off x="1522413" y="2988578"/>
            <a:ext cx="4419599" cy="3183621"/>
          </a:xfrm>
        </p:spPr>
        <p:txBody>
          <a:bodyPr/>
          <a:lstStyle/>
          <a:p>
            <a:r>
              <a:rPr lang="en-IN" dirty="0"/>
              <a:t>From visualisation, we can the distribution of medals for each region.</a:t>
            </a:r>
          </a:p>
        </p:txBody>
      </p:sp>
      <p:pic>
        <p:nvPicPr>
          <p:cNvPr id="14" name="Content Placeholder 13">
            <a:extLst>
              <a:ext uri="{FF2B5EF4-FFF2-40B4-BE49-F238E27FC236}">
                <a16:creationId xmlns:a16="http://schemas.microsoft.com/office/drawing/2014/main" id="{B2F63021-FB89-4135-A335-394D61B5EF79}"/>
              </a:ext>
            </a:extLst>
          </p:cNvPr>
          <p:cNvPicPr>
            <a:picLocks noGrp="1" noChangeAspect="1"/>
          </p:cNvPicPr>
          <p:nvPr>
            <p:ph sz="half" idx="2"/>
          </p:nvPr>
        </p:nvPicPr>
        <p:blipFill>
          <a:blip r:embed="rId2"/>
          <a:stretch>
            <a:fillRect/>
          </a:stretch>
        </p:blipFill>
        <p:spPr>
          <a:xfrm>
            <a:off x="6246813" y="3002081"/>
            <a:ext cx="4419600" cy="2073037"/>
          </a:xfrm>
        </p:spPr>
      </p:pic>
    </p:spTree>
    <p:extLst>
      <p:ext uri="{BB962C8B-B14F-4D97-AF65-F5344CB8AC3E}">
        <p14:creationId xmlns:p14="http://schemas.microsoft.com/office/powerpoint/2010/main" val="3074797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274638"/>
            <a:ext cx="9756576" cy="1020762"/>
          </a:xfrm>
        </p:spPr>
        <p:txBody>
          <a:bodyPr/>
          <a:lstStyle/>
          <a:p>
            <a:r>
              <a:rPr lang="en-US" dirty="0"/>
              <a:t>Overview:</a:t>
            </a:r>
          </a:p>
        </p:txBody>
      </p:sp>
      <p:sp>
        <p:nvSpPr>
          <p:cNvPr id="14" name="Content Placeholder 13"/>
          <p:cNvSpPr>
            <a:spLocks noGrp="1"/>
          </p:cNvSpPr>
          <p:nvPr>
            <p:ph idx="1"/>
          </p:nvPr>
        </p:nvSpPr>
        <p:spPr>
          <a:xfrm>
            <a:off x="909836" y="1628800"/>
            <a:ext cx="10729192" cy="5040560"/>
          </a:xfrm>
        </p:spPr>
        <p:txBody>
          <a:bodyPr>
            <a:normAutofit fontScale="92500" lnSpcReduction="20000"/>
          </a:bodyPr>
          <a:lstStyle/>
          <a:p>
            <a:r>
              <a:rPr lang="en-US" sz="1800" b="1" dirty="0"/>
              <a:t>Games Analysis: </a:t>
            </a:r>
            <a:r>
              <a:rPr lang="en-US" sz="1400" dirty="0"/>
              <a:t>The Historical Analysis </a:t>
            </a:r>
            <a:r>
              <a:rPr lang="en-US" sz="1400" dirty="0" err="1"/>
              <a:t>centres</a:t>
            </a:r>
            <a:r>
              <a:rPr lang="en-US" sz="1400" dirty="0"/>
              <a:t> on the comprehensive examination of past editions of the Olympic Games, providing crucial details such as the year, host country, and the type of event. This analysis empowers researchers to investigate the progression of the Games over the years, discern trends in host city selection, and analyze the various factors that have influenced the choice of host locations and the frequency of the Games.</a:t>
            </a:r>
          </a:p>
          <a:p>
            <a:r>
              <a:rPr kumimoji="0" lang="en-US" sz="1800" b="1" i="0" u="none" strike="noStrike" kern="1200" cap="none" spc="0" normalizeH="0" baseline="0" noProof="0" dirty="0">
                <a:ln>
                  <a:noFill/>
                </a:ln>
                <a:solidFill>
                  <a:prstClr val="white"/>
                </a:solidFill>
                <a:effectLst/>
                <a:uLnTx/>
                <a:uFillTx/>
                <a:latin typeface="Corbel"/>
                <a:ea typeface="+mn-ea"/>
                <a:cs typeface="+mn-cs"/>
              </a:rPr>
              <a:t> Sports Analysis: </a:t>
            </a:r>
            <a:r>
              <a:rPr kumimoji="0" lang="en-US" sz="1400" i="0" u="none" strike="noStrike" kern="1200" cap="none" spc="0" normalizeH="0" baseline="0" noProof="0" dirty="0">
                <a:ln>
                  <a:noFill/>
                </a:ln>
                <a:solidFill>
                  <a:prstClr val="white"/>
                </a:solidFill>
                <a:effectLst/>
                <a:uLnTx/>
                <a:uFillTx/>
                <a:latin typeface="Corbel"/>
                <a:ea typeface="+mn-ea"/>
                <a:cs typeface="+mn-cs"/>
              </a:rPr>
              <a:t>The Sports Analysis allows researchers to explore the distinct sports disciplines showcased in the Olympics. It provides valuable insights into the varying popularity of these sports, participation rates, and the evolution of the sports included in the Games throughout different editions. By comprehending the unique characteristics of each sport, stakeholders can make informed decisions about the future sporting events of the Games.</a:t>
            </a:r>
          </a:p>
          <a:p>
            <a:r>
              <a:rPr kumimoji="0" lang="en-US" sz="1800" b="1" i="0" u="none" strike="noStrike" kern="1200" cap="none" spc="0" normalizeH="0" baseline="0" noProof="0" dirty="0">
                <a:ln>
                  <a:noFill/>
                </a:ln>
                <a:solidFill>
                  <a:prstClr val="white"/>
                </a:solidFill>
                <a:effectLst/>
                <a:uLnTx/>
                <a:uFillTx/>
                <a:latin typeface="Corbel"/>
                <a:ea typeface="+mn-ea"/>
                <a:cs typeface="+mn-cs"/>
              </a:rPr>
              <a:t>Event Analysis: </a:t>
            </a:r>
            <a:r>
              <a:rPr lang="en-US" sz="1400" b="0" i="0" dirty="0">
                <a:effectLst/>
              </a:rPr>
              <a:t>The Event Analysis focuses on delving into the specific events within various sports disciplines. Researchers can scrutinize event schedules, trace historical results, and assess the participation and achievements of athletes in these events. This analysis facilitates a more profound comprehension of the importance of individual events and their influence on the broader Olympic experience.</a:t>
            </a:r>
          </a:p>
          <a:p>
            <a:r>
              <a:rPr kumimoji="0" lang="en-US" sz="1800" b="1" i="0" u="none" strike="noStrike" kern="1200" cap="none" spc="0" normalizeH="0" baseline="0" noProof="0" dirty="0">
                <a:ln>
                  <a:noFill/>
                </a:ln>
                <a:solidFill>
                  <a:prstClr val="white"/>
                </a:solidFill>
                <a:effectLst/>
                <a:uLnTx/>
                <a:uFillTx/>
                <a:latin typeface="Corbel"/>
                <a:ea typeface="+mn-ea"/>
                <a:cs typeface="+mn-cs"/>
              </a:rPr>
              <a:t>Participants Analysis: </a:t>
            </a:r>
            <a:r>
              <a:rPr kumimoji="0" lang="en-US" sz="1400" i="0" u="none" strike="noStrike" kern="1200" cap="none" spc="0" normalizeH="0" baseline="0" noProof="0" dirty="0">
                <a:ln>
                  <a:noFill/>
                </a:ln>
                <a:solidFill>
                  <a:prstClr val="white"/>
                </a:solidFill>
                <a:effectLst/>
                <a:uLnTx/>
                <a:uFillTx/>
                <a:latin typeface="Corbel"/>
                <a:ea typeface="+mn-ea"/>
                <a:cs typeface="+mn-cs"/>
              </a:rPr>
              <a:t>The Participants Analysis furnishes valuable insights into the individuals engaged in the Olympic Games, encompassing athletes, coaches, and other relevant figures. This analysis allows researchers to delve into the demographics of participants, the countries they represent, and the performance of athletes. It serves as a tool for identifying outstanding athletes, recognizing their accomplishments, and appreciating the global diversity of participants in the Olympics.</a:t>
            </a:r>
          </a:p>
          <a:p>
            <a:r>
              <a:rPr kumimoji="0" lang="en-US" sz="1800" b="1" i="0" u="none" strike="noStrike" kern="1200" cap="none" spc="0" normalizeH="0" baseline="0" noProof="0" dirty="0">
                <a:ln>
                  <a:noFill/>
                </a:ln>
                <a:solidFill>
                  <a:prstClr val="white"/>
                </a:solidFill>
                <a:effectLst/>
                <a:uLnTx/>
                <a:uFillTx/>
                <a:latin typeface="Corbel"/>
                <a:ea typeface="+mn-ea"/>
                <a:cs typeface="+mn-cs"/>
              </a:rPr>
              <a:t>Medal Analysis: </a:t>
            </a:r>
            <a:r>
              <a:rPr kumimoji="0" lang="en-US" sz="1400" i="0" u="none" strike="noStrike" kern="1200" cap="none" spc="0" normalizeH="0" baseline="0" noProof="0" dirty="0">
                <a:ln>
                  <a:noFill/>
                </a:ln>
                <a:solidFill>
                  <a:prstClr val="white"/>
                </a:solidFill>
                <a:effectLst/>
                <a:uLnTx/>
                <a:uFillTx/>
                <a:latin typeface="Corbel"/>
                <a:ea typeface="+mn-ea"/>
                <a:cs typeface="+mn-cs"/>
              </a:rPr>
              <a:t>The Medal Analysis is dedicated to the examination of how medals are distributed among athletes and countries in different Olympic editions. It allows researchers to scrutinize medal counts, analyze patterns of medal achievement, and pinpoint the leading nations in various sports. This analysis offers valuable perspectives into the competitive dynamics of the Olympic Games and the sporting excellence of participating countries.</a:t>
            </a:r>
          </a:p>
          <a:p>
            <a:r>
              <a:rPr kumimoji="0" lang="en-US" sz="1800" b="1" i="0" u="none" strike="noStrike" kern="1200" cap="none" spc="0" normalizeH="0" baseline="0" noProof="0" dirty="0">
                <a:ln>
                  <a:noFill/>
                </a:ln>
                <a:solidFill>
                  <a:prstClr val="white"/>
                </a:solidFill>
                <a:effectLst/>
                <a:uLnTx/>
                <a:uFillTx/>
                <a:latin typeface="Corbel"/>
                <a:ea typeface="+mn-ea"/>
                <a:cs typeface="+mn-cs"/>
              </a:rPr>
              <a:t>Regional Analysis:</a:t>
            </a:r>
            <a:r>
              <a:rPr lang="en-US" sz="1100" b="0" i="0" dirty="0">
                <a:solidFill>
                  <a:srgbClr val="D1D5DB"/>
                </a:solidFill>
                <a:effectLst/>
                <a:latin typeface="Söhne"/>
              </a:rPr>
              <a:t> </a:t>
            </a:r>
            <a:r>
              <a:rPr lang="en-US" sz="1500" b="0" i="0" dirty="0">
                <a:effectLst/>
                <a:latin typeface="Söhne"/>
              </a:rPr>
              <a:t>The Regional Analysis places a strong focus on assessing the involvement of National Olympic Committees (NOCs) and their respective regions in the Olympic Games. This examination of regional participation and medal achievements offers researchers a valuable opportunity to delve into the performance of regions across the globe. Through this analysis, we gain insight into the worldwide influence of the Olympics and </a:t>
            </a:r>
            <a:r>
              <a:rPr lang="en-US" sz="1500" b="0" i="0" dirty="0" err="1">
                <a:effectLst/>
                <a:latin typeface="Söhne"/>
              </a:rPr>
              <a:t>honour</a:t>
            </a:r>
            <a:r>
              <a:rPr lang="en-US" sz="1500" b="0" i="0" dirty="0">
                <a:effectLst/>
                <a:latin typeface="Söhne"/>
              </a:rPr>
              <a:t> the achievements of a wide array of nations.</a:t>
            </a:r>
            <a:endParaRPr kumimoji="0" lang="en-US" sz="1500" i="0" u="none" strike="noStrike" kern="1200" cap="none" spc="0" normalizeH="0" baseline="0" noProof="0" dirty="0">
              <a:ln>
                <a:noFill/>
              </a:ln>
              <a:effectLst/>
              <a:uLnTx/>
              <a:uFillTx/>
              <a:latin typeface="Corbel"/>
              <a:ea typeface="+mn-ea"/>
              <a:cs typeface="+mn-cs"/>
            </a:endParaRPr>
          </a:p>
          <a:p>
            <a:endParaRPr kumimoji="0" lang="en-US" sz="140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C692-F98A-8BBB-8E5A-15FF5F8796C1}"/>
              </a:ext>
            </a:extLst>
          </p:cNvPr>
          <p:cNvSpPr>
            <a:spLocks noGrp="1"/>
          </p:cNvSpPr>
          <p:nvPr>
            <p:ph type="title"/>
          </p:nvPr>
        </p:nvSpPr>
        <p:spPr/>
        <p:txBody>
          <a:bodyPr/>
          <a:lstStyle/>
          <a:p>
            <a:r>
              <a:rPr lang="en-IN" dirty="0"/>
              <a:t>EDA</a:t>
            </a:r>
          </a:p>
        </p:txBody>
      </p:sp>
      <p:sp>
        <p:nvSpPr>
          <p:cNvPr id="3" name="Text Placeholder 2">
            <a:extLst>
              <a:ext uri="{FF2B5EF4-FFF2-40B4-BE49-F238E27FC236}">
                <a16:creationId xmlns:a16="http://schemas.microsoft.com/office/drawing/2014/main" id="{C88DAFF0-4A08-14E8-05B3-A4BFF0C7F12E}"/>
              </a:ext>
            </a:extLst>
          </p:cNvPr>
          <p:cNvSpPr>
            <a:spLocks noGrp="1"/>
          </p:cNvSpPr>
          <p:nvPr>
            <p:ph type="body" idx="1"/>
          </p:nvPr>
        </p:nvSpPr>
        <p:spPr/>
        <p:txBody>
          <a:bodyPr/>
          <a:lstStyle/>
          <a:p>
            <a:r>
              <a:rPr lang="en-IN" dirty="0"/>
              <a:t>Problem Statements</a:t>
            </a:r>
          </a:p>
        </p:txBody>
      </p:sp>
    </p:spTree>
    <p:extLst>
      <p:ext uri="{BB962C8B-B14F-4D97-AF65-F5344CB8AC3E}">
        <p14:creationId xmlns:p14="http://schemas.microsoft.com/office/powerpoint/2010/main" val="2011190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Are there any trends or patterns in the frequency of hosting the Olympic Games?</a:t>
            </a:r>
            <a:endParaRPr lang="en-IN" dirty="0"/>
          </a:p>
        </p:txBody>
      </p:sp>
      <p:sp>
        <p:nvSpPr>
          <p:cNvPr id="10" name="Content Placeholder 9">
            <a:extLst>
              <a:ext uri="{FF2B5EF4-FFF2-40B4-BE49-F238E27FC236}">
                <a16:creationId xmlns:a16="http://schemas.microsoft.com/office/drawing/2014/main" id="{696BFA40-3670-7705-7D50-E8EA7389A082}"/>
              </a:ext>
            </a:extLst>
          </p:cNvPr>
          <p:cNvSpPr>
            <a:spLocks noGrp="1"/>
          </p:cNvSpPr>
          <p:nvPr>
            <p:ph sz="half" idx="1"/>
          </p:nvPr>
        </p:nvSpPr>
        <p:spPr/>
        <p:txBody>
          <a:bodyPr/>
          <a:lstStyle/>
          <a:p>
            <a:r>
              <a:rPr lang="en-US" dirty="0"/>
              <a:t>Yes ,we can see a trend in frequency of hosting </a:t>
            </a:r>
            <a:r>
              <a:rPr lang="en-US" dirty="0" err="1"/>
              <a:t>olympic</a:t>
            </a:r>
            <a:r>
              <a:rPr lang="en-US" dirty="0"/>
              <a:t> games.</a:t>
            </a:r>
          </a:p>
          <a:p>
            <a:endParaRPr lang="en-IN" dirty="0"/>
          </a:p>
        </p:txBody>
      </p:sp>
      <p:graphicFrame>
        <p:nvGraphicFramePr>
          <p:cNvPr id="13" name="Content Placeholder 12">
            <a:extLst>
              <a:ext uri="{FF2B5EF4-FFF2-40B4-BE49-F238E27FC236}">
                <a16:creationId xmlns:a16="http://schemas.microsoft.com/office/drawing/2014/main" id="{4A1C9559-4588-4895-39C3-B3B214A0E827}"/>
              </a:ext>
            </a:extLst>
          </p:cNvPr>
          <p:cNvGraphicFramePr>
            <a:graphicFrameLocks noGrp="1"/>
          </p:cNvGraphicFramePr>
          <p:nvPr>
            <p:ph sz="half" idx="2"/>
          </p:nvPr>
        </p:nvGraphicFramePr>
        <p:xfrm>
          <a:off x="6246813" y="1905000"/>
          <a:ext cx="44196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4601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How has the duration of the Olympic Games changed over time?</a:t>
            </a:r>
            <a:endParaRPr lang="en-IN" dirty="0"/>
          </a:p>
        </p:txBody>
      </p:sp>
      <p:pic>
        <p:nvPicPr>
          <p:cNvPr id="5" name="Content Placeholder 7">
            <a:extLst>
              <a:ext uri="{FF2B5EF4-FFF2-40B4-BE49-F238E27FC236}">
                <a16:creationId xmlns:a16="http://schemas.microsoft.com/office/drawing/2014/main" id="{FCE48CF8-1198-9899-2564-0D20CED3F09E}"/>
              </a:ext>
            </a:extLst>
          </p:cNvPr>
          <p:cNvPicPr>
            <a:picLocks noGrp="1" noChangeAspect="1"/>
          </p:cNvPicPr>
          <p:nvPr>
            <p:ph sz="half" idx="2"/>
          </p:nvPr>
        </p:nvPicPr>
        <p:blipFill>
          <a:blip r:embed="rId2"/>
          <a:stretch>
            <a:fillRect/>
          </a:stretch>
        </p:blipFill>
        <p:spPr>
          <a:xfrm>
            <a:off x="6246813" y="2708171"/>
            <a:ext cx="4419600" cy="2660857"/>
          </a:xfrm>
        </p:spPr>
      </p:pic>
      <p:pic>
        <p:nvPicPr>
          <p:cNvPr id="6" name="Content Placeholder 5">
            <a:extLst>
              <a:ext uri="{FF2B5EF4-FFF2-40B4-BE49-F238E27FC236}">
                <a16:creationId xmlns:a16="http://schemas.microsoft.com/office/drawing/2014/main" id="{91FD4D76-1486-5489-8966-08BF4FE1AB81}"/>
              </a:ext>
            </a:extLst>
          </p:cNvPr>
          <p:cNvPicPr>
            <a:picLocks noGrp="1" noChangeAspect="1"/>
          </p:cNvPicPr>
          <p:nvPr>
            <p:ph sz="half" idx="1"/>
          </p:nvPr>
        </p:nvPicPr>
        <p:blipFill>
          <a:blip r:embed="rId3"/>
          <a:stretch>
            <a:fillRect/>
          </a:stretch>
        </p:blipFill>
        <p:spPr>
          <a:xfrm>
            <a:off x="1522413" y="2712720"/>
            <a:ext cx="4419600" cy="2651760"/>
          </a:xfrm>
        </p:spPr>
      </p:pic>
    </p:spTree>
    <p:extLst>
      <p:ext uri="{BB962C8B-B14F-4D97-AF65-F5344CB8AC3E}">
        <p14:creationId xmlns:p14="http://schemas.microsoft.com/office/powerpoint/2010/main" val="3954836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notable events or occurrences associated with specific Olympic Games?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Yes,</a:t>
            </a:r>
            <a:r>
              <a:rPr lang="en-IN" sz="2400" baseline="0" dirty="0"/>
              <a:t> there are noticeable events. Noticeable event is the event that has won the highest no. of gold medals in that specific Olympic game.</a:t>
            </a:r>
            <a:endParaRPr lang="en-IN" dirty="0"/>
          </a:p>
        </p:txBody>
      </p:sp>
      <p:pic>
        <p:nvPicPr>
          <p:cNvPr id="6" name="Content Placeholder 5">
            <a:extLst>
              <a:ext uri="{FF2B5EF4-FFF2-40B4-BE49-F238E27FC236}">
                <a16:creationId xmlns:a16="http://schemas.microsoft.com/office/drawing/2014/main" id="{48F273A1-F669-545A-591C-00AD4DC9D5C1}"/>
              </a:ext>
            </a:extLst>
          </p:cNvPr>
          <p:cNvPicPr>
            <a:picLocks noGrp="1" noChangeAspect="1"/>
          </p:cNvPicPr>
          <p:nvPr>
            <p:ph sz="half" idx="2"/>
          </p:nvPr>
        </p:nvPicPr>
        <p:blipFill>
          <a:blip r:embed="rId2"/>
          <a:stretch>
            <a:fillRect/>
          </a:stretch>
        </p:blipFill>
        <p:spPr>
          <a:xfrm>
            <a:off x="6246813" y="2624328"/>
            <a:ext cx="4419600" cy="2828544"/>
          </a:xfrm>
        </p:spPr>
      </p:pic>
    </p:spTree>
    <p:extLst>
      <p:ext uri="{BB962C8B-B14F-4D97-AF65-F5344CB8AC3E}">
        <p14:creationId xmlns:p14="http://schemas.microsoft.com/office/powerpoint/2010/main" val="2403775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Are there any emerging sports that have been recently added to the Olympics?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Yes, Rugby sevens is the sport that have been added recently in year 2016.</a:t>
            </a:r>
          </a:p>
          <a:p>
            <a:endParaRPr lang="en-IN" dirty="0"/>
          </a:p>
        </p:txBody>
      </p:sp>
      <p:pic>
        <p:nvPicPr>
          <p:cNvPr id="6" name="Content Placeholder 5">
            <a:extLst>
              <a:ext uri="{FF2B5EF4-FFF2-40B4-BE49-F238E27FC236}">
                <a16:creationId xmlns:a16="http://schemas.microsoft.com/office/drawing/2014/main" id="{41883CAD-3F06-4BEF-5968-5ED9376E16E4}"/>
              </a:ext>
            </a:extLst>
          </p:cNvPr>
          <p:cNvPicPr>
            <a:picLocks noGrp="1" noChangeAspect="1"/>
          </p:cNvPicPr>
          <p:nvPr>
            <p:ph sz="half" idx="2"/>
          </p:nvPr>
        </p:nvPicPr>
        <p:blipFill>
          <a:blip r:embed="rId2"/>
          <a:stretch>
            <a:fillRect/>
          </a:stretch>
        </p:blipFill>
        <p:spPr>
          <a:xfrm>
            <a:off x="7431634" y="3501008"/>
            <a:ext cx="2049958" cy="731919"/>
          </a:xfrm>
        </p:spPr>
      </p:pic>
    </p:spTree>
    <p:extLst>
      <p:ext uri="{BB962C8B-B14F-4D97-AF65-F5344CB8AC3E}">
        <p14:creationId xmlns:p14="http://schemas.microsoft.com/office/powerpoint/2010/main" val="1418897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How has the popularity of certain sports changed over the years?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I have</a:t>
            </a:r>
            <a:r>
              <a:rPr lang="en-IN" sz="2400" baseline="0" dirty="0"/>
              <a:t> calculated popularity by calculating the highest no. of athletes participating in sport in each Olympic game. So in this way, I get the most popular sport of each game.</a:t>
            </a:r>
            <a:endParaRPr lang="en-IN" sz="2400" dirty="0"/>
          </a:p>
        </p:txBody>
      </p:sp>
      <p:pic>
        <p:nvPicPr>
          <p:cNvPr id="6" name="Content Placeholder 5">
            <a:extLst>
              <a:ext uri="{FF2B5EF4-FFF2-40B4-BE49-F238E27FC236}">
                <a16:creationId xmlns:a16="http://schemas.microsoft.com/office/drawing/2014/main" id="{80F3B7E8-6967-A2F4-190A-334E99B4D11F}"/>
              </a:ext>
            </a:extLst>
          </p:cNvPr>
          <p:cNvPicPr>
            <a:picLocks noGrp="1" noChangeAspect="1"/>
          </p:cNvPicPr>
          <p:nvPr>
            <p:ph sz="half" idx="2"/>
          </p:nvPr>
        </p:nvPicPr>
        <p:blipFill>
          <a:blip r:embed="rId2"/>
          <a:stretch>
            <a:fillRect/>
          </a:stretch>
        </p:blipFill>
        <p:spPr>
          <a:xfrm>
            <a:off x="7172531" y="2956466"/>
            <a:ext cx="2568163" cy="2164268"/>
          </a:xfrm>
        </p:spPr>
      </p:pic>
    </p:spTree>
    <p:extLst>
      <p:ext uri="{BB962C8B-B14F-4D97-AF65-F5344CB8AC3E}">
        <p14:creationId xmlns:p14="http://schemas.microsoft.com/office/powerpoint/2010/main" val="866152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Are there any sports that are specific to a particular region or culture?</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Yes, there are sports that are specific to a particular region or culture. We can see that Athletics is the only sport in 5 regions.</a:t>
            </a:r>
          </a:p>
          <a:p>
            <a:endParaRPr lang="en-IN" dirty="0"/>
          </a:p>
        </p:txBody>
      </p:sp>
      <p:pic>
        <p:nvPicPr>
          <p:cNvPr id="6" name="Content Placeholder 5">
            <a:extLst>
              <a:ext uri="{FF2B5EF4-FFF2-40B4-BE49-F238E27FC236}">
                <a16:creationId xmlns:a16="http://schemas.microsoft.com/office/drawing/2014/main" id="{4DA9F101-AA7C-2089-F633-FDB822352DA6}"/>
              </a:ext>
            </a:extLst>
          </p:cNvPr>
          <p:cNvPicPr>
            <a:picLocks noGrp="1" noChangeAspect="1"/>
          </p:cNvPicPr>
          <p:nvPr>
            <p:ph sz="half" idx="2"/>
          </p:nvPr>
        </p:nvPicPr>
        <p:blipFill>
          <a:blip r:embed="rId2"/>
          <a:stretch>
            <a:fillRect/>
          </a:stretch>
        </p:blipFill>
        <p:spPr>
          <a:xfrm>
            <a:off x="6940101" y="3489912"/>
            <a:ext cx="3033023" cy="1097375"/>
          </a:xfrm>
        </p:spPr>
      </p:pic>
    </p:spTree>
    <p:extLst>
      <p:ext uri="{BB962C8B-B14F-4D97-AF65-F5344CB8AC3E}">
        <p14:creationId xmlns:p14="http://schemas.microsoft.com/office/powerpoint/2010/main" val="561145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sports that have a higher number of events for one gender compared to others?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normAutofit lnSpcReduction="10000"/>
          </a:bodyPr>
          <a:lstStyle/>
          <a:p>
            <a:r>
              <a:rPr lang="en-US" dirty="0"/>
              <a:t>Yes, 49 sports have a higher number of events for one gender compared to others. To calculate this, firstly I have calculated events for both genders acc. to their sport and then I have filtered out sports by removing those sports that have 0 events for one gender, from I get only those sports that have events for both genders. Later I filtered out sports where events are not the same.</a:t>
            </a:r>
          </a:p>
          <a:p>
            <a:endParaRPr lang="en-IN" dirty="0"/>
          </a:p>
        </p:txBody>
      </p:sp>
      <p:pic>
        <p:nvPicPr>
          <p:cNvPr id="6" name="Content Placeholder 5">
            <a:extLst>
              <a:ext uri="{FF2B5EF4-FFF2-40B4-BE49-F238E27FC236}">
                <a16:creationId xmlns:a16="http://schemas.microsoft.com/office/drawing/2014/main" id="{190DF979-6069-9AAE-BEE2-D39960AEBAA6}"/>
              </a:ext>
            </a:extLst>
          </p:cNvPr>
          <p:cNvPicPr>
            <a:picLocks noGrp="1" noChangeAspect="1"/>
          </p:cNvPicPr>
          <p:nvPr>
            <p:ph sz="half" idx="2"/>
          </p:nvPr>
        </p:nvPicPr>
        <p:blipFill>
          <a:blip r:embed="rId2"/>
          <a:stretch>
            <a:fillRect/>
          </a:stretch>
        </p:blipFill>
        <p:spPr>
          <a:xfrm>
            <a:off x="7705978" y="2941225"/>
            <a:ext cx="1501270" cy="2194750"/>
          </a:xfrm>
        </p:spPr>
      </p:pic>
    </p:spTree>
    <p:extLst>
      <p:ext uri="{BB962C8B-B14F-4D97-AF65-F5344CB8AC3E}">
        <p14:creationId xmlns:p14="http://schemas.microsoft.com/office/powerpoint/2010/main" val="3158846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new events that have been introduced in recent editions of the Olympics?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In the most recent edition i.e. 2016, 5 new events were introduced.</a:t>
            </a:r>
          </a:p>
          <a:p>
            <a:endParaRPr lang="en-IN" dirty="0"/>
          </a:p>
        </p:txBody>
      </p:sp>
      <p:pic>
        <p:nvPicPr>
          <p:cNvPr id="6" name="Content Placeholder 5">
            <a:extLst>
              <a:ext uri="{FF2B5EF4-FFF2-40B4-BE49-F238E27FC236}">
                <a16:creationId xmlns:a16="http://schemas.microsoft.com/office/drawing/2014/main" id="{FD6FF0E5-1B2D-9DEA-F02A-E8EC487E1FA3}"/>
              </a:ext>
            </a:extLst>
          </p:cNvPr>
          <p:cNvPicPr>
            <a:picLocks noGrp="1" noChangeAspect="1"/>
          </p:cNvPicPr>
          <p:nvPr>
            <p:ph sz="half" idx="2"/>
          </p:nvPr>
        </p:nvPicPr>
        <p:blipFill>
          <a:blip r:embed="rId2"/>
          <a:stretch>
            <a:fillRect/>
          </a:stretch>
        </p:blipFill>
        <p:spPr>
          <a:xfrm>
            <a:off x="7039170" y="3493723"/>
            <a:ext cx="2834886" cy="1089754"/>
          </a:xfrm>
        </p:spPr>
      </p:pic>
    </p:spTree>
    <p:extLst>
      <p:ext uri="{BB962C8B-B14F-4D97-AF65-F5344CB8AC3E}">
        <p14:creationId xmlns:p14="http://schemas.microsoft.com/office/powerpoint/2010/main" val="335181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events that have been discontinued or removed from the Olympics?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Yes, multiple events were discontinued or removed from the latest Winter (2014) and Summer (2016) Olympic games. Here is the list of 353 events that are removed.</a:t>
            </a:r>
          </a:p>
          <a:p>
            <a:endParaRPr lang="en-IN" dirty="0"/>
          </a:p>
        </p:txBody>
      </p:sp>
      <p:pic>
        <p:nvPicPr>
          <p:cNvPr id="6" name="Content Placeholder 5">
            <a:extLst>
              <a:ext uri="{FF2B5EF4-FFF2-40B4-BE49-F238E27FC236}">
                <a16:creationId xmlns:a16="http://schemas.microsoft.com/office/drawing/2014/main" id="{326C026E-D13E-7231-FC73-FDCE26C6FC19}"/>
              </a:ext>
            </a:extLst>
          </p:cNvPr>
          <p:cNvPicPr>
            <a:picLocks noGrp="1" noChangeAspect="1"/>
          </p:cNvPicPr>
          <p:nvPr>
            <p:ph sz="half" idx="2"/>
          </p:nvPr>
        </p:nvPicPr>
        <p:blipFill>
          <a:blip r:embed="rId2"/>
          <a:stretch>
            <a:fillRect/>
          </a:stretch>
        </p:blipFill>
        <p:spPr>
          <a:xfrm>
            <a:off x="6246813" y="3147933"/>
            <a:ext cx="4419600" cy="1781334"/>
          </a:xfrm>
        </p:spPr>
      </p:pic>
    </p:spTree>
    <p:extLst>
      <p:ext uri="{BB962C8B-B14F-4D97-AF65-F5344CB8AC3E}">
        <p14:creationId xmlns:p14="http://schemas.microsoft.com/office/powerpoint/2010/main" val="1659544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7" name="Content Placeholder 6">
            <a:extLst>
              <a:ext uri="{FF2B5EF4-FFF2-40B4-BE49-F238E27FC236}">
                <a16:creationId xmlns:a16="http://schemas.microsoft.com/office/drawing/2014/main" id="{16A2716A-65B6-58DD-8E56-9F77D3CA00B2}"/>
              </a:ext>
            </a:extLst>
          </p:cNvPr>
          <p:cNvPicPr>
            <a:picLocks noGrp="1" noChangeAspect="1"/>
          </p:cNvPicPr>
          <p:nvPr>
            <p:ph idx="1"/>
          </p:nvPr>
        </p:nvPicPr>
        <p:blipFill>
          <a:blip r:embed="rId3"/>
          <a:stretch>
            <a:fillRect/>
          </a:stretch>
        </p:blipFill>
        <p:spPr>
          <a:xfrm>
            <a:off x="1522413" y="1949031"/>
            <a:ext cx="9144000" cy="4179138"/>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notable trends in the height and weight of participants over time?</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Yes, there is a trend in the average height and average weight of participants over time in the Olympics.</a:t>
            </a:r>
          </a:p>
          <a:p>
            <a:endParaRPr lang="en-IN" dirty="0"/>
          </a:p>
        </p:txBody>
      </p:sp>
      <p:pic>
        <p:nvPicPr>
          <p:cNvPr id="6" name="Content Placeholder 5">
            <a:extLst>
              <a:ext uri="{FF2B5EF4-FFF2-40B4-BE49-F238E27FC236}">
                <a16:creationId xmlns:a16="http://schemas.microsoft.com/office/drawing/2014/main" id="{20DCEBF2-2E5B-EBA4-BA51-68CF15A0F7FA}"/>
              </a:ext>
            </a:extLst>
          </p:cNvPr>
          <p:cNvPicPr>
            <a:picLocks noGrp="1" noChangeAspect="1"/>
          </p:cNvPicPr>
          <p:nvPr>
            <p:ph sz="half" idx="2"/>
          </p:nvPr>
        </p:nvPicPr>
        <p:blipFill>
          <a:blip r:embed="rId2"/>
          <a:stretch>
            <a:fillRect/>
          </a:stretch>
        </p:blipFill>
        <p:spPr>
          <a:xfrm>
            <a:off x="6246813" y="2709006"/>
            <a:ext cx="4419600" cy="2659187"/>
          </a:xfrm>
        </p:spPr>
      </p:pic>
    </p:spTree>
    <p:extLst>
      <p:ext uri="{BB962C8B-B14F-4D97-AF65-F5344CB8AC3E}">
        <p14:creationId xmlns:p14="http://schemas.microsoft.com/office/powerpoint/2010/main" val="2014249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Are there any dominant countries or regions in specific sports or events?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Yes,</a:t>
            </a:r>
            <a:r>
              <a:rPr lang="en-IN" sz="2400" baseline="0" dirty="0"/>
              <a:t> there are dominant countries in specific sports. I have calculated dominant sport by calculating medals by region on specific sport then filtering out the with most medals in specific sport.</a:t>
            </a:r>
            <a:endParaRPr lang="en-IN" sz="2400" dirty="0"/>
          </a:p>
          <a:p>
            <a:endParaRPr lang="en-IN" dirty="0"/>
          </a:p>
        </p:txBody>
      </p:sp>
      <p:pic>
        <p:nvPicPr>
          <p:cNvPr id="6" name="Content Placeholder 5">
            <a:extLst>
              <a:ext uri="{FF2B5EF4-FFF2-40B4-BE49-F238E27FC236}">
                <a16:creationId xmlns:a16="http://schemas.microsoft.com/office/drawing/2014/main" id="{731C09B3-9317-9A62-3F45-D178F6F1487B}"/>
              </a:ext>
            </a:extLst>
          </p:cNvPr>
          <p:cNvPicPr>
            <a:picLocks noGrp="1" noChangeAspect="1"/>
          </p:cNvPicPr>
          <p:nvPr>
            <p:ph sz="half" idx="2"/>
          </p:nvPr>
        </p:nvPicPr>
        <p:blipFill>
          <a:blip r:embed="rId2"/>
          <a:stretch>
            <a:fillRect/>
          </a:stretch>
        </p:blipFill>
        <p:spPr>
          <a:xfrm>
            <a:off x="6982015" y="3025052"/>
            <a:ext cx="2949196" cy="2027096"/>
          </a:xfrm>
        </p:spPr>
      </p:pic>
    </p:spTree>
    <p:extLst>
      <p:ext uri="{BB962C8B-B14F-4D97-AF65-F5344CB8AC3E}">
        <p14:creationId xmlns:p14="http://schemas.microsoft.com/office/powerpoint/2010/main" val="2943365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What factors contribute to the success or performance of participants from different countries?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 There is no relevant data provided to get to know the factors</a:t>
            </a:r>
            <a:r>
              <a:rPr lang="en-IN" sz="2400" baseline="0" dirty="0"/>
              <a:t> that contribute to the success of participants in the Olympic games but following my research, the factors I found are :</a:t>
            </a:r>
          </a:p>
          <a:p>
            <a:endParaRPr lang="en-IN" dirty="0"/>
          </a:p>
        </p:txBody>
      </p:sp>
      <p:sp>
        <p:nvSpPr>
          <p:cNvPr id="4" name="Content Placeholder 3">
            <a:extLst>
              <a:ext uri="{FF2B5EF4-FFF2-40B4-BE49-F238E27FC236}">
                <a16:creationId xmlns:a16="http://schemas.microsoft.com/office/drawing/2014/main" id="{74B6D328-772E-15C8-E908-401C4771B9B9}"/>
              </a:ext>
            </a:extLst>
          </p:cNvPr>
          <p:cNvSpPr>
            <a:spLocks noGrp="1"/>
          </p:cNvSpPr>
          <p:nvPr>
            <p:ph sz="half" idx="2"/>
          </p:nvPr>
        </p:nvSpPr>
        <p:spPr/>
        <p:txBody>
          <a:bodyPr/>
          <a:lstStyle/>
          <a:p>
            <a:r>
              <a:rPr lang="en-IN" dirty="0"/>
              <a:t>Financial Support</a:t>
            </a:r>
          </a:p>
          <a:p>
            <a:r>
              <a:rPr lang="en-IN" dirty="0"/>
              <a:t>Infrastructure</a:t>
            </a:r>
          </a:p>
          <a:p>
            <a:r>
              <a:rPr lang="en-IN" dirty="0"/>
              <a:t>Coaching and Sports Science</a:t>
            </a:r>
          </a:p>
          <a:p>
            <a:r>
              <a:rPr lang="en-IN" dirty="0"/>
              <a:t>Government Policies</a:t>
            </a:r>
          </a:p>
          <a:p>
            <a:r>
              <a:rPr lang="en-IN" dirty="0"/>
              <a:t>Athletes support system</a:t>
            </a:r>
          </a:p>
          <a:p>
            <a:r>
              <a:rPr lang="en-IN" dirty="0"/>
              <a:t>Diet and nutrition</a:t>
            </a:r>
          </a:p>
          <a:p>
            <a:r>
              <a:rPr lang="en-IN" dirty="0"/>
              <a:t>Healthcare</a:t>
            </a:r>
          </a:p>
        </p:txBody>
      </p:sp>
    </p:spTree>
    <p:extLst>
      <p:ext uri="{BB962C8B-B14F-4D97-AF65-F5344CB8AC3E}">
        <p14:creationId xmlns:p14="http://schemas.microsoft.com/office/powerpoint/2010/main" val="1914849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countries that consistently perform well in multiple Olympic editions?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IN" sz="2400" dirty="0"/>
              <a:t>Yes,</a:t>
            </a:r>
            <a:r>
              <a:rPr lang="en-IN" sz="2400" baseline="0" dirty="0"/>
              <a:t> there are 5 countries and USA is the most consistent one.</a:t>
            </a:r>
            <a:endParaRPr lang="en-IN" sz="2400" dirty="0"/>
          </a:p>
          <a:p>
            <a:endParaRPr lang="en-IN" dirty="0"/>
          </a:p>
        </p:txBody>
      </p:sp>
      <p:pic>
        <p:nvPicPr>
          <p:cNvPr id="6" name="Content Placeholder 5">
            <a:extLst>
              <a:ext uri="{FF2B5EF4-FFF2-40B4-BE49-F238E27FC236}">
                <a16:creationId xmlns:a16="http://schemas.microsoft.com/office/drawing/2014/main" id="{C0E68108-79D5-3F06-B281-E4A6292CEEB2}"/>
              </a:ext>
            </a:extLst>
          </p:cNvPr>
          <p:cNvPicPr>
            <a:picLocks noGrp="1" noChangeAspect="1"/>
          </p:cNvPicPr>
          <p:nvPr>
            <p:ph sz="half" idx="2"/>
          </p:nvPr>
        </p:nvPicPr>
        <p:blipFill>
          <a:blip r:embed="rId2"/>
          <a:stretch>
            <a:fillRect/>
          </a:stretch>
        </p:blipFill>
        <p:spPr>
          <a:xfrm>
            <a:off x="6246813" y="3054310"/>
            <a:ext cx="4419600" cy="1968579"/>
          </a:xfrm>
        </p:spPr>
      </p:pic>
    </p:spTree>
    <p:extLst>
      <p:ext uri="{BB962C8B-B14F-4D97-AF65-F5344CB8AC3E}">
        <p14:creationId xmlns:p14="http://schemas.microsoft.com/office/powerpoint/2010/main" val="509052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normAutofit fontScale="90000"/>
          </a:bodyPr>
          <a:lstStyle/>
          <a:p>
            <a:r>
              <a:rPr lang="en-US" dirty="0"/>
              <a:t>Are there any sports or events that have a higher number of medalists from a specific region?</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lstStyle/>
          <a:p>
            <a:r>
              <a:rPr lang="en-US" dirty="0"/>
              <a:t>Yes, some sports have a higher number of medalists from a specific region.</a:t>
            </a:r>
          </a:p>
          <a:p>
            <a:endParaRPr lang="en-IN" dirty="0"/>
          </a:p>
        </p:txBody>
      </p:sp>
      <p:pic>
        <p:nvPicPr>
          <p:cNvPr id="6" name="Content Placeholder 5">
            <a:extLst>
              <a:ext uri="{FF2B5EF4-FFF2-40B4-BE49-F238E27FC236}">
                <a16:creationId xmlns:a16="http://schemas.microsoft.com/office/drawing/2014/main" id="{F667BB5C-AC8B-E08C-2723-6A0E4D3E77CD}"/>
              </a:ext>
            </a:extLst>
          </p:cNvPr>
          <p:cNvPicPr>
            <a:picLocks noGrp="1" noChangeAspect="1"/>
          </p:cNvPicPr>
          <p:nvPr>
            <p:ph sz="half" idx="2"/>
          </p:nvPr>
        </p:nvPicPr>
        <p:blipFill>
          <a:blip r:embed="rId2"/>
          <a:stretch>
            <a:fillRect/>
          </a:stretch>
        </p:blipFill>
        <p:spPr>
          <a:xfrm>
            <a:off x="6414276" y="3032673"/>
            <a:ext cx="4084674" cy="2011854"/>
          </a:xfrm>
        </p:spPr>
      </p:pic>
    </p:spTree>
    <p:extLst>
      <p:ext uri="{BB962C8B-B14F-4D97-AF65-F5344CB8AC3E}">
        <p14:creationId xmlns:p14="http://schemas.microsoft.com/office/powerpoint/2010/main" val="3116968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E18-80A0-49EC-1FFD-180D894AEB76}"/>
              </a:ext>
            </a:extLst>
          </p:cNvPr>
          <p:cNvSpPr>
            <a:spLocks noGrp="1"/>
          </p:cNvSpPr>
          <p:nvPr>
            <p:ph type="title"/>
          </p:nvPr>
        </p:nvSpPr>
        <p:spPr/>
        <p:txBody>
          <a:bodyPr/>
          <a:lstStyle/>
          <a:p>
            <a:r>
              <a:rPr lang="en-US" dirty="0"/>
              <a:t>What are some notable instances of unexpected or surprising medal wins?</a:t>
            </a:r>
            <a:endParaRPr lang="en-IN" dirty="0"/>
          </a:p>
        </p:txBody>
      </p:sp>
      <p:sp>
        <p:nvSpPr>
          <p:cNvPr id="3" name="Content Placeholder 2">
            <a:extLst>
              <a:ext uri="{FF2B5EF4-FFF2-40B4-BE49-F238E27FC236}">
                <a16:creationId xmlns:a16="http://schemas.microsoft.com/office/drawing/2014/main" id="{21DFFFE3-8402-02EC-3EBE-31E7D955AD69}"/>
              </a:ext>
            </a:extLst>
          </p:cNvPr>
          <p:cNvSpPr>
            <a:spLocks noGrp="1"/>
          </p:cNvSpPr>
          <p:nvPr>
            <p:ph sz="half" idx="1"/>
          </p:nvPr>
        </p:nvSpPr>
        <p:spPr/>
        <p:txBody>
          <a:bodyPr>
            <a:normAutofit fontScale="92500" lnSpcReduction="20000"/>
          </a:bodyPr>
          <a:lstStyle/>
          <a:p>
            <a:r>
              <a:rPr lang="en-IN" sz="2400" dirty="0"/>
              <a:t>To calculate notable instances of unexpected</a:t>
            </a:r>
            <a:r>
              <a:rPr lang="en-IN" sz="2400" baseline="0" dirty="0"/>
              <a:t> or surprising medal wins of each Olympic game is difficult to calculate as there is not proper or relevant data given. So to do this I have compared the unexpected medal win of a year to the previous year. Here first of all I have filtered the participants who were not able to win any medals in year 2010(winter) and 2012(summer) games. Later on, I put this in a sub-query and filtered the participants from this sub-query who were able to win a gold medal in 2014(winter) and 2016 summer.</a:t>
            </a:r>
            <a:endParaRPr lang="en-IN" dirty="0"/>
          </a:p>
        </p:txBody>
      </p:sp>
      <p:pic>
        <p:nvPicPr>
          <p:cNvPr id="6" name="Content Placeholder 5">
            <a:extLst>
              <a:ext uri="{FF2B5EF4-FFF2-40B4-BE49-F238E27FC236}">
                <a16:creationId xmlns:a16="http://schemas.microsoft.com/office/drawing/2014/main" id="{7EC36DB4-4C02-7D76-27E1-A8341A1A8BAE}"/>
              </a:ext>
            </a:extLst>
          </p:cNvPr>
          <p:cNvPicPr>
            <a:picLocks noGrp="1" noChangeAspect="1"/>
          </p:cNvPicPr>
          <p:nvPr>
            <p:ph sz="half" idx="2"/>
          </p:nvPr>
        </p:nvPicPr>
        <p:blipFill>
          <a:blip r:embed="rId2"/>
          <a:stretch>
            <a:fillRect/>
          </a:stretch>
        </p:blipFill>
        <p:spPr>
          <a:xfrm>
            <a:off x="6246813" y="3128511"/>
            <a:ext cx="4419600" cy="1820177"/>
          </a:xfrm>
        </p:spPr>
      </p:pic>
    </p:spTree>
    <p:extLst>
      <p:ext uri="{BB962C8B-B14F-4D97-AF65-F5344CB8AC3E}">
        <p14:creationId xmlns:p14="http://schemas.microsoft.com/office/powerpoint/2010/main" val="3527148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52EEF0-AA2A-958B-C822-3B090E1D80A1}"/>
              </a:ext>
            </a:extLst>
          </p:cNvPr>
          <p:cNvSpPr>
            <a:spLocks noGrp="1"/>
          </p:cNvSpPr>
          <p:nvPr>
            <p:ph type="title"/>
          </p:nvPr>
        </p:nvSpPr>
        <p:spPr/>
        <p:txBody>
          <a:bodyPr>
            <a:normAutofit fontScale="90000"/>
          </a:bodyPr>
          <a:lstStyle/>
          <a:p>
            <a:r>
              <a:rPr lang="en-US" dirty="0"/>
              <a:t>Are there any regions that have experienced significant growth or decline in Olympic participation?</a:t>
            </a:r>
            <a:endParaRPr lang="en-IN" dirty="0"/>
          </a:p>
        </p:txBody>
      </p:sp>
      <p:sp>
        <p:nvSpPr>
          <p:cNvPr id="6" name="Content Placeholder 5">
            <a:extLst>
              <a:ext uri="{FF2B5EF4-FFF2-40B4-BE49-F238E27FC236}">
                <a16:creationId xmlns:a16="http://schemas.microsoft.com/office/drawing/2014/main" id="{139135AB-1E46-CD25-D3E5-DEFB36712A5A}"/>
              </a:ext>
            </a:extLst>
          </p:cNvPr>
          <p:cNvSpPr>
            <a:spLocks noGrp="1"/>
          </p:cNvSpPr>
          <p:nvPr>
            <p:ph sz="half" idx="1"/>
          </p:nvPr>
        </p:nvSpPr>
        <p:spPr/>
        <p:txBody>
          <a:bodyPr/>
          <a:lstStyle/>
          <a:p>
            <a:r>
              <a:rPr lang="en-US" dirty="0"/>
              <a:t>Yes, there are multiple regions or I can say that approximately every region has shown significant growth in the Olympic games. To show the growth of every region is quite difficult. As there is no specific region mentioned in the question, here I take one region i.e. India as an example to visualize or solve the question.</a:t>
            </a:r>
          </a:p>
          <a:p>
            <a:endParaRPr lang="en-IN" dirty="0"/>
          </a:p>
        </p:txBody>
      </p:sp>
      <p:pic>
        <p:nvPicPr>
          <p:cNvPr id="9" name="Content Placeholder 8">
            <a:extLst>
              <a:ext uri="{FF2B5EF4-FFF2-40B4-BE49-F238E27FC236}">
                <a16:creationId xmlns:a16="http://schemas.microsoft.com/office/drawing/2014/main" id="{DBF60DBB-0AE3-ED41-A8E4-D5E3711DEE5E}"/>
              </a:ext>
            </a:extLst>
          </p:cNvPr>
          <p:cNvPicPr>
            <a:picLocks noGrp="1" noChangeAspect="1"/>
          </p:cNvPicPr>
          <p:nvPr>
            <p:ph sz="half" idx="2"/>
          </p:nvPr>
        </p:nvPicPr>
        <p:blipFill>
          <a:blip r:embed="rId2"/>
          <a:stretch>
            <a:fillRect/>
          </a:stretch>
        </p:blipFill>
        <p:spPr>
          <a:xfrm>
            <a:off x="6246813" y="2996073"/>
            <a:ext cx="4419600" cy="2085053"/>
          </a:xfrm>
        </p:spPr>
      </p:pic>
    </p:spTree>
    <p:extLst>
      <p:ext uri="{BB962C8B-B14F-4D97-AF65-F5344CB8AC3E}">
        <p14:creationId xmlns:p14="http://schemas.microsoft.com/office/powerpoint/2010/main" val="1680803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8EBED2-955C-F27B-1F87-B1639957B8AB}"/>
              </a:ext>
            </a:extLst>
          </p:cNvPr>
          <p:cNvSpPr>
            <a:spLocks noGrp="1"/>
          </p:cNvSpPr>
          <p:nvPr>
            <p:ph type="title"/>
          </p:nvPr>
        </p:nvSpPr>
        <p:spPr/>
        <p:txBody>
          <a:bodyPr>
            <a:normAutofit fontScale="90000"/>
          </a:bodyPr>
          <a:lstStyle/>
          <a:p>
            <a:r>
              <a:rPr lang="en-US" dirty="0"/>
              <a:t>How do cultural or geographical factors influence the performance of regions in specific sports?</a:t>
            </a:r>
            <a:endParaRPr lang="en-IN" dirty="0"/>
          </a:p>
        </p:txBody>
      </p:sp>
      <p:sp>
        <p:nvSpPr>
          <p:cNvPr id="4" name="Content Placeholder 3">
            <a:extLst>
              <a:ext uri="{FF2B5EF4-FFF2-40B4-BE49-F238E27FC236}">
                <a16:creationId xmlns:a16="http://schemas.microsoft.com/office/drawing/2014/main" id="{782E9322-4E6A-47BD-8D64-9662CD989F7C}"/>
              </a:ext>
            </a:extLst>
          </p:cNvPr>
          <p:cNvSpPr>
            <a:spLocks noGrp="1"/>
          </p:cNvSpPr>
          <p:nvPr>
            <p:ph sz="half" idx="1"/>
          </p:nvPr>
        </p:nvSpPr>
        <p:spPr/>
        <p:txBody>
          <a:bodyPr/>
          <a:lstStyle/>
          <a:p>
            <a:r>
              <a:rPr lang="en-US" dirty="0"/>
              <a:t>There is no relevant data provided for this question but following my research and analysis the factors I analyzed are : </a:t>
            </a:r>
          </a:p>
          <a:p>
            <a:endParaRPr lang="en-IN" dirty="0"/>
          </a:p>
        </p:txBody>
      </p:sp>
      <p:sp>
        <p:nvSpPr>
          <p:cNvPr id="5" name="Content Placeholder 4">
            <a:extLst>
              <a:ext uri="{FF2B5EF4-FFF2-40B4-BE49-F238E27FC236}">
                <a16:creationId xmlns:a16="http://schemas.microsoft.com/office/drawing/2014/main" id="{0A7AB75F-6C22-88AF-A3AF-A1AE8FC1D810}"/>
              </a:ext>
            </a:extLst>
          </p:cNvPr>
          <p:cNvSpPr>
            <a:spLocks noGrp="1"/>
          </p:cNvSpPr>
          <p:nvPr>
            <p:ph sz="half" idx="2"/>
          </p:nvPr>
        </p:nvSpPr>
        <p:spPr/>
        <p:txBody>
          <a:bodyPr/>
          <a:lstStyle/>
          <a:p>
            <a:r>
              <a:rPr lang="en-IN" dirty="0"/>
              <a:t>Cultural Significance</a:t>
            </a:r>
          </a:p>
          <a:p>
            <a:r>
              <a:rPr lang="en-IN" dirty="0"/>
              <a:t>Training and Legacy</a:t>
            </a:r>
          </a:p>
          <a:p>
            <a:r>
              <a:rPr lang="en-US" dirty="0"/>
              <a:t>Access to Facilities and Terrain</a:t>
            </a:r>
          </a:p>
          <a:p>
            <a:r>
              <a:rPr lang="en-IN" dirty="0"/>
              <a:t>Genetics and Body Types</a:t>
            </a:r>
          </a:p>
          <a:p>
            <a:r>
              <a:rPr lang="en-IN" dirty="0"/>
              <a:t>Local Competition</a:t>
            </a:r>
          </a:p>
          <a:p>
            <a:r>
              <a:rPr lang="en-IN" dirty="0"/>
              <a:t>Support Systems</a:t>
            </a:r>
          </a:p>
        </p:txBody>
      </p:sp>
    </p:spTree>
    <p:extLst>
      <p:ext uri="{BB962C8B-B14F-4D97-AF65-F5344CB8AC3E}">
        <p14:creationId xmlns:p14="http://schemas.microsoft.com/office/powerpoint/2010/main" val="130296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F2E-310A-70BC-0C0D-EA0594BD99B0}"/>
              </a:ext>
            </a:extLst>
          </p:cNvPr>
          <p:cNvSpPr>
            <a:spLocks noGrp="1"/>
          </p:cNvSpPr>
          <p:nvPr>
            <p:ph type="title"/>
          </p:nvPr>
        </p:nvSpPr>
        <p:spPr/>
        <p:txBody>
          <a:bodyPr>
            <a:normAutofit fontScale="90000"/>
          </a:bodyPr>
          <a:lstStyle/>
          <a:p>
            <a:r>
              <a:rPr lang="en-US" dirty="0"/>
              <a:t>Are there any regions that have had a notable impact on the overall medal tally?</a:t>
            </a:r>
            <a:endParaRPr lang="en-IN" dirty="0"/>
          </a:p>
        </p:txBody>
      </p:sp>
      <p:sp>
        <p:nvSpPr>
          <p:cNvPr id="3" name="Content Placeholder 2">
            <a:extLst>
              <a:ext uri="{FF2B5EF4-FFF2-40B4-BE49-F238E27FC236}">
                <a16:creationId xmlns:a16="http://schemas.microsoft.com/office/drawing/2014/main" id="{D57552E8-4B5D-ECA3-D716-B368A20165D3}"/>
              </a:ext>
            </a:extLst>
          </p:cNvPr>
          <p:cNvSpPr>
            <a:spLocks noGrp="1"/>
          </p:cNvSpPr>
          <p:nvPr>
            <p:ph sz="half" idx="1"/>
          </p:nvPr>
        </p:nvSpPr>
        <p:spPr/>
        <p:txBody>
          <a:bodyPr/>
          <a:lstStyle/>
          <a:p>
            <a:r>
              <a:rPr lang="en-US" dirty="0"/>
              <a:t>Yes, some regions have had a notable impact on the overall medal tally. To calculate this, I have taken the top 3 regions of each Olympic games according to the count of their medal tally.</a:t>
            </a:r>
          </a:p>
          <a:p>
            <a:endParaRPr lang="en-IN" dirty="0"/>
          </a:p>
        </p:txBody>
      </p:sp>
      <p:pic>
        <p:nvPicPr>
          <p:cNvPr id="6" name="Content Placeholder 5">
            <a:extLst>
              <a:ext uri="{FF2B5EF4-FFF2-40B4-BE49-F238E27FC236}">
                <a16:creationId xmlns:a16="http://schemas.microsoft.com/office/drawing/2014/main" id="{FDEA1544-DA56-D46C-EE54-78A00CA0C69A}"/>
              </a:ext>
            </a:extLst>
          </p:cNvPr>
          <p:cNvPicPr>
            <a:picLocks noGrp="1" noChangeAspect="1"/>
          </p:cNvPicPr>
          <p:nvPr>
            <p:ph sz="half" idx="2"/>
          </p:nvPr>
        </p:nvPicPr>
        <p:blipFill>
          <a:blip r:embed="rId2"/>
          <a:stretch>
            <a:fillRect/>
          </a:stretch>
        </p:blipFill>
        <p:spPr>
          <a:xfrm>
            <a:off x="6814492" y="2132856"/>
            <a:ext cx="3375953" cy="3467400"/>
          </a:xfrm>
        </p:spPr>
      </p:pic>
    </p:spTree>
    <p:extLst>
      <p:ext uri="{BB962C8B-B14F-4D97-AF65-F5344CB8AC3E}">
        <p14:creationId xmlns:p14="http://schemas.microsoft.com/office/powerpoint/2010/main" val="4151039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CEB7F-A940-AD4A-23CB-D738C2C315A6}"/>
              </a:ext>
            </a:extLst>
          </p:cNvPr>
          <p:cNvSpPr>
            <a:spLocks noGrp="1"/>
          </p:cNvSpPr>
          <p:nvPr>
            <p:ph type="ctrTitle"/>
          </p:nvPr>
        </p:nvSpPr>
        <p:spPr/>
        <p:txBody>
          <a:bodyPr/>
          <a:lstStyle/>
          <a:p>
            <a:pPr algn="r"/>
            <a:r>
              <a:rPr lang="en-IN" dirty="0"/>
              <a:t>Thank You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a:t>
            </a:r>
          </a:p>
        </p:txBody>
      </p:sp>
      <p:sp>
        <p:nvSpPr>
          <p:cNvPr id="3" name="Text Placeholder 2"/>
          <p:cNvSpPr>
            <a:spLocks noGrp="1"/>
          </p:cNvSpPr>
          <p:nvPr>
            <p:ph type="body" idx="1"/>
          </p:nvPr>
        </p:nvSpPr>
        <p:spPr/>
        <p:txBody>
          <a:bodyPr/>
          <a:lstStyle/>
          <a:p>
            <a:r>
              <a:rPr lang="en-US" dirty="0"/>
              <a:t>Problem Statements</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A999C5-DCD9-E84F-56EA-30353019D0A7}"/>
              </a:ext>
            </a:extLst>
          </p:cNvPr>
          <p:cNvPicPr>
            <a:picLocks noChangeAspect="1"/>
          </p:cNvPicPr>
          <p:nvPr/>
        </p:nvPicPr>
        <p:blipFill>
          <a:blip r:embed="rId3"/>
          <a:stretch>
            <a:fillRect/>
          </a:stretch>
        </p:blipFill>
        <p:spPr>
          <a:xfrm>
            <a:off x="1091449" y="605545"/>
            <a:ext cx="10005927" cy="5646909"/>
          </a:xfrm>
          <a:prstGeom prst="rect">
            <a:avLst/>
          </a:prstGeom>
        </p:spPr>
      </p:pic>
    </p:spTree>
    <p:extLst>
      <p:ext uri="{BB962C8B-B14F-4D97-AF65-F5344CB8AC3E}">
        <p14:creationId xmlns:p14="http://schemas.microsoft.com/office/powerpoint/2010/main" val="1197803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0638-528A-B28F-ED8A-EE303F89E51B}"/>
              </a:ext>
            </a:extLst>
          </p:cNvPr>
          <p:cNvSpPr>
            <a:spLocks noGrp="1"/>
          </p:cNvSpPr>
          <p:nvPr>
            <p:ph type="title"/>
          </p:nvPr>
        </p:nvSpPr>
        <p:spPr/>
        <p:txBody>
          <a:bodyPr/>
          <a:lstStyle/>
          <a:p>
            <a:r>
              <a:rPr lang="en-US" dirty="0"/>
              <a:t>How many Olympic Games have been held in each season (Summer vs. Winter)?</a:t>
            </a:r>
            <a:endParaRPr lang="en-IN" dirty="0"/>
          </a:p>
        </p:txBody>
      </p:sp>
      <p:sp>
        <p:nvSpPr>
          <p:cNvPr id="3" name="Content Placeholder 2">
            <a:extLst>
              <a:ext uri="{FF2B5EF4-FFF2-40B4-BE49-F238E27FC236}">
                <a16:creationId xmlns:a16="http://schemas.microsoft.com/office/drawing/2014/main" id="{6FE390A9-422B-A938-F070-FB2FF9EBA511}"/>
              </a:ext>
            </a:extLst>
          </p:cNvPr>
          <p:cNvSpPr>
            <a:spLocks noGrp="1"/>
          </p:cNvSpPr>
          <p:nvPr>
            <p:ph sz="half" idx="1"/>
          </p:nvPr>
        </p:nvSpPr>
        <p:spPr>
          <a:xfrm>
            <a:off x="1522413" y="2708920"/>
            <a:ext cx="4419599" cy="3463280"/>
          </a:xfrm>
        </p:spPr>
        <p:txBody>
          <a:bodyPr/>
          <a:lstStyle/>
          <a:p>
            <a:r>
              <a:rPr lang="en-IN" dirty="0"/>
              <a:t>From the visualisation we can see that most games are in summer season i.e. 29(56.86%) ,whereas in winter season we have 22(43.14%).</a:t>
            </a:r>
          </a:p>
        </p:txBody>
      </p:sp>
      <p:pic>
        <p:nvPicPr>
          <p:cNvPr id="6" name="Content Placeholder 5">
            <a:extLst>
              <a:ext uri="{FF2B5EF4-FFF2-40B4-BE49-F238E27FC236}">
                <a16:creationId xmlns:a16="http://schemas.microsoft.com/office/drawing/2014/main" id="{20282080-E86A-B3B5-2510-D8195B994D20}"/>
              </a:ext>
            </a:extLst>
          </p:cNvPr>
          <p:cNvPicPr>
            <a:picLocks noGrp="1" noChangeAspect="1"/>
          </p:cNvPicPr>
          <p:nvPr>
            <p:ph sz="half" idx="2"/>
          </p:nvPr>
        </p:nvPicPr>
        <p:blipFill>
          <a:blip r:embed="rId3"/>
          <a:stretch>
            <a:fillRect/>
          </a:stretch>
        </p:blipFill>
        <p:spPr>
          <a:xfrm>
            <a:off x="6526460" y="2708920"/>
            <a:ext cx="4419600" cy="2042442"/>
          </a:xfrm>
        </p:spPr>
      </p:pic>
    </p:spTree>
    <p:extLst>
      <p:ext uri="{BB962C8B-B14F-4D97-AF65-F5344CB8AC3E}">
        <p14:creationId xmlns:p14="http://schemas.microsoft.com/office/powerpoint/2010/main" val="1982969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40F4-0312-D3CE-E946-E9200AFBEE73}"/>
              </a:ext>
            </a:extLst>
          </p:cNvPr>
          <p:cNvSpPr>
            <a:spLocks noGrp="1"/>
          </p:cNvSpPr>
          <p:nvPr>
            <p:ph type="title"/>
          </p:nvPr>
        </p:nvSpPr>
        <p:spPr/>
        <p:txBody>
          <a:bodyPr/>
          <a:lstStyle/>
          <a:p>
            <a:r>
              <a:rPr lang="en-US" dirty="0"/>
              <a:t>What is the distribution of games across different decades?</a:t>
            </a:r>
            <a:endParaRPr lang="en-IN" dirty="0"/>
          </a:p>
        </p:txBody>
      </p:sp>
      <p:sp>
        <p:nvSpPr>
          <p:cNvPr id="3" name="Content Placeholder 2">
            <a:extLst>
              <a:ext uri="{FF2B5EF4-FFF2-40B4-BE49-F238E27FC236}">
                <a16:creationId xmlns:a16="http://schemas.microsoft.com/office/drawing/2014/main" id="{402A098D-2AEE-C5D8-9E4E-29A2CBC25383}"/>
              </a:ext>
            </a:extLst>
          </p:cNvPr>
          <p:cNvSpPr>
            <a:spLocks noGrp="1"/>
          </p:cNvSpPr>
          <p:nvPr>
            <p:ph sz="half" idx="1"/>
          </p:nvPr>
        </p:nvSpPr>
        <p:spPr>
          <a:xfrm>
            <a:off x="1522413" y="2780928"/>
            <a:ext cx="4419599" cy="3391272"/>
          </a:xfrm>
        </p:spPr>
        <p:txBody>
          <a:bodyPr/>
          <a:lstStyle/>
          <a:p>
            <a:r>
              <a:rPr lang="en-IN" dirty="0"/>
              <a:t>From the visualisation we can see that no. of games in each decade changes.</a:t>
            </a:r>
          </a:p>
          <a:p>
            <a:endParaRPr lang="en-IN" dirty="0"/>
          </a:p>
        </p:txBody>
      </p:sp>
      <p:pic>
        <p:nvPicPr>
          <p:cNvPr id="6" name="Content Placeholder 5">
            <a:extLst>
              <a:ext uri="{FF2B5EF4-FFF2-40B4-BE49-F238E27FC236}">
                <a16:creationId xmlns:a16="http://schemas.microsoft.com/office/drawing/2014/main" id="{E45DD7B7-8829-51DD-460C-ACCB98160EC7}"/>
              </a:ext>
            </a:extLst>
          </p:cNvPr>
          <p:cNvPicPr>
            <a:picLocks noGrp="1" noChangeAspect="1"/>
          </p:cNvPicPr>
          <p:nvPr>
            <p:ph sz="half" idx="2"/>
          </p:nvPr>
        </p:nvPicPr>
        <p:blipFill>
          <a:blip r:embed="rId3"/>
          <a:stretch>
            <a:fillRect/>
          </a:stretch>
        </p:blipFill>
        <p:spPr>
          <a:xfrm>
            <a:off x="6219736" y="2780928"/>
            <a:ext cx="4419600" cy="1951423"/>
          </a:xfrm>
        </p:spPr>
      </p:pic>
    </p:spTree>
    <p:extLst>
      <p:ext uri="{BB962C8B-B14F-4D97-AF65-F5344CB8AC3E}">
        <p14:creationId xmlns:p14="http://schemas.microsoft.com/office/powerpoint/2010/main" val="3518831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40F4-0312-D3CE-E946-E9200AFBEE73}"/>
              </a:ext>
            </a:extLst>
          </p:cNvPr>
          <p:cNvSpPr>
            <a:spLocks noGrp="1"/>
          </p:cNvSpPr>
          <p:nvPr>
            <p:ph type="title"/>
          </p:nvPr>
        </p:nvSpPr>
        <p:spPr/>
        <p:txBody>
          <a:bodyPr/>
          <a:lstStyle/>
          <a:p>
            <a:r>
              <a:rPr lang="en-US" dirty="0"/>
              <a:t>Which cities have hosted the most Olympic Games?</a:t>
            </a:r>
            <a:endParaRPr lang="en-IN" dirty="0"/>
          </a:p>
        </p:txBody>
      </p:sp>
      <p:sp>
        <p:nvSpPr>
          <p:cNvPr id="3" name="Content Placeholder 2">
            <a:extLst>
              <a:ext uri="{FF2B5EF4-FFF2-40B4-BE49-F238E27FC236}">
                <a16:creationId xmlns:a16="http://schemas.microsoft.com/office/drawing/2014/main" id="{402A098D-2AEE-C5D8-9E4E-29A2CBC25383}"/>
              </a:ext>
            </a:extLst>
          </p:cNvPr>
          <p:cNvSpPr>
            <a:spLocks noGrp="1"/>
          </p:cNvSpPr>
          <p:nvPr>
            <p:ph sz="half" idx="1"/>
          </p:nvPr>
        </p:nvSpPr>
        <p:spPr/>
        <p:txBody>
          <a:bodyPr/>
          <a:lstStyle/>
          <a:p>
            <a:r>
              <a:rPr lang="en-IN" dirty="0" err="1"/>
              <a:t>Athina</a:t>
            </a:r>
            <a:r>
              <a:rPr lang="en-IN" dirty="0"/>
              <a:t> and London hosted the most games i.e. 3 games.</a:t>
            </a:r>
          </a:p>
        </p:txBody>
      </p:sp>
      <p:pic>
        <p:nvPicPr>
          <p:cNvPr id="10" name="Content Placeholder 9">
            <a:extLst>
              <a:ext uri="{FF2B5EF4-FFF2-40B4-BE49-F238E27FC236}">
                <a16:creationId xmlns:a16="http://schemas.microsoft.com/office/drawing/2014/main" id="{62913944-B89E-5CC0-BF99-C250B9DC33AA}"/>
              </a:ext>
            </a:extLst>
          </p:cNvPr>
          <p:cNvPicPr>
            <a:picLocks noGrp="1" noChangeAspect="1"/>
          </p:cNvPicPr>
          <p:nvPr>
            <p:ph sz="half" idx="2"/>
          </p:nvPr>
        </p:nvPicPr>
        <p:blipFill>
          <a:blip r:embed="rId3"/>
          <a:stretch>
            <a:fillRect/>
          </a:stretch>
        </p:blipFill>
        <p:spPr>
          <a:xfrm>
            <a:off x="6406958" y="1905000"/>
            <a:ext cx="4099310" cy="4267200"/>
          </a:xfrm>
        </p:spPr>
      </p:pic>
    </p:spTree>
    <p:extLst>
      <p:ext uri="{BB962C8B-B14F-4D97-AF65-F5344CB8AC3E}">
        <p14:creationId xmlns:p14="http://schemas.microsoft.com/office/powerpoint/2010/main" val="1694310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284</TotalTime>
  <Words>1886</Words>
  <Application>Microsoft Office PowerPoint</Application>
  <PresentationFormat>Custom</PresentationFormat>
  <Paragraphs>117</Paragraphs>
  <Slides>49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Consolas</vt:lpstr>
      <vt:lpstr>Corbel</vt:lpstr>
      <vt:lpstr>Söhne</vt:lpstr>
      <vt:lpstr>Chalkboard 16x9</vt:lpstr>
      <vt:lpstr>Capstone Project</vt:lpstr>
      <vt:lpstr>Overview:</vt:lpstr>
      <vt:lpstr>Overview:</vt:lpstr>
      <vt:lpstr>ER Diagram:</vt:lpstr>
      <vt:lpstr>Power BI</vt:lpstr>
      <vt:lpstr>PowerPoint Presentation</vt:lpstr>
      <vt:lpstr>How many Olympic Games have been held in each season (Summer vs. Winter)?</vt:lpstr>
      <vt:lpstr>What is the distribution of games across different decades?</vt:lpstr>
      <vt:lpstr>Which cities have hosted the most Olympic Games?</vt:lpstr>
      <vt:lpstr>PowerPoint Presentation</vt:lpstr>
      <vt:lpstr>Which sports have the highest number of events in the Olympics?</vt:lpstr>
      <vt:lpstr>How has the participation in each sport evolved over time?</vt:lpstr>
      <vt:lpstr>What is the distribution of sports between Summer and Winter Olympics?</vt:lpstr>
      <vt:lpstr>PowerPoint Presentation</vt:lpstr>
      <vt:lpstr>How many events are there in each sport?</vt:lpstr>
      <vt:lpstr>What is the distribution of events by gender (Men, Women, Mixed)?</vt:lpstr>
      <vt:lpstr>How has the number of events changed over time?</vt:lpstr>
      <vt:lpstr>PowerPoint Presentation</vt:lpstr>
      <vt:lpstr>What is the distribution of participants by gender?</vt:lpstr>
      <vt:lpstr>Which countries have the highest number of participants in the Olympics?</vt:lpstr>
      <vt:lpstr>How does the age distribution of participants vary across different games?</vt:lpstr>
      <vt:lpstr>PowerPoint Presentation</vt:lpstr>
      <vt:lpstr>How many medals have been awarded in each Olympics?</vt:lpstr>
      <vt:lpstr>Which countries have the highest number of gold medals?</vt:lpstr>
      <vt:lpstr>How does the medal distribution vary across different sports?</vt:lpstr>
      <vt:lpstr>PowerPoint Presentation</vt:lpstr>
      <vt:lpstr>How many regions or NOCs participate in each Olympic Games?</vt:lpstr>
      <vt:lpstr>Which regions have the highest number of participants in the Olympics?</vt:lpstr>
      <vt:lpstr>What is the distribution of medals among different regions?</vt:lpstr>
      <vt:lpstr>EDA</vt:lpstr>
      <vt:lpstr>Are there any trends or patterns in the frequency of hosting the Olympic Games?</vt:lpstr>
      <vt:lpstr>How has the duration of the Olympic Games changed over time?</vt:lpstr>
      <vt:lpstr>Are there any notable events or occurrences associated with specific Olympic Games?</vt:lpstr>
      <vt:lpstr>Are there any emerging sports that have been recently added to the Olympics?</vt:lpstr>
      <vt:lpstr>How has the popularity of certain sports changed over the years?</vt:lpstr>
      <vt:lpstr>Are there any sports that are specific to a particular region or culture?</vt:lpstr>
      <vt:lpstr>Are there any sports that have a higher number of events for one gender compared to others?</vt:lpstr>
      <vt:lpstr>Are there any new events that have been introduced in recent editions of the Olympics?</vt:lpstr>
      <vt:lpstr>Are there any events that have been discontinued or removed from the Olympics?</vt:lpstr>
      <vt:lpstr>Are there any notable trends in the height and weight of participants over time?</vt:lpstr>
      <vt:lpstr>Are there any dominant countries or regions in specific sports or events?</vt:lpstr>
      <vt:lpstr>What factors contribute to the success or performance of participants from different countries?</vt:lpstr>
      <vt:lpstr>Are there any countries that consistently perform well in multiple Olympic editions?</vt:lpstr>
      <vt:lpstr>Are there any sports or events that have a higher number of medalists from a specific region?</vt:lpstr>
      <vt:lpstr>What are some notable instances of unexpected or surprising medal wins?</vt:lpstr>
      <vt:lpstr>Are there any regions that have experienced significant growth or decline in Olympic participation?</vt:lpstr>
      <vt:lpstr>How do cultural or geographical factors influence the performance of regions in specific sports?</vt:lpstr>
      <vt:lpstr>Are there any regions that have had a notable impact on the overall medal tally?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SHIVANSH GUPTA</dc:creator>
  <cp:lastModifiedBy>SHIVANSH GUPTA</cp:lastModifiedBy>
  <cp:revision>6</cp:revision>
  <dcterms:created xsi:type="dcterms:W3CDTF">2023-11-03T16:40:27Z</dcterms:created>
  <dcterms:modified xsi:type="dcterms:W3CDTF">2023-11-07T17:08:35Z</dcterms:modified>
</cp:coreProperties>
</file>