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0" r:id="rId7"/>
    <p:sldId id="258" r:id="rId8"/>
    <p:sldId id="283" r:id="rId9"/>
    <p:sldId id="286" r:id="rId10"/>
    <p:sldId id="264" r:id="rId11"/>
    <p:sldId id="287" r:id="rId12"/>
    <p:sldId id="266" r:id="rId13"/>
    <p:sldId id="289"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4/29/2024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4/29/2024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211355" y="2024743"/>
            <a:ext cx="9625276" cy="2397967"/>
          </a:xfrm>
        </p:spPr>
        <p:txBody>
          <a:bodyPr/>
          <a:lstStyle/>
          <a:p>
            <a:pPr algn="ctr"/>
            <a:r>
              <a:rPr lang="en-US" sz="4000" b="1" spc="-105" dirty="0">
                <a:solidFill>
                  <a:srgbClr val="FFFFFF"/>
                </a:solidFill>
                <a:effectLst>
                  <a:outerShdw blurRad="38100" dist="38100" dir="2700000" algn="tl">
                    <a:srgbClr val="000000">
                      <a:alpha val="43137"/>
                    </a:srgbClr>
                  </a:outerShdw>
                </a:effectLst>
              </a:rPr>
              <a:t>A Presentation</a:t>
            </a:r>
            <a:br>
              <a:rPr lang="en-US" sz="4000" b="1" spc="-105" dirty="0">
                <a:solidFill>
                  <a:srgbClr val="FFFFFF"/>
                </a:solidFill>
                <a:effectLst>
                  <a:outerShdw blurRad="38100" dist="38100" dir="2700000" algn="tl">
                    <a:srgbClr val="000000">
                      <a:alpha val="43137"/>
                    </a:srgbClr>
                  </a:outerShdw>
                </a:effectLst>
              </a:rPr>
            </a:br>
            <a:r>
              <a:rPr lang="en-US" sz="4000" b="1" spc="-105" dirty="0">
                <a:solidFill>
                  <a:srgbClr val="FFFFFF"/>
                </a:solidFill>
                <a:effectLst>
                  <a:outerShdw blurRad="38100" dist="38100" dir="2700000" algn="tl">
                    <a:srgbClr val="000000">
                      <a:alpha val="43137"/>
                    </a:srgbClr>
                  </a:outerShdw>
                </a:effectLst>
              </a:rPr>
              <a:t>on</a:t>
            </a:r>
            <a:br>
              <a:rPr lang="en-US" sz="5400" spc="-105" dirty="0">
                <a:solidFill>
                  <a:srgbClr val="FFFFFF"/>
                </a:solidFill>
                <a:effectLst>
                  <a:outerShdw blurRad="38100" dist="38100" dir="2700000" algn="tl">
                    <a:srgbClr val="000000">
                      <a:alpha val="43137"/>
                    </a:srgbClr>
                  </a:outerShdw>
                </a:effectLst>
              </a:rPr>
            </a:br>
            <a:r>
              <a:rPr lang="en-US" sz="5400" spc="-105" dirty="0">
                <a:solidFill>
                  <a:schemeClr val="bg1"/>
                </a:solidFill>
                <a:effectLst>
                  <a:outerShdw blurRad="38100" dist="38100" dir="2700000" algn="tl">
                    <a:srgbClr val="000000">
                      <a:alpha val="43137"/>
                    </a:srgbClr>
                  </a:outerShdw>
                </a:effectLst>
              </a:rPr>
              <a:t>‘</a:t>
            </a:r>
            <a:r>
              <a:rPr lang="en-US" sz="5400" u="sng" spc="-105" dirty="0">
                <a:solidFill>
                  <a:schemeClr val="bg1"/>
                </a:solidFill>
                <a:effectLst>
                  <a:outerShdw blurRad="38100" dist="38100" dir="2700000" algn="tl">
                    <a:srgbClr val="000000">
                      <a:alpha val="43137"/>
                    </a:srgbClr>
                  </a:outerShdw>
                </a:effectLst>
              </a:rPr>
              <a:t>Car Claim Insurance</a:t>
            </a:r>
            <a:r>
              <a:rPr lang="en-US" sz="5400" b="1" u="sng" spc="-105" dirty="0">
                <a:solidFill>
                  <a:schemeClr val="bg1"/>
                </a:solidFill>
                <a:effectLst>
                  <a:outerShdw blurRad="38100" dist="38100" dir="2700000" algn="tl">
                    <a:srgbClr val="000000">
                      <a:alpha val="43137"/>
                    </a:srgbClr>
                  </a:outerShdw>
                </a:effectLst>
              </a:rPr>
              <a:t> Analysis</a:t>
            </a:r>
            <a:r>
              <a:rPr lang="en-US" sz="5400" b="1" spc="-105" dirty="0">
                <a:solidFill>
                  <a:schemeClr val="bg1"/>
                </a:solidFill>
                <a:effectLst>
                  <a:outerShdw blurRad="38100" dist="38100" dir="2700000" algn="tl">
                    <a:srgbClr val="000000">
                      <a:alpha val="43137"/>
                    </a:srgbClr>
                  </a:outerShdw>
                </a:effectLst>
              </a:rPr>
              <a:t>’ </a:t>
            </a:r>
            <a:endParaRPr lang="en-US" dirty="0">
              <a:solidFill>
                <a:schemeClr val="bg1"/>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3">
            <a:extLst>
              <a:ext uri="{FF2B5EF4-FFF2-40B4-BE49-F238E27FC236}">
                <a16:creationId xmlns:a16="http://schemas.microsoft.com/office/drawing/2014/main" id="{A931A098-1ABA-5F81-F4DF-6EFC81BA46A3}"/>
              </a:ext>
            </a:extLst>
          </p:cNvPr>
          <p:cNvSpPr txBox="1"/>
          <p:nvPr/>
        </p:nvSpPr>
        <p:spPr>
          <a:xfrm>
            <a:off x="186612" y="341103"/>
            <a:ext cx="6310604" cy="1098506"/>
          </a:xfrm>
          <a:prstGeom prst="rect">
            <a:avLst/>
          </a:prstGeom>
        </p:spPr>
        <p:txBody>
          <a:bodyPr wrap="square" lIns="0" tIns="0" rIns="0" bIns="0" rtlCol="0" anchor="t">
            <a:spAutoFit/>
          </a:bodyPr>
          <a:lstStyle/>
          <a:p>
            <a:pPr algn="r">
              <a:lnSpc>
                <a:spcPts val="9600"/>
              </a:lnSpc>
            </a:pPr>
            <a:r>
              <a:rPr lang="en-US" sz="6000" spc="-80" dirty="0">
                <a:solidFill>
                  <a:srgbClr val="FFFFFF"/>
                </a:solidFill>
              </a:rPr>
              <a:t>Recommendations</a:t>
            </a:r>
          </a:p>
        </p:txBody>
      </p:sp>
      <p:sp>
        <p:nvSpPr>
          <p:cNvPr id="5" name="TextBox 4">
            <a:extLst>
              <a:ext uri="{FF2B5EF4-FFF2-40B4-BE49-F238E27FC236}">
                <a16:creationId xmlns:a16="http://schemas.microsoft.com/office/drawing/2014/main" id="{434DD595-0952-3411-4FA9-0D13528AF9DC}"/>
              </a:ext>
            </a:extLst>
          </p:cNvPr>
          <p:cNvSpPr txBox="1"/>
          <p:nvPr/>
        </p:nvSpPr>
        <p:spPr>
          <a:xfrm>
            <a:off x="447869" y="1595535"/>
            <a:ext cx="10291666" cy="5170646"/>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Targeted Marketing</a:t>
            </a:r>
          </a:p>
          <a:p>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Encourage Regular Insurance</a:t>
            </a:r>
          </a:p>
          <a:p>
            <a:pPr marL="285750" indent="-285750">
              <a:buFont typeface="Wingdings" panose="05000000000000000000" pitchFamily="2" charset="2"/>
              <a:buChar char="Ø"/>
            </a:pPr>
            <a:endParaRPr lang="en-IN"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Make Insurance for Single Parents Better</a:t>
            </a:r>
          </a:p>
          <a:p>
            <a:pPr marL="285750" indent="-285750">
              <a:buFont typeface="Wingdings" panose="05000000000000000000" pitchFamily="2" charset="2"/>
              <a:buChar char="Ø"/>
            </a:pP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Give Discounts for Safe Drivers</a:t>
            </a:r>
          </a:p>
          <a:p>
            <a:pPr marL="285750" indent="-285750">
              <a:buFont typeface="Wingdings" panose="05000000000000000000" pitchFamily="2" charset="2"/>
              <a:buChar char="Ø"/>
            </a:pPr>
            <a:endParaRPr lang="en-IN"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Awareness about Insurance</a:t>
            </a:r>
          </a:p>
          <a:p>
            <a:pPr marL="285750" indent="-285750">
              <a:buFont typeface="Wingdings" panose="05000000000000000000" pitchFamily="2" charset="2"/>
              <a:buChar char="Ø"/>
            </a:pP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 Ready for Big Claims</a:t>
            </a:r>
          </a:p>
          <a:p>
            <a:pPr marL="285750" indent="-285750">
              <a:buFont typeface="Wingdings" panose="05000000000000000000" pitchFamily="2" charset="2"/>
              <a:buChar char="Ø"/>
            </a:pPr>
            <a:endParaRPr lang="en-IN"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Create Insurance that Fits People's Lives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81434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0A0F4570-4E4A-ED98-4FF4-1C9B11FF12E4}"/>
              </a:ext>
            </a:extLst>
          </p:cNvPr>
          <p:cNvSpPr/>
          <p:nvPr/>
        </p:nvSpPr>
        <p:spPr>
          <a:xfrm>
            <a:off x="3253740" y="3192780"/>
            <a:ext cx="4069080" cy="19278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409B886E-FF3A-B571-E88A-DB0AFDDFDD5C}"/>
              </a:ext>
            </a:extLst>
          </p:cNvPr>
          <p:cNvSpPr/>
          <p:nvPr/>
        </p:nvSpPr>
        <p:spPr>
          <a:xfrm>
            <a:off x="3421380" y="3278505"/>
            <a:ext cx="4328160" cy="192786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1DDFB2DC-B73E-956B-B366-9561E71B2903}"/>
              </a:ext>
            </a:extLst>
          </p:cNvPr>
          <p:cNvSpPr txBox="1"/>
          <p:nvPr/>
        </p:nvSpPr>
        <p:spPr>
          <a:xfrm>
            <a:off x="4107180" y="3783531"/>
            <a:ext cx="6080760" cy="746358"/>
          </a:xfrm>
          <a:prstGeom prst="rect">
            <a:avLst/>
          </a:prstGeom>
          <a:noFill/>
        </p:spPr>
        <p:txBody>
          <a:bodyPr wrap="square" rtlCol="0">
            <a:spAutoFit/>
          </a:bodyPr>
          <a:lstStyle/>
          <a:p>
            <a:r>
              <a:rPr lang="en-US" sz="3200" dirty="0">
                <a:solidFill>
                  <a:schemeClr val="bg1"/>
                </a:solidFill>
              </a:rPr>
              <a:t>   Thank You!</a:t>
            </a:r>
          </a:p>
          <a:p>
            <a:r>
              <a:rPr lang="en-US" sz="1050" dirty="0">
                <a:solidFill>
                  <a:schemeClr val="bg1"/>
                </a:solidFill>
              </a:rPr>
              <a:t>Any Question</a:t>
            </a:r>
            <a:endParaRPr lang="en-IN" sz="1050" dirty="0">
              <a:solidFill>
                <a:schemeClr val="bg1"/>
              </a:solidFill>
            </a:endParaRPr>
          </a:p>
        </p:txBody>
      </p:sp>
    </p:spTree>
    <p:extLst>
      <p:ext uri="{BB962C8B-B14F-4D97-AF65-F5344CB8AC3E}">
        <p14:creationId xmlns:p14="http://schemas.microsoft.com/office/powerpoint/2010/main" val="834105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2"/>
          <p:cNvGrpSpPr/>
          <p:nvPr/>
        </p:nvGrpSpPr>
        <p:grpSpPr>
          <a:xfrm>
            <a:off x="1713680" y="565826"/>
            <a:ext cx="7848009" cy="4411285"/>
            <a:chOff x="0" y="0"/>
            <a:chExt cx="11564591" cy="8049378"/>
          </a:xfrm>
        </p:grpSpPr>
        <p:sp>
          <p:nvSpPr>
            <p:cNvPr id="10" name="TextBox 3"/>
            <p:cNvSpPr txBox="1"/>
            <p:nvPr/>
          </p:nvSpPr>
          <p:spPr>
            <a:xfrm>
              <a:off x="0" y="0"/>
              <a:ext cx="11564591" cy="2007162"/>
            </a:xfrm>
            <a:prstGeom prst="rect">
              <a:avLst/>
            </a:prstGeom>
          </p:spPr>
          <p:txBody>
            <a:bodyPr lIns="0" tIns="0" rIns="0" bIns="0" rtlCol="0" anchor="t">
              <a:spAutoFit/>
            </a:bodyPr>
            <a:lstStyle/>
            <a:p>
              <a:pPr>
                <a:lnSpc>
                  <a:spcPts val="9600"/>
                </a:lnSpc>
              </a:pPr>
              <a:r>
                <a:rPr lang="en-US" sz="6000" u="sng" spc="-80" dirty="0">
                  <a:solidFill>
                    <a:schemeClr val="bg1"/>
                  </a:solidFill>
                  <a:latin typeface="+mj-lt"/>
                </a:rPr>
                <a:t>Today’s Agenda</a:t>
              </a:r>
            </a:p>
          </p:txBody>
        </p:sp>
        <p:sp>
          <p:nvSpPr>
            <p:cNvPr id="11" name="TextBox 4"/>
            <p:cNvSpPr txBox="1"/>
            <p:nvPr/>
          </p:nvSpPr>
          <p:spPr>
            <a:xfrm>
              <a:off x="0" y="2298167"/>
              <a:ext cx="11564591" cy="5751211"/>
            </a:xfrm>
            <a:prstGeom prst="rect">
              <a:avLst/>
            </a:prstGeom>
          </p:spPr>
          <p:txBody>
            <a:bodyPr lIns="0" tIns="0" rIns="0" bIns="0" rtlCol="0" anchor="t">
              <a:spAutoFit/>
            </a:bodyPr>
            <a:lstStyle/>
            <a:p>
              <a:pPr>
                <a:lnSpc>
                  <a:spcPct val="150000"/>
                </a:lnSpc>
              </a:pPr>
              <a:r>
                <a:rPr lang="en-US" sz="2800" spc="-19" dirty="0">
                  <a:solidFill>
                    <a:schemeClr val="bg1"/>
                  </a:solidFill>
                </a:rPr>
                <a:t>Project Objective</a:t>
              </a:r>
            </a:p>
            <a:p>
              <a:pPr>
                <a:lnSpc>
                  <a:spcPct val="150000"/>
                </a:lnSpc>
              </a:pPr>
              <a:r>
                <a:rPr lang="en-US" sz="2800" spc="-19" dirty="0">
                  <a:solidFill>
                    <a:schemeClr val="bg1"/>
                  </a:solidFill>
                </a:rPr>
                <a:t>Problem</a:t>
              </a:r>
            </a:p>
            <a:p>
              <a:pPr>
                <a:lnSpc>
                  <a:spcPct val="150000"/>
                </a:lnSpc>
              </a:pPr>
              <a:r>
                <a:rPr lang="en-US" sz="2800" spc="-19" dirty="0">
                  <a:solidFill>
                    <a:schemeClr val="bg1"/>
                  </a:solidFill>
                </a:rPr>
                <a:t>Process</a:t>
              </a:r>
            </a:p>
            <a:p>
              <a:pPr>
                <a:lnSpc>
                  <a:spcPct val="150000"/>
                </a:lnSpc>
              </a:pPr>
              <a:r>
                <a:rPr lang="en-US" sz="2800" spc="-19" dirty="0">
                  <a:solidFill>
                    <a:schemeClr val="bg1"/>
                  </a:solidFill>
                </a:rPr>
                <a:t>Insights</a:t>
              </a:r>
            </a:p>
            <a:p>
              <a:pPr>
                <a:lnSpc>
                  <a:spcPct val="150000"/>
                </a:lnSpc>
              </a:pPr>
              <a:r>
                <a:rPr lang="en-US" sz="2800" spc="-19" dirty="0">
                  <a:solidFill>
                    <a:schemeClr val="bg1"/>
                  </a:solidFill>
                </a:rPr>
                <a:t>Recommendations</a:t>
              </a:r>
            </a:p>
          </p:txBody>
        </p:sp>
      </p:gr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3"/>
          <p:cNvSpPr txBox="1"/>
          <p:nvPr/>
        </p:nvSpPr>
        <p:spPr>
          <a:xfrm>
            <a:off x="-195942" y="1424615"/>
            <a:ext cx="6456784" cy="1099981"/>
          </a:xfrm>
          <a:prstGeom prst="rect">
            <a:avLst/>
          </a:prstGeom>
        </p:spPr>
        <p:txBody>
          <a:bodyPr wrap="square" lIns="0" tIns="0" rIns="0" bIns="0" rtlCol="0" anchor="t">
            <a:spAutoFit/>
          </a:bodyPr>
          <a:lstStyle/>
          <a:p>
            <a:pPr algn="ctr">
              <a:lnSpc>
                <a:spcPts val="9600"/>
              </a:lnSpc>
            </a:pPr>
            <a:r>
              <a:rPr lang="en-US" sz="6000" spc="-80" dirty="0">
                <a:solidFill>
                  <a:srgbClr val="FFFFFF"/>
                </a:solidFill>
                <a:latin typeface="+mj-lt"/>
              </a:rPr>
              <a:t>Project Objective</a:t>
            </a:r>
          </a:p>
        </p:txBody>
      </p:sp>
      <p:sp>
        <p:nvSpPr>
          <p:cNvPr id="34" name="TextBox 33">
            <a:extLst>
              <a:ext uri="{FF2B5EF4-FFF2-40B4-BE49-F238E27FC236}">
                <a16:creationId xmlns:a16="http://schemas.microsoft.com/office/drawing/2014/main" id="{B52CB546-BA3D-12F6-3E50-0DEA5475823D}"/>
              </a:ext>
            </a:extLst>
          </p:cNvPr>
          <p:cNvSpPr txBox="1"/>
          <p:nvPr/>
        </p:nvSpPr>
        <p:spPr>
          <a:xfrm>
            <a:off x="0" y="3304088"/>
            <a:ext cx="8752114" cy="2246769"/>
          </a:xfrm>
          <a:prstGeom prst="rect">
            <a:avLst/>
          </a:prstGeom>
          <a:noFill/>
        </p:spPr>
        <p:txBody>
          <a:bodyPr wrap="square" rtlCol="0">
            <a:spAutoFit/>
          </a:bodyPr>
          <a:lstStyle/>
          <a:p>
            <a:pPr algn="just"/>
            <a:r>
              <a:rPr lang="en-US" sz="2400" dirty="0">
                <a:solidFill>
                  <a:schemeClr val="bg1"/>
                </a:solidFill>
                <a:effectLst/>
                <a:latin typeface="+mj-lt"/>
                <a:ea typeface="Calibri" panose="020F0502020204030204" pitchFamily="34" charset="0"/>
                <a:cs typeface="Times New Roman" panose="02020603050405020304" pitchFamily="18" charset="0"/>
              </a:rPr>
              <a:t>T</a:t>
            </a:r>
            <a:r>
              <a:rPr lang="en-IN" sz="2400" dirty="0">
                <a:solidFill>
                  <a:schemeClr val="bg1"/>
                </a:solidFill>
                <a:effectLst/>
                <a:latin typeface="+mj-lt"/>
                <a:ea typeface="Calibri" panose="020F0502020204030204" pitchFamily="34" charset="0"/>
                <a:cs typeface="Times New Roman" panose="02020603050405020304" pitchFamily="18" charset="0"/>
              </a:rPr>
              <a:t>he objective of the project is to leverage data analytics to drive business value for the insurance company, improve customer satisfaction, and optimize operational performance across various facets of the insurance business by considering various fields for claimants given in dataset.</a:t>
            </a:r>
          </a:p>
          <a:p>
            <a:pPr algn="just"/>
            <a:endParaRPr lang="en-US" sz="2000" dirty="0">
              <a:solidFill>
                <a:schemeClr val="bg1"/>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1"/>
          <p:cNvSpPr txBox="1"/>
          <p:nvPr/>
        </p:nvSpPr>
        <p:spPr>
          <a:xfrm>
            <a:off x="309131" y="604331"/>
            <a:ext cx="5786869" cy="1098506"/>
          </a:xfrm>
          <a:prstGeom prst="rect">
            <a:avLst/>
          </a:prstGeom>
        </p:spPr>
        <p:txBody>
          <a:bodyPr lIns="0" tIns="0" rIns="0" bIns="0" rtlCol="0" anchor="t">
            <a:spAutoFit/>
          </a:bodyPr>
          <a:lstStyle/>
          <a:p>
            <a:pPr>
              <a:lnSpc>
                <a:spcPts val="9600"/>
              </a:lnSpc>
            </a:pPr>
            <a:r>
              <a:rPr lang="en-US" sz="6000" spc="-80" dirty="0">
                <a:solidFill>
                  <a:srgbClr val="FFFFFF"/>
                </a:solidFill>
              </a:rPr>
              <a:t>Problem</a:t>
            </a:r>
          </a:p>
        </p:txBody>
      </p:sp>
      <p:sp>
        <p:nvSpPr>
          <p:cNvPr id="22" name="TextBox 21">
            <a:extLst>
              <a:ext uri="{FF2B5EF4-FFF2-40B4-BE49-F238E27FC236}">
                <a16:creationId xmlns:a16="http://schemas.microsoft.com/office/drawing/2014/main" id="{7D7470C0-6ADE-D7FE-3591-41200E6450F4}"/>
              </a:ext>
            </a:extLst>
          </p:cNvPr>
          <p:cNvSpPr txBox="1"/>
          <p:nvPr/>
        </p:nvSpPr>
        <p:spPr>
          <a:xfrm>
            <a:off x="180911" y="1988366"/>
            <a:ext cx="10446655" cy="4401205"/>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dirty="0">
                <a:solidFill>
                  <a:schemeClr val="bg1"/>
                </a:solidFill>
                <a:latin typeface="+mj-lt"/>
              </a:rPr>
              <a:t>Increase business valuation.</a:t>
            </a:r>
          </a:p>
          <a:p>
            <a:pPr algn="just"/>
            <a:endParaRPr lang="en-US" sz="2800" dirty="0">
              <a:solidFill>
                <a:schemeClr val="bg1"/>
              </a:solidFill>
              <a:latin typeface="+mj-lt"/>
            </a:endParaRPr>
          </a:p>
          <a:p>
            <a:pPr marL="457200" indent="-457200" algn="just">
              <a:buFont typeface="Wingdings" panose="05000000000000000000" pitchFamily="2" charset="2"/>
              <a:buChar char="Ø"/>
            </a:pPr>
            <a:r>
              <a:rPr lang="en-US" sz="2800" dirty="0">
                <a:solidFill>
                  <a:schemeClr val="bg1"/>
                </a:solidFill>
                <a:latin typeface="+mj-lt"/>
              </a:rPr>
              <a:t>To identify the amount of insurance claimed by claimants.</a:t>
            </a:r>
          </a:p>
          <a:p>
            <a:pPr algn="just"/>
            <a:endParaRPr lang="en-US" sz="2800" dirty="0">
              <a:solidFill>
                <a:schemeClr val="bg1"/>
              </a:solidFill>
              <a:latin typeface="+mj-lt"/>
            </a:endParaRPr>
          </a:p>
          <a:p>
            <a:pPr marL="457200" indent="-457200" algn="just">
              <a:buFont typeface="Wingdings" panose="05000000000000000000" pitchFamily="2" charset="2"/>
              <a:buChar char="Ø"/>
            </a:pPr>
            <a:r>
              <a:rPr lang="en-US" sz="2800" dirty="0">
                <a:solidFill>
                  <a:schemeClr val="bg1"/>
                </a:solidFill>
                <a:latin typeface="+mj-lt"/>
              </a:rPr>
              <a:t>Type of customers are joined with company.</a:t>
            </a:r>
          </a:p>
          <a:p>
            <a:pPr algn="just"/>
            <a:endParaRPr lang="en-US" sz="2800" dirty="0">
              <a:solidFill>
                <a:schemeClr val="bg1"/>
              </a:solidFill>
              <a:latin typeface="+mj-lt"/>
            </a:endParaRPr>
          </a:p>
          <a:p>
            <a:pPr marL="457200" indent="-457200" algn="just">
              <a:buFont typeface="Wingdings" panose="05000000000000000000" pitchFamily="2" charset="2"/>
              <a:buChar char="Ø"/>
            </a:pPr>
            <a:r>
              <a:rPr lang="en-US" sz="2800" dirty="0">
                <a:solidFill>
                  <a:schemeClr val="bg1"/>
                </a:solidFill>
                <a:latin typeface="+mj-lt"/>
              </a:rPr>
              <a:t>Are they getting claims according to their need.</a:t>
            </a:r>
          </a:p>
          <a:p>
            <a:pPr algn="just"/>
            <a:endParaRPr lang="en-US" sz="2800" dirty="0">
              <a:solidFill>
                <a:schemeClr val="bg1"/>
              </a:solidFill>
              <a:latin typeface="+mj-lt"/>
            </a:endParaRPr>
          </a:p>
          <a:p>
            <a:pPr marL="457200" indent="-457200" algn="just">
              <a:buFont typeface="Wingdings" panose="05000000000000000000" pitchFamily="2" charset="2"/>
              <a:buChar char="Ø"/>
            </a:pPr>
            <a:r>
              <a:rPr lang="en-US" sz="2800" dirty="0">
                <a:solidFill>
                  <a:schemeClr val="bg1"/>
                </a:solidFill>
                <a:latin typeface="+mj-lt"/>
              </a:rPr>
              <a:t>Company’s management system is ready to give big claims sometimes or not.</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3"/>
          <p:cNvSpPr txBox="1"/>
          <p:nvPr/>
        </p:nvSpPr>
        <p:spPr>
          <a:xfrm>
            <a:off x="130628" y="313111"/>
            <a:ext cx="2772942" cy="1098506"/>
          </a:xfrm>
          <a:prstGeom prst="rect">
            <a:avLst/>
          </a:prstGeom>
        </p:spPr>
        <p:txBody>
          <a:bodyPr wrap="square" lIns="0" tIns="0" rIns="0" bIns="0" rtlCol="0" anchor="t">
            <a:spAutoFit/>
          </a:bodyPr>
          <a:lstStyle/>
          <a:p>
            <a:pPr algn="r">
              <a:lnSpc>
                <a:spcPts val="9600"/>
              </a:lnSpc>
            </a:pPr>
            <a:r>
              <a:rPr lang="en-US" sz="6000" spc="-80" dirty="0">
                <a:solidFill>
                  <a:srgbClr val="FFFFFF"/>
                </a:solidFill>
              </a:rPr>
              <a:t>Process</a:t>
            </a:r>
          </a:p>
        </p:txBody>
      </p:sp>
      <p:sp>
        <p:nvSpPr>
          <p:cNvPr id="2" name="Oval 1">
            <a:extLst>
              <a:ext uri="{FF2B5EF4-FFF2-40B4-BE49-F238E27FC236}">
                <a16:creationId xmlns:a16="http://schemas.microsoft.com/office/drawing/2014/main" id="{14A6DD2C-6FAD-7599-87EB-052A24D6DA77}"/>
              </a:ext>
            </a:extLst>
          </p:cNvPr>
          <p:cNvSpPr/>
          <p:nvPr/>
        </p:nvSpPr>
        <p:spPr>
          <a:xfrm>
            <a:off x="1772817" y="1576873"/>
            <a:ext cx="849086" cy="8024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D4C0E2D0-24FD-947D-DB1D-7C8718404A83}"/>
              </a:ext>
            </a:extLst>
          </p:cNvPr>
          <p:cNvSpPr/>
          <p:nvPr/>
        </p:nvSpPr>
        <p:spPr>
          <a:xfrm>
            <a:off x="2621903" y="2733869"/>
            <a:ext cx="849086" cy="8024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CCB08E7-F5D8-F975-D763-4E366E54F44B}"/>
              </a:ext>
            </a:extLst>
          </p:cNvPr>
          <p:cNvSpPr/>
          <p:nvPr/>
        </p:nvSpPr>
        <p:spPr>
          <a:xfrm>
            <a:off x="3470989" y="3862872"/>
            <a:ext cx="849086" cy="8024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15000E98-8883-32DA-2231-2A9C853DCA30}"/>
              </a:ext>
            </a:extLst>
          </p:cNvPr>
          <p:cNvSpPr/>
          <p:nvPr/>
        </p:nvSpPr>
        <p:spPr>
          <a:xfrm>
            <a:off x="4320075" y="4991875"/>
            <a:ext cx="849086" cy="8024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2DCF4DBB-3F86-AE4A-8615-C3B92C2B55B7}"/>
              </a:ext>
            </a:extLst>
          </p:cNvPr>
          <p:cNvSpPr/>
          <p:nvPr/>
        </p:nvSpPr>
        <p:spPr>
          <a:xfrm>
            <a:off x="1698171" y="1576872"/>
            <a:ext cx="849086" cy="80243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1.</a:t>
            </a:r>
            <a:endParaRPr lang="en-IN" dirty="0"/>
          </a:p>
        </p:txBody>
      </p:sp>
      <p:sp>
        <p:nvSpPr>
          <p:cNvPr id="10" name="Oval 9">
            <a:extLst>
              <a:ext uri="{FF2B5EF4-FFF2-40B4-BE49-F238E27FC236}">
                <a16:creationId xmlns:a16="http://schemas.microsoft.com/office/drawing/2014/main" id="{637F6DE7-5100-BFBF-43B2-F420C1D5BA45}"/>
              </a:ext>
            </a:extLst>
          </p:cNvPr>
          <p:cNvSpPr/>
          <p:nvPr/>
        </p:nvSpPr>
        <p:spPr>
          <a:xfrm>
            <a:off x="2547257" y="2733869"/>
            <a:ext cx="849086" cy="80243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2.</a:t>
            </a:r>
            <a:endParaRPr lang="en-IN" dirty="0"/>
          </a:p>
        </p:txBody>
      </p:sp>
      <p:sp>
        <p:nvSpPr>
          <p:cNvPr id="11" name="Oval 10">
            <a:extLst>
              <a:ext uri="{FF2B5EF4-FFF2-40B4-BE49-F238E27FC236}">
                <a16:creationId xmlns:a16="http://schemas.microsoft.com/office/drawing/2014/main" id="{A904CFB3-D27E-37B8-6A8C-8A3660C40F84}"/>
              </a:ext>
            </a:extLst>
          </p:cNvPr>
          <p:cNvSpPr/>
          <p:nvPr/>
        </p:nvSpPr>
        <p:spPr>
          <a:xfrm>
            <a:off x="3396343" y="3862871"/>
            <a:ext cx="849086" cy="80243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3.</a:t>
            </a:r>
            <a:endParaRPr lang="en-IN" dirty="0"/>
          </a:p>
        </p:txBody>
      </p:sp>
      <p:sp>
        <p:nvSpPr>
          <p:cNvPr id="12" name="Oval 11">
            <a:extLst>
              <a:ext uri="{FF2B5EF4-FFF2-40B4-BE49-F238E27FC236}">
                <a16:creationId xmlns:a16="http://schemas.microsoft.com/office/drawing/2014/main" id="{8E3DBCFC-16B2-8993-380D-B7C654D8C027}"/>
              </a:ext>
            </a:extLst>
          </p:cNvPr>
          <p:cNvSpPr/>
          <p:nvPr/>
        </p:nvSpPr>
        <p:spPr>
          <a:xfrm>
            <a:off x="4245429" y="4991875"/>
            <a:ext cx="849086" cy="802433"/>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4.</a:t>
            </a:r>
            <a:endParaRPr lang="en-IN" dirty="0"/>
          </a:p>
        </p:txBody>
      </p:sp>
      <p:sp>
        <p:nvSpPr>
          <p:cNvPr id="13" name="TextBox 12">
            <a:extLst>
              <a:ext uri="{FF2B5EF4-FFF2-40B4-BE49-F238E27FC236}">
                <a16:creationId xmlns:a16="http://schemas.microsoft.com/office/drawing/2014/main" id="{380BBF64-561B-7CB4-E7C5-241A7478E74B}"/>
              </a:ext>
            </a:extLst>
          </p:cNvPr>
          <p:cNvSpPr txBox="1"/>
          <p:nvPr/>
        </p:nvSpPr>
        <p:spPr>
          <a:xfrm>
            <a:off x="2696549" y="1674669"/>
            <a:ext cx="4858137" cy="523220"/>
          </a:xfrm>
          <a:prstGeom prst="rect">
            <a:avLst/>
          </a:prstGeom>
          <a:noFill/>
        </p:spPr>
        <p:txBody>
          <a:bodyPr wrap="square" rtlCol="0">
            <a:spAutoFit/>
          </a:bodyPr>
          <a:lstStyle/>
          <a:p>
            <a:r>
              <a:rPr lang="en-US" sz="2800" dirty="0">
                <a:solidFill>
                  <a:schemeClr val="bg1"/>
                </a:solidFill>
                <a:latin typeface="+mj-lt"/>
              </a:rPr>
              <a:t>Understanding Problem</a:t>
            </a:r>
            <a:endParaRPr lang="en-IN" sz="2800" dirty="0">
              <a:solidFill>
                <a:schemeClr val="bg1"/>
              </a:solidFill>
              <a:latin typeface="+mj-lt"/>
            </a:endParaRPr>
          </a:p>
        </p:txBody>
      </p:sp>
      <p:sp>
        <p:nvSpPr>
          <p:cNvPr id="14" name="TextBox 13">
            <a:extLst>
              <a:ext uri="{FF2B5EF4-FFF2-40B4-BE49-F238E27FC236}">
                <a16:creationId xmlns:a16="http://schemas.microsoft.com/office/drawing/2014/main" id="{3601571F-C82B-997C-0E4A-C297AB229475}"/>
              </a:ext>
            </a:extLst>
          </p:cNvPr>
          <p:cNvSpPr txBox="1"/>
          <p:nvPr/>
        </p:nvSpPr>
        <p:spPr>
          <a:xfrm>
            <a:off x="3545635" y="2873475"/>
            <a:ext cx="3676262" cy="523220"/>
          </a:xfrm>
          <a:prstGeom prst="rect">
            <a:avLst/>
          </a:prstGeom>
          <a:noFill/>
        </p:spPr>
        <p:txBody>
          <a:bodyPr wrap="square" rtlCol="0">
            <a:spAutoFit/>
          </a:bodyPr>
          <a:lstStyle/>
          <a:p>
            <a:r>
              <a:rPr lang="en-US" sz="2800" dirty="0">
                <a:solidFill>
                  <a:schemeClr val="bg1"/>
                </a:solidFill>
                <a:latin typeface="+mj-lt"/>
              </a:rPr>
              <a:t>Data Extraction</a:t>
            </a:r>
            <a:endParaRPr lang="en-IN" sz="2800" dirty="0">
              <a:solidFill>
                <a:schemeClr val="bg1"/>
              </a:solidFill>
              <a:latin typeface="+mj-lt"/>
            </a:endParaRPr>
          </a:p>
        </p:txBody>
      </p:sp>
      <p:sp>
        <p:nvSpPr>
          <p:cNvPr id="16" name="TextBox 15">
            <a:extLst>
              <a:ext uri="{FF2B5EF4-FFF2-40B4-BE49-F238E27FC236}">
                <a16:creationId xmlns:a16="http://schemas.microsoft.com/office/drawing/2014/main" id="{C45C2E69-B153-0873-3EAA-A269D01382FD}"/>
              </a:ext>
            </a:extLst>
          </p:cNvPr>
          <p:cNvSpPr txBox="1"/>
          <p:nvPr/>
        </p:nvSpPr>
        <p:spPr>
          <a:xfrm>
            <a:off x="4394721" y="4002477"/>
            <a:ext cx="3676262"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18" name="TextBox 17">
            <a:extLst>
              <a:ext uri="{FF2B5EF4-FFF2-40B4-BE49-F238E27FC236}">
                <a16:creationId xmlns:a16="http://schemas.microsoft.com/office/drawing/2014/main" id="{67C0DDBF-CD9D-27A4-5948-BFDA22882E6C}"/>
              </a:ext>
            </a:extLst>
          </p:cNvPr>
          <p:cNvSpPr txBox="1"/>
          <p:nvPr/>
        </p:nvSpPr>
        <p:spPr>
          <a:xfrm>
            <a:off x="5243807" y="5131481"/>
            <a:ext cx="3676262" cy="523220"/>
          </a:xfrm>
          <a:prstGeom prst="rect">
            <a:avLst/>
          </a:prstGeom>
          <a:noFill/>
        </p:spPr>
        <p:txBody>
          <a:bodyPr wrap="square" rtlCol="0">
            <a:spAutoFit/>
          </a:bodyPr>
          <a:lstStyle/>
          <a:p>
            <a:r>
              <a:rPr lang="en-US" sz="2800" dirty="0">
                <a:solidFill>
                  <a:schemeClr val="bg1"/>
                </a:solidFill>
              </a:rPr>
              <a:t>Data Visualization</a:t>
            </a:r>
            <a:endParaRPr lang="en-IN" sz="2800" dirty="0">
              <a:solidFill>
                <a:schemeClr val="bg1"/>
              </a:solidFill>
            </a:endParaRP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3">
            <a:extLst>
              <a:ext uri="{FF2B5EF4-FFF2-40B4-BE49-F238E27FC236}">
                <a16:creationId xmlns:a16="http://schemas.microsoft.com/office/drawing/2014/main" id="{79135C50-4003-B461-939B-71E65CCC5F3D}"/>
              </a:ext>
            </a:extLst>
          </p:cNvPr>
          <p:cNvSpPr txBox="1"/>
          <p:nvPr/>
        </p:nvSpPr>
        <p:spPr>
          <a:xfrm>
            <a:off x="130628" y="313111"/>
            <a:ext cx="2772942" cy="1098506"/>
          </a:xfrm>
          <a:prstGeom prst="rect">
            <a:avLst/>
          </a:prstGeom>
        </p:spPr>
        <p:txBody>
          <a:bodyPr wrap="square" lIns="0" tIns="0" rIns="0" bIns="0" rtlCol="0" anchor="t">
            <a:spAutoFit/>
          </a:bodyPr>
          <a:lstStyle/>
          <a:p>
            <a:pPr algn="r">
              <a:lnSpc>
                <a:spcPts val="9600"/>
              </a:lnSpc>
            </a:pPr>
            <a:r>
              <a:rPr lang="en-US" sz="6000" spc="-80" dirty="0">
                <a:solidFill>
                  <a:srgbClr val="FFFFFF"/>
                </a:solidFill>
              </a:rPr>
              <a:t>Insights</a:t>
            </a:r>
          </a:p>
        </p:txBody>
      </p:sp>
      <p:pic>
        <p:nvPicPr>
          <p:cNvPr id="9" name="Picture 8">
            <a:extLst>
              <a:ext uri="{FF2B5EF4-FFF2-40B4-BE49-F238E27FC236}">
                <a16:creationId xmlns:a16="http://schemas.microsoft.com/office/drawing/2014/main" id="{FC6D09D3-F313-6563-CD3D-32300BBBB2E0}"/>
              </a:ext>
            </a:extLst>
          </p:cNvPr>
          <p:cNvPicPr>
            <a:picLocks noChangeAspect="1"/>
          </p:cNvPicPr>
          <p:nvPr/>
        </p:nvPicPr>
        <p:blipFill>
          <a:blip r:embed="rId2"/>
          <a:stretch>
            <a:fillRect/>
          </a:stretch>
        </p:blipFill>
        <p:spPr>
          <a:xfrm>
            <a:off x="178230" y="1715189"/>
            <a:ext cx="4561722" cy="4480337"/>
          </a:xfrm>
          <a:prstGeom prst="rect">
            <a:avLst/>
          </a:prstGeom>
        </p:spPr>
      </p:pic>
      <p:sp>
        <p:nvSpPr>
          <p:cNvPr id="10" name="TextBox 9">
            <a:extLst>
              <a:ext uri="{FF2B5EF4-FFF2-40B4-BE49-F238E27FC236}">
                <a16:creationId xmlns:a16="http://schemas.microsoft.com/office/drawing/2014/main" id="{15DDFA32-C822-2DAE-8811-A3A9BDB243CF}"/>
              </a:ext>
            </a:extLst>
          </p:cNvPr>
          <p:cNvSpPr txBox="1"/>
          <p:nvPr/>
        </p:nvSpPr>
        <p:spPr>
          <a:xfrm>
            <a:off x="4929672" y="2976468"/>
            <a:ext cx="6728928"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bg1"/>
                </a:solidFill>
              </a:rPr>
              <a:t>These are Top 5 Claimants.</a:t>
            </a:r>
          </a:p>
          <a:p>
            <a:pPr marL="342900" indent="-342900">
              <a:buFont typeface="Wingdings" panose="05000000000000000000" pitchFamily="2" charset="2"/>
              <a:buChar char="Ø"/>
            </a:pPr>
            <a:endParaRPr lang="en-US" sz="2400" dirty="0">
              <a:solidFill>
                <a:schemeClr val="bg1"/>
              </a:solidFill>
            </a:endParaRPr>
          </a:p>
          <a:p>
            <a:pPr marL="342900" indent="-342900">
              <a:buFont typeface="Wingdings" panose="05000000000000000000" pitchFamily="2" charset="2"/>
              <a:buChar char="Ø"/>
            </a:pPr>
            <a:r>
              <a:rPr lang="en-US" sz="2400" dirty="0">
                <a:solidFill>
                  <a:schemeClr val="bg1"/>
                </a:solidFill>
              </a:rPr>
              <a:t>85524 $ is the maximum amount claimed by an individual.</a:t>
            </a:r>
          </a:p>
          <a:p>
            <a:endParaRPr lang="en-US" sz="2400" dirty="0">
              <a:solidFill>
                <a:schemeClr val="bg1"/>
              </a:solidFill>
            </a:endParaRPr>
          </a:p>
        </p:txBody>
      </p:sp>
    </p:spTree>
    <p:extLst>
      <p:ext uri="{BB962C8B-B14F-4D97-AF65-F5344CB8AC3E}">
        <p14:creationId xmlns:p14="http://schemas.microsoft.com/office/powerpoint/2010/main" val="343004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ADB7D3-026B-02DC-1574-46E74ECF73D4}"/>
              </a:ext>
            </a:extLst>
          </p:cNvPr>
          <p:cNvPicPr>
            <a:picLocks noChangeAspect="1"/>
          </p:cNvPicPr>
          <p:nvPr/>
        </p:nvPicPr>
        <p:blipFill>
          <a:blip r:embed="rId2"/>
          <a:stretch>
            <a:fillRect/>
          </a:stretch>
        </p:blipFill>
        <p:spPr>
          <a:xfrm>
            <a:off x="620707" y="552959"/>
            <a:ext cx="7508709" cy="3085980"/>
          </a:xfrm>
          <a:prstGeom prst="rect">
            <a:avLst/>
          </a:prstGeom>
        </p:spPr>
      </p:pic>
      <p:sp>
        <p:nvSpPr>
          <p:cNvPr id="5" name="TextBox 4">
            <a:extLst>
              <a:ext uri="{FF2B5EF4-FFF2-40B4-BE49-F238E27FC236}">
                <a16:creationId xmlns:a16="http://schemas.microsoft.com/office/drawing/2014/main" id="{40578695-D876-D849-D5D8-16C57C61BDC5}"/>
              </a:ext>
            </a:extLst>
          </p:cNvPr>
          <p:cNvSpPr txBox="1"/>
          <p:nvPr/>
        </p:nvSpPr>
        <p:spPr>
          <a:xfrm>
            <a:off x="1315616" y="4030824"/>
            <a:ext cx="9423919"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bg1"/>
                </a:solidFill>
              </a:rPr>
              <a:t>62% approximate claimants didn’t claimed any insurance since 5 years.</a:t>
            </a:r>
          </a:p>
          <a:p>
            <a:pPr marL="285750" indent="-285750">
              <a:buFont typeface="Wingdings" panose="05000000000000000000" pitchFamily="2" charset="2"/>
              <a:buChar char="Ø"/>
            </a:pPr>
            <a:endParaRPr lang="en-US" sz="2400" dirty="0">
              <a:solidFill>
                <a:schemeClr val="bg1"/>
              </a:solidFill>
            </a:endParaRPr>
          </a:p>
          <a:p>
            <a:pPr marL="285750" indent="-285750">
              <a:buFont typeface="Wingdings" panose="05000000000000000000" pitchFamily="2" charset="2"/>
              <a:buChar char="Ø"/>
            </a:pPr>
            <a:r>
              <a:rPr lang="en-US" sz="2400" dirty="0">
                <a:solidFill>
                  <a:schemeClr val="bg1"/>
                </a:solidFill>
              </a:rPr>
              <a:t>Only 0.2% had claimed 5 insurance in past 5 years.</a:t>
            </a:r>
            <a:endParaRPr lang="en-IN" sz="2400" dirty="0">
              <a:solidFill>
                <a:schemeClr val="bg1"/>
              </a:solidFill>
            </a:endParaRP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7660DD-695A-7D3E-3AFF-6169560DC92D}"/>
              </a:ext>
            </a:extLst>
          </p:cNvPr>
          <p:cNvPicPr>
            <a:picLocks noChangeAspect="1"/>
          </p:cNvPicPr>
          <p:nvPr/>
        </p:nvPicPr>
        <p:blipFill>
          <a:blip r:embed="rId2"/>
          <a:stretch>
            <a:fillRect/>
          </a:stretch>
        </p:blipFill>
        <p:spPr>
          <a:xfrm>
            <a:off x="223863" y="335157"/>
            <a:ext cx="7096990" cy="2799928"/>
          </a:xfrm>
          <a:prstGeom prst="rect">
            <a:avLst/>
          </a:prstGeom>
        </p:spPr>
      </p:pic>
      <p:sp>
        <p:nvSpPr>
          <p:cNvPr id="7" name="TextBox 6">
            <a:extLst>
              <a:ext uri="{FF2B5EF4-FFF2-40B4-BE49-F238E27FC236}">
                <a16:creationId xmlns:a16="http://schemas.microsoft.com/office/drawing/2014/main" id="{38B23CE2-86F7-7B49-CDAD-CA2930FC7190}"/>
              </a:ext>
            </a:extLst>
          </p:cNvPr>
          <p:cNvSpPr txBox="1"/>
          <p:nvPr/>
        </p:nvSpPr>
        <p:spPr>
          <a:xfrm>
            <a:off x="2509934" y="3844212"/>
            <a:ext cx="8536992"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bg1"/>
                </a:solidFill>
              </a:rPr>
              <a:t>Those who are claiming high amounts are having 0 kids at their home</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2020765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5225EE-827A-F6F0-DDC6-124232B4C329}"/>
              </a:ext>
            </a:extLst>
          </p:cNvPr>
          <p:cNvPicPr>
            <a:picLocks noChangeAspect="1"/>
          </p:cNvPicPr>
          <p:nvPr/>
        </p:nvPicPr>
        <p:blipFill>
          <a:blip r:embed="rId2"/>
          <a:stretch>
            <a:fillRect/>
          </a:stretch>
        </p:blipFill>
        <p:spPr>
          <a:xfrm>
            <a:off x="543798" y="981327"/>
            <a:ext cx="5035910" cy="4895345"/>
          </a:xfrm>
          <a:prstGeom prst="rect">
            <a:avLst/>
          </a:prstGeom>
        </p:spPr>
      </p:pic>
      <p:sp>
        <p:nvSpPr>
          <p:cNvPr id="5" name="TextBox 4">
            <a:extLst>
              <a:ext uri="{FF2B5EF4-FFF2-40B4-BE49-F238E27FC236}">
                <a16:creationId xmlns:a16="http://schemas.microsoft.com/office/drawing/2014/main" id="{23026A12-6BF6-C253-3112-803A20B00CC2}"/>
              </a:ext>
            </a:extLst>
          </p:cNvPr>
          <p:cNvSpPr txBox="1"/>
          <p:nvPr/>
        </p:nvSpPr>
        <p:spPr>
          <a:xfrm>
            <a:off x="5654351" y="2752530"/>
            <a:ext cx="6223518"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solidFill>
                  <a:schemeClr val="bg1"/>
                </a:solidFill>
              </a:rPr>
              <a:t>Those who are earning higher income like Doctors, Managers and Lawyers, claimed very less insurance compared to others. </a:t>
            </a:r>
            <a:endParaRPr lang="en-IN" sz="2400" dirty="0">
              <a:solidFill>
                <a:schemeClr val="bg1"/>
              </a:solidFill>
            </a:endParaRP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252</TotalTime>
  <Words>242</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Trade Gothic LT Pro</vt:lpstr>
      <vt:lpstr>Trebuchet MS</vt:lpstr>
      <vt:lpstr>Wingdings</vt:lpstr>
      <vt:lpstr>Office Theme</vt:lpstr>
      <vt:lpstr>A Presentation on ‘Car Claim Insurance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Heres</dc:title>
  <dc:creator>aniketgurbaksha@gmail.com</dc:creator>
  <cp:lastModifiedBy>Aniket G</cp:lastModifiedBy>
  <cp:revision>7</cp:revision>
  <dcterms:created xsi:type="dcterms:W3CDTF">2024-04-19T10:42:55Z</dcterms:created>
  <dcterms:modified xsi:type="dcterms:W3CDTF">2024-04-29T09:00:28Z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