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customXml/itemProps6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media/image11.svg" ContentType="image/svg+xml"/>
  <Override PartName="/ppt/media/image13.svg" ContentType="image/svg+xml"/>
  <Override PartName="/ppt/media/image15.svg" ContentType="image/svg+xml"/>
  <Override PartName="/ppt/media/image17.svg" ContentType="image/svg+xml"/>
  <Override PartName="/ppt/media/image19.svg" ContentType="image/svg+xml"/>
  <Override PartName="/ppt/media/image21.svg" ContentType="image/svg+xml"/>
  <Override PartName="/ppt/media/image23.svg" ContentType="image/svg+xml"/>
  <Override PartName="/ppt/media/image25.svg" ContentType="image/svg+xml"/>
  <Override PartName="/ppt/media/image27.svg" ContentType="image/svg+xml"/>
  <Override PartName="/ppt/media/image30.svg" ContentType="image/svg+xml"/>
  <Override PartName="/ppt/media/image32.svg" ContentType="image/svg+xml"/>
  <Override PartName="/ppt/media/image6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88" r:id="rId6"/>
    <p:sldId id="290" r:id="rId7"/>
    <p:sldId id="275" r:id="rId8"/>
    <p:sldId id="296" r:id="rId9"/>
    <p:sldId id="291" r:id="rId10"/>
    <p:sldId id="292" r:id="rId11"/>
    <p:sldId id="259" r:id="rId12"/>
    <p:sldId id="260" r:id="rId13"/>
    <p:sldId id="262" r:id="rId14"/>
    <p:sldId id="263" r:id="rId15"/>
    <p:sldId id="264" r:id="rId16"/>
    <p:sldId id="266" r:id="rId17"/>
    <p:sldId id="268" r:id="rId18"/>
    <p:sldId id="276" r:id="rId19"/>
    <p:sldId id="269" r:id="rId20"/>
    <p:sldId id="270" r:id="rId21"/>
    <p:sldId id="271" r:id="rId22"/>
    <p:sldId id="295" r:id="rId23"/>
    <p:sldId id="297" r:id="rId24"/>
    <p:sldId id="284" r:id="rId25"/>
    <p:sldId id="299" r:id="rId26"/>
    <p:sldId id="27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AD36"/>
    <a:srgbClr val="FF6C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customXml" Target="../customXml/item1.xml"/><Relationship Id="rId31" Type="http://schemas.openxmlformats.org/officeDocument/2006/relationships/customXmlProps" Target="../customXml/itemProps6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Mines Fatalities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Fatalities</c:v>
                </c:pt>
              </c:strCache>
            </c:strRef>
          </c:tx>
          <c:spPr>
            <a:effectLst>
              <a:glow>
                <a:schemeClr val="tx1">
                  <a:lumMod val="95000"/>
                  <a:lumOff val="5000"/>
                </a:schemeClr>
              </a:glow>
            </a:effectLst>
          </c:spPr>
          <c:explosion val="0"/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>
                <a:glow>
                  <a:schemeClr val="tx1">
                    <a:lumMod val="95000"/>
                    <a:lumOff val="5000"/>
                  </a:schemeClr>
                </a:glow>
              </a:effectLst>
            </c:spPr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>
                <a:glow>
                  <a:schemeClr val="tx1">
                    <a:lumMod val="95000"/>
                    <a:lumOff val="5000"/>
                  </a:schemeClr>
                </a:glow>
              </a:effectLst>
            </c:spPr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>
                <a:solidFill>
                  <a:schemeClr val="bg1"/>
                </a:solidFill>
              </a:ln>
              <a:effectLst>
                <a:glow>
                  <a:schemeClr val="tx1">
                    <a:lumMod val="95000"/>
                    <a:lumOff val="5000"/>
                  </a:schemeClr>
                </a:glow>
              </a:effectLst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>
                <a:glow>
                  <a:schemeClr val="tx1">
                    <a:lumMod val="95000"/>
                    <a:lumOff val="5000"/>
                  </a:schemeClr>
                </a:glow>
              </a:effectLst>
            </c:spPr>
          </c:dPt>
          <c:dLbls>
            <c:dLbl>
              <c:idx val="0"/>
              <c:layout>
                <c:manualLayout>
                  <c:x val="-0.191667196547057"/>
                  <c:y val="0.178151283448982"/>
                </c:manualLayout>
              </c:layout>
              <c:numFmt formatCode="General" sourceLinked="1"/>
              <c:spPr>
                <a:noFill/>
                <a:ln>
                  <a:noFill/>
                </a:ln>
                <a:effectLst>
                  <a:glow>
                    <a:schemeClr val="accent4"/>
                  </a:glow>
                </a:effectLst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numFmt formatCode="General" sourceLinked="1"/>
              <c:spPr>
                <a:noFill/>
                <a:ln>
                  <a:noFill/>
                </a:ln>
                <a:effectLst>
                  <a:glow>
                    <a:schemeClr val="accent1">
                      <a:alpha val="100000"/>
                    </a:schemeClr>
                  </a:glow>
                </a:effectLst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Roof collapses</c:v>
                </c:pt>
                <c:pt idx="1">
                  <c:v>Gas leaks</c:v>
                </c:pt>
                <c:pt idx="2">
                  <c:v>Explosions</c:v>
                </c:pt>
                <c:pt idx="3">
                  <c:v>Equipment Failures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35</c:v>
                </c:pt>
                <c:pt idx="1">
                  <c:v>40</c:v>
                </c:pt>
                <c:pt idx="2">
                  <c:v>14</c:v>
                </c:pt>
                <c:pt idx="3">
                  <c:v>11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9800a116-4327-4a89-95af-b2b18422e812}"/>
      </c:ext>
    </c:extLst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Accidents Trend</a:t>
            </a:r>
          </a:p>
        </c:rich>
      </c:tx>
      <c:layout>
        <c:manualLayout>
          <c:xMode val="edge"/>
          <c:yMode val="edge"/>
          <c:x val="0.451145918090589"/>
          <c:y val="0.013987644247581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332655275291565"/>
          <c:y val="0.0859074484205618"/>
          <c:w val="0.950122050447518"/>
          <c:h val="0.80223802307961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Accidents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6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Sheet1!$A$2:$A$25</c:f>
              <c:numCache>
                <c:formatCode>General</c:formatCode>
                <c:ptCount val="24"/>
                <c:pt idx="0">
                  <c:v>2000</c:v>
                </c:pt>
                <c:pt idx="1">
                  <c:v>2001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  <c:pt idx="13">
                  <c:v>2014</c:v>
                </c:pt>
                <c:pt idx="14">
                  <c:v>2015</c:v>
                </c:pt>
                <c:pt idx="15">
                  <c:v>2016</c:v>
                </c:pt>
                <c:pt idx="16">
                  <c:v>2017</c:v>
                </c:pt>
                <c:pt idx="17">
                  <c:v>2018</c:v>
                </c:pt>
                <c:pt idx="18">
                  <c:v>2019</c:v>
                </c:pt>
                <c:pt idx="19">
                  <c:v>2020</c:v>
                </c:pt>
                <c:pt idx="20">
                  <c:v>2021</c:v>
                </c:pt>
                <c:pt idx="21">
                  <c:v>2022</c:v>
                </c:pt>
                <c:pt idx="22">
                  <c:v>2023</c:v>
                </c:pt>
                <c:pt idx="23">
                  <c:v>2024</c:v>
                </c:pt>
              </c:numCache>
            </c:num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1489</c:v>
                </c:pt>
                <c:pt idx="1">
                  <c:v>1421</c:v>
                </c:pt>
                <c:pt idx="2">
                  <c:v>1334</c:v>
                </c:pt>
                <c:pt idx="3">
                  <c:v>1403</c:v>
                </c:pt>
                <c:pt idx="4">
                  <c:v>1202</c:v>
                </c:pt>
                <c:pt idx="5">
                  <c:v>1123</c:v>
                </c:pt>
                <c:pt idx="6">
                  <c:v>720</c:v>
                </c:pt>
                <c:pt idx="7">
                  <c:v>957</c:v>
                </c:pt>
                <c:pt idx="8">
                  <c:v>815</c:v>
                </c:pt>
                <c:pt idx="9">
                  <c:v>623</c:v>
                </c:pt>
                <c:pt idx="10">
                  <c:v>701</c:v>
                </c:pt>
                <c:pt idx="11">
                  <c:v>615</c:v>
                </c:pt>
                <c:pt idx="12">
                  <c:v>415</c:v>
                </c:pt>
                <c:pt idx="13">
                  <c:v>616</c:v>
                </c:pt>
                <c:pt idx="14">
                  <c:v>505</c:v>
                </c:pt>
                <c:pt idx="15">
                  <c:v>349</c:v>
                </c:pt>
                <c:pt idx="16">
                  <c:v>264</c:v>
                </c:pt>
                <c:pt idx="17">
                  <c:v>219</c:v>
                </c:pt>
                <c:pt idx="18">
                  <c:v>302</c:v>
                </c:pt>
                <c:pt idx="19">
                  <c:v>30</c:v>
                </c:pt>
                <c:pt idx="20">
                  <c:v>23</c:v>
                </c:pt>
                <c:pt idx="21">
                  <c:v>57</c:v>
                </c:pt>
                <c:pt idx="22">
                  <c:v>63</c:v>
                </c:pt>
                <c:pt idx="23">
                  <c:v>47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/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Sheet1!$A$2:$A$25</c:f>
              <c:numCache>
                <c:formatCode>General</c:formatCode>
                <c:ptCount val="24"/>
                <c:pt idx="0">
                  <c:v>2000</c:v>
                </c:pt>
                <c:pt idx="1">
                  <c:v>2001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  <c:pt idx="13">
                  <c:v>2014</c:v>
                </c:pt>
                <c:pt idx="14">
                  <c:v>2015</c:v>
                </c:pt>
                <c:pt idx="15">
                  <c:v>2016</c:v>
                </c:pt>
                <c:pt idx="16">
                  <c:v>2017</c:v>
                </c:pt>
                <c:pt idx="17">
                  <c:v>2018</c:v>
                </c:pt>
                <c:pt idx="18">
                  <c:v>2019</c:v>
                </c:pt>
                <c:pt idx="19">
                  <c:v>2020</c:v>
                </c:pt>
                <c:pt idx="20">
                  <c:v>2021</c:v>
                </c:pt>
                <c:pt idx="21">
                  <c:v>2022</c:v>
                </c:pt>
                <c:pt idx="22">
                  <c:v>2023</c:v>
                </c:pt>
                <c:pt idx="23">
                  <c:v>2024</c:v>
                </c:pt>
              </c:numCache>
            </c:numRef>
          </c:cat>
          <c:val>
            <c:numRef>
              <c:f>Sheet1!$C$2:$C$25</c:f>
              <c:numCache>
                <c:formatCode>General</c:formatCode>
                <c:ptCount val="24"/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/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Sheet1!$A$2:$A$25</c:f>
              <c:numCache>
                <c:formatCode>General</c:formatCode>
                <c:ptCount val="24"/>
                <c:pt idx="0">
                  <c:v>2000</c:v>
                </c:pt>
                <c:pt idx="1">
                  <c:v>2001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  <c:pt idx="13">
                  <c:v>2014</c:v>
                </c:pt>
                <c:pt idx="14">
                  <c:v>2015</c:v>
                </c:pt>
                <c:pt idx="15">
                  <c:v>2016</c:v>
                </c:pt>
                <c:pt idx="16">
                  <c:v>2017</c:v>
                </c:pt>
                <c:pt idx="17">
                  <c:v>2018</c:v>
                </c:pt>
                <c:pt idx="18">
                  <c:v>2019</c:v>
                </c:pt>
                <c:pt idx="19">
                  <c:v>2020</c:v>
                </c:pt>
                <c:pt idx="20">
                  <c:v>2021</c:v>
                </c:pt>
                <c:pt idx="21">
                  <c:v>2022</c:v>
                </c:pt>
                <c:pt idx="22">
                  <c:v>2023</c:v>
                </c:pt>
                <c:pt idx="23">
                  <c:v>2024</c:v>
                </c:pt>
              </c:numCache>
            </c:numRef>
          </c:cat>
          <c:val>
            <c:numRef>
              <c:f>Sheet1!$D$2:$D$25</c:f>
              <c:numCache>
                <c:formatCode>General</c:formatCode>
                <c:ptCount val="24"/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upDownBars>
          <c:gapWidth val="150"/>
          <c:upBars>
            <c:spPr>
              <a:solidFill>
                <a:schemeClr val="lt1"/>
              </a:solidFill>
              <a:ln w="9525">
                <a:solidFill>
                  <a:schemeClr val="tx1">
                    <a:lumMod val="15000"/>
                    <a:lumOff val="85000"/>
                  </a:schemeClr>
                </a:solidFill>
              </a:ln>
              <a:effectLst/>
            </c:spPr>
          </c:upBars>
          <c:downBars>
            <c:spPr>
              <a:solidFill>
                <a:schemeClr val="dk1">
                  <a:lumMod val="65000"/>
                  <a:lumOff val="35000"/>
                </a:schemeClr>
              </a:solidFill>
              <a:ln w="9525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c:spPr>
          </c:downBars>
        </c:upDownBars>
        <c:marker val="0"/>
        <c:smooth val="0"/>
        <c:axId val="482723198"/>
        <c:axId val="887227204"/>
      </c:lineChart>
      <c:catAx>
        <c:axId val="48272319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87227204"/>
        <c:crosses val="autoZero"/>
        <c:auto val="1"/>
        <c:lblAlgn val="ctr"/>
        <c:lblOffset val="100"/>
        <c:noMultiLvlLbl val="0"/>
      </c:catAx>
      <c:valAx>
        <c:axId val="8872272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8272319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layout>
        <c:manualLayout>
          <c:xMode val="edge"/>
          <c:yMode val="edge"/>
          <c:x val="0.272104692161649"/>
          <c:y val="0.947196642965381"/>
          <c:w val="0.37564415513968"/>
          <c:h val="0.0493064459727241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ab7434b6-6bd6-4a59-b4b5-de17c6362ed9}"/>
      </c:ext>
    </c:extLst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8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02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image" Target="../media/image15.svg"/><Relationship Id="rId7" Type="http://schemas.openxmlformats.org/officeDocument/2006/relationships/image" Target="../media/image14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21.svg"/><Relationship Id="rId13" Type="http://schemas.openxmlformats.org/officeDocument/2006/relationships/image" Target="../media/image20.png"/><Relationship Id="rId12" Type="http://schemas.openxmlformats.org/officeDocument/2006/relationships/image" Target="../media/image19.svg"/><Relationship Id="rId11" Type="http://schemas.openxmlformats.org/officeDocument/2006/relationships/image" Target="../media/image18.png"/><Relationship Id="rId10" Type="http://schemas.openxmlformats.org/officeDocument/2006/relationships/image" Target="../media/image17.sv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2.svg"/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133475" y="336550"/>
            <a:ext cx="9918065" cy="15690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 sz="3200" b="1">
                <a:latin typeface="Cambria" panose="02040503050406030204" charset="0"/>
                <a:cs typeface="Cambria" panose="02040503050406030204" charset="0"/>
                <a:sym typeface="+mn-ea"/>
              </a:rPr>
              <a:t>Fundamentals of Reinforcement Learning and its Applications in Energy Efficient Wireless Sensor Networks</a:t>
            </a: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081" y="2394136"/>
            <a:ext cx="1747879" cy="17478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312670" y="5645785"/>
            <a:ext cx="75666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sz="2000" b="1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Department of Electronics and Communication Engineering       National Institute Technology </a:t>
            </a:r>
            <a:endParaRPr lang="en-IN" sz="2000" b="1" dirty="0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algn="ctr"/>
            <a:r>
              <a:rPr lang="en-IN" sz="2000" b="1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Patna</a:t>
            </a:r>
            <a:r>
              <a:rPr lang="en-US" altLang="en-IN" sz="2000" b="1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 </a:t>
            </a:r>
            <a:r>
              <a:rPr lang="en-IN" sz="2000" b="1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800005</a:t>
            </a:r>
            <a:endParaRPr lang="en-IN" sz="2000" b="1" dirty="0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217930" y="3623310"/>
            <a:ext cx="33870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latin typeface="Cambria" panose="02040503050406030204" charset="0"/>
                <a:cs typeface="Cambria" panose="02040503050406030204" charset="0"/>
              </a:rPr>
              <a:t>Presented By</a:t>
            </a:r>
            <a:endParaRPr lang="en-US" sz="20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000">
                <a:latin typeface="Cambria" panose="02040503050406030204" charset="0"/>
                <a:cs typeface="Cambria" panose="02040503050406030204" charset="0"/>
              </a:rPr>
              <a:t>Shubham Kumar (</a:t>
            </a:r>
            <a:r>
              <a:rPr 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2448015)</a:t>
            </a:r>
            <a:endParaRPr lang="en-US" sz="20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000" dirty="0">
                <a:latin typeface="Cambria" panose="02040503050406030204" charset="0"/>
                <a:cs typeface="Cambria" panose="02040503050406030204" charset="0"/>
                <a:sym typeface="+mn-ea"/>
              </a:rPr>
              <a:t>Electronics and Comm.</a:t>
            </a:r>
            <a:endParaRPr lang="en-US" sz="200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8684895" y="3623310"/>
            <a:ext cx="27889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Guided By</a:t>
            </a:r>
            <a:endParaRPr lang="en-US" altLang="en-US" sz="2000" dirty="0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Prof. Bharat Gupta</a:t>
            </a:r>
            <a:endParaRPr lang="en-US" sz="2000" dirty="0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Electronics and Comm.</a:t>
            </a:r>
            <a:endParaRPr lang="en-US" sz="2000" dirty="0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0" y="-698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3746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698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3746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4147820" y="351155"/>
            <a:ext cx="40201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+mj-lt"/>
              <a:buNone/>
            </a:pPr>
            <a:r>
              <a:rPr lang="en-US" altLang="en-US" sz="3200" b="1">
                <a:latin typeface="Cambria" panose="02040503050406030204" charset="0"/>
                <a:cs typeface="Cambria" panose="02040503050406030204" charset="0"/>
              </a:rPr>
              <a:t>Research Objectives</a:t>
            </a: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133475" y="1405890"/>
            <a:ext cx="9918065" cy="4709795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>
                <a:rot lat="0" lon="0" rev="0"/>
              </a:camera>
              <a:lightRig rig="threePt" dir="t"/>
            </a:scene3d>
          </a:bodyPr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Enhance Existing Protocol:</a:t>
            </a:r>
            <a:endParaRPr lang="en-US" altLang="en-US" sz="2000" b="1">
              <a:latin typeface="Cambria" panose="02040503050406030204" charset="0"/>
              <a:cs typeface="Cambria" panose="02040503050406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Extend the Enhanced DEECP protocol by integrating Q-Learning for intelligent Cluster Head (CH) selection.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Exploit Node Heterogeneity:</a:t>
            </a:r>
            <a:endParaRPr lang="en-US" altLang="en-US" sz="2000" b="1">
              <a:latin typeface="Cambria" panose="02040503050406030204" charset="0"/>
              <a:cs typeface="Cambria" panose="02040503050406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Design a heterogeneity-aware CH selection mechanism that balances energy consumption across different node types.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Improve Network Lifetime:</a:t>
            </a:r>
            <a:endParaRPr lang="en-US" altLang="en-US" sz="2000" b="1">
              <a:latin typeface="Cambria" panose="02040503050406030204" charset="0"/>
              <a:cs typeface="Cambria" panose="02040503050406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Achieve at least a 10% increase in network lifetime compared to Enhanced DEECP by reducing premature node deaths and energy imbalance.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-698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3746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2247265" y="351155"/>
            <a:ext cx="7698105" cy="730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+mj-lt"/>
              <a:buNone/>
            </a:pPr>
            <a:r>
              <a:rPr lang="en-US" altLang="en-US" sz="3200" b="1">
                <a:latin typeface="Cambria" panose="02040503050406030204" charset="0"/>
                <a:cs typeface="Cambria" panose="02040503050406030204" charset="0"/>
              </a:rPr>
              <a:t>Introduction to Reinforcement Learning</a:t>
            </a: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  <a:p>
            <a:pPr indent="0">
              <a:buFont typeface="+mj-lt"/>
              <a:buNone/>
            </a:pP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037590" y="1219200"/>
            <a:ext cx="10102850" cy="49834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Definition: 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Reinforcement Learning (RL) is a learning paradigm where an agent learns to make decisions by interacting with an environment to maximize cumulative reward.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Agent Environment Interaction: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Agent: Makes decisions by taking actions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Environment: Responds with new states and rewards/penalty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Goal: Find an optimal policy       that maximizes expected return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Trial-and-Error Learning: 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Agent explores actions, observes outcomes and updates its strategy iteratively.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5" name="2384804F-3998-4D57-9195-F3826E402611-1" descr="wpp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487670" y="3121025"/>
            <a:ext cx="304165" cy="227965"/>
          </a:xfrm>
          <a:prstGeom prst="rect">
            <a:avLst/>
          </a:prstGeom>
        </p:spPr>
      </p:pic>
      <p:pic>
        <p:nvPicPr>
          <p:cNvPr id="37" name="Picture 37" descr="flowchart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985" y="4745990"/>
            <a:ext cx="7632065" cy="160655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792980" y="6396355"/>
            <a:ext cx="2592705" cy="2921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400" i="1">
                <a:latin typeface="Cambria" panose="02040503050406030204" charset="0"/>
                <a:cs typeface="Cambria" panose="02040503050406030204" charset="0"/>
              </a:rPr>
              <a:t>Fig 3: Agent learning behavior</a:t>
            </a:r>
            <a:endParaRPr lang="en-US" altLang="en-US" sz="1400" i="1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698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3746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1945005" y="351155"/>
            <a:ext cx="8997315" cy="730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+mj-lt"/>
              <a:buNone/>
            </a:pPr>
            <a:r>
              <a:rPr lang="en-US" altLang="en-US" sz="3200" b="1">
                <a:latin typeface="Cambria" panose="02040503050406030204" charset="0"/>
                <a:cs typeface="Cambria" panose="02040503050406030204" charset="0"/>
              </a:rPr>
              <a:t>Modeling RL with Markov Decision Processes</a:t>
            </a: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257300" y="1189990"/>
            <a:ext cx="10160000" cy="5322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  <a:sym typeface="+mn-ea"/>
              </a:rPr>
              <a:t>Foundation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: RL  rely on the fact that environment satisfies the Markov property that is the next state depends only on the current state and action, not on the history.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              where  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lvl="2" indent="0">
              <a:buFont typeface="Wingdings" panose="05000000000000000000" charset="0"/>
              <a:buNone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      : state of current timestamp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lvl="2" indent="0">
              <a:buFont typeface="Wingdings" panose="05000000000000000000" charset="0"/>
              <a:buNone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      : choosing action of current timestamp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0" lvl="2" indent="0">
              <a:buFont typeface="Wingdings" panose="05000000000000000000" charset="0"/>
              <a:buNone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       	      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: getting rewad at current timestamp</a:t>
            </a:r>
            <a:endParaRPr lang="en-US" alt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0" lvl="2" indent="0">
              <a:buFont typeface="Wingdings" panose="05000000000000000000" charset="0"/>
              <a:buNone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                                     : transition probability</a:t>
            </a:r>
            <a:endParaRPr lang="en-US" alt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0" lvl="2" indent="0">
              <a:buFont typeface="Wingdings" panose="05000000000000000000" charset="0"/>
              <a:buNone/>
            </a:pPr>
            <a:endParaRPr lang="en-US" alt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342900" lvl="2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Components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: MDP defines the environment States S, Actions A, Transition Probability 	          , Reward                   as well as Discount Factor Gamma    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  <a:sym typeface="+mn-ea"/>
              </a:rPr>
              <a:t>Model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: The transition dynamics of 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environment 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and reward function are considered as model.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3" name="2384804F-3998-4D57-9195-F3826E402611-2" descr="wpp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564130" y="2128520"/>
            <a:ext cx="7063740" cy="717550"/>
          </a:xfrm>
          <a:prstGeom prst="rect">
            <a:avLst/>
          </a:prstGeom>
        </p:spPr>
      </p:pic>
      <p:pic>
        <p:nvPicPr>
          <p:cNvPr id="6" name="2384804F-3998-4D57-9195-F3826E402611-3" descr="wpp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39340" y="3453765"/>
            <a:ext cx="224790" cy="167005"/>
          </a:xfrm>
          <a:prstGeom prst="rect">
            <a:avLst/>
          </a:prstGeom>
        </p:spPr>
      </p:pic>
      <p:pic>
        <p:nvPicPr>
          <p:cNvPr id="7" name="2384804F-3998-4D57-9195-F3826E402611-4" descr="wpp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340" y="3773170"/>
            <a:ext cx="224155" cy="154940"/>
          </a:xfrm>
          <a:prstGeom prst="rect">
            <a:avLst/>
          </a:prstGeom>
        </p:spPr>
      </p:pic>
      <p:pic>
        <p:nvPicPr>
          <p:cNvPr id="8" name="2384804F-3998-4D57-9195-F3826E402611-5" descr="wpp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81885" y="4080510"/>
            <a:ext cx="181429" cy="137968"/>
          </a:xfrm>
          <a:prstGeom prst="rect">
            <a:avLst/>
          </a:prstGeom>
        </p:spPr>
      </p:pic>
      <p:pic>
        <p:nvPicPr>
          <p:cNvPr id="11" name="2384804F-3998-4D57-9195-F3826E402611-6" descr="wpp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46830" y="5255260"/>
            <a:ext cx="929821" cy="236039"/>
          </a:xfrm>
          <a:prstGeom prst="rect">
            <a:avLst/>
          </a:prstGeom>
        </p:spPr>
      </p:pic>
      <p:pic>
        <p:nvPicPr>
          <p:cNvPr id="12" name="2384804F-3998-4D57-9195-F3826E402611-7" descr="wpp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540750" y="5264785"/>
            <a:ext cx="161925" cy="197485"/>
          </a:xfrm>
          <a:prstGeom prst="rect">
            <a:avLst/>
          </a:prstGeom>
        </p:spPr>
      </p:pic>
      <p:pic>
        <p:nvPicPr>
          <p:cNvPr id="13" name="2384804F-3998-4D57-9195-F3826E402611-8" descr="wpp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339340" y="4339590"/>
            <a:ext cx="1020536" cy="237381"/>
          </a:xfrm>
          <a:prstGeom prst="rect">
            <a:avLst/>
          </a:prstGeom>
        </p:spPr>
      </p:pic>
      <p:pic>
        <p:nvPicPr>
          <p:cNvPr id="17" name="2384804F-3998-4D57-9195-F3826E402611-9" descr="wpp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776095" y="5240020"/>
            <a:ext cx="1020536" cy="23738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-698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3746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2015490" y="297815"/>
            <a:ext cx="8190865" cy="730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+mj-lt"/>
              <a:buNone/>
            </a:pPr>
            <a:r>
              <a:rPr lang="en-US" altLang="en-US" sz="3200" b="1">
                <a:latin typeface="Cambria" panose="02040503050406030204" charset="0"/>
                <a:cs typeface="Cambria" panose="02040503050406030204" charset="0"/>
              </a:rPr>
              <a:t>Learning Functions and Bellman Equation</a:t>
            </a: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257300" y="1161415"/>
            <a:ext cx="9954895" cy="52768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lvl="2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  <a:sym typeface="+mn-ea"/>
              </a:rPr>
              <a:t>State Value Function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               : It maps expected return under policy </a:t>
            </a:r>
            <a:r>
              <a:rPr lang="zh-CN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𝜋</a:t>
            </a:r>
            <a:r>
              <a:rPr lang="en-US" altLang="zh-CN" sz="2000">
                <a:latin typeface="Cambria" panose="02040503050406030204" charset="0"/>
                <a:cs typeface="Cambria" panose="02040503050406030204" charset="0"/>
                <a:sym typeface="+mn-ea"/>
              </a:rPr>
              <a:t>,  using 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MDP transition probabilities and reward function.</a:t>
            </a:r>
            <a:endParaRPr lang="en-US" alt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342900" lvl="2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Action-Value Function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                   : 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It maps 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state-action pairs to expected return based on MDP dynamics. It allows RL to determine which action in a given state is best.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Bellman Equations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: Encode recursive relationship between the current value of a state and values of successor states using MDP’s transition and reward functions.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1028700" lvl="7" indent="0">
              <a:buFont typeface="Wingdings" panose="05000000000000000000" charset="0"/>
              <a:buNone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      All variables as defined previously.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Use Case: 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Using these equations, we iteratively compute the optimal state value or optimal policy, as the Bellman equation is bound to converge.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1257300" lvl="4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914400" lvl="4" indent="0">
              <a:buFont typeface="Wingdings" panose="05000000000000000000" charset="0"/>
              <a:buNone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5" name="2384804F-3998-4D57-9195-F3826E402611-10" descr="C:/Users/SHUBHAM/AppData/Local/Temp/wpp.abjwQTwpp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109085" y="1266825"/>
            <a:ext cx="748393" cy="226786"/>
          </a:xfrm>
          <a:prstGeom prst="rect">
            <a:avLst/>
          </a:prstGeom>
        </p:spPr>
      </p:pic>
      <p:pic>
        <p:nvPicPr>
          <p:cNvPr id="10" name="2384804F-3998-4D57-9195-F3826E402611-11" descr="wpp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07840" y="2170430"/>
            <a:ext cx="952500" cy="222746"/>
          </a:xfrm>
          <a:prstGeom prst="rect">
            <a:avLst/>
          </a:prstGeom>
        </p:spPr>
      </p:pic>
      <p:pic>
        <p:nvPicPr>
          <p:cNvPr id="18" name="2384804F-3998-4D57-9195-F3826E402611-12" descr="wpp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08910" y="3844925"/>
            <a:ext cx="6769735" cy="12369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698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3746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2520950" y="351155"/>
            <a:ext cx="7982585" cy="730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+mj-lt"/>
              <a:buNone/>
            </a:pPr>
            <a:r>
              <a:rPr lang="en-US" altLang="en-US" sz="3200" b="1">
                <a:latin typeface="Cambria" panose="02040503050406030204" charset="0"/>
                <a:cs typeface="Cambria" panose="02040503050406030204" charset="0"/>
              </a:rPr>
              <a:t>Classification of </a:t>
            </a:r>
            <a:r>
              <a:rPr lang="en-US" altLang="en-US" sz="3200" b="1">
                <a:latin typeface="Cambria" panose="02040503050406030204" charset="0"/>
                <a:cs typeface="Cambria" panose="02040503050406030204" charset="0"/>
                <a:sym typeface="+mn-ea"/>
              </a:rPr>
              <a:t>Reinforcement Learning</a:t>
            </a: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  <a:p>
            <a:pPr indent="0">
              <a:buFont typeface="+mj-lt"/>
              <a:buNone/>
            </a:pP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3" name="Picture 2" descr="Mermaid Chart - Create complex, visual diagrams with text. A smarter way of creating diagrams.-2025-09-13-115837"/>
          <p:cNvPicPr>
            <a:picLocks noChangeAspect="1"/>
          </p:cNvPicPr>
          <p:nvPr/>
        </p:nvPicPr>
        <p:blipFill>
          <a:blip r:embed="rId1"/>
          <a:srcRect r="22630"/>
          <a:stretch>
            <a:fillRect/>
          </a:stretch>
        </p:blipFill>
        <p:spPr>
          <a:xfrm>
            <a:off x="1085850" y="1337945"/>
            <a:ext cx="10351135" cy="495109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579620" y="6396355"/>
            <a:ext cx="2886710" cy="2921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400" i="1">
                <a:latin typeface="Cambria" panose="02040503050406030204" charset="0"/>
                <a:cs typeface="Cambria" panose="02040503050406030204" charset="0"/>
              </a:rPr>
              <a:t>Fig 4: Reinforcement Classification</a:t>
            </a:r>
            <a:endParaRPr lang="en-US" altLang="en-US" sz="1400" i="1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-698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3746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3368040" y="351155"/>
            <a:ext cx="5281295" cy="730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+mj-lt"/>
              <a:buNone/>
            </a:pPr>
            <a:r>
              <a:rPr lang="en-US" altLang="en-US" sz="3200" b="1">
                <a:latin typeface="Cambria" panose="02040503050406030204" charset="0"/>
                <a:cs typeface="Cambria" panose="02040503050406030204" charset="0"/>
                <a:sym typeface="+mn-ea"/>
              </a:rPr>
              <a:t>Model Free RL: Q-Learning </a:t>
            </a: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257300" y="1160780"/>
            <a:ext cx="9911080" cy="5322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  <a:sym typeface="+mn-ea"/>
              </a:rPr>
              <a:t>Overview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: 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Q-Learning helps the agent learn the optimal action-value function </a:t>
            </a:r>
            <a:r>
              <a:rPr lang="zh-CN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𝑄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∗(s,a) 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through trial-and-error, maintaining a Q-table for all state-action pairs.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Q-Learning Update Formula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: This iterative formula solves the Bellman optimality equation for action values, allowing direct convergence to the optimal policy.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Q-Table: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 Stores Q(s,a) for all state-action pairs, where rows represent states and columns represent actions, holding expected rewards to guide the agent toward optimal actions.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5" name="2384804F-3998-4D57-9195-F3826E402611-13" descr="wpp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358390" y="3143885"/>
            <a:ext cx="7404735" cy="628650"/>
          </a:xfrm>
          <a:prstGeom prst="rect">
            <a:avLst/>
          </a:prstGeom>
        </p:spPr>
      </p:pic>
      <p:pic>
        <p:nvPicPr>
          <p:cNvPr id="10" name="2384804F-3998-4D57-9195-F3826E402611-14" descr="C:/Users/SHUBHAM/AppData/Local/Temp/wpp.rfjdcmwpp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04720" y="4120515"/>
            <a:ext cx="7000240" cy="111633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698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3746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3885565" y="335915"/>
            <a:ext cx="4421505" cy="730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+mj-lt"/>
              <a:buNone/>
            </a:pPr>
            <a:r>
              <a:rPr lang="en-US" altLang="en-US" sz="3200" b="1">
                <a:latin typeface="Cambria" panose="02040503050406030204" charset="0"/>
                <a:cs typeface="Cambria" panose="02040503050406030204" charset="0"/>
              </a:rPr>
              <a:t>Q-Learning Workflow</a:t>
            </a: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5" name="Picture 4" descr="Mermaid Chart - Create complex, visual diagrams with text. A smarter way of creating diagrams.-2025-09-08-1041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4900" y="1462405"/>
            <a:ext cx="10596245" cy="492887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984750" y="6422390"/>
            <a:ext cx="22225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400" i="1">
                <a:latin typeface="Cambria" panose="02040503050406030204" charset="0"/>
                <a:cs typeface="Cambria" panose="02040503050406030204" charset="0"/>
              </a:rPr>
              <a:t>Fig 5: Q-Learning behavior</a:t>
            </a:r>
            <a:endParaRPr lang="en-US" altLang="en-US" sz="1400" i="1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-2095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3746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3870325" y="210820"/>
            <a:ext cx="4451985" cy="730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+mj-lt"/>
              <a:buNone/>
            </a:pPr>
            <a:r>
              <a:rPr lang="en-US" altLang="en-US" sz="3200" b="1">
                <a:latin typeface="Cambria" panose="02040503050406030204" charset="0"/>
                <a:cs typeface="Cambria" panose="02040503050406030204" charset="0"/>
                <a:sym typeface="+mn-ea"/>
              </a:rPr>
              <a:t>Q-Learning Simulation</a:t>
            </a: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257300" y="1073150"/>
            <a:ext cx="9794240" cy="5322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Environment Setup:</a:t>
            </a:r>
            <a:endParaRPr lang="en-US" altLang="en-US" sz="2000" b="1">
              <a:latin typeface="Cambria" panose="02040503050406030204" charset="0"/>
              <a:cs typeface="Cambria" panose="0204050305040603020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Grid Matrix: 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5x5 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grid representing the environment.</a:t>
            </a:r>
            <a:endParaRPr lang="en-US" alt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Actions: Up, Down, Left, Right (4 possible moves).</a:t>
            </a:r>
            <a:endParaRPr lang="en-US" alt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Agent: It moves through the matrix to find optimal policy to reach terminal state.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Learning Process:</a:t>
            </a:r>
            <a:endParaRPr lang="en-US" altLang="en-US" sz="2000" b="1">
              <a:latin typeface="Cambria" panose="02040503050406030204" charset="0"/>
              <a:cs typeface="Cambria" panose="0204050305040603020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Agent starts at a random state for each episode.</a:t>
            </a:r>
            <a:endParaRPr lang="en-US" alt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Moves based on ε-greedy policy using Q-table.</a:t>
            </a:r>
            <a:endParaRPr lang="en-US" alt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Receives rewards for reaching target cells or avoiding obstacles.</a:t>
            </a:r>
            <a:endParaRPr lang="en-US" alt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Q-values updated iteratively via Q-Learning formula.</a:t>
            </a:r>
            <a:endParaRPr lang="en-US" alt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lvl="1" indent="0">
              <a:buFont typeface="Arial" panose="020B0604020202020204" pitchFamily="34" charset="0"/>
              <a:buNone/>
            </a:pPr>
            <a:endParaRPr lang="en-US" altLang="en-US" sz="2000" b="1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Outcome:</a:t>
            </a:r>
            <a:endParaRPr lang="en-US" altLang="en-US" sz="2000" b="1">
              <a:latin typeface="Cambria" panose="02040503050406030204" charset="0"/>
              <a:cs typeface="Cambria" panose="0204050305040603020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Over the time, agent learns optimal paths through the matrix.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Q-Table guides movement toward high-reward states.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Enhances agent’s adaptability and robustness in changing environments.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698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3746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2929255" y="167640"/>
            <a:ext cx="5907405" cy="730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+mj-lt"/>
              <a:buNone/>
            </a:pPr>
            <a:r>
              <a:rPr lang="en-US" altLang="en-US" sz="3200" b="1">
                <a:latin typeface="Cambria" panose="02040503050406030204" charset="0"/>
                <a:cs typeface="Cambria" panose="02040503050406030204" charset="0"/>
                <a:sym typeface="+mn-ea"/>
              </a:rPr>
              <a:t>Q-Learning Simulation Results</a:t>
            </a: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131570" y="6278880"/>
            <a:ext cx="40144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Policy after 20 episodes of iteration.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6564630" y="6315075"/>
            <a:ext cx="40919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Policy after 50 episodes of iteration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3" name="Picture 2" descr="Figure_1_ep20"/>
          <p:cNvPicPr>
            <a:picLocks noChangeAspect="1"/>
          </p:cNvPicPr>
          <p:nvPr/>
        </p:nvPicPr>
        <p:blipFill>
          <a:blip r:embed="rId1"/>
          <a:srcRect l="34786" t="7448" r="14542" b="6085"/>
          <a:stretch>
            <a:fillRect/>
          </a:stretch>
        </p:blipFill>
        <p:spPr>
          <a:xfrm>
            <a:off x="488950" y="900430"/>
            <a:ext cx="6177915" cy="5116195"/>
          </a:xfrm>
          <a:prstGeom prst="rect">
            <a:avLst/>
          </a:prstGeom>
        </p:spPr>
      </p:pic>
      <p:pic>
        <p:nvPicPr>
          <p:cNvPr id="4" name="Picture 3" descr="Figure_1_ep50"/>
          <p:cNvPicPr>
            <a:picLocks noChangeAspect="1"/>
          </p:cNvPicPr>
          <p:nvPr/>
        </p:nvPicPr>
        <p:blipFill>
          <a:blip r:embed="rId2"/>
          <a:srcRect l="35573" t="7909" r="15547" b="7233"/>
          <a:stretch>
            <a:fillRect/>
          </a:stretch>
        </p:blipFill>
        <p:spPr>
          <a:xfrm>
            <a:off x="5783580" y="914400"/>
            <a:ext cx="5959475" cy="502094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605280" y="6008370"/>
            <a:ext cx="2841625" cy="2921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400" i="1">
                <a:latin typeface="Cambria" panose="02040503050406030204" charset="0"/>
                <a:cs typeface="Cambria" panose="02040503050406030204" charset="0"/>
              </a:rPr>
              <a:t>Fig 6: Policy Heat Map (early stage)</a:t>
            </a:r>
            <a:endParaRPr lang="en-US" altLang="en-US" sz="1400" i="1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985000" y="6008370"/>
            <a:ext cx="3251835" cy="2921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400" i="1">
                <a:latin typeface="Cambria" panose="02040503050406030204" charset="0"/>
                <a:cs typeface="Cambria" panose="02040503050406030204" charset="0"/>
              </a:rPr>
              <a:t>Fig 7: Policy Heat Map (post early stage)</a:t>
            </a:r>
            <a:endParaRPr lang="en-US" altLang="en-US" sz="1400" i="1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-698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3746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2912745" y="166370"/>
            <a:ext cx="6001385" cy="730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+mj-lt"/>
              <a:buNone/>
            </a:pPr>
            <a:r>
              <a:rPr lang="en-US" altLang="en-US" sz="3200" b="1">
                <a:latin typeface="Cambria" panose="02040503050406030204" charset="0"/>
                <a:cs typeface="Cambria" panose="02040503050406030204" charset="0"/>
                <a:sym typeface="+mn-ea"/>
              </a:rPr>
              <a:t>Q-Learning Simulation Results</a:t>
            </a: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778510" y="6283960"/>
            <a:ext cx="42214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Policy after 100 episodes of iteration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6263005" y="6332220"/>
            <a:ext cx="44030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Policy after 1000 episodes of iteration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5" name="Picture 4" descr="Figure_1_ep100"/>
          <p:cNvPicPr>
            <a:picLocks noChangeAspect="1"/>
          </p:cNvPicPr>
          <p:nvPr/>
        </p:nvPicPr>
        <p:blipFill>
          <a:blip r:embed="rId1"/>
          <a:srcRect l="35349" t="7448" r="15990" b="7008"/>
          <a:stretch>
            <a:fillRect/>
          </a:stretch>
        </p:blipFill>
        <p:spPr>
          <a:xfrm>
            <a:off x="492125" y="904875"/>
            <a:ext cx="5932805" cy="5061585"/>
          </a:xfrm>
          <a:prstGeom prst="rect">
            <a:avLst/>
          </a:prstGeom>
        </p:spPr>
      </p:pic>
      <p:pic>
        <p:nvPicPr>
          <p:cNvPr id="6" name="Picture 5" descr="Figure_1_ep1000"/>
          <p:cNvPicPr>
            <a:picLocks noChangeAspect="1"/>
          </p:cNvPicPr>
          <p:nvPr/>
        </p:nvPicPr>
        <p:blipFill>
          <a:blip r:embed="rId2"/>
          <a:srcRect l="35234" t="7888" r="15656" b="7008"/>
          <a:stretch>
            <a:fillRect/>
          </a:stretch>
        </p:blipFill>
        <p:spPr>
          <a:xfrm>
            <a:off x="5723255" y="913130"/>
            <a:ext cx="5987415" cy="503555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370965" y="5979160"/>
            <a:ext cx="2841625" cy="2921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400" i="1">
                <a:latin typeface="Cambria" panose="02040503050406030204" charset="0"/>
                <a:cs typeface="Cambria" panose="02040503050406030204" charset="0"/>
              </a:rPr>
              <a:t>Fig 8: Policy Heat Map (mid stage)</a:t>
            </a:r>
            <a:endParaRPr lang="en-US" altLang="en-US" sz="1400" i="1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949440" y="6047740"/>
            <a:ext cx="2841625" cy="2921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400" i="1">
                <a:latin typeface="Cambria" panose="02040503050406030204" charset="0"/>
                <a:cs typeface="Cambria" panose="02040503050406030204" charset="0"/>
              </a:rPr>
              <a:t>Fig 9: Policy Heat Map (late stage)</a:t>
            </a:r>
            <a:endParaRPr lang="en-US" altLang="en-US" sz="1400" i="1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-2095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2349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3574415" y="239395"/>
            <a:ext cx="49587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 b="1">
                <a:latin typeface="Cambria" panose="02040503050406030204" charset="0"/>
                <a:cs typeface="Cambria" panose="02040503050406030204" charset="0"/>
              </a:rPr>
              <a:t>Presentation Roadmap</a:t>
            </a: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15010" y="1177925"/>
            <a:ext cx="10875645" cy="521335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>
                <a:rot lat="0" lon="0" rev="0"/>
              </a:camera>
              <a:lightRig rig="threePt" dir="t"/>
            </a:scene3d>
          </a:bodyPr>
          <a:p>
            <a:pPr marL="457200" indent="-4572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Background 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– </a:t>
            </a:r>
            <a:r>
              <a:rPr lang="en-US" altLang="en-US" sz="2000" i="1">
                <a:latin typeface="Cambria" panose="02040503050406030204" charset="0"/>
                <a:cs typeface="Cambria" panose="02040503050406030204" charset="0"/>
              </a:rPr>
              <a:t>context of mining and fatalities s</a:t>
            </a:r>
            <a:r>
              <a:rPr lang="en-US" altLang="en-US" sz="2000" i="1">
                <a:latin typeface="Cambria" panose="02040503050406030204" charset="0"/>
                <a:cs typeface="Cambria" panose="02040503050406030204" charset="0"/>
                <a:sym typeface="+mn-ea"/>
              </a:rPr>
              <a:t>tatistics</a:t>
            </a:r>
            <a:endParaRPr lang="en-US" altLang="en-US" sz="2000" i="1">
              <a:latin typeface="Cambria" panose="02040503050406030204" charset="0"/>
              <a:cs typeface="Cambria" panose="02040503050406030204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  <a:sym typeface="+mn-ea"/>
              </a:rPr>
              <a:t>Literature Review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 – </a:t>
            </a:r>
            <a:r>
              <a:rPr lang="en-US" altLang="en-US" sz="2000" i="1">
                <a:latin typeface="Cambria" panose="02040503050406030204" charset="0"/>
                <a:cs typeface="Cambria" panose="02040503050406030204" charset="0"/>
                <a:sym typeface="+mn-ea"/>
              </a:rPr>
              <a:t>overview of existing clustering and routing protocols</a:t>
            </a:r>
            <a:endParaRPr lang="en-US" altLang="en-US" sz="2000" i="1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Motivation </a:t>
            </a:r>
            <a:r>
              <a:rPr lang="en-US" altLang="en-US" sz="2000" b="1">
                <a:latin typeface="Cambria" panose="02040503050406030204" charset="0"/>
                <a:cs typeface="Cambria" panose="02040503050406030204" charset="0"/>
                <a:sym typeface="+mn-ea"/>
              </a:rPr>
              <a:t>&amp; Problem Statement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 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– </a:t>
            </a:r>
            <a:r>
              <a:rPr lang="en-US" altLang="en-US" sz="2000" i="1">
                <a:latin typeface="Cambria" panose="02040503050406030204" charset="0"/>
                <a:cs typeface="Cambria" panose="02040503050406030204" charset="0"/>
                <a:sym typeface="+mn-ea"/>
              </a:rPr>
              <a:t>c</a:t>
            </a:r>
            <a:r>
              <a:rPr lang="en-US" altLang="en-US" sz="2000" i="1">
                <a:latin typeface="Cambria" panose="02040503050406030204" charset="0"/>
                <a:cs typeface="Cambria" panose="02040503050406030204" charset="0"/>
              </a:rPr>
              <a:t>hallenges of energy imbalance and lack of adaptability.</a:t>
            </a:r>
            <a:endParaRPr lang="en-US" altLang="en-US" sz="2000" i="1">
              <a:latin typeface="Cambria" panose="02040503050406030204" charset="0"/>
              <a:cs typeface="Cambria" panose="0204050305040603020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Introduction to Reinforcement Learning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 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–</a:t>
            </a:r>
            <a:r>
              <a:rPr lang="en-US" altLang="en-US" sz="2000" i="1">
                <a:latin typeface="Cambria" panose="02040503050406030204" charset="0"/>
                <a:cs typeface="Cambria" panose="02040503050406030204" charset="0"/>
                <a:sym typeface="+mn-ea"/>
              </a:rPr>
              <a:t> b</a:t>
            </a:r>
            <a:r>
              <a:rPr lang="en-US" altLang="en-US" sz="2000" i="1">
                <a:latin typeface="Cambria" panose="02040503050406030204" charset="0"/>
                <a:cs typeface="Cambria" panose="02040503050406030204" charset="0"/>
              </a:rPr>
              <a:t>asics of RL and its role in decision-making</a:t>
            </a:r>
            <a:endParaRPr lang="en-US" altLang="en-US" sz="2000" i="1">
              <a:latin typeface="Cambria" panose="02040503050406030204" charset="0"/>
              <a:cs typeface="Cambria" panose="0204050305040603020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  <a:sym typeface="+mn-ea"/>
              </a:rPr>
              <a:t>Model Free Reinforcement Learning </a:t>
            </a: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Algorithms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 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– </a:t>
            </a:r>
            <a:r>
              <a:rPr lang="en-US" altLang="en-US" sz="2000" i="1">
                <a:latin typeface="Cambria" panose="02040503050406030204" charset="0"/>
                <a:cs typeface="Cambria" panose="02040503050406030204" charset="0"/>
              </a:rPr>
              <a:t>focus on Q-Learning</a:t>
            </a:r>
            <a:endParaRPr lang="en-US" altLang="en-US" sz="2000" i="1">
              <a:latin typeface="Cambria" panose="02040503050406030204" charset="0"/>
              <a:cs typeface="Cambria" panose="02040503050406030204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Q-Learning in Gridworld Problem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 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– </a:t>
            </a:r>
            <a:r>
              <a:rPr lang="en-US" altLang="en-US" sz="2000" i="1">
                <a:latin typeface="Cambria" panose="02040503050406030204" charset="0"/>
                <a:cs typeface="Cambria" panose="02040503050406030204" charset="0"/>
                <a:sym typeface="+mn-ea"/>
              </a:rPr>
              <a:t>d</a:t>
            </a:r>
            <a:r>
              <a:rPr lang="en-US" altLang="en-US" sz="2000" i="1">
                <a:latin typeface="Cambria" panose="02040503050406030204" charset="0"/>
                <a:cs typeface="Cambria" panose="02040503050406030204" charset="0"/>
              </a:rPr>
              <a:t>emonstration of optimal policy learning</a:t>
            </a:r>
            <a:endParaRPr lang="en-US" altLang="en-US" sz="2000" i="1">
              <a:latin typeface="Cambria" panose="02040503050406030204" charset="0"/>
              <a:cs typeface="Cambria" panose="02040503050406030204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Conclusion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 – </a:t>
            </a:r>
            <a:r>
              <a:rPr lang="en-US" altLang="en-US" sz="2000" i="1">
                <a:latin typeface="Cambria" panose="02040503050406030204" charset="0"/>
                <a:cs typeface="Cambria" panose="02040503050406030204" charset="0"/>
              </a:rPr>
              <a:t>key findings : Q-Learning improves adaptability and energy efficiency</a:t>
            </a:r>
            <a:endParaRPr lang="en-US" altLang="en-US" sz="2000" i="1">
              <a:latin typeface="Cambria" panose="02040503050406030204" charset="0"/>
              <a:cs typeface="Cambria" panose="02040503050406030204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Future Work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 – </a:t>
            </a:r>
            <a:r>
              <a:rPr lang="en-US" altLang="en-US" sz="2000" i="1">
                <a:latin typeface="Cambria" panose="02040503050406030204" charset="0"/>
                <a:cs typeface="Cambria" panose="02040503050406030204" charset="0"/>
              </a:rPr>
              <a:t>extensions with swarm intelligence, reward shaping and hyperparameter tuning</a:t>
            </a:r>
            <a:endParaRPr lang="en-US" altLang="en-US" sz="2000" i="1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-698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3746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11070590" y="667004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789285" y="665861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4948555" y="340360"/>
            <a:ext cx="2263140" cy="730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+mj-lt"/>
              <a:buNone/>
            </a:pPr>
            <a:r>
              <a:rPr lang="en-US" altLang="en-US" sz="3200" b="1">
                <a:latin typeface="Cambria" panose="02040503050406030204" charset="0"/>
                <a:cs typeface="Cambria" panose="02040503050406030204" charset="0"/>
              </a:rPr>
              <a:t>Conclusion </a:t>
            </a: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582420" y="1558290"/>
            <a:ext cx="9345930" cy="4150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The Gridworld example demonstrated how Q-Learning can learn an optimal policy through trial-and-error interactions.</a:t>
            </a:r>
            <a:endParaRPr lang="en-US" altLang="en-US" sz="2000" b="1">
              <a:latin typeface="Cambria" panose="02040503050406030204" charset="0"/>
              <a:cs typeface="Cambria" panose="0204050305040603020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Applying the same principle to Cluster Head (CH) selection in WSNs:</a:t>
            </a:r>
            <a:endParaRPr lang="en-US" altLang="en-US" sz="2000" b="1">
              <a:latin typeface="Cambria" panose="02040503050406030204" charset="0"/>
              <a:cs typeface="Cambria" panose="02040503050406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Makes the system adaptive with dynamic decision-making.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Balances energy consumption across heterogeneous nodes.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Improves fairness in CH election, reducing premature node deaths.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Overall, Q-Learning integration has the potential to prolong network lifetime compared to traditional approaches.</a:t>
            </a:r>
            <a:endParaRPr lang="en-US" altLang="en-US" sz="2000" b="1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Mermaid Chart - Create complex, visual diagrams with text. A smarter way of creating diagrams.-2025-09-08-1203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74585" y="-45720"/>
            <a:ext cx="4775835" cy="6784340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0" y="-1270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1778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79480" y="665289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803255" y="666813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755650" y="287655"/>
            <a:ext cx="2585085" cy="730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+mj-lt"/>
              <a:buNone/>
            </a:pPr>
            <a:r>
              <a:rPr lang="en-US" altLang="en-US" sz="3200" b="1">
                <a:latin typeface="Cambria" panose="02040503050406030204" charset="0"/>
                <a:cs typeface="Cambria" panose="02040503050406030204" charset="0"/>
              </a:rPr>
              <a:t>Future Work</a:t>
            </a: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71855" y="1018540"/>
            <a:ext cx="6602095" cy="54927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Immediate Extension:</a:t>
            </a:r>
            <a:endParaRPr lang="en-US" altLang="en-US" sz="2000" b="1">
              <a:latin typeface="Cambria" panose="02040503050406030204" charset="0"/>
              <a:cs typeface="Cambria" panose="02040503050406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Integrating Q-Learning into CH Selection: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1257300" lvl="2" indent="-342900">
              <a:buSzPct val="65000"/>
              <a:buFont typeface="Wingdings" panose="05000000000000000000" charset="0"/>
              <a:buChar char="§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Enable adaptive and dynamic decision-making.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1257300" lvl="2" indent="-342900">
              <a:buSzPct val="65000"/>
              <a:buFont typeface="Wingdings" panose="05000000000000000000" charset="0"/>
              <a:buChar char="§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Balance energy consumption across heterogeneous nodes.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Scope for Further Enhancement:</a:t>
            </a:r>
            <a:endParaRPr lang="en-US" altLang="en-US" sz="2000" b="1">
              <a:latin typeface="Cambria" panose="02040503050406030204" charset="0"/>
              <a:cs typeface="Cambria" panose="02040503050406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Combine Swarm Intelligence with Q-Learning for deeper optimization.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Define more granular state spaces to capture diverse network conditions.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Apply efficient reward shaping strategies to accelerate learning.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Perform systematic hyperparameter tuning (e.g., learning rate α, discount factor γ, exploration rate ε).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392795" y="6604000"/>
            <a:ext cx="2255520" cy="248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400" i="1">
                <a:latin typeface="Cambria" panose="02040503050406030204" charset="0"/>
                <a:cs typeface="Cambria" panose="02040503050406030204" charset="0"/>
              </a:rPr>
              <a:t>Fig 10: Process Flow Chart</a:t>
            </a:r>
            <a:endParaRPr lang="en-US" altLang="en-US" sz="1400" i="1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-698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3746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11070590" y="667004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789285" y="665861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4787900" y="179070"/>
            <a:ext cx="2616835" cy="730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+mj-lt"/>
              <a:buNone/>
            </a:pPr>
            <a:r>
              <a:rPr lang="en-US" altLang="en-US" sz="3200" b="1">
                <a:latin typeface="Cambria" panose="02040503050406030204" charset="0"/>
                <a:cs typeface="Cambria" panose="02040503050406030204" charset="0"/>
              </a:rPr>
              <a:t>References</a:t>
            </a: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graphicFrame>
        <p:nvGraphicFramePr>
          <p:cNvPr id="5" name="Table 4"/>
          <p:cNvGraphicFramePr/>
          <p:nvPr>
            <p:custDataLst>
              <p:tags r:id="rId1"/>
            </p:custDataLst>
          </p:nvPr>
        </p:nvGraphicFramePr>
        <p:xfrm>
          <a:off x="584200" y="1017270"/>
          <a:ext cx="11044555" cy="5104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4555"/>
              </a:tblGrid>
              <a:tr h="4064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[1] Online 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  <a:sym typeface="+mn-ea"/>
                        </a:rPr>
                        <a:t>Data Source: 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  <a:sym typeface="+mn-ea"/>
                        </a:rPr>
                        <a:t>Directorate General of Mines Safety (DGMS) - https://www.dgms.gov.in</a:t>
                      </a:r>
                      <a:endParaRPr lang="en-US" altLang="en-US" sz="1800" b="0">
                        <a:solidFill>
                          <a:schemeClr val="tx1"/>
                        </a:solidFill>
                        <a:latin typeface="Cambria" panose="02040503050406030204" charset="0"/>
                        <a:cs typeface="Cambria" panose="02040503050406030204" charset="0"/>
                        <a:sym typeface="+mn-ea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21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[2] 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B. R. Al-Kaseem, Z. K. Taha, S. W. Abdulmajeedand H. S. Al-Raweshidy, “</a:t>
                      </a:r>
                      <a:r>
                        <a:rPr lang="en-US" altLang="en-US" sz="1800" b="0" i="1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Optimized energy–efficient path planning strategy in WSN with multiple mobile sinks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,” IEEE Access, vol. 9, pp. 79994–80007, Jun. 2021, doi: 10.1109/ACCESS.2021.3087086</a:t>
                      </a:r>
                      <a:endParaRPr lang="en-US" altLang="en-US" sz="1800" b="0">
                        <a:solidFill>
                          <a:schemeClr val="tx1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21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[3] 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R. Alsaqour, E. S. Ali, R. A. Mokhtar, R. A. Saeed, H. Alhumyaniand M. Abdelhaq, “</a:t>
                      </a:r>
                      <a:r>
                        <a:rPr lang="en-US" altLang="en-US" sz="1800" b="0" i="1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Efficient energy mechanism in heterogeneous WSNs for underground mining monitoring applications,”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 IEEE Access, vol. 10, pp. 100123–100138, Jul. 2022, doi: 10.1109/ACCESS.2022.3188654.</a:t>
                      </a:r>
                      <a:endParaRPr lang="en-US" altLang="en-US" sz="1800" b="0">
                        <a:solidFill>
                          <a:schemeClr val="tx1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21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[4] 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F. M. Salman, A. A. Mohammedand A. F. Mutar, “</a:t>
                      </a:r>
                      <a:r>
                        <a:rPr lang="en-US" altLang="en-US" sz="1800" b="0" i="1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Optimization of LEACH protocol for WSNs in terms of energy efficiency and network lifetime,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” Journal of Cyber Security and Mobility, </a:t>
                      </a:r>
                      <a:r>
                        <a:rPr lang="en-US" altLang="en-US" sz="180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  <a:sym typeface="+mn-ea"/>
                        </a:rPr>
                        <a:t>IEEE 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vol. 12, no. 3, pp. 275–296, May 2023, doi: 10.13052/jcsm2245-1439.1232.</a:t>
                      </a:r>
                      <a:endParaRPr lang="en-US" altLang="en-US" sz="1800" b="0">
                        <a:solidFill>
                          <a:schemeClr val="tx1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21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[5] 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M. Gamal, N. E. Mekky, H. H. Solimanand N. A. Hikal, “</a:t>
                      </a:r>
                      <a:r>
                        <a:rPr lang="en-US" altLang="en-US" sz="1800" b="0" i="1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Enhancing the lifetime of wireless sensor networks using fuzzy logic LEACH technique-based particle swarm optimization,”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 IEEE Access, vol. 10, pp. 36935–36948, Mar. 2022, doi: 10.1109/ACCESS.2022.3163254.</a:t>
                      </a:r>
                      <a:endParaRPr lang="en-US" altLang="en-US" sz="1800" b="0">
                        <a:solidFill>
                          <a:schemeClr val="tx1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21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[6] 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S. Mohapatra, P. K. Behera, P. K. Sahoo, S. K. Bisoy, K. L. Huiand M. Sain, “</a:t>
                      </a:r>
                      <a:r>
                        <a:rPr lang="en-US" altLang="en-US" sz="1800" b="0" i="1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Mobility induced multi-hop LEACH protocol in heterogeneous mobile network,”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 *IEEE Access*, vol. 10, pp. 132895–132907, Dec. 2022, doi: 10.1109/ACCESS.2022.3228576.</a:t>
                      </a:r>
                      <a:endParaRPr lang="en-US" altLang="en-US" sz="1800" b="0">
                        <a:solidFill>
                          <a:schemeClr val="tx1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698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3746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11070590" y="667004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789285" y="665861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4787900" y="179070"/>
            <a:ext cx="2616835" cy="730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+mj-lt"/>
              <a:buNone/>
            </a:pPr>
            <a:r>
              <a:rPr lang="en-US" altLang="en-US" sz="3200" b="1">
                <a:latin typeface="Cambria" panose="02040503050406030204" charset="0"/>
                <a:cs typeface="Cambria" panose="02040503050406030204" charset="0"/>
              </a:rPr>
              <a:t>References</a:t>
            </a: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graphicFrame>
        <p:nvGraphicFramePr>
          <p:cNvPr id="5" name="Table 4"/>
          <p:cNvGraphicFramePr/>
          <p:nvPr>
            <p:custDataLst>
              <p:tags r:id="rId1"/>
            </p:custDataLst>
          </p:nvPr>
        </p:nvGraphicFramePr>
        <p:xfrm>
          <a:off x="584200" y="1156970"/>
          <a:ext cx="11044555" cy="5104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4555"/>
              </a:tblGrid>
              <a:tr h="4064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[7] 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  <a:sym typeface="+mn-ea"/>
                        </a:rPr>
                        <a:t>Zhu, B., Bedeer, E., Nguyen, H. H., Barton, R., &amp; Henry, J. (2022). “</a:t>
                      </a:r>
                      <a:r>
                        <a:rPr lang="en-US" altLang="en-US" sz="1800" b="0" i="1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  <a:sym typeface="+mn-ea"/>
                        </a:rPr>
                        <a:t>UAV Trajectory Planning in Wireless Sensor Networks for Energy Consumption Minimization by Deep Reinforcement Learning”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  <a:sym typeface="+mn-ea"/>
                        </a:rPr>
                        <a:t>. IEEE Transactions on Vehicular Technology, 70(9), 9540–9554. doi:10.1109/TVT.2021.3102161</a:t>
                      </a:r>
                      <a:r>
                        <a:rPr 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 </a:t>
                      </a:r>
                      <a:endParaRPr lang="en-US" altLang="en-US" sz="1800" b="0">
                        <a:solidFill>
                          <a:schemeClr val="tx1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21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[8] 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Abose, T. A., Tekulapally, V., Kejela, D. C., Megersa, K. T., Daka, S. T., &amp; Jember, K. A. (2024). “</a:t>
                      </a:r>
                      <a:r>
                        <a:rPr lang="en-US" altLang="en-US" sz="1800" b="0" i="1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Optimized Cluster Routing Protocol With Energy-Sustainable Mechanisms for Wireless Sensor Networks.”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 IEEE Access, 12, 99661-99671. doi:10.1109/ACCESS.2024.3429645</a:t>
                      </a:r>
                      <a:endParaRPr lang="en-US" altLang="en-US" sz="1800" b="0">
                        <a:solidFill>
                          <a:schemeClr val="tx1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21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[9] 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Chowdhury, A. R., Bakshi, S. C., Pramanik, A., &amp; Roy, G. C. (2024). “</a:t>
                      </a:r>
                      <a:r>
                        <a:rPr lang="en-US" altLang="en-US" sz="1800" b="0" i="1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Design and Study of LoRa-Based IIoT Network for Underground Coal Mine Environment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.” IEEE Access. DOI: 10.1109/ACCESS.2024</a:t>
                      </a:r>
                      <a:endParaRPr lang="en-US" altLang="en-US" sz="1800" b="0">
                        <a:solidFill>
                          <a:schemeClr val="tx1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[10] </a:t>
                      </a:r>
                      <a:r>
                        <a:rPr lang="en-US" altLang="en-US" sz="180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  <a:sym typeface="+mn-ea"/>
                        </a:rPr>
                        <a:t> Abdul Aleem &amp; Rajesh Thumma “</a:t>
                      </a:r>
                      <a:r>
                        <a:rPr lang="en-US" altLang="en-US" sz="1800" b="0" i="1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Optimizing Energy Efficiency in IoT-Enabled Wireless Sensor Networks Using an Integrated EEKA-K-means Approach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” by EEE Sensors Journal, 2025. DOI: 10.1109/JSEN.2025.3582381</a:t>
                      </a:r>
                      <a:endParaRPr lang="en-US" altLang="en-US" sz="1800" b="0">
                        <a:solidFill>
                          <a:schemeClr val="tx1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21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[11] Available Online Book : 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https://web.stanford.edu/class/psych209/Readings/SuttonBartoIPRLBook2ndEd.pdf</a:t>
                      </a:r>
                      <a:endParaRPr lang="en-US" altLang="en-US" sz="1800" b="0">
                        <a:solidFill>
                          <a:schemeClr val="tx1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21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[12] </a:t>
                      </a:r>
                      <a:r>
                        <a:rPr lang="en-US" sz="180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  <a:sym typeface="+mn-ea"/>
                        </a:rPr>
                        <a:t>Available Online Book and Resources: </a:t>
                      </a:r>
                      <a:r>
                        <a:rPr lang="en-US" altLang="en-US" sz="180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  <a:sym typeface="+mn-ea"/>
                        </a:rPr>
                        <a:t>https://github.com/imshubhamcodex/ql--resources</a:t>
                      </a:r>
                      <a:endParaRPr lang="en-US" altLang="en-US" sz="1800" b="0">
                        <a:solidFill>
                          <a:schemeClr val="tx1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Oval 4"/>
          <p:cNvSpPr/>
          <p:nvPr/>
        </p:nvSpPr>
        <p:spPr>
          <a:xfrm>
            <a:off x="3821430" y="1387475"/>
            <a:ext cx="4284980" cy="40830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0" y="-698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3746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11070590" y="667004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789285" y="665861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4710430" y="2657475"/>
            <a:ext cx="27305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>
                <a:latin typeface="Cambria" panose="02040503050406030204" charset="0"/>
                <a:cs typeface="Cambria" panose="02040503050406030204" charset="0"/>
              </a:rPr>
              <a:t>Thank You</a:t>
            </a:r>
            <a:endParaRPr lang="en-US" sz="400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201285" y="3569335"/>
            <a:ext cx="17481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latin typeface="Cambria" panose="02040503050406030204" charset="0"/>
                <a:cs typeface="Cambria" panose="02040503050406030204" charset="0"/>
              </a:rPr>
              <a:t>Open to Q&amp;A</a:t>
            </a:r>
            <a:endParaRPr lang="en-US" sz="200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364230" y="1320800"/>
            <a:ext cx="1587500" cy="1616710"/>
          </a:xfrm>
          <a:prstGeom prst="ellipse">
            <a:avLst/>
          </a:prstGeom>
          <a:solidFill>
            <a:srgbClr val="FCAD36"/>
          </a:solidFill>
          <a:ln>
            <a:solidFill>
              <a:srgbClr val="FF6C0D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033260" y="3916045"/>
            <a:ext cx="1587500" cy="1616710"/>
          </a:xfrm>
          <a:prstGeom prst="ellipse">
            <a:avLst/>
          </a:prstGeom>
          <a:solidFill>
            <a:srgbClr val="FCAD36"/>
          </a:solidFill>
          <a:ln>
            <a:solidFill>
              <a:srgbClr val="FF6C0D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 descr="1578393855_image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82715" y="-10160"/>
            <a:ext cx="5693410" cy="6867525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0" y="-698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3746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609600" y="335915"/>
            <a:ext cx="2929255" cy="641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3200" b="1">
                <a:latin typeface="Cambria" panose="02040503050406030204" charset="0"/>
                <a:cs typeface="Cambria" panose="02040503050406030204" charset="0"/>
              </a:rPr>
              <a:t>Background </a:t>
            </a: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95630" y="1023620"/>
            <a:ext cx="5913120" cy="557149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>
                <a:rot lat="0" lon="0" rev="0"/>
              </a:camera>
              <a:lightRig rig="threePt" dir="t"/>
            </a:scene3d>
          </a:bodyPr>
          <a:p>
            <a:pPr marL="457200" indent="-4572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Mining Industry: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 The India’s major 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mining regions are Jharkhand, Odisha, Chhattisgarh, Madhya Pradesh and Karnataka.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Common Risks: </a:t>
            </a:r>
            <a:endParaRPr lang="en-US" altLang="en-US" sz="2000" b="1">
              <a:latin typeface="Cambria" panose="02040503050406030204" charset="0"/>
              <a:cs typeface="Cambria" panose="0204050305040603020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Gas leaks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Explosions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Roof collapses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Equipment Failures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India’s mining sector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: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Non Metallic mines (53 operational)</a:t>
            </a:r>
            <a:endParaRPr lang="en-US" alt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1257300" lvl="2" indent="-342900">
              <a:buSzPct val="65000"/>
              <a:buFont typeface="Wingdings" panose="05000000000000000000" charset="0"/>
              <a:buChar char="§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Depth: Typically from 200 m to 600 m.</a:t>
            </a:r>
            <a:endParaRPr lang="en-US" alt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1257300" lvl="2" indent="-342900">
              <a:buSzPct val="65000"/>
              <a:buFont typeface="Wingdings" panose="05000000000000000000" charset="0"/>
              <a:buChar char="§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Long: Typcally 2km to 4km.</a:t>
            </a:r>
            <a:endParaRPr lang="en-US" alt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1371600" lvl="2" indent="-457200">
              <a:buSzPct val="65000"/>
              <a:buFont typeface="Wingdings" panose="05000000000000000000" charset="0"/>
              <a:buChar char="§"/>
            </a:pPr>
            <a:endParaRPr lang="en-US" alt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Metallic mines (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182 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operational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)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1371600" lvl="2" indent="-457200">
              <a:buSzPct val="65000"/>
              <a:buFont typeface="Wingdings" panose="05000000000000000000" charset="0"/>
              <a:buChar char="§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Depth: Typically from  1km to 4km.</a:t>
            </a:r>
            <a:endParaRPr lang="en-US" alt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1371600" lvl="2" indent="-457200">
              <a:buSzPct val="65000"/>
              <a:buFont typeface="Wingdings" panose="05000000000000000000" charset="0"/>
              <a:buChar char="§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Long: Typcally 2km to 5km.</a:t>
            </a:r>
            <a:endParaRPr lang="en-US" alt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457200" indent="-4572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482715" y="6343015"/>
            <a:ext cx="2536825" cy="4845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400" i="1">
                <a:latin typeface="Cambria" panose="02040503050406030204" charset="0"/>
                <a:cs typeface="Cambria" panose="02040503050406030204" charset="0"/>
                <a:sym typeface="+mn-ea"/>
              </a:rPr>
              <a:t>Data Source: </a:t>
            </a:r>
            <a:r>
              <a:rPr lang="en-US" altLang="en-US" sz="1400" i="1">
                <a:latin typeface="Cambria" panose="02040503050406030204" charset="0"/>
                <a:cs typeface="Cambria" panose="02040503050406030204" charset="0"/>
                <a:sym typeface="+mn-ea"/>
              </a:rPr>
              <a:t>DGMS [1] </a:t>
            </a:r>
            <a:endParaRPr lang="en-US" altLang="en-US" sz="1400" i="1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r>
              <a:rPr lang="en-US" altLang="en-US" sz="1400" i="1">
                <a:latin typeface="Cambria" panose="02040503050406030204" charset="0"/>
                <a:cs typeface="Cambria" panose="02040503050406030204" charset="0"/>
                <a:sym typeface="+mn-ea"/>
              </a:rPr>
              <a:t>Fig 1: Mines Location </a:t>
            </a:r>
            <a:endParaRPr lang="en-US" sz="1400"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Table 4"/>
          <p:cNvGraphicFramePr/>
          <p:nvPr>
            <p:custDataLst>
              <p:tags r:id="rId2"/>
            </p:custDataLst>
          </p:nvPr>
        </p:nvGraphicFramePr>
        <p:xfrm>
          <a:off x="789305" y="4408805"/>
          <a:ext cx="10934700" cy="2450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5955"/>
                <a:gridCol w="3448050"/>
                <a:gridCol w="2781300"/>
                <a:gridCol w="2779395"/>
              </a:tblGrid>
              <a:tr h="420370">
                <a:tc>
                  <a:txBody>
                    <a:bodyPr/>
                    <a:p>
                      <a:pPr algn="l"/>
                      <a:r>
                        <a:rPr lang="en-US" sz="1800">
                          <a:solidFill>
                            <a:schemeClr val="bg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Date</a:t>
                      </a:r>
                      <a:endParaRPr lang="en-US" sz="1800">
                        <a:solidFill>
                          <a:schemeClr val="bg1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marL="0" marR="0" marT="0" marB="0" anchor="ctr" anchorCtr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chemeClr val="bg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Location</a:t>
                      </a:r>
                      <a:endParaRPr lang="en-US" sz="1800">
                        <a:solidFill>
                          <a:schemeClr val="bg1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olidFill>
                            <a:schemeClr val="bg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Accident</a:t>
                      </a:r>
                      <a:endParaRPr lang="en-US" altLang="en-US" sz="1800">
                        <a:solidFill>
                          <a:schemeClr val="bg1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olidFill>
                            <a:schemeClr val="bg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Fatalities</a:t>
                      </a:r>
                      <a:endParaRPr lang="en-US" altLang="en-US" sz="1800">
                        <a:solidFill>
                          <a:schemeClr val="bg1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Cambria" panose="02040503050406030204" charset="0"/>
                          <a:cs typeface="Cambria" panose="02040503050406030204" charset="0"/>
                        </a:rPr>
                        <a:t>March 6, 2025</a:t>
                      </a:r>
                      <a:endParaRPr lang="en-US" altLang="en-US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Cambria" panose="02040503050406030204" charset="0"/>
                          <a:cs typeface="Cambria" panose="02040503050406030204" charset="0"/>
                        </a:rPr>
                        <a:t>Betul district, Madhya Pradesh (WCL, Chhatarpur mine)</a:t>
                      </a:r>
                      <a:endParaRPr lang="en-US" altLang="en-US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Cambria" panose="02040503050406030204" charset="0"/>
                          <a:cs typeface="Cambria" panose="02040503050406030204" charset="0"/>
                        </a:rPr>
                        <a:t>Roof collapse inside an underground coal mine</a:t>
                      </a:r>
                      <a:endParaRPr lang="en-US" altLang="en-US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Cambria" panose="02040503050406030204" charset="0"/>
                          <a:cs typeface="Cambria" panose="02040503050406030204" charset="0"/>
                        </a:rPr>
                        <a:t>3 killed, 1 injured</a:t>
                      </a:r>
                      <a:endParaRPr lang="en-US" altLang="en-US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724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Cambria" panose="02040503050406030204" charset="0"/>
                          <a:cs typeface="Cambria" panose="02040503050406030204" charset="0"/>
                        </a:rPr>
                        <a:t>March 5, 2025</a:t>
                      </a:r>
                      <a:endParaRPr lang="en-US" altLang="en-US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Cambria" panose="02040503050406030204" charset="0"/>
                          <a:cs typeface="Cambria" panose="02040503050406030204" charset="0"/>
                        </a:rPr>
                        <a:t>Chikhla mine (MOIL), Bhandara, Maharashtra</a:t>
                      </a:r>
                      <a:endParaRPr lang="en-US" altLang="en-US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Cambria" panose="02040503050406030204" charset="0"/>
                          <a:cs typeface="Cambria" panose="02040503050406030204" charset="0"/>
                        </a:rPr>
                        <a:t>Slab collapse at ~100 m depth</a:t>
                      </a:r>
                      <a:endParaRPr lang="en-US" altLang="en-US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Cambria" panose="02040503050406030204" charset="0"/>
                          <a:cs typeface="Cambria" panose="02040503050406030204" charset="0"/>
                        </a:rPr>
                        <a:t>4 miners died</a:t>
                      </a:r>
                      <a:endParaRPr lang="en-US" altLang="en-US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97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Cambria" panose="02040503050406030204" charset="0"/>
                          <a:cs typeface="Cambria" panose="02040503050406030204" charset="0"/>
                        </a:rPr>
                        <a:t>January 6, 2025</a:t>
                      </a:r>
                      <a:endParaRPr lang="en-US" altLang="en-US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Cambria" panose="02040503050406030204" charset="0"/>
                          <a:cs typeface="Cambria" panose="02040503050406030204" charset="0"/>
                        </a:rPr>
                        <a:t>Umrangso, Assam</a:t>
                      </a:r>
                      <a:endParaRPr lang="en-US" altLang="en-US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Cambria" panose="02040503050406030204" charset="0"/>
                          <a:cs typeface="Cambria" panose="02040503050406030204" charset="0"/>
                        </a:rPr>
                        <a:t>Coal mine flooded</a:t>
                      </a:r>
                      <a:endParaRPr lang="en-US" altLang="en-US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latin typeface="Cambria" panose="02040503050406030204" charset="0"/>
                          <a:cs typeface="Cambria" panose="02040503050406030204" charset="0"/>
                        </a:rPr>
                        <a:t>At least 9 miners died</a:t>
                      </a:r>
                      <a:endParaRPr lang="en-US" altLang="en-US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Chart 3"/>
          <p:cNvGraphicFramePr/>
          <p:nvPr/>
        </p:nvGraphicFramePr>
        <p:xfrm>
          <a:off x="7978140" y="1056005"/>
          <a:ext cx="5090160" cy="30486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9" name="Rectangles 8"/>
          <p:cNvSpPr/>
          <p:nvPr/>
        </p:nvSpPr>
        <p:spPr>
          <a:xfrm>
            <a:off x="0" y="-2095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2349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3612515" y="292100"/>
            <a:ext cx="54216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 b="1">
                <a:latin typeface="Cambria" panose="02040503050406030204" charset="0"/>
                <a:cs typeface="Cambria" panose="02040503050406030204" charset="0"/>
              </a:rPr>
              <a:t>Mining F</a:t>
            </a:r>
            <a:r>
              <a:rPr lang="en-US" altLang="en-US" sz="3200" b="1">
                <a:latin typeface="Cambria" panose="02040503050406030204" charset="0"/>
                <a:cs typeface="Cambria" panose="02040503050406030204" charset="0"/>
                <a:sym typeface="+mn-ea"/>
              </a:rPr>
              <a:t>atalities </a:t>
            </a:r>
            <a:r>
              <a:rPr lang="en-US" altLang="en-US" sz="3200" b="1">
                <a:latin typeface="Cambria" panose="02040503050406030204" charset="0"/>
                <a:cs typeface="Cambria" panose="02040503050406030204" charset="0"/>
              </a:rPr>
              <a:t>Statistics</a:t>
            </a: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709930" y="4072890"/>
            <a:ext cx="50165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>
                <a:latin typeface="Cambria" panose="02040503050406030204" charset="0"/>
                <a:cs typeface="Cambria" panose="02040503050406030204" charset="0"/>
              </a:rPr>
              <a:t>Table1.  Mines </a:t>
            </a:r>
            <a:r>
              <a:rPr lang="en-US" altLang="en-US" sz="1600">
                <a:latin typeface="Cambria" panose="02040503050406030204" charset="0"/>
                <a:cs typeface="Cambria" panose="02040503050406030204" charset="0"/>
                <a:sym typeface="+mn-ea"/>
              </a:rPr>
              <a:t>fatalities</a:t>
            </a:r>
            <a:r>
              <a:rPr lang="en-US" sz="1600">
                <a:latin typeface="Cambria" panose="02040503050406030204" charset="0"/>
                <a:cs typeface="Cambria" panose="02040503050406030204" charset="0"/>
              </a:rPr>
              <a:t> in India (2025)[1]</a:t>
            </a:r>
            <a:endParaRPr lang="en-US" sz="160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19455" y="1129030"/>
            <a:ext cx="8538845" cy="2961005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>
                <a:rot lat="0" lon="0" rev="0"/>
              </a:camera>
              <a:lightRig rig="threePt" dir="t"/>
            </a:scene3d>
          </a:bodyPr>
          <a:p>
            <a:pPr marL="457200" indent="-457200">
              <a:buFont typeface="Wingdings" panose="05000000000000000000" charset="0"/>
              <a:buChar char="v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Over 10 year period(2010 to 2020), total coal mine accidents reported is arround 30,025 and leads to total deaths of 49,615.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Globally, the annual number of fatal mining accidents is estimated to be in the range of 300 to 400.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The signal attenuation and harsh environment leads to poor communication which often a major factor in delayed evacuations, higher fatalities during emergencies.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9581515" y="4033520"/>
            <a:ext cx="1883410" cy="3568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400" i="1">
                <a:latin typeface="Cambria" panose="02040503050406030204" charset="0"/>
                <a:cs typeface="Cambria" panose="02040503050406030204" charset="0"/>
                <a:sym typeface="+mn-ea"/>
              </a:rPr>
              <a:t>Data Source: </a:t>
            </a:r>
            <a:r>
              <a:rPr lang="en-US" altLang="en-US" sz="1400" i="1">
                <a:latin typeface="Cambria" panose="02040503050406030204" charset="0"/>
                <a:cs typeface="Cambria" panose="02040503050406030204" charset="0"/>
                <a:sym typeface="+mn-ea"/>
              </a:rPr>
              <a:t>DGMS [1] </a:t>
            </a:r>
            <a:br>
              <a:rPr lang="en-US" altLang="en-US" sz="1400" i="1">
                <a:latin typeface="Cambria" panose="02040503050406030204" charset="0"/>
                <a:cs typeface="Cambria" panose="02040503050406030204" charset="0"/>
                <a:sym typeface="+mn-ea"/>
              </a:rPr>
            </a:br>
            <a:endParaRPr lang="en-US" altLang="en-US" sz="1400" i="1"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-2095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2349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4353560" y="244475"/>
            <a:ext cx="3670300" cy="730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+mj-lt"/>
              <a:buNone/>
            </a:pPr>
            <a:r>
              <a:rPr lang="en-US" altLang="en-US" sz="3200" b="1">
                <a:latin typeface="Cambria" panose="02040503050406030204" charset="0"/>
                <a:cs typeface="Cambria" panose="02040503050406030204" charset="0"/>
              </a:rPr>
              <a:t>Literature Review</a:t>
            </a: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graphicFrame>
        <p:nvGraphicFramePr>
          <p:cNvPr id="4" name="Table 3"/>
          <p:cNvGraphicFramePr/>
          <p:nvPr>
            <p:custDataLst>
              <p:tags r:id="rId1"/>
            </p:custDataLst>
          </p:nvPr>
        </p:nvGraphicFramePr>
        <p:xfrm>
          <a:off x="906780" y="1067435"/>
          <a:ext cx="10563860" cy="5469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4795"/>
                <a:gridCol w="2370455"/>
                <a:gridCol w="1334135"/>
                <a:gridCol w="2784475"/>
              </a:tblGrid>
              <a:tr h="78105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en-US" sz="2000">
                          <a:latin typeface="Cambria" panose="02040503050406030204" charset="0"/>
                          <a:cs typeface="Cambria" panose="02040503050406030204" charset="0"/>
                        </a:rPr>
                        <a:t>Paper &amp; Year</a:t>
                      </a:r>
                      <a:endParaRPr lang="en-US" altLang="en-US" sz="20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anchor="ctr" anchorCtr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latin typeface="Cambria" panose="02040503050406030204" charset="0"/>
                          <a:cs typeface="Cambria" panose="02040503050406030204" charset="0"/>
                        </a:rPr>
                        <a:t>Optimization Technique Used</a:t>
                      </a:r>
                      <a:endParaRPr lang="en-US" altLang="en-US" sz="20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anchor="ctr" anchorCtr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latin typeface="Cambria" panose="02040503050406030204" charset="0"/>
                          <a:cs typeface="Cambria" panose="02040503050406030204" charset="0"/>
                        </a:rPr>
                        <a:t>N/w Lifetime Improved</a:t>
                      </a:r>
                      <a:endParaRPr lang="en-US" altLang="en-US" sz="20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anchor="ctr" anchorCtr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latin typeface="Cambria" panose="02040503050406030204" charset="0"/>
                          <a:cs typeface="Cambria" panose="02040503050406030204" charset="0"/>
                        </a:rPr>
                        <a:t>Limitations / Research gap</a:t>
                      </a:r>
                      <a:endParaRPr lang="en-US" altLang="en-US" sz="20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anchor="ctr" anchorCtr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8928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Al-Kaseem et al. (2021) Optimized Energy-Efficient Path Planning with Multiple Mobile Sinks[2]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Ant Colony Optimization + Genetic Algorithm + Simulated Annealing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66% vs. standard LEACH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Heavy computation demand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Static environment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928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Raed et al. (2022) Efficient Energy Mechanism for Underground Mining Monitoring[3]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Enhanced LEACH + DEECP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25% vs standard LEACH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No mobility support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Static </a:t>
                      </a: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  <a:sym typeface="+mn-ea"/>
                        </a:rPr>
                        <a:t>environment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928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Salman et al. (2022) Optimization of LEACH Protocol for WSNs in Terms of Energy Efficiency and Network Lifetime[4]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Particle Swarm Optimization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30% vs. standard LEACH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No mobility support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Non h</a:t>
                      </a: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  <a:sym typeface="+mn-ea"/>
                        </a:rPr>
                        <a:t>eterogeneous environmnt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928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Gamal et al. (2022) Enhancing Lifetime of WSNs Using Fuzzy Logic LEACH and </a:t>
                      </a: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  <a:sym typeface="+mn-ea"/>
                        </a:rPr>
                        <a:t>Particle Swarm Optimization</a:t>
                      </a: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[5]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Fuzzy + </a:t>
                      </a: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  <a:sym typeface="+mn-ea"/>
                        </a:rPr>
                        <a:t>Particle Swarm Optimization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  <a:p>
                      <a:pPr>
                        <a:buNone/>
                      </a:pP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18% vs. standard LEACH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Increased control overhead from fuzzy inference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928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Mohapatra et al. (2022) Mobility Induced Multi-Hop LEACH Protocol in Heterogeneous Mobile Network[6]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Modified multi-hop LEACH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20% vs. standard LEACH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Assumes uniform mobility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  <a:sym typeface="+mn-ea"/>
                        </a:rPr>
                        <a:t>Non h</a:t>
                      </a: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  <a:sym typeface="+mn-ea"/>
                        </a:rPr>
                        <a:t>eterogeneous environmnt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-2095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2349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4353560" y="244475"/>
            <a:ext cx="3670300" cy="730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+mj-lt"/>
              <a:buNone/>
            </a:pPr>
            <a:r>
              <a:rPr lang="en-US" altLang="en-US" sz="3200" b="1">
                <a:latin typeface="Cambria" panose="02040503050406030204" charset="0"/>
                <a:cs typeface="Cambria" panose="02040503050406030204" charset="0"/>
              </a:rPr>
              <a:t>Literature Review</a:t>
            </a: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graphicFrame>
        <p:nvGraphicFramePr>
          <p:cNvPr id="4" name="Table 3"/>
          <p:cNvGraphicFramePr/>
          <p:nvPr>
            <p:custDataLst>
              <p:tags r:id="rId1"/>
            </p:custDataLst>
          </p:nvPr>
        </p:nvGraphicFramePr>
        <p:xfrm>
          <a:off x="906780" y="1082040"/>
          <a:ext cx="10563860" cy="5469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4795"/>
                <a:gridCol w="2370455"/>
                <a:gridCol w="1334135"/>
                <a:gridCol w="2784475"/>
              </a:tblGrid>
              <a:tr h="78105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en-US" sz="2000">
                          <a:latin typeface="Cambria" panose="02040503050406030204" charset="0"/>
                          <a:cs typeface="Cambria" panose="02040503050406030204" charset="0"/>
                        </a:rPr>
                        <a:t>Paper &amp; Year</a:t>
                      </a:r>
                      <a:endParaRPr lang="en-US" altLang="en-US" sz="20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anchor="ctr" anchorCtr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latin typeface="Cambria" panose="02040503050406030204" charset="0"/>
                          <a:cs typeface="Cambria" panose="02040503050406030204" charset="0"/>
                        </a:rPr>
                        <a:t>Optimization Technique Used</a:t>
                      </a:r>
                      <a:endParaRPr lang="en-US" altLang="en-US" sz="20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anchor="ctr" anchorCtr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latin typeface="Cambria" panose="02040503050406030204" charset="0"/>
                          <a:cs typeface="Cambria" panose="02040503050406030204" charset="0"/>
                        </a:rPr>
                        <a:t>N/w Lifetime Improved</a:t>
                      </a:r>
                      <a:endParaRPr lang="en-US" altLang="en-US" sz="20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anchor="ctr" anchorCtr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latin typeface="Cambria" panose="02040503050406030204" charset="0"/>
                          <a:cs typeface="Cambria" panose="02040503050406030204" charset="0"/>
                        </a:rPr>
                        <a:t>Limitations / Research gap</a:t>
                      </a:r>
                      <a:endParaRPr lang="en-US" altLang="en-US" sz="20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anchor="ctr" anchorCtr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8928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  <a:sym typeface="+mn-ea"/>
                        </a:rPr>
                        <a:t>Botao Zhu et al. (2022)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UAV Trajectory Planning in Wireless Sensor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Networks by Deep Reinforcement Learning[7]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Used Deep Q-Network using neural network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Better 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Routing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Centralize control 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Computation heavy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928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Tadele A. Abose et al. (2023) Optimized Cluster Routing Protocol With Energy-Sustainable Mechanisms for Wireless Sensor Networks[8]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Stable Election Protocol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36%</a:t>
                      </a: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  <a:sym typeface="+mn-ea"/>
                        </a:rPr>
                        <a:t> vs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  <a:sym typeface="+mn-ea"/>
                        </a:rPr>
                        <a:t>standard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  <a:sym typeface="+mn-ea"/>
                        </a:rPr>
                        <a:t>LEACH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  <a:p>
                      <a:pPr>
                        <a:buNone/>
                      </a:pP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No Multi-hopping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928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  <a:sym typeface="+mn-ea"/>
                        </a:rPr>
                        <a:t>Saikat Chandra </a:t>
                      </a: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  <a:sym typeface="+mn-ea"/>
                        </a:rPr>
                        <a:t>et al. </a:t>
                      </a: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  <a:sym typeface="+mn-ea"/>
                        </a:rPr>
                        <a:t>(2024) LoRa-Based IIoT Network for Underground Coal Mine Environment[9]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  <a:p>
                      <a:pPr>
                        <a:buNone/>
                      </a:pP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  <a:sym typeface="+mn-ea"/>
                        </a:rPr>
                        <a:t>Used LoRa to perform P2P communication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N/A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  <a:sym typeface="+mn-ea"/>
                        </a:rPr>
                        <a:t>Clustering is missing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  <a:p>
                      <a:pPr>
                        <a:buNone/>
                      </a:pP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928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  <a:sym typeface="+mn-ea"/>
                        </a:rPr>
                        <a:t>Aleem &amp; Thumma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  <a:sym typeface="+mn-ea"/>
                        </a:rPr>
                        <a:t>(2025) Hybrid DEEC EEKA RL 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  <a:sym typeface="+mn-ea"/>
                        </a:rPr>
                        <a:t>in IoT- WSNs[10]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  <a:sym typeface="+mn-ea"/>
                        </a:rPr>
                        <a:t>Residual energy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  <a:sym typeface="+mn-ea"/>
                        </a:rPr>
                        <a:t>ratio (DEEC) EEKA constraints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  <a:p>
                      <a:pPr>
                        <a:buNone/>
                      </a:pP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  <a:sym typeface="+mn-ea"/>
                        </a:rPr>
                        <a:t>17.5% vs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  <a:sym typeface="+mn-ea"/>
                        </a:rPr>
                        <a:t>standard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  <a:sym typeface="+mn-ea"/>
                        </a:rPr>
                        <a:t>LEACH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  <a:p>
                      <a:pPr>
                        <a:buNone/>
                      </a:pP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  <a:sym typeface="+mn-ea"/>
                        </a:rPr>
                        <a:t>Computational overhead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  <a:sym typeface="+mn-ea"/>
                        </a:rPr>
                        <a:t>from RL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-698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3746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3612515" y="292100"/>
            <a:ext cx="49669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 b="1">
                <a:latin typeface="Cambria" panose="02040503050406030204" charset="0"/>
                <a:cs typeface="Cambria" panose="02040503050406030204" charset="0"/>
              </a:rPr>
              <a:t>Mining F</a:t>
            </a:r>
            <a:r>
              <a:rPr lang="en-US" altLang="en-US" sz="3200" b="1">
                <a:latin typeface="Cambria" panose="02040503050406030204" charset="0"/>
                <a:cs typeface="Cambria" panose="02040503050406030204" charset="0"/>
                <a:sym typeface="+mn-ea"/>
              </a:rPr>
              <a:t>atalities Trend</a:t>
            </a:r>
            <a:endParaRPr lang="en-US" altLang="en-US" sz="3200" b="1"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graphicFrame>
        <p:nvGraphicFramePr>
          <p:cNvPr id="6" name="Chart 5"/>
          <p:cNvGraphicFramePr/>
          <p:nvPr/>
        </p:nvGraphicFramePr>
        <p:xfrm>
          <a:off x="1358265" y="971550"/>
          <a:ext cx="9364980" cy="5447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8928735" y="6139815"/>
            <a:ext cx="1984375" cy="2774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400">
                <a:latin typeface="Cambria" panose="02040503050406030204" charset="0"/>
                <a:cs typeface="Cambria" panose="02040503050406030204" charset="0"/>
              </a:rPr>
              <a:t>Data Source: </a:t>
            </a:r>
            <a:r>
              <a:rPr lang="en-US" altLang="en-US" sz="1400">
                <a:latin typeface="Cambria" panose="02040503050406030204" charset="0"/>
                <a:cs typeface="Cambria" panose="02040503050406030204" charset="0"/>
                <a:sym typeface="+mn-ea"/>
              </a:rPr>
              <a:t>DGMS[1]</a:t>
            </a:r>
            <a:endParaRPr lang="en-US" sz="1400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698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3746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3310255" y="292100"/>
            <a:ext cx="557149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 b="1">
                <a:latin typeface="Cambria" panose="02040503050406030204" charset="0"/>
                <a:cs typeface="Cambria" panose="02040503050406030204" charset="0"/>
                <a:sym typeface="+mn-ea"/>
              </a:rPr>
              <a:t>WSNs in Underground Mines</a:t>
            </a:r>
            <a:endParaRPr lang="en-US" altLang="en-US" sz="3200" b="1">
              <a:latin typeface="Cambria" panose="02040503050406030204" charset="0"/>
              <a:cs typeface="Cambria" panose="02040503050406030204" charset="0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217930" y="1124585"/>
            <a:ext cx="9834245" cy="5074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  <a:sym typeface="+mn-ea"/>
              </a:rPr>
              <a:t>Definition: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 Wireless Sensor Networks (WSNs) are networks of distributed, battery-powered sensor nodes that communicate wirelessly to monitor environment and physical parameters.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  <a:sym typeface="+mn-ea"/>
              </a:rPr>
              <a:t>Advantages in Mining:</a:t>
            </a:r>
            <a:endParaRPr lang="en-US" altLang="en-US" sz="2000" b="1">
              <a:latin typeface="Cambria" panose="02040503050406030204" charset="0"/>
              <a:cs typeface="Cambria" panose="02040503050406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Real-time hazard detection (gas leaks, roof fall risks, fires)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Early warning systems that improved worker safety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Reduced dependency on manual inspections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en-US">
              <a:latin typeface="Cambria" panose="02040503050406030204" charset="0"/>
              <a:cs typeface="Cambria" panose="02040503050406030204" charset="0"/>
            </a:endParaRPr>
          </a:p>
          <a:p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4767580" y="6454775"/>
            <a:ext cx="36169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 i="1">
                <a:latin typeface="Cambria" panose="02040503050406030204" charset="0"/>
                <a:cs typeface="Cambria" panose="02040503050406030204" charset="0"/>
              </a:rPr>
              <a:t>Fig 2: Wireless Sensor Network in Mines</a:t>
            </a:r>
            <a:endParaRPr lang="en-US" sz="1400" i="1"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8" name="Picture 7" descr="ChatGPT_Image_Sep_17__2025__05_52_50_PM-removebg-preview"/>
          <p:cNvPicPr>
            <a:picLocks noChangeAspect="1"/>
          </p:cNvPicPr>
          <p:nvPr/>
        </p:nvPicPr>
        <p:blipFill>
          <a:blip r:embed="rId1"/>
          <a:srcRect t="14466" b="23559"/>
          <a:stretch>
            <a:fillRect/>
          </a:stretch>
        </p:blipFill>
        <p:spPr>
          <a:xfrm>
            <a:off x="6414770" y="4154170"/>
            <a:ext cx="3415030" cy="2116455"/>
          </a:xfrm>
          <a:prstGeom prst="rect">
            <a:avLst/>
          </a:prstGeom>
        </p:spPr>
      </p:pic>
      <p:pic>
        <p:nvPicPr>
          <p:cNvPr id="10" name="Picture 9" descr="ChatGPT_Image_Sep_17__2025__05_56_23_PM-removebg-preview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740" y="3799205"/>
            <a:ext cx="4026535" cy="26847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-698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3746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2887980" y="351155"/>
            <a:ext cx="64166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+mj-lt"/>
              <a:buNone/>
            </a:pPr>
            <a:r>
              <a:rPr lang="en-US" altLang="en-US" sz="3200" b="1">
                <a:latin typeface="Cambria" panose="02040503050406030204" charset="0"/>
                <a:cs typeface="Cambria" panose="02040503050406030204" charset="0"/>
                <a:sym typeface="+mn-ea"/>
              </a:rPr>
              <a:t>Motivation &amp; Problem Statement</a:t>
            </a: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45210" y="1275080"/>
            <a:ext cx="10197465" cy="5088255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>
                <a:rot lat="0" lon="0" rev="0"/>
              </a:camera>
              <a:lightRig rig="threePt" dir="t"/>
            </a:scene3d>
          </a:bodyPr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Challenge:</a:t>
            </a:r>
            <a:endParaRPr lang="en-US" altLang="en-US" sz="2000" b="1">
              <a:latin typeface="Cambria" panose="02040503050406030204" charset="0"/>
              <a:cs typeface="Cambria" panose="02040503050406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Sensor nodes are battery-powered and deployed in harsh/inaccessible underground environments.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Replacing or recharging batteries is costly, unsafe or sometimes impossible.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Problem:</a:t>
            </a:r>
            <a:endParaRPr lang="en-US" altLang="en-US" sz="2000" b="1">
              <a:latin typeface="Cambria" panose="02040503050406030204" charset="0"/>
              <a:cs typeface="Cambria" panose="02040503050406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Traditional clustering and routing protocols (e.g., LEACH, DEECP) rely on static or probabilistic thresholds and do not support node heterogeneity, which leads to: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1257300" lvl="2" indent="-342900">
              <a:buSzPct val="65000"/>
              <a:buFont typeface="Wingdings" panose="05000000000000000000" charset="0"/>
              <a:buChar char="§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Uneven energy consumption across nodes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1257300" lvl="2" indent="-342900">
              <a:buSzPct val="65000"/>
              <a:buFont typeface="Wingdings" panose="05000000000000000000" charset="0"/>
              <a:buChar char="§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Premature node deaths in critical regions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1257300" lvl="2" indent="-342900">
              <a:buSzPct val="65000"/>
              <a:buFont typeface="Wingdings" panose="05000000000000000000" charset="0"/>
              <a:buChar char="§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Significant reduction in overall network lifetime and reliability.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lvl="2" indent="0">
              <a:buSzPct val="65000"/>
              <a:buFont typeface="Wingdings" panose="05000000000000000000" charset="0"/>
              <a:buNone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Need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: 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A lightweight, adaptive mechanism that incorporates node heterogeneity.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 Learn and dynamically optimize energy consumption and thereby prolong the network lifetime.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861*192"/>
  <p:tag name="TABLE_ENDDRAG_RECT" val="72*325*861*192"/>
</p:tagLst>
</file>

<file path=ppt/tags/tag2.xml><?xml version="1.0" encoding="utf-8"?>
<p:tagLst xmlns:p="http://schemas.openxmlformats.org/presentationml/2006/main">
  <p:tag name="TABLE_ENDDRAG_ORIGIN_RECT" val="831*421"/>
  <p:tag name="TABLE_ENDDRAG_RECT" val="71*85*831*421"/>
</p:tagLst>
</file>

<file path=ppt/tags/tag3.xml><?xml version="1.0" encoding="utf-8"?>
<p:tagLst xmlns:p="http://schemas.openxmlformats.org/presentationml/2006/main">
  <p:tag name="TABLE_ENDDRAG_ORIGIN_RECT" val="831*421"/>
  <p:tag name="TABLE_ENDDRAG_RECT" val="71*85*831*421"/>
</p:tagLst>
</file>

<file path=ppt/tags/tag4.xml><?xml version="1.0" encoding="utf-8"?>
<p:tagLst xmlns:p="http://schemas.openxmlformats.org/presentationml/2006/main">
  <p:tag name="TABLE_ENDDRAG_ORIGIN_RECT" val="869*410"/>
  <p:tag name="TABLE_ENDDRAG_RECT" val="37*105*869*410"/>
</p:tagLst>
</file>

<file path=ppt/tags/tag5.xml><?xml version="1.0" encoding="utf-8"?>
<p:tagLst xmlns:p="http://schemas.openxmlformats.org/presentationml/2006/main">
  <p:tag name="TABLE_ENDDRAG_ORIGIN_RECT" val="869*410"/>
  <p:tag name="TABLE_ENDDRAG_RECT" val="37*105*869*410"/>
</p:tagLst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2384804F-3998-4D57-9195-F3826E402611-1">
      <extobjdata type="2384804F-3998-4D57-9195-F3826E402611" data="ewoJIkltZ1NldHRpbmdKc29uIiA6ICJ7XCJoZWlnaHRcIjoxMy4zOTI4NTcxNDI4NTcxNDIsXCJ3aWR0aFwiOjE3Ljg1NzE0Mjg1NzE0Mjg1NH0iLAoJIkxhdGV4IiA6ICJcXHBpXioiLAoJIkxhdGV4SW1nQmFzZTY0IiA6ICJQSE4yWnlCNGJXeHVjejBpYUhSMGNEb3ZMM2QzZHk1M015NXZjbWN2TWpBd01DOXpkbWNpSUhkcFpIUm9QU0l5TGpJM04yVjRJaUJvWldsbmFIUTlJakV1TnpBelpYZ2lJSEp2YkdVOUltbHRaeUlnWm05amRYTmhZbXhsUFNKbVlXeHpaU0lnZG1sbGQwSnZlRDBpTUNBdE56UXhMamdnTVRBd05pNDJJRGMxTWk0NElpQjRiV3h1Y3pwNGJHbHVhejBpYUhSMGNEb3ZMM2QzZHk1M015NXZjbWN2TVRrNU9TOTRiR2x1YXlJZ1lYSnBZUzFvYVdSa1pXNDlJblJ5ZFdVaUlITjBlV3hsUFNKMlpYSjBhV05oYkMxaGJHbG5iam9nTFRBdU1ESTFaWGc3SUcxaGVDMTNhV1IwYURvZ09UZ2xPeUkrUEdSbFpuTStQSEJoZEdnZ2FXUTlJazFLV0MweUxWUkZXQzFKTFRGRU56QkNJaUJrUFNKTk1UTXlJQzB4TVZFNU9DQXRNVEVnT1RnZ01qSldNek5NTVRFeElEWXhVVEU0TmlBeU1Ua2dNakl3SURNek5Fd3lNamdnTXpVNFNERTVObEV4TlRnZ016VTRJREUwTWlBek5UVlVNVEF6SURNek5sRTVNaUF6TWprZ09ERWdNekU0VkRZeUlESTVOMVExTXlBeU9EVlJOVEVnTWpnMElETTRJREk0TkZFeE9TQXlPRFFnTVRrZ01qazBVVEU1SURNd01DQXpPQ0F6TWpsVU9UTWdNemt4VkRFMk5DQTBNamxSTVRjeElEUXpNU0F6T0RrZ05ETXhVVFUwT1NBME16RWdOVFV6SURRek1GRTFOek1nTkRJeklEVTNNeUEwTURKUk5UY3pJRE0zTVNBMU5ERWdNell3VVRVek5TQXpOVGdnTkRjeUlETTFPRWcwTURoTU5EQTFJRE0wTVZFek9UTWdNalk1SURNNU15QXlNakpSTXpreklERTNNQ0EwTURJZ01USTVWRFF5TVNBMk5WUTBNekVnTXpkUk5ETXhJREl3SURReE55QTFWRE00TVNBdE1UQlJNemN3SUMweE1DQXpOak1nTFRkVU16UTNJREUzVkRNek1TQTNOMUV6TXpBZ09EWWdNek13SURFeU1WRXpNekFnTVRjd0lETXpPU0F5TWpaVU16VTNJRE14T0ZRek5qY2dNelU0U0RJMk9Vd3lOamdnTXpVMFVUSTJPQ0F6TlRFZ01qUTVJREkzTlZReU1EWWdNVEUwVkRFM05TQXhOMUV4TmpRZ0xURXhJREV6TWlBdE1URmFJaTgrUEhCaGRHZ2dhV1E5SWsxS1dDMHlMVlJGV0MxT0xUSXlNVGNpSUdROUlrMHlNamtnTWpnMlVUSXhOaUEwTWpBZ01qRTJJRFF6TmxFeU1UWWdORFUwSURJME1DQTBOalJSTWpReElEUTJOQ0F5TkRVZ05EWTBWREkxTVNBME5qVlJNall6SURRMk5DQXlOek1nTkRVMlZESTRNeUEwTXpaUk1qZ3pJRFF4T1NBeU56Y2dNelUyVkRJM01DQXlPRFpNTXpJNElETXlPRkV6T0RRZ016WTVJRE00T1NBek56SlVNems1SURNM05WRTBNVElnTXpjMUlEUXlNeUF6TmpWVU5ETTFJRE16T0ZFME16VWdNekkxSURReU5TQXpNVFZSTkRJd0lETXhNaUF6TlRjZ01qZ3lWREk0T1NBeU5UQk1NelUxSURJeE9VdzBNalVnTVRnMFVUUXpOQ0F4TnpVZ05ETTBJREUyTVZFME16UWdNVFEySURReU5TQXhNelpVTkRBeElERXlOVkV6T1RNZ01USTFJRE00TXlBeE16RlVNekk0SURFM01Vd3lOekFnTWpFelVUSTRNeUEzT1NBeU9ETWdOak5STWpneklEVXpJREkzTmlBME5GUXlOVEFnTXpWUk1qTXhJRE0xSURJeU5DQTBORlF5TVRZZ05qTlJNakUySURnd0lESXlNaUF4TkROVU1qSTVJREl4TTB3eE56RWdNVGN4VVRFeE5TQXhNekFnTVRFd0lERXlOMUV4TURZZ01USTBJREV3TUNBeE1qUlJPRGNnTVRJMElEYzJJREV6TkZRMk5DQXhOakZSTmpRZ01UWTJJRFkwSURFMk9WUTJOeUF4TnpWVU56SWdNVGd4VkRneElERTRPRlE1TkNBeE9UVlVNVEV6SURJd05GUXhNemdnTWpFMVZERTNNQ0F5TXpCVU1qRXdJREkxTUV3M05DQXpNVFZSTmpVZ016STBJRFkxSURNek9GRTJOU0F6TlRNZ056UWdNell6VkRrNElETTNORkV4TURZZ016YzBJREV4TmlBek5qaFVNVGN4SURNeU9Fd3lNamtnTWpnMldpSXZQand2WkdWbWN6NDhaeUJ6ZEhKdmEyVTlJbU4xY25KbGJuUkRiMnh2Y2lJZ1ptbHNiRDBpWTNWeWNtVnVkRU52Ykc5eUlpQnpkSEp2YTJVdGQybGtkR2c5SWpBaUlIUnlZVzV6Wm05eWJUMGljMk5oYkdVb01Td3RNU2tpUGp4bklHUmhkR0V0Ylcxc0xXNXZaR1U5SW0xaGRHZ2lQanhuSUdSaGRHRXRiVzFzTFc1dlpHVTlJbTF6ZFhBaVBqeG5JR1JoZEdFdGJXMXNMVzV2WkdVOUltMXBJajQ4ZFhObElHUmhkR0V0WXowaU1VUTNNRUlpSUhoc2FXNXJPbWh5WldZOUlpTk5TbGd0TWkxVVJWZ3RTUzB4UkRjd1FpSXZQand2Wno0OFp5QmtZWFJoTFcxdGJDMXViMlJsUFNKdGJ5SWdkSEpoYm5ObWIzSnRQU0owY21GdWMyeGhkR1VvTmpBekxEUXhNeWtnYzJOaGJHVW9NQzQzTURjcElqNDhkWE5sSUdSaGRHRXRZejBpTWpJeE55SWdlR3hwYm1zNmFISmxaajBpSTAxS1dDMHlMVlJGV0MxT0xUSXlNVGNpTHo0OEwyYytQQzluUGp3dlp6NDhMMmMrUEM5emRtYysiLAoJIlJlYWxWaWV3U2l6ZUpzb24iIDogIntcImhlaWdodFwiOjI2NyxcIndpZHRoXCI6MzU3fSIKfQo="/>
    </extobj>
    <extobj name="2384804F-3998-4D57-9195-F3826E402611-2">
      <extobjdata type="2384804F-3998-4D57-9195-F3826E402611" data="ewoJIkltZ1NldHRpbmdKc29uIiA6ICJ7XCJoZWlnaHRcIjo0MC4xNzg1NzE0Mjg1NzE0MixcIndpZHRoXCI6Mzk5LjEwNzE0Mjg1NzE0MjgzfSIsCgkiTGF0ZXgiIDogIlxcYmVnaW57YWxpZ259XG5QKHNfe3QrMX0gXFxtaWQgc190LCBhX3QsIHNfe3QtMX0sIGFfe3QtMX0sIFxcZG90cywgc18wLCBhXzApICY9IFAoc197dCsxfSBcXG1pZCBzX3QsIGFfdCkgXFxcXFxuUChyX3t0KzF9IFxcbWlkIHNfdCwgYV90LCBzX3t0LTF9LCBhX3t0LTF9LCBcXGRvdHMsIHNfMCwgYV8wKSAmPSBQKHJfe3QrMX0gXFxtaWQgc190LCBhX3QpXG5cXGVuZHthbGlnbn1cbiIsCgkiTGF0ZXhJbWdCYXNlNjQiIDogIlBITjJaeUI0Yld4dWN6MGlhSFIwY0RvdkwzZDNkeTUzTXk1dmNtY3ZNakF3TUM5emRtY2lJSGRwWkhSb1BTSTFNUzR5TURobGVDSWdhR1ZwWjJoMFBTSTFMakl3TkdWNElpQnliMnhsUFNKcGJXY2lJR1p2WTNWellXSnNaVDBpWm1Gc2MyVWlJSFpwWlhkQ2IzZzlJakFnTFRFME1EQWdNakkyTXpRZ01qTXdNQ0lnZUcxc2JuTTZlR3hwYm1zOUltaDBkSEE2THk5M2QzY3Vkek11YjNKbkx6RTVPVGt2ZUd4cGJtc2lJR0Z5YVdFdGFHbGtaR1Z1UFNKMGNuVmxJaUJ6ZEhsc1pUMGlkbVZ5ZEdsallXd3RZV3hwWjI0NklDMHlMakF6Tm1WNE95QnRZWGd0ZDJsa2RHZzZJRGs0SlRzaVBqeGtaV1p6UGp4d1lYUm9JR2xrUFNKTlNsZ3RNeTFVUlZndFNTMHhSRFEwTXlJZ1pEMGlUVEk0TnlBMk1qaFJNamczSURZek5TQXlNekFnTmpNM1VUSXdOaUEyTXpjZ01UazVJRFl6T0ZReE9USWdOalE0VVRFNU1pQTJORGtnTVRrMElEWTFPVkV5TURBZ05qYzVJREl3TXlBMk9ERlVNemszSURZNE0xRTFPRGNnTmpneUlEWXdNQ0EyT0RCUk5qWTBJRFkyT1NBM01EY2dOak14VkRjMU1TQTFNekJSTnpVeElEUTFNeUEyT0RVZ016ZzVVVFl4TmlBek1qRWdOVEEzSURNd00xRTFNREFnTXpBeUlEUXdNaUF6TURGSU16QTNUREkzTnlBeE9ESlJNalEzSURZMklESTBOeUExT1ZFeU5EY2dOVFVnTWpRNElEVTBWREkxTlNBMU1GUXlOeklnTkRoVU16QTFJRFEyU0RNek5sRXpORElnTXpjZ016UXlJRE0xVVRNME1pQXhPU0F6TXpVZ05WRXpNekFnTUNBek1Ua2dNRkV6TVRZZ01DQXlPRElnTVZReE9ESWdNbEV4TWpBZ01pQTROeUF5VkRVeElERlJNek1nTVNBek15QXhNVkV6TXlBeE15QXpOaUF5TlZFME1DQTBNU0EwTkNBME0xUTJOeUEwTmxFNU5DQTBOaUF4TWpjZ05EbFJNVFF4SURVeUlERTBOaUEyTVZFeE5Ea2dOalVnTWpFNElETXpPVlF5T0RjZ05qSTRXazAyTkRVZ05UVTBVVFkwTlNBMU5qY2dOalF6SURVM05WUTJNelFnTlRrM1ZEWXdPU0EyTVRsVU5UWXdJRFl6TlZFMU5UTWdOak0ySURRNE1DQTJNemRSTkRZeklEWXpOeUEwTkRVZ05qTTNWRFF4TmlBMk16WlVOREEwSURZek5sRXpPVEVnTmpNMUlETTROaUEyTWpkUk16ZzBJRFl5TVNBek5qY2dOVFV3VkRNek1pQTBNVEpVTXpFMElETTBORkV6TVRRZ016UXlJRE01TlNBek5ESklOREEzU0RRek1GRTFORElnTXpReUlEVTVNQ0F6T1RKUk5qRTNJRFF4T1NBMk16RWdORGN4VkRZME5TQTFOVFJhSWk4K1BIQmhkR2dnYVdROUlrMUtXQzB6TFZSRldDMU9MVEk0SWlCa1BTSk5PVFFnTWpVd1VUazBJRE14T1NBeE1EUWdNemd4VkRFeU55QTBPRGhVTVRZMElEVTNObFF5TURJZ05qUXpWREkwTkNBMk9UVlVNamMzSURjeU9WUXpNRElnTnpVd1NETXhOVWd6TVRsUk16TXpJRGMxTUNBek16TWdOelF4VVRNek15QTNNemdnTXpFMklEY3lNRlF5TnpVZ05qWTNWREl5TmlBMU9ERlVNVGcwSURRME0xUXhOamNnTWpVd1ZERTROQ0ExT0ZReU1qVWdMVGd4VkRJM05DQXRNVFkzVkRNeE5pQXRNakl3VkRNek15QXRNalF4VVRNek15QXRNalV3SURNeE9DQXRNalV3U0RNeE5VZ3pNREpNTWpjMElDMHlNalpSTVRnd0lDMHhOREVnTVRNM0lDMHhORlE1TkNBeU5UQmFJaTgrUEhCaGRHZ2dhV1E5SWsxS1dDMHpMVlJGV0MxSkxURkVORFl3SWlCa1BTSk5NVE14SURJNE9WRXhNekVnTXpJeElERTBOeUF6TlRSVU1qQXpJRFF4TlZRek1EQWdORFF5VVRNMk1pQTBORElnTXprd0lEUXhOVlEwTVRrZ016VTFVVFF4T1NBek1qTWdOREF5SURNd09GUXpOalFnTWpreVVUTTFNU0F5T1RJZ016UXdJRE13TUZRek1qZ2dNekkyVVRNeU9DQXpORElnTXpNM0lETTFORlF6TlRRZ016Y3lWRE0yTnlBek56aFJNelk0SURNM09DQXpOamdnTXpjNVVUTTJPQ0F6T0RJZ016WXhJRE00T0ZRek16WWdNems1VkRJNU55QTBNRFZSTWpRNUlEUXdOU0F5TWpjZ016YzVWREl3TkNBek1qWlJNakEwSURNd01TQXlNak1nTWpreFZESTNPQ0F5TnpSVU16TXdJREkxT1ZFek9UWWdNak13SURNNU5pQXhOak5STXprMklERXpOU0F6T0RVZ01UQTNWRE0xTWlBMU1WUXlPRGtnTjFReE9UVWdMVEV3VVRFeE9DQXRNVEFnT0RZZ01UbFVOVE1nT0RkUk5UTWdNVEkySURjMElERTBNMVF4TVRnZ01UWXdVVEV6TXlBeE5qQWdNVFEySURFMU1WUXhOakFnTVRJd1VURTJNQ0E1TkNBeE5ESWdOelpVTVRFeElEVTRVVEV3T1NBMU55QXhNRGdnTlRkVU1UQTNJRFUxVVRFd09DQTFNaUF4TVRVZ05EZFVNVFEySURNMFZESXdNU0F5TjFFeU16Y2dNamNnTWpZeklETTRWRE13TVNBMk5sUXpNVGdnT1RkVU16SXpJREV5TWxFek1qTWdNVFV3SURNd01pQXhOalJVTWpVMElERTRNVlF4T1RVZ01UazJWREUwT0NBeU16RlJNVE14SURJMU5pQXhNekVnTWpnNVdpSXZQanh3WVhSb0lHbGtQU0pOU2xndE15MVVSVmd0U1MweFJEUTJNU0lnWkQwaVRUSTJJRE00TlZFeE9TQXpPVElnTVRrZ016azFVVEU1SURNNU9TQXlNaUEwTVRGVU1qY2dOREkxVVRJNUlEUXpNQ0F6TmlBME16QlVPRGNnTkRNeFNERTBNRXd4TlRrZ05URXhVVEUyTWlBMU1qSWdNVFkySURVME1GUXhOek1nTlRZMlZERTNPU0ExT0RaVU1UZzNJRFl3TTFReE9UY2dOakUxVkRJeE1TQTJNalJVTWpJNUlEWXlObEV5TkRjZ05qSTFJREkxTkNBMk1UVlVNall4SURVNU5sRXlOakVnTlRnNUlESTFNaUExTkRsVU1qTXlJRFEzTUV3eU1qSWdORE16VVRJeU1pQTBNekVnTWpjeUlEUXpNVWd6TWpOUk16TXdJRFF5TkNBek16QWdOREl3VVRNek1DQXpPVGdnTXpFM0lETTROVWd5TVRCTU1UYzBJREkwTUZFeE16VWdPREFnTVRNMUlEWTRVVEV6TlNBeU5pQXhOaklnTWpaUk1UazNJREkySURJek1DQTJNRlF5T0RNZ01UUTBVVEk0TlNBeE5UQWdNamc0SURFMU1WUXpNRE1nTVRVelNETXdOMUV6TWpJZ01UVXpJRE15TWlBeE5EVlJNekl5SURFME1pQXpNVGtnTVRNelVUTXhOQ0F4TVRjZ016QXhJRGsxVkRJMk55QTBPRlF5TVRZZ05sUXhOVFVnTFRFeFVURXlOU0F0TVRFZ09UZ2dORlExT1NBMU5sRTFOeUEyTkNBMU55QTRNMVl4TURGTU9USWdNalF4VVRFeU55QXpPRElnTVRJNElETTRNMUV4TWpnZ016ZzFJRGMzSURNNE5VZ3lObG9pTHo0OGNHRjBhQ0JwWkQwaVRVcFlMVE10VkVWWUxVNHRNa0lpSUdROUlrMDFOaUF5TXpkVU5UWWdNalV3VkRjd0lESTNNRWd6TmpsV05ESXdURE0zTUNBMU56QlJNemd3SURVNE15QXpPRGtnTlRnelVUUXdNaUExT0RNZ05EQTVJRFUyT0ZZeU56QklOekEzVVRjeU1pQXlOaklnTnpJeUlESTFNRlEzTURjZ01qTXdTRFF3T1ZZdE5qaFJOREF4SUMwNE1pQXpPVEVnTFRneVNETTRPVWd6T0RkUk16YzFJQzA0TWlBek5qa2dMVFk0VmpJek1FZzNNRkUxTmlBeU16Y2dOVFlnTWpVd1dpSXZQanh3WVhSb0lHbGtQU0pOU2xndE15MVVSVmd0VGkwek1TSWdaRDBpVFRJeE15QTFOemhNTWpBd0lEVTNNMUV4T0RZZ05UWTRJREUyTUNBMU5qTlVNVEF5SURVMU5rZzRNMVkyTURKSU1UQXlVVEUwT1NBMk1EUWdNVGc1SURZeE4xUXlORFVnTmpReFZESTNNeUEyTmpOUk1qYzFJRFkyTmlBeU9EVWdOalkyVVRJNU5DQTJOallnTXpBeUlEWTJNRll6TmpGTU16QXpJRFl4VVRNeE1DQTFOQ0F6TVRVZ05USlVNek01SURRNFZEUXdNU0EwTmtnME1qZFdNRWcwTVRaUk16azFJRE1nTWpVM0lETlJNVEl4SURNZ01UQXdJREJJT0RoV05EWklNVEUwVVRFek5pQTBOaUF4TlRJZ05EWlVNVGMzSURRM1ZERTVNeUExTUZReU1ERWdOVEpVTWpBM0lEVTNWREl4TXlBMk1WWTFOemhhSWk4K1BIQmhkR2dnYVdROUlrMUtXQzB6TFZSRldDMU9MVEl5TWpNaUlHUTlJazB4TXprZ0xUSTBPVWd4TXpkUk1USTFJQzB5TkRrZ01URTVJQzB5TXpWV01qVXhUREV5TUNBM016ZFJNVE13SURjMU1DQXhNemtnTnpVd1VURTFNaUEzTlRBZ01UVTVJRGN6TlZZdE1qTTFVVEUxTVNBdE1qUTVJREUwTVNBdE1qUTVTREV6T1ZvaUx6NDhjR0YwYUNCcFpEMGlUVXBZTFRNdFZFVllMVTR0TWtNaUlHUTlJazAzT0NBek5WUTNPQ0EyTUZRNU5DQXhNRE5VTVRNM0lERXlNVkV4TmpVZ01USXhJREU0TnlBNU5sUXlNVEFnT0ZFeU1UQWdMVEkzSURJd01TQXROakJVTVRnd0lDMHhNVGRVTVRVMElDMHhOVGhVTVRNd0lDMHhPRFZVTVRFM0lDMHhPVFJSTVRFeklDMHhPVFFnTVRBMElDMHhPRFZVT1RVZ0xURTNNbEU1TlNBdE1UWTRJREV3TmlBdE1UVTJWREV6TVNBdE1USTJWREUxTnlBdE56WlVNVGN6SUMwelZqbE1NVGN5SURoUk1UY3dJRGNnTVRZM0lEWlVNVFl4SUROVU1UVXlJREZVTVRRd0lEQlJNVEV6SURBZ09UWWdNVGRhSWk4K1BIQmhkR2dnYVdROUlrMUtXQzB6TFZSRldDMUpMVEZFTkRSRklpQmtQU0pOTXpNZ01UVTNVVE16SURJMU9DQXhNRGtnTXpRNVZESTRNQ0EwTkRGUk16TXhJRFEwTVNBek56QWdNemt5VVRNNE5pQTBNaklnTkRFMklEUXlNbEUwTWprZ05ESXlJRFF6T1NBME1UUlVORFE1SURNNU5GRTBORGtnTXpneElEUXhNaUF5TXpSVU16YzBJRFk0VVRNM05DQTBNeUF6T0RFZ016VlVOREF5SURJMlVUUXhNU0F5TnlBME1qSWdNelZSTkRReklEVTFJRFEyTXlBeE16RlJORFk1SURFMU1TQTBOek1nTVRVeVVUUTNOU0F4TlRNZ05EZ3pJREUxTTBnME9EZFJOVEEySURFMU15QTFNRFlnTVRRMFVUVXdOaUF4TXpnZ05UQXhJREV4TjFRME9ERWdOak5VTkRRNUlERXpVVFF6TmlBd0lEUXhOeUF0T0ZFME1Ea2dMVEV3SURNNU15QXRNVEJSTXpVNUlDMHhNQ0F6TXpZZ05WUXpNRFlnTXpaTU16QXdJRFV4VVRJNU9TQTFNaUF5T1RZZ05UQlJNamswSURRNElESTVNaUEwTmxFeU16TWdMVEV3SURFM01pQXRNVEJSTVRFM0lDMHhNQ0EzTlNBek1GUXpNeUF4TlRkYVRUTTFNU0F6TWpoUk16VXhJRE16TkNBek5EWWdNelV3VkRNeU15QXpPRFZVTWpjM0lEUXdOVkV5TkRJZ05EQTFJREl4TUNBek56UlVNVFl3SURJNU0xRXhNekVnTWpFMElERXhPU0F4TWpsUk1URTVJREV5TmlBeE1Ua2dNVEU0VkRFeE9DQXhNRFpSTVRFNElEWXhJREV6TmlBME5GUXhOemtnTWpaUk1qRTNJREkySURJMU5DQTFPVlF5T1RnZ01URXdVVE13TUNBeE1UUWdNekkxSURJeE4xUXpOVEVnTXpJNFdpSXZQanh3WVhSb0lHbGtQU0pOU2xndE15MVVSVmd0VGkweU1qRXlJaUJrUFNKTk9EUWdNak0zVkRnMElESTFNRlE1T0NBeU56QklOamM1VVRZNU5DQXlOaklnTmprMElESTFNRlEyTnprZ01qTXdTRGs0VVRnMElESXpOeUE0TkNBeU5UQmFJaTgrUEhCaGRHZ2dhV1E5SWsxS1dDMHpMVlJGV0MxT0xUSXdNallpSUdROUlrMDNPQ0EyTUZFM09DQTROQ0E1TlNBeE1ESlVNVE00SURFeU1GRXhOaklnTVRJd0lERTRNQ0F4TURSVU1UazVJRFl4VVRFNU9TQXpOaUF4T0RJZ01UaFVNVE01SURCVU9UWWdNVGRVTnpnZ05qQmFUVFV5TlNBMk1GRTFNalVnT0RRZ05UUXlJREV3TWxRMU9EVWdNVEl3VVRZd09TQXhNakFnTmpJM0lERXdORlEyTkRZZ05qRlJOalEySURNMklEWXlPU0F4T0ZRMU9EWWdNRlExTkRNZ01UZFVOVEkxSURZd1drMDVOeklnTmpCUk9UY3lJRGcwSURrNE9TQXhNREpVTVRBek1pQXhNakJSTVRBMU5pQXhNakFnTVRBM05DQXhNRFJVTVRBNU15QTJNVkV4TURreklETTJJREV3TnpZZ01UaFVNVEF6TXlBd1ZEazVNQ0F4TjFRNU56SWdOakJhSWk4K1BIQmhkR2dnYVdROUlrMUtXQzB6TFZSRldDMU9MVE13SWlCa1BTSk5PVFlnTlRnMVVURTFNaUEyTmpZZ01qUTVJRFkyTmxFeU9UY2dOalkySURNME5TQTJOREJVTkRJeklEVTBPRkUwTmpBZ05EWTFJRFEyTUNBek1qQlJORFl3SURFMk5TQTBNVGNnT0ROUk16azNJRFF4SURNMk1pQXhObFF6TURFZ0xURTFWREkxTUNBdE1qSlJNakkwSUMweU1pQXhPVGdnTFRFMlZERXpOeUF4TmxRNE1pQTRNMUV6T1NBeE5qVWdNemtnTXpJd1VUTTVJRFE1TkNBNU5pQTFPRFZhVFRNeU1TQTFPVGRSTWpreElEWXlPU0F5TlRBZ05qSTVVVEl3T0NBMk1qa2dNVGM0SURVNU4xRXhOVE1nTlRjeElERTBOU0ExTWpWVU1UTTNJRE16TTFFeE16Y2dNVGMxSURFME5TQXhNalZVTVRneElEUTJVVEl3T1NBeE5pQXlOVEFnTVRaUk1qa3dJREUySURNeE9DQTBObEV6TkRjZ056WWdNelUwSURFek1GUXpOaklnTXpNelVUTTJNaUEwTnpnZ016VTBJRFV5TkZRek1qRWdOVGszV2lJdlBqeHdZWFJvSUdsa1BTSk5TbGd0TXkxVVJWZ3RUaTB5T1NJZ1pEMGlUVFl3SURjME9VdzJOQ0EzTlRCUk5qa2dOelV3SURjMElEYzFNRWc0Tmt3eE1UUWdOekkyVVRJd09DQTJOREVnTWpVeElEVXhORlF5T1RRZ01qVXdVVEk1TkNBeE9ESWdNamcwSURFeE9WUXlOakVnTVRKVU1qSTBJQzAzTmxReE9EWWdMVEUwTTFReE5EVWdMVEU1TkZReE1UTWdMVEl5TjFRNU1DQXRNalEyVVRnM0lDMHlORGtnT0RZZ0xUSTFNRWczTkZFMk5pQXRNalV3SURZeklDMHlOVEJVTlRnZ0xUSTBOMVExTlNBdE1qTTRVVFUySUMweU16Y2dOallnTFRJeU5WRXlNakVnTFRZMElESXlNU0F5TlRCVU5qWWdOekkxVVRVMklEY3pOeUExTlNBM016aFJOVFVnTnpRMklEWXdJRGMwT1ZvaUx6NDhjR0YwYUNCcFpEMGlUVXBZTFRNdFZFVllMVTR0TTBRaUlHUTlJazAxTmlBek5EZFJOVFlnTXpZd0lEY3dJRE0yTjBnM01EZFJOekl5SURNMU9TQTNNaklnTXpRM1VUY3lNaUF6TXpZZ056QTRJRE15T0V3ek9UQWdNekkzU0RjeVVUVTJJRE16TWlBMU5pQXpORGRhVFRVMklERTFNMUUxTmlBeE5qZ2dOeklnTVRjelNEY3dPRkUzTWpJZ01UWXpJRGN5TWlBeE5UTlJOekl5SURFME1DQTNNRGNnTVRNelNEY3dVVFUySURFME1DQTFOaUF4TlROYUlpOCtQSEJoZEdnZ2FXUTlJazFLV0MwekxWUkZXQzFKTFRGRU5EVkdJaUJrUFNKTk1qRWdNamczVVRJeUlESTVNQ0F5TXlBeU9UVlVNamdnTXpFM1ZETTRJRE0wT0ZRMU15QXpPREZVTnpNZ05ERXhWRGs1SURRek0xUXhNeklnTkRReVVURTJNU0EwTkRJZ01UZ3pJRFF6TUZReU1UUWdOREE0VkRJeU5TQXpPRGhSTWpJM0lETTRNaUF5TWpnZ016Z3lWREl6TmlBek9EbFJNamcwSURRME1TQXpORGNnTkRReFNETTFNRkV6T1RnZ05EUXhJRFF5TWlBME1EQlJORE13SURNNE1TQTBNekFnTXpZelVUUXpNQ0F6TXpNZ05ERTNJRE14TlZRek9URWdNamt5VkRNMk5pQXlPRGhSTXpRMklESTRPQ0F6TXpRZ01qazVWRE15TWlBek1qaFJNekl5SURNM05pQXpOemdnTXpreVVUTTFOaUEwTURVZ016UXlJRFF3TlZFeU9EWWdOREExSURJek9TQXpNekZSTWpJNUlETXhOU0F5TWpRZ01qazRWREU1TUNBeE5qVlJNVFUySURJMUlERTFNU0F4TmxFeE16Z2dMVEV4SURFd09DQXRNVEZST1RVZ0xURXhJRGczSUMwMVZEYzJJRGRVTnpRZ01UZFJOelFnTXpBZ01URTBJREU0T1ZReE5UUWdNelkyVVRFMU5DQTBNRFVnTVRJNElEUXdOVkV4TURjZ05EQTFJRGt5SURNM04xUTJPQ0F6TVRaVU5UY2dNamd3VVRVMUlESTNPQ0EwTVNBeU56aElNamRSTWpFZ01qZzBJREl4SURJNE4xb2lMejQ4TDJSbFpuTStQR2NnYzNSeWIydGxQU0pqZFhKeVpXNTBRMjlzYjNJaUlHWnBiR3c5SW1OMWNuSmxiblJEYjJ4dmNpSWdjM1J5YjJ0bExYZHBaSFJvUFNJd0lpQjBjbUZ1YzJadmNtMDlJbk5qWVd4bEtERXNMVEVwSWo0OFp5QmtZWFJoTFcxdGJDMXViMlJsUFNKdFlYUm9JajQ4WnlCa1lYUmhMVzF0YkMxdWIyUmxQU0p0ZEdGaWJHVWlQanhuSUdSaGRHRXRiVzFzTFc1dlpHVTlJbTEwY2lJZ2RISmhibk5tYjNKdFBTSjBjbUZ1YzJ4aGRHVW9NQ3cyTlRBcElqNDhaeUJrWVhSaExXMXRiQzF1YjJSbFBTSnRkR1FpUGp4bklHUmhkR0V0Ylcxc0xXNXZaR1U5SW0xcElqNDhkWE5sSUdSaGRHRXRZejBpTVVRME5ETWlJSGhzYVc1ck9taHlaV1k5SWlOTlNsZ3RNeTFVUlZndFNTMHhSRFEwTXlJdlBqd3ZaejQ4WnlCa1lYUmhMVzF0YkMxdWIyUmxQU0p0YnlJZ2RISmhibk5tYjNKdFBTSjBjbUZ1YzJ4aGRHVW9OelV4TERBcElqNDhkWE5sSUdSaGRHRXRZejBpTWpnaUlIaHNhVzVyT21oeVpXWTlJaU5OU2xndE15MVVSVmd0VGkweU9DSXZQand2Wno0OFp5QmtZWFJoTFcxdGJDMXViMlJsUFNKdGMzVmlJaUIwY21GdWMyWnZjbTA5SW5SeVlXNXpiR0YwWlNneE1UUXdMREFwSWo0OFp5QmtZWFJoTFcxdGJDMXViMlJsUFNKdGFTSStQSFZ6WlNCa1lYUmhMV005SWpGRU5EWXdJaUI0YkdsdWF6cG9jbVZtUFNJalRVcFlMVE10VkVWWUxVa3RNVVEwTmpBaUx6NDhMMmMrUEdjZ1pHRjBZUzF0Yld3dGJtOWtaVDBpVkdWWVFYUnZiU0lnZEhKaGJuTm1iM0p0UFNKMGNtRnVjMnhoZEdVb05UQXlMQzB4TlRBcElITmpZV3hsS0RBdU56QTNLU0lnWkdGMFlTMXRhbmd0ZEdWNFkyeGhjM005SWs5U1JDSStQR2NnWkdGMFlTMXRiV3d0Ym05a1pUMGliV2tpUGp4MWMyVWdaR0YwWVMxalBTSXhSRFEyTVNJZ2VHeHBibXM2YUhKbFpqMGlJMDFLV0MwekxWUkZXQzFKTFRGRU5EWXhJaTgrUEM5blBqeG5JR1JoZEdFdGJXMXNMVzV2WkdVOUltMXZJaUIwY21GdWMyWnZjbTA5SW5SeVlXNXpiR0YwWlNnek5qRXNNQ2tpUGp4MWMyVWdaR0YwWVMxalBTSXlRaUlnZUd4cGJtczZhSEpsWmowaUkwMUtXQzB6TFZSRldDMU9MVEpDSWk4K1BDOW5QanhuSUdSaGRHRXRiVzFzTFc1dlpHVTlJbTF1SWlCMGNtRnVjMlp2Y20wOUluUnlZVzV6YkdGMFpTZ3hNVE01TERBcElqNDhkWE5sSUdSaGRHRXRZejBpTXpFaUlIaHNhVzVyT21oeVpXWTlJaU5OU2xndE15MVVSVmd0VGkwek1TSXZQand2Wno0OEwyYytQQzluUGp4bklHUmhkR0V0Ylcxc0xXNXZaR1U5SW0xdklpQjBjbUZ1YzJadmNtMDlJblJ5WVc1emJHRjBaU2d6TVRJNExqY3NNQ2tpUGp4MWMyVWdaR0YwWVMxalBTSXlNakl6SWlCNGJHbHVhenBvY21WbVBTSWpUVXBZTFRNdFZFVllMVTR0TWpJeU15SXZQand2Wno0OFp5QmtZWFJoTFcxdGJDMXViMlJsUFNKdGMzVmlJaUIwY21GdWMyWnZjbTA5SW5SeVlXNXpiR0YwWlNnek5qZzBMalVzTUNraVBqeG5JR1JoZEdFdGJXMXNMVzV2WkdVOUltMXBJajQ4ZFhObElHUmhkR0V0WXowaU1VUTBOakFpSUhoc2FXNXJPbWh5WldZOUlpTk5TbGd0TXkxVVJWZ3RTUzB4UkRRMk1DSXZQand2Wno0OFp5QmtZWFJoTFcxdGJDMXViMlJsUFNKdGFTSWdkSEpoYm5ObWIzSnRQU0owY21GdWMyeGhkR1VvTlRBeUxDMHhOVEFwSUhOallXeGxLREF1TnpBM0tTSStQSFZ6WlNCa1lYUmhMV005SWpGRU5EWXhJaUI0YkdsdWF6cG9jbVZtUFNJalRVcFlMVE10VkVWWUxVa3RNVVEwTmpFaUx6NDhMMmMrUEM5blBqeG5JR1JoZEdFdGJXMXNMVzV2WkdVOUltMXZJaUIwY21GdWMyWnZjbTA5SW5SeVlXNXpiR0YwWlNnME5Ea3hMamdzTUNraVBqeDFjMlVnWkdGMFlTMWpQU0l5UXlJZ2VHeHBibXM2YUhKbFpqMGlJMDFLV0MwekxWUkZXQzFPTFRKRElpOCtQQzluUGp4bklHUmhkR0V0Ylcxc0xXNXZaR1U5SW0xemRXSWlJSFJ5WVc1elptOXliVDBpZEhKaGJuTnNZWFJsS0RRNU16WXVOQ3d3S1NJK1BHY2daR0YwWVMxdGJXd3RibTlrWlQwaWJXa2lQangxYzJVZ1pHRjBZUzFqUFNJeFJEUTBSU0lnZUd4cGJtczZhSEpsWmowaUkwMUtXQzB6TFZSRldDMUpMVEZFTkRSRklpOCtQQzluUGp4bklHUmhkR0V0Ylcxc0xXNXZaR1U5SW0xcElpQjBjbUZ1YzJadmNtMDlJblJ5WVc1emJHRjBaU2cxTmpJc0xURTFNQ2tnYzJOaGJHVW9NQzQzTURjcElqNDhkWE5sSUdSaGRHRXRZejBpTVVRME5qRWlJSGhzYVc1ck9taHlaV1k5SWlOTlNsZ3RNeTFVUlZndFNTMHhSRFEyTVNJdlBqd3ZaejQ4TDJjK1BHY2daR0YwWVMxdGJXd3RibTlrWlQwaWJXOGlJSFJ5WVc1elptOXliVDBpZEhKaGJuTnNZWFJsS0RVNE1ETXVOeXd3S1NJK1BIVnpaU0JrWVhSaExXTTlJakpESWlCNGJHbHVhenBvY21WbVBTSWpUVXBZTFRNdFZFVllMVTR0TWtNaUx6NDhMMmMrUEdjZ1pHRjBZUzF0Yld3dGJtOWtaVDBpYlhOMVlpSWdkSEpoYm5ObWIzSnRQU0owY21GdWMyeGhkR1VvTmpJME9DNDBMREFwSWo0OFp5QmtZWFJoTFcxdGJDMXViMlJsUFNKdGFTSStQSFZ6WlNCa1lYUmhMV005SWpGRU5EWXdJaUI0YkdsdWF6cG9jbVZtUFNJalRVcFlMVE10VkVWWUxVa3RNVVEwTmpBaUx6NDhMMmMrUEdjZ1pHRjBZUzF0Yld3dGJtOWtaVDBpVkdWWVFYUnZiU0lnZEhKaGJuTm1iM0p0UFNKMGNtRnVjMnhoZEdVb05UQXlMQzB4TlRBcElITmpZV3hsS0RBdU56QTNLU0lnWkdGMFlTMXRhbmd0ZEdWNFkyeGhjM005SWs5U1JDSStQR2NnWkdGMFlTMXRiV3d0Ym05a1pUMGliV2tpUGp4MWMyVWdaR0YwWVMxalBTSXhSRFEyTVNJZ2VHeHBibXM2YUhKbFpqMGlJMDFLV0MwekxWUkZXQzFKTFRGRU5EWXhJaTgrUEM5blBqeG5JR1JoZEdFdGJXMXNMVzV2WkdVOUltMXZJaUIwY21GdWMyWnZjbTA5SW5SeVlXNXpiR0YwWlNnek5qRXNNQ2tpUGp4MWMyVWdaR0YwWVMxalBTSXlNakV5SWlCNGJHbHVhenBvY21WbVBTSWpUVXBZTFRNdFZFVllMVTR0TWpJeE1pSXZQand2Wno0OFp5QmtZWFJoTFcxdGJDMXViMlJsUFNKdGJpSWdkSEpoYm5ObWIzSnRQU0owY21GdWMyeGhkR1VvTVRFek9Td3dLU0krUEhWelpTQmtZWFJoTFdNOUlqTXhJaUI0YkdsdWF6cG9jbVZtUFNJalRVcFlMVE10VkVWWUxVNHRNekVpTHo0OEwyYytQQzluUGp3dlp6NDhaeUJrWVhSaExXMXRiQzF1YjJSbFBTSnRieUlnZEhKaGJuTm1iM0p0UFNKMGNtRnVjMnhoZEdVb056azFPUzR6TERBcElqNDhkWE5sSUdSaGRHRXRZejBpTWtNaUlIaHNhVzVyT21oeVpXWTlJaU5OU2xndE15MVVSVmd0VGkweVF5SXZQand2Wno0OFp5QmtZWFJoTFcxdGJDMXViMlJsUFNKdGMzVmlJaUIwY21GdWMyWnZjbTA5SW5SeVlXNXpiR0YwWlNnNE5EQTBMREFwSWo0OFp5QmtZWFJoTFcxdGJDMXViMlJsUFNKdGFTSStQSFZ6WlNCa1lYUmhMV005SWpGRU5EUkZJaUI0YkdsdWF6cG9jbVZtUFNJalRVcFlMVE10VkVWWUxVa3RNVVEwTkVVaUx6NDhMMmMrUEdjZ1pHRjBZUzF0Yld3dGJtOWtaVDBpVkdWWVFYUnZiU0lnZEhKaGJuTm1iM0p0UFNKMGNtRnVjMnhoZEdVb05UWXlMQzB4TlRBcElITmpZV3hsS0RBdU56QTNLU0lnWkdGMFlTMXRhbmd0ZEdWNFkyeGhjM005SWs5U1JDSStQR2NnWkdGMFlTMXRiV3d0Ym05a1pUMGliV2tpUGp4MWMyVWdaR0YwWVMxalBTSXhSRFEyTVNJZ2VHeHBibXM2YUhKbFpqMGlJMDFLV0MwekxWUkZXQzFKTFRGRU5EWXhJaTgrUEM5blBqeG5JR1JoZEdFdGJXMXNMVzV2WkdVOUltMXZJaUIwY21GdWMyWnZjbTA5SW5SeVlXNXpiR0YwWlNnek5qRXNNQ2tpUGp4MWMyVWdaR0YwWVMxalBTSXlNakV5SWlCNGJHbHVhenBvY21WbVBTSWpUVXBZTFRNdFZFVllMVTR0TWpJeE1pSXZQand2Wno0OFp5QmtZWFJoTFcxdGJDMXViMlJsUFNKdGJpSWdkSEpoYm5ObWIzSnRQU0owY21GdWMyeGhkR1VvTVRFek9Td3dLU0krUEhWelpTQmtZWFJoTFdNOUlqTXhJaUI0YkdsdWF6cG9jbVZtUFNJalRVcFlMVE10VkVWWUxVNHRNekVpTHo0OEwyYytQQzluUGp3dlp6NDhaeUJrWVhSaExXMXRiQzF1YjJSbFBTSnRieUlnZEhKaGJuTm1iM0p0UFNKMGNtRnVjMnhoZEdVb01UQXhOelF1T1N3d0tTSStQSFZ6WlNCa1lYUmhMV005SWpKRElpQjRiR2x1YXpwb2NtVm1QU0lqVFVwWUxUTXRWRVZZTFU0dE1rTWlMejQ4TDJjK1BHY2daR0YwWVMxdGJXd3RibTlrWlQwaWJXOGlJSFJ5WVc1elptOXliVDBpZEhKaGJuTnNZWFJsS0RFd05qRTVMallzTUNraVBqeDFjMlVnWkdGMFlTMWpQU0l5TURJMklpQjRiR2x1YXpwb2NtVm1QU0lqVFVwWUxUTXRWRVZZTFU0dE1qQXlOaUl2UGp3dlp6NDhaeUJrWVhSaExXMXRiQzF1YjJSbFBTSnRieUlnZEhKaGJuTm1iM0p0UFNKMGNtRnVjMnhoZEdVb01URTVOVGd1TXl3d0tTSStQSFZ6WlNCa1lYUmhMV005SWpKRElpQjRiR2x1YXpwb2NtVm1QU0lqVFVwWUxUTXRWRVZZTFU0dE1rTWlMejQ4TDJjK1BHY2daR0YwWVMxdGJXd3RibTlrWlQwaWJYTjFZaUlnZEhKaGJuTm1iM0p0UFNKMGNtRnVjMnhoZEdVb01USTBNREl1T1N3d0tTSStQR2NnWkdGMFlTMXRiV3d0Ym05a1pUMGliV2tpUGp4MWMyVWdaR0YwWVMxalBTSXhSRFEyTUNJZ2VHeHBibXM2YUhKbFpqMGlJMDFLV0MwekxWUkZXQzFKTFRGRU5EWXdJaTgrUEM5blBqeG5JR1JoZEdFdGJXMXNMVzV2WkdVOUltMXVJaUIwY21GdWMyWnZjbTA5SW5SeVlXNXpiR0YwWlNnMU1ESXNMVEUxTUNrZ2MyTmhiR1VvTUM0M01EY3BJajQ4ZFhObElHUmhkR0V0WXowaU16QWlJSGhzYVc1ck9taHlaV1k5SWlOTlNsZ3RNeTFVUlZndFRpMHpNQ0l2UGp3dlp6NDhMMmMrUEdjZ1pHRjBZUzF0Yld3dGJtOWtaVDBpYlc4aUlIUnlZVzV6Wm05eWJUMGlkSEpoYm5Oc1lYUmxLREV6TXpBNExqVXNNQ2tpUGp4MWMyVWdaR0YwWVMxalBTSXlReUlnZUd4cGJtczZhSEpsWmowaUkwMUtXQzB6TFZSRldDMU9MVEpESWk4K1BDOW5QanhuSUdSaGRHRXRiVzFzTFc1dlpHVTlJbTF6ZFdJaUlIUnlZVzV6Wm05eWJUMGlkSEpoYm5Oc1lYUmxLREV6TnpVekxqSXNNQ2tpUGp4bklHUmhkR0V0Ylcxc0xXNXZaR1U5SW0xcElqNDhkWE5sSUdSaGRHRXRZejBpTVVRME5FVWlJSGhzYVc1ck9taHlaV1k5SWlOTlNsZ3RNeTFVUlZndFNTMHhSRFEwUlNJdlBqd3ZaejQ4WnlCa1lYUmhMVzF0YkMxdWIyUmxQU0p0YmlJZ2RISmhibk5tYjNKdFBTSjBjbUZ1YzJ4aGRHVW9OVFl5TEMweE5UQXBJSE5qWVd4bEtEQXVOekEzS1NJK1BIVnpaU0JrWVhSaExXTTlJak13SWlCNGJHbHVhenBvY21WbVBTSWpUVXBZTFRNdFZFVllMVTR0TXpBaUx6NDhMMmMrUEM5blBqeG5JR1JoZEdFdGJXMXNMVzV2WkdVOUltMXZJaUIwY21GdWMyWnZjbTA5SW5SeVlXNXpiR0YwWlNneE5EY3hPQzQzTERBcElqNDhkWE5sSUdSaGRHRXRZejBpTWpraUlIaHNhVzVyT21oeVpXWTlJaU5OU2xndE15MVVSVmd0VGkweU9TSXZQand2Wno0OEwyYytQR2NnWkdGMFlTMXRiV3d0Ym05a1pUMGliWFJrSWlCMGNtRnVjMlp2Y20wOUluUnlZVzV6YkdGMFpTZ3hOVEV3Tnk0M0xEQXBJajQ4WnlCa1lYUmhMVzF0YkMxdWIyUmxQU0p0YVNJdlBqeG5JR1JoZEdFdGJXMXNMVzV2WkdVOUltMXZJaUIwY21GdWMyWnZjbTA5SW5SeVlXNXpiR0YwWlNneU56Y3VPQ3d3S1NJK1BIVnpaU0JrWVhSaExXTTlJak5FSWlCNGJHbHVhenBvY21WbVBTSWpUVXBZTFRNdFZFVllMVTR0TTBRaUx6NDhMMmMrUEdjZ1pHRjBZUzF0Yld3dGJtOWtaVDBpYldraUlIUnlZVzV6Wm05eWJUMGlkSEpoYm5Oc1lYUmxLREV6TXpNdU5pd3dLU0krUEhWelpTQmtZWFJoTFdNOUlqRkVORFF6SWlCNGJHbHVhenBvY21WbVBTSWpUVXBZTFRNdFZFVllMVWt0TVVRME5ETWlMejQ4TDJjK1BHY2daR0YwWVMxdGJXd3RibTlrWlQwaWJXOGlJSFJ5WVc1elptOXliVDBpZEhKaGJuTnNZWFJsS0RJd09EUXVOaXd3S1NJK1BIVnpaU0JrWVhSaExXTTlJakk0SWlCNGJHbHVhenBvY21WbVBTSWpUVXBZTFRNdFZFVllMVTR0TWpnaUx6NDhMMmMrUEdjZ1pHRjBZUzF0Yld3dGJtOWtaVDBpYlhOMVlpSWdkSEpoYm5ObWIzSnRQU0owY21GdWMyeGhkR1VvTWpRM015NDJMREFwSWo0OFp5QmtZWFJoTFcxdGJDMXViMlJsUFNKdGFTSStQSFZ6WlNCa1lYUmhMV005SWpGRU5EWXdJaUI0YkdsdWF6cG9jbVZtUFNJalRVcFlMVE10VkVWWUxVa3RNVVEwTmpBaUx6NDhMMmMrUEdjZ1pHRjBZUzF0Yld3dGJtOWtaVDBpVkdWWVFYUnZiU0lnZEhKaGJuTm1iM0p0UFNKMGNtRnVjMnhoZEdVb05UQXlMQzB4TlRBcElITmpZV3hsS0RBdU56QTNLU0lnWkdGMFlTMXRhbmd0ZEdWNFkyeGhjM005SWs5U1JDSStQR2NnWkdGMFlTMXRiV3d0Ym05a1pUMGliV2tpUGp4MWMyVWdaR0YwWVMxalBTSXhSRFEyTVNJZ2VHeHBibXM2YUhKbFpqMGlJMDFLV0MwekxWUkZXQzFKTFRGRU5EWXhJaTgrUEM5blBqeG5JR1JoZEdFdGJXMXNMVzV2WkdVOUltMXZJaUIwY21GdWMyWnZjbTA5SW5SeVlXNXpiR0YwWlNnek5qRXNNQ2tpUGp4MWMyVWdaR0YwWVMxalBTSXlRaUlnZUd4cGJtczZhSEpsWmowaUkwMUtXQzB6TFZSRldDMU9MVEpDSWk4K1BDOW5QanhuSUdSaGRHRXRiVzFzTFc1dlpHVTlJbTF1SWlCMGNtRnVjMlp2Y20wOUluUnlZVzV6YkdGMFpTZ3hNVE01TERBcElqNDhkWE5sSUdSaGRHRXRZejBpTXpFaUlIaHNhVzVyT21oeVpXWTlJaU5OU2xndE15MVVSVmd0VGkwek1TSXZQand2Wno0OEwyYytQQzluUGp4bklHUmhkR0V0Ylcxc0xXNXZaR1U5SW0xdklpQjBjbUZ1YzJadmNtMDlJblJ5WVc1emJHRjBaU2cwTkRZeUxqTXNNQ2tpUGp4MWMyVWdaR0YwWVMxalBTSXlNakl6SWlCNGJHbHVhenBvY21WbVBTSWpUVXBZTFRNdFZFVllMVTR0TWpJeU15SXZQand2Wno0OFp5QmtZWFJoTFcxdGJDMXViMlJsUFNKdGMzVmlJaUIwY21GdWMyWnZjbTA5SW5SeVlXNXpiR0YwWlNnMU1ERTRMakVzTUNraVBqeG5JR1JoZEdFdGJXMXNMVzV2WkdVOUltMXBJajQ4ZFhObElHUmhkR0V0WXowaU1VUTBOakFpSUhoc2FXNXJPbWh5WldZOUlpTk5TbGd0TXkxVVJWZ3RTUzB4UkRRMk1DSXZQand2Wno0OFp5QmtZWFJoTFcxdGJDMXViMlJsUFNKdGFTSWdkSEpoYm5ObWIzSnRQU0owY21GdWMyeGhkR1VvTlRBeUxDMHhOVEFwSUhOallXeGxLREF1TnpBM0tTSStQSFZ6WlNCa1lYUmhMV005SWpGRU5EWXhJaUI0YkdsdWF6cG9jbVZtUFNJalRVcFlMVE10VkVWWUxVa3RNVVEwTmpFaUx6NDhMMmMrUEM5blBqeG5JR1JoZEdFdGJXMXNMVzV2WkdVOUltMXZJaUIwY21GdWMyWnZjbTA5SW5SeVlXNXpiR0YwWlNnMU9ESTFMak1zTUNraVBqeDFjMlVnWkdGMFlTMWpQU0l5UXlJZ2VHeHBibXM2YUhKbFpqMGlJMDFLV0MwekxWUkZXQzFPTFRKRElpOCtQQzluUGp4bklHUmhkR0V0Ylcxc0xXNXZaR1U5SW0xemRXSWlJSFJ5WVc1elptOXliVDBpZEhKaGJuTnNZWFJsS0RZeU56QXNNQ2tpUGp4bklHUmhkR0V0Ylcxc0xXNXZaR1U5SW0xcElqNDhkWE5sSUdSaGRHRXRZejBpTVVRME5FVWlJSGhzYVc1ck9taHlaV1k5SWlOTlNsZ3RNeTFVUlZndFNTMHhSRFEwUlNJdlBqd3ZaejQ4WnlCa1lYUmhMVzF0YkMxdWIyUmxQU0p0YVNJZ2RISmhibk5tYjNKdFBTSjBjbUZ1YzJ4aGRHVW9OVFl5TEMweE5UQXBJSE5qWVd4bEtEQXVOekEzS1NJK1BIVnpaU0JrWVhSaExXTTlJakZFTkRZeElpQjRiR2x1YXpwb2NtVm1QU0lqVFVwWUxUTXRWRVZZTFVrdE1VUTBOakVpTHo0OEwyYytQQzluUGp4bklHUmhkR0V0Ylcxc0xXNXZaR1U5SW0xdklpQjBjbUZ1YzJadmNtMDlJblJ5WVc1emJHRjBaU2czTVRNM0xqTXNNQ2tpUGp4MWMyVWdaR0YwWVMxalBTSXlPU0lnZUd4cGJtczZhSEpsWmowaUkwMUtXQzB6TFZSRldDMU9MVEk1SWk4K1BDOW5Qand2Wno0OEwyYytQR2NnWkdGMFlTMXRiV3d0Ym05a1pUMGliWFJ5SWlCMGNtRnVjMlp2Y20wOUluUnlZVzV6YkdGMFpTZ3dMQzAyTlRBcElqNDhaeUJrWVhSaExXMXRiQzF1YjJSbFBTSnRkR1FpSUhSeVlXNXpabTl5YlQwaWRISmhibk5zWVhSbEtERTRMREFwSWo0OFp5QmtZWFJoTFcxdGJDMXViMlJsUFNKdGFTSStQSFZ6WlNCa1lYUmhMV005SWpGRU5EUXpJaUI0YkdsdWF6cG9jbVZtUFNJalRVcFlMVE10VkVWWUxVa3RNVVEwTkRNaUx6NDhMMmMrUEdjZ1pHRjBZUzF0Yld3dGJtOWtaVDBpYlc4aUlIUnlZVzV6Wm05eWJUMGlkSEpoYm5Oc1lYUmxLRGMxTVN3d0tTSStQSFZ6WlNCa1lYUmhMV005SWpJNElpQjRiR2x1YXpwb2NtVm1QU0lqVFVwWUxUTXRWRVZZTFU0dE1qZ2lMejQ4TDJjK1BHY2daR0YwWVMxdGJXd3RibTlrWlQwaWJYTjFZaUlnZEhKaGJuTm1iM0p0UFNKMGNtRnVjMnhoZEdVb01URTBNQ3d3S1NJK1BHY2daR0YwWVMxdGJXd3RibTlrWlQwaWJXa2lQangxYzJVZ1pHRjBZUzFqUFNJeFJEUTFSaUlnZUd4cGJtczZhSEpsWmowaUkwMUtXQzB6TFZSRldDMUpMVEZFTkRWR0lpOCtQQzluUGp4bklHUmhkR0V0Ylcxc0xXNXZaR1U5SWxSbFdFRjBiMjBpSUhSeVlXNXpabTl5YlQwaWRISmhibk5zWVhSbEtEUTROQ3d0TVRVd0tTQnpZMkZzWlNnd0xqY3dOeWtpSUdSaGRHRXRiV3A0TFhSbGVHTnNZWE56UFNKUFVrUWlQanhuSUdSaGRHRXRiVzFzTFc1dlpHVTlJbTFwSWo0OGRYTmxJR1JoZEdFdFl6MGlNVVEwTmpFaUlIaHNhVzVyT21oeVpXWTlJaU5OU2xndE15MVVSVmd0U1MweFJEUTJNU0l2UGp3dlp6NDhaeUJrWVhSaExXMXRiQzF1YjJSbFBTSnRieUlnZEhKaGJuTm1iM0p0UFNKMGNtRnVjMnhoZEdVb016WXhMREFwSWo0OGRYTmxJR1JoZEdFdFl6MGlNa0lpSUhoc2FXNXJPbWh5WldZOUlpTk5TbGd0TXkxVVJWZ3RUaTB5UWlJdlBqd3ZaejQ4WnlCa1lYUmhMVzF0YkMxdWIyUmxQU0p0YmlJZ2RISmhibk5tYjNKdFBTSjBjbUZ1YzJ4aGRHVW9NVEV6T1N3d0tTSStQSFZ6WlNCa1lYUmhMV005SWpNeElpQjRiR2x1YXpwb2NtVm1QU0lqVFVwWUxUTXRWRVZZTFU0dE16RWlMejQ4TDJjK1BDOW5Qand2Wno0OFp5QmtZWFJoTFcxdGJDMXViMlJsUFNKdGJ5SWdkSEpoYm5ObWIzSnRQU0owY21GdWMyeGhkR1VvTXpFeE1DNDNMREFwSWo0OGRYTmxJR1JoZEdFdFl6MGlNakl5TXlJZ2VHeHBibXM2YUhKbFpqMGlJMDFLV0MwekxWUkZXQzFPTFRJeU1qTWlMejQ4TDJjK1BHY2daR0YwWVMxdGJXd3RibTlrWlQwaWJYTjFZaUlnZEhKaGJuTm1iM0p0UFNKMGNtRnVjMnhoZEdVb016WTJOaTQxTERBcElqNDhaeUJrWVhSaExXMXRiQzF1YjJSbFBTSnRhU0krUEhWelpTQmtZWFJoTFdNOUlqRkVORFl3SWlCNGJHbHVhenBvY21WbVBTSWpUVXBZTFRNdFZFVllMVWt0TVVRME5qQWlMejQ4TDJjK1BHY2daR0YwWVMxdGJXd3RibTlrWlQwaWJXa2lJSFJ5WVc1elptOXliVDBpZEhKaGJuTnNZWFJsS0RVd01pd3RNVFV3S1NCelkyRnNaU2d3TGpjd055a2lQangxYzJVZ1pHRjBZUzFqUFNJeFJEUTJNU0lnZUd4cGJtczZhSEpsWmowaUkwMUtXQzB6TFZSRldDMUpMVEZFTkRZeElpOCtQQzluUGp3dlp6NDhaeUJrWVhSaExXMXRiQzF1YjJSbFBTSnRieUlnZEhKaGJuTm1iM0p0UFNKMGNtRnVjMnhoZEdVb05EUTNNeTQ0TERBcElqNDhkWE5sSUdSaGRHRXRZejBpTWtNaUlIaHNhVzVyT21oeVpXWTlJaU5OU2xndE15MVVSVmd0VGkweVF5SXZQand2Wno0OFp5QmtZWFJoTFcxdGJDMXViMlJsUFNKdGMzVmlJaUIwY21GdWMyWnZjbTA5SW5SeVlXNXpiR0YwWlNnME9URTRMalFzTUNraVBqeG5JR1JoZEdFdGJXMXNMVzV2WkdVOUltMXBJajQ4ZFhObElHUmhkR0V0WXowaU1VUTBORVVpSUhoc2FXNXJPbWh5WldZOUlpTk5TbGd0TXkxVVJWZ3RTUzB4UkRRMFJTSXZQand2Wno0OFp5QmtZWFJoTFcxdGJDMXViMlJsUFNKdGFTSWdkSEpoYm5ObWIzSnRQU0owY21GdWMyeGhkR1VvTlRZeUxDMHhOVEFwSUhOallXeGxLREF1TnpBM0tTSStQSFZ6WlNCa1lYUmhMV005SWpGRU5EWXhJaUI0YkdsdWF6cG9jbVZtUFNJalRVcFlMVE10VkVWWUxVa3RNVVEwTmpFaUx6NDhMMmMrUEM5blBqeG5JR1JoZEdFdGJXMXNMVzV2WkdVOUltMXZJaUIwY21GdWMyWnZjbTA5SW5SeVlXNXpiR0YwWlNnMU56ZzFMamNzTUNraVBqeDFjMlVnWkdGMFlTMWpQU0l5UXlJZ2VHeHBibXM2YUhKbFpqMGlJMDFLV0MwekxWUkZXQzFPTFRKRElpOCtQQzluUGp4bklHUmhkR0V0Ylcxc0xXNXZaR1U5SW0xemRXSWlJSFJ5WVc1elptOXliVDBpZEhKaGJuTnNZWFJsS0RZeU16QXVOQ3d3S1NJK1BHY2daR0YwWVMxdGJXd3RibTlrWlQwaWJXa2lQangxYzJVZ1pHRjBZUzFqUFNJeFJEUTJNQ0lnZUd4cGJtczZhSEpsWmowaUkwMUtXQzB6TFZSRldDMUpMVEZFTkRZd0lpOCtQQzluUGp4bklHUmhkR0V0Ylcxc0xXNXZaR1U5SWxSbFdFRjBiMjBpSUhSeVlXNXpabTl5YlQwaWRISmhibk5zWVhSbEtEVXdNaXd0TVRVd0tTQnpZMkZzWlNnd0xqY3dOeWtpSUdSaGRHRXRiV3A0TFhSbGVHTnNZWE56UFNKUFVrUWlQanhuSUdSaGRHRXRiVzFzTFc1dlpHVTlJbTFwSWo0OGRYTmxJR1JoZEdFdFl6MGlNVVEwTmpFaUlIaHNhVzVyT21oeVpXWTlJaU5OU2xndE15MVVSVmd0U1MweFJEUTJNU0l2UGp3dlp6NDhaeUJrWVhSaExXMXRiQzF1YjJSbFBTSnRieUlnZEhKaGJuTm1iM0p0UFNKMGNtRnVjMnhoZEdVb016WXhMREFwSWo0OGRYTmxJR1JoZEdFdFl6MGlNakl4TWlJZ2VHeHBibXM2YUhKbFpqMGlJMDFLV0MwekxWUkZXQzFPTFRJeU1USWlMejQ4TDJjK1BHY2daR0YwWVMxdGJXd3RibTlrWlQwaWJXNGlJSFJ5WVc1elptOXliVDBpZEhKaGJuTnNZWFJsS0RFeE16a3NNQ2tpUGp4MWMyVWdaR0YwWVMxalBTSXpNU0lnZUd4cGJtczZhSEpsWmowaUkwMUtXQzB6TFZSRldDMU9MVE14SWk4K1BDOW5Qand2Wno0OEwyYytQR2NnWkdGMFlTMXRiV3d0Ym05a1pUMGliVzhpSUhSeVlXNXpabTl5YlQwaWRISmhibk5zWVhSbEtEYzVOREV1TXl3d0tTSStQSFZ6WlNCa1lYUmhMV005SWpKRElpQjRiR2x1YXpwb2NtVm1QU0lqVFVwWUxUTXRWRVZZTFU0dE1rTWlMejQ4TDJjK1BHY2daR0YwWVMxdGJXd3RibTlrWlQwaWJYTjFZaUlnZEhKaGJuTm1iM0p0UFNKMGNtRnVjMnhoZEdVb09ETTROaXd3S1NJK1BHY2daR0YwWVMxdGJXd3RibTlrWlQwaWJXa2lQangxYzJVZ1pHRjBZUzFqUFNJeFJEUTBSU0lnZUd4cGJtczZhSEpsWmowaUkwMUtXQzB6TFZSRldDMUpMVEZFTkRSRklpOCtQQzluUGp4bklHUmhkR0V0Ylcxc0xXNXZaR1U5SWxSbFdFRjBiMjBpSUhSeVlXNXpabTl5YlQwaWRISmhibk5zWVhSbEtEVTJNaXd0TVRVd0tTQnpZMkZzWlNnd0xqY3dOeWtpSUdSaGRHRXRiV3A0TFhSbGVHTnNZWE56UFNKUFVrUWlQanhuSUdSaGRHRXRiVzFzTFc1dlpHVTlJbTFwSWo0OGRYTmxJR1JoZEdFdFl6MGlNVVEwTmpFaUlIaHNhVzVyT21oeVpXWTlJaU5OU2xndE15MVVSVmd0U1MweFJEUTJNU0l2UGp3dlp6NDhaeUJrWVhSaExXMXRiQzF1YjJSbFBTSnRieUlnZEhKaGJuTm1iM0p0UFNKMGNtRnVjMnhoZEdVb016WXhMREFwSWo0OGRYTmxJR1JoZEdFdFl6MGlNakl4TWlJZ2VHeHBibXM2YUhKbFpqMGlJMDFLV0MwekxWUkZXQzFPTFRJeU1USWlMejQ4TDJjK1BHY2daR0YwWVMxdGJXd3RibTlrWlQwaWJXNGlJSFJ5WVc1elptOXliVDBpZEhKaGJuTnNZWFJsS0RFeE16a3NNQ2tpUGp4MWMyVWdaR0YwWVMxalBTSXpNU0lnZUd4cGJtczZhSEpsWmowaUkwMUtXQzB6TFZSRldDMU9MVE14SWk4K1BDOW5Qand2Wno0OEwyYytQR2NnWkdGMFlTMXRiV3d0Ym05a1pUMGliVzhpSUhSeVlXNXpabTl5YlQwaWRISmhibk5zWVhSbEtERXdNVFUyTGprc01Da2lQangxYzJVZ1pHRjBZUzFqUFNJeVF5SWdlR3hwYm1zNmFISmxaajBpSTAxS1dDMHpMVlJGV0MxT0xUSkRJaTgrUEM5blBqeG5JR1JoZEdFdGJXMXNMVzV2WkdVOUltMXZJaUIwY21GdWMyWnZjbTA5SW5SeVlXNXpiR0YwWlNneE1EWXdNUzQyTERBcElqNDhkWE5sSUdSaGRHRXRZejBpTWpBeU5pSWdlR3hwYm1zNmFISmxaajBpSTAxS1dDMHpMVlJGV0MxT0xUSXdNallpTHo0OEwyYytQR2NnWkdGMFlTMXRiV3d0Ym05a1pUMGliVzhpSUhSeVlXNXpabTl5YlQwaWRISmhibk5zWVhSbEtERXhPVFF3TGpNc01Da2lQangxYzJVZ1pHRjBZUzFqUFNJeVF5SWdlR3hwYm1zNmFISmxaajBpSTAxS1dDMHpMVlJGV0MxT0xUSkRJaTgrUEM5blBqeG5JR1JoZEdFdGJXMXNMVzV2WkdVOUltMXpkV0lpSUhSeVlXNXpabTl5YlQwaWRISmhibk5zWVhSbEtERXlNemcwTGprc01Da2lQanhuSUdSaGRHRXRiVzFzTFc1dlpHVTlJbTFwSWo0OGRYTmxJR1JoZEdFdFl6MGlNVVEwTmpBaUlIaHNhVzVyT21oeVpXWTlJaU5OU2xndE15MVVSVmd0U1MweFJEUTJNQ0l2UGp3dlp6NDhaeUJrWVhSaExXMXRiQzF1YjJSbFBTSnRiaUlnZEhKaGJuTm1iM0p0UFNKMGNtRnVjMnhoZEdVb05UQXlMQzB4TlRBcElITmpZV3hsS0RBdU56QTNLU0krUEhWelpTQmtZWFJoTFdNOUlqTXdJaUI0YkdsdWF6cG9jbVZtUFNJalRVcFlMVE10VkVWWUxVNHRNekFpTHo0OEwyYytQQzluUGp4bklHUmhkR0V0Ylcxc0xXNXZaR1U5SW0xdklpQjBjbUZ1YzJadmNtMDlJblJ5WVc1emJHRjBaU2d4TXpJNU1DNDFMREFwSWo0OGRYTmxJR1JoZEdFdFl6MGlNa01pSUhoc2FXNXJPbWh5WldZOUlpTk5TbGd0TXkxVVJWZ3RUaTB5UXlJdlBqd3ZaejQ4WnlCa1lYUmhMVzF0YkMxdWIyUmxQU0p0YzNWaUlpQjBjbUZ1YzJadmNtMDlJblJ5WVc1emJHRjBaU2d4TXpjek5TNHlMREFwSWo0OFp5QmtZWFJoTFcxdGJDMXViMlJsUFNKdGFTSStQSFZ6WlNCa1lYUmhMV005SWpGRU5EUkZJaUI0YkdsdWF6cG9jbVZtUFNJalRVcFlMVE10VkVWWUxVa3RNVVEwTkVVaUx6NDhMMmMrUEdjZ1pHRjBZUzF0Yld3dGJtOWtaVDBpYlc0aUlIUnlZVzV6Wm05eWJUMGlkSEpoYm5Oc1lYUmxLRFUyTWl3dE1UVXdLU0J6WTJGc1pTZ3dMamN3TnlraVBqeDFjMlVnWkdGMFlTMWpQU0l6TUNJZ2VHeHBibXM2YUhKbFpqMGlJMDFLV0MwekxWUkZXQzFPTFRNd0lpOCtQQzluUGp3dlp6NDhaeUJrWVhSaExXMXRiQzF1YjJSbFBTSnRieUlnZEhKaGJuTm1iM0p0UFNKMGNtRnVjMnhoZEdVb01UUTNNREF1Tnl3d0tTSStQSFZ6WlNCa1lYUmhMV005SWpJNUlpQjRiR2x1YXpwb2NtVm1QU0lqVFVwWUxUTXRWRVZZTFU0dE1qa2lMejQ4TDJjK1BDOW5QanhuSUdSaGRHRXRiVzFzTFc1dlpHVTlJbTEwWkNJZ2RISmhibk5tYjNKdFBTSjBjbUZ1YzJ4aGRHVW9NVFV4TURjdU55d3dLU0krUEdjZ1pHRjBZUzF0Yld3dGJtOWtaVDBpYldraUx6NDhaeUJrWVhSaExXMXRiQzF1YjJSbFBTSnRieUlnZEhKaGJuTm1iM0p0UFNKMGNtRnVjMnhoZEdVb01qYzNMamdzTUNraVBqeDFjMlVnWkdGMFlTMWpQU0l6UkNJZ2VHeHBibXM2YUhKbFpqMGlJMDFLV0MwekxWUkZXQzFPTFRORUlpOCtQQzluUGp4bklHUmhkR0V0Ylcxc0xXNXZaR1U5SW0xcElpQjBjbUZ1YzJadmNtMDlJblJ5WVc1emJHRjBaU2d4TXpNekxqWXNNQ2tpUGp4MWMyVWdaR0YwWVMxalBTSXhSRFEwTXlJZ2VHeHBibXM2YUhKbFpqMGlJMDFLV0MwekxWUkZXQzFKTFRGRU5EUXpJaTgrUEM5blBqeG5JR1JoZEdFdGJXMXNMVzV2WkdVOUltMXZJaUIwY21GdWMyWnZjbTA5SW5SeVlXNXpiR0YwWlNneU1EZzBMallzTUNraVBqeDFjMlVnWkdGMFlTMWpQU0l5T0NJZ2VHeHBibXM2YUhKbFpqMGlJMDFLV0MwekxWUkZXQzFPTFRJNElpOCtQQzluUGp4bklHUmhkR0V0Ylcxc0xXNXZaR1U5SW0xemRXSWlJSFJ5WVc1elptOXliVDBpZEhKaGJuTnNZWFJsS0RJME56TXVOaXd3S1NJK1BHY2daR0YwWVMxdGJXd3RibTlrWlQwaWJXa2lQangxYzJVZ1pHRjBZUzFqUFNJeFJEUTFSaUlnZUd4cGJtczZhSEpsWmowaUkwMUtXQzB6TFZSRldDMUpMVEZFTkRWR0lpOCtQQzluUGp4bklHUmhkR0V0Ylcxc0xXNXZaR1U5SWxSbFdFRjBiMjBpSUhSeVlXNXpabTl5YlQwaWRISmhibk5zWVhSbEtEUTROQ3d0TVRVd0tTQnpZMkZzWlNnd0xqY3dOeWtpSUdSaGRHRXRiV3A0TFhSbGVHTnNZWE56UFNKUFVrUWlQanhuSUdSaGRHRXRiVzFzTFc1dlpHVTlJbTFwSWo0OGRYTmxJR1JoZEdFdFl6MGlNVVEwTmpFaUlIaHNhVzVyT21oeVpXWTlJaU5OU2xndE15MVVSVmd0U1MweFJEUTJNU0l2UGp3dlp6NDhaeUJrWVhSaExXMXRiQzF1YjJSbFBTSnRieUlnZEhKaGJuTm1iM0p0UFNKMGNtRnVjMnhoZEdVb016WXhMREFwSWo0OGRYTmxJR1JoZEdFdFl6MGlNa0lpSUhoc2FXNXJPbWh5WldZOUlpTk5TbGd0TXkxVVJWZ3RUaTB5UWlJdlBqd3ZaejQ4WnlCa1lYUmhMVzF0YkMxdWIyUmxQU0p0YmlJZ2RISmhibk5tYjNKdFBTSjBjbUZ1YzJ4aGRHVW9NVEV6T1N3d0tTSStQSFZ6WlNCa1lYUmhMV005SWpNeElpQjRiR2x1YXpwb2NtVm1QU0lqVFVwWUxUTXRWRVZZTFU0dE16RWlMejQ4TDJjK1BDOW5Qand2Wno0OFp5QmtZWFJoTFcxdGJDMXViMlJsUFNKdGJ5SWdkSEpoYm5ObWIzSnRQU0owY21GdWMyeGhkR1VvTkRRME5DNHpMREFwSWo0OGRYTmxJR1JoZEdFdFl6MGlNakl5TXlJZ2VHeHBibXM2YUhKbFpqMGlJMDFLV0MwekxWUkZXQzFPTFRJeU1qTWlMejQ4TDJjK1BHY2daR0YwWVMxdGJXd3RibTlrWlQwaWJYTjFZaUlnZEhKaGJuTm1iM0p0UFNKMGNtRnVjMnhoZEdVb05UQXdNQzR4TERBcElqNDhaeUJrWVhSaExXMXRiQzF1YjJSbFBTSnRhU0krUEhWelpTQmtZWFJoTFdNOUlqRkVORFl3SWlCNGJHbHVhenBvY21WbVBTSWpUVXBZTFRNdFZFVllMVWt0TVVRME5qQWlMejQ4TDJjK1BHY2daR0YwWVMxdGJXd3RibTlrWlQwaWJXa2lJSFJ5WVc1elptOXliVDBpZEhKaGJuTnNZWFJsS0RVd01pd3RNVFV3S1NCelkyRnNaU2d3TGpjd055a2lQangxYzJVZ1pHRjBZUzFqUFNJeFJEUTJNU0lnZUd4cGJtczZhSEpsWmowaUkwMUtXQzB6TFZSRldDMUpMVEZFTkRZeElpOCtQQzluUGp3dlp6NDhaeUJrWVhSaExXMXRiQzF1YjJSbFBTSnRieUlnZEhKaGJuTm1iM0p0UFNKMGNtRnVjMnhoZEdVb05UZ3dOeTR6TERBcElqNDhkWE5sSUdSaGRHRXRZejBpTWtNaUlIaHNhVzVyT21oeVpXWTlJaU5OU2xndE15MVVSVmd0VGkweVF5SXZQand2Wno0OFp5QmtZWFJoTFcxdGJDMXViMlJsUFNKdGMzVmlJaUIwY21GdWMyWnZjbTA5SW5SeVlXNXpiR0YwWlNnMk1qVXlMREFwSWo0OFp5QmtZWFJoTFcxdGJDMXViMlJsUFNKdGFTSStQSFZ6WlNCa1lYUmhMV005SWpGRU5EUkZJaUI0YkdsdWF6cG9jbVZtUFNJalRVcFlMVE10VkVWWUxVa3RNVVEwTkVVaUx6NDhMMmMrUEdjZ1pHRjBZUzF0Yld3dGJtOWtaVDBpYldraUlIUnlZVzV6Wm05eWJUMGlkSEpoYm5Oc1lYUmxLRFUyTWl3dE1UVXdLU0J6WTJGc1pTZ3dMamN3TnlraVBqeDFjMlVnWkdGMFlTMWpQU0l4UkRRMk1TSWdlR3hwYm1zNmFISmxaajBpSTAxS1dDMHpMVlJGV0MxSkxURkVORFl4SWk4K1BDOW5Qand2Wno0OFp5QmtZWFJoTFcxdGJDMXViMlJsUFNKdGJ5SWdkSEpoYm5ObWIzSnRQU0owY21GdWMyeGhkR1VvTnpFeE9TNHpMREFwSWo0OGRYTmxJR1JoZEdFdFl6MGlNamtpSUhoc2FXNXJPbWh5WldZOUlpTk5TbGd0TXkxVVJWZ3RUaTB5T1NJdlBqd3ZaejQ4TDJjK1BDOW5Qand2Wno0OEwyYytQQzluUGp3dmMzWm5QZz09IiwKCSJSZWFsVmlld1NpemVKc29uIiA6ICJ7XCJoZWlnaHRcIjo4MTEsXCJ3aWR0aFwiOjc5ODJ9Igp9Cg=="/>
    </extobj>
    <extobj name="2384804F-3998-4D57-9195-F3826E402611-3">
      <extobjdata type="2384804F-3998-4D57-9195-F3826E402611" data="ewoJIkltZ1NldHRpbmdKc29uIiA6ICJ7XCJoZWlnaHRcIjoxMC43MTQyODU3MTQyODU3MTQsXCJ3aWR0aFwiOjE0LjI4NTcxNDI4NTcxNDI4NX0iLAoJIkxhdGV4IiA6ICJzX3QiLAoJIkxhdGV4SW1nQmFzZTY0IiA6ICJQSE4yWnlCNGJXeHVjejBpYUhSMGNEb3ZMM2QzZHk1M015NXZjbWN2TWpBd01DOXpkbWNpSUhkcFpIUm9QU0l4TGpneU5tVjRJaUJvWldsbmFIUTlJakV1TXpVM1pYZ2lJSEp2YkdVOUltbHRaeUlnWm05amRYTmhZbXhsUFNKbVlXeHpaU0lnZG1sbGQwSnZlRDBpTUNBdE5EUXlJRGd3Tnk0eklEVTVPUzQ0SWlCNGJXeHVjenA0YkdsdWF6MGlhSFIwY0RvdkwzZDNkeTUzTXk1dmNtY3ZNVGs1T1M5NGJHbHVheUlnWVhKcFlTMW9hV1JrWlc0OUluUnlkV1VpSUhOMGVXeGxQU0oyWlhKMGFXTmhiQzFoYkdsbmJqb2dMVEF1TXpVM1pYZzdJRzFoZUMxM2FXUjBhRG9nT1RnbE95SStQR1JsWm5NK1BIQmhkR2dnYVdROUlrMUtXQzA0TFZSRldDMUpMVEZFTkRZd0lpQmtQU0pOTVRNeElESTRPVkV4TXpFZ016SXhJREUwTnlBek5UUlVNakF6SURReE5WUXpNREFnTkRReVVUTTJNaUEwTkRJZ016a3dJRFF4TlZRME1Ua2dNelUxVVRReE9TQXpNak1nTkRBeUlETXdPRlF6TmpRZ01qa3lVVE0xTVNBeU9USWdNelF3SURNd01GUXpNamdnTXpJMlVUTXlPQ0F6TkRJZ016TTNJRE0xTkZRek5UUWdNemN5VkRNMk55QXpOemhSTXpZNElETTNPQ0F6TmpnZ016YzVVVE0yT0NBek9ESWdNell4SURNNE9GUXpNellnTXprNVZESTVOeUEwTURWUk1qUTVJRFF3TlNBeU1qY2dNemM1VkRJd05DQXpNalpSTWpBMElETXdNU0F5TWpNZ01qa3hWREkzT0NBeU56UlVNek13SURJMU9WRXpPVFlnTWpNd0lETTVOaUF4TmpOUk16azJJREV6TlNBek9EVWdNVEEzVkRNMU1pQTFNVlF5T0RrZ04xUXhPVFVnTFRFd1VURXhPQ0F0TVRBZ09EWWdNVGxVTlRNZ09EZFJOVE1nTVRJMklEYzBJREUwTTFReE1UZ2dNVFl3VVRFek15QXhOakFnTVRRMklERTFNVlF4TmpBZ01USXdVVEUyTUNBNU5DQXhORElnTnpaVU1URXhJRFU0VVRFd09TQTFOeUF4TURnZ05UZFVNVEEzSURVMVVURXdPQ0ExTWlBeE1UVWdORGRVTVRRMklETTBWREl3TVNBeU4xRXlNemNnTWpjZ01qWXpJRE00VkRNd01TQTJObFF6TVRnZ09UZFVNekl6SURFeU1sRXpNak1nTVRVd0lETXdNaUF4TmpSVU1qVTBJREU0TVZReE9UVWdNVGsyVkRFME9DQXlNekZSTVRNeElESTFOaUF4TXpFZ01qZzVXaUl2UGp4d1lYUm9JR2xrUFNKTlNsZ3RPQzFVUlZndFNTMHhSRFEyTVNJZ1pEMGlUVEkySURNNE5WRXhPU0F6T1RJZ01Ua2dNemsxVVRFNUlETTVPU0F5TWlBME1URlVNamNnTkRJMVVUSTVJRFF6TUNBek5pQTBNekJVT0RjZ05ETXhTREUwTUV3eE5Ua2dOVEV4VVRFMk1pQTFNaklnTVRZMklEVTBNRlF4TnpNZ05UWTJWREUzT1NBMU9EWlVNVGczSURZd00xUXhPVGNnTmpFMVZESXhNU0EyTWpSVU1qSTVJRFl5TmxFeU5EY2dOakkxSURJMU5DQTJNVFZVTWpZeElEVTVObEV5TmpFZ05UZzVJREkxTWlBMU5EbFVNak15SURRM01Fd3lNaklnTkRNelVUSXlNaUEwTXpFZ01qY3lJRFF6TVVnek1qTlJNek13SURReU5DQXpNekFnTkRJd1VUTXpNQ0F6T1RnZ016RTNJRE00TlVneU1UQk1NVGMwSURJME1GRXhNelVnT0RBZ01UTTFJRFk0VVRFek5TQXlOaUF4TmpJZ01qWlJNVGszSURJMklESXpNQ0EyTUZReU9ETWdNVFEwVVRJNE5TQXhOVEFnTWpnNElERTFNVlF6TURNZ01UVXpTRE13TjFFek1qSWdNVFV6SURNeU1pQXhORFZSTXpJeUlERTBNaUF6TVRrZ01UTXpVVE14TkNBeE1UY2dNekF4SURrMVZESTJOeUEwT0ZReU1UWWdObFF4TlRVZ0xURXhVVEV5TlNBdE1URWdPVGdnTkZRMU9TQTFObEUxTnlBMk5DQTFOeUE0TTFZeE1ERk1PVElnTWpReFVURXlOeUF6T0RJZ01USTRJRE00TTFFeE1qZ2dNemcxSURjM0lETTROVWd5TmxvaUx6NDhMMlJsWm5NK1BHY2djM1J5YjJ0bFBTSmpkWEp5Wlc1MFEyOXNiM0lpSUdacGJHdzlJbU4xY25KbGJuUkRiMnh2Y2lJZ2MzUnliMnRsTFhkcFpIUm9QU0l3SWlCMGNtRnVjMlp2Y20wOUluTmpZV3hsS0RFc0xURXBJajQ4WnlCa1lYUmhMVzF0YkMxdWIyUmxQU0p0WVhSb0lqNDhaeUJrWVhSaExXMXRiQzF1YjJSbFBTSnRjM1ZpSWo0OFp5QmtZWFJoTFcxdGJDMXViMlJsUFNKdGFTSStQSFZ6WlNCa1lYUmhMV005SWpGRU5EWXdJaUI0YkdsdWF6cG9jbVZtUFNJalRVcFlMVGd0VkVWWUxVa3RNVVEwTmpBaUx6NDhMMmMrUEdjZ1pHRjBZUzF0Yld3dGJtOWtaVDBpYldraUlIUnlZVzV6Wm05eWJUMGlkSEpoYm5Oc1lYUmxLRFV3TWl3dE1UVXdLU0J6WTJGc1pTZ3dMamN3TnlraVBqeDFjMlVnWkdGMFlTMWpQU0l4UkRRMk1TSWdlR3hwYm1zNmFISmxaajBpSTAxS1dDMDRMVlJGV0MxSkxURkVORFl4SWk4K1BDOW5Qand2Wno0OEwyYytQQzluUGp3dmMzWm5QZz09IiwKCSJSZWFsVmlld1NpemVKc29uIiA6ICJ7XCJoZWlnaHRcIjoyMTIsXCJ3aWR0aFwiOjI4Nn0iCn0K"/>
    </extobj>
    <extobj name="2384804F-3998-4D57-9195-F3826E402611-4">
      <extobjdata type="2384804F-3998-4D57-9195-F3826E402611" data="ewoJIkltZ1NldHRpbmdKc29uIiA6ICJ7XCJoZWlnaHRcIjoxMC43MTQyODU3MTQyODU3MTQsXCJ3aWR0aFwiOjE1LjE3ODU3MTQyODU3MTQyN30iLAoJIkxhdGV4IiA6ICJhX3QiLAoJIkxhdGV4SW1nQmFzZTY0IiA6ICJQSE4yWnlCNGJXeHVjejBpYUhSMGNEb3ZMM2QzZHk1M015NXZjbWN2TWpBd01DOXpkbWNpSUhkcFpIUm9QU0l4TGprMk1tVjRJaUJvWldsbmFIUTlJakV1TXpVMVpYZ2lJSEp2YkdVOUltbHRaeUlnWm05amRYTmhZbXhsUFNKbVlXeHpaU0lnZG1sbGQwSnZlRDBpTUNBdE5EUXhJRGcyTnk0eklEVTVPQzQ0SWlCNGJXeHVjenA0YkdsdWF6MGlhSFIwY0RvdkwzZDNkeTUzTXk1dmNtY3ZNVGs1T1M5NGJHbHVheUlnWVhKcFlTMW9hV1JrWlc0OUluUnlkV1VpSUhOMGVXeGxQU0oyWlhKMGFXTmhiQzFoYkdsbmJqb2dMVEF1TXpVM1pYZzdJRzFoZUMxM2FXUjBhRG9nT1RnbE95SStQR1JsWm5NK1BIQmhkR2dnYVdROUlrMUtXQzB4TXkxVVJWZ3RTUzB4UkRRMFJTSWdaRDBpVFRNeklERTFOMUV6TXlBeU5UZ2dNVEE1SURNME9WUXlPREFnTkRReFVUTXpNU0EwTkRFZ016Y3dJRE01TWxFek9EWWdOREl5SURReE5pQTBNakpSTkRJNUlEUXlNaUEwTXprZ05ERTBWRFEwT1NBek9UUlJORFE1SURNNE1TQTBNVElnTWpNMFZETTNOQ0EyT0ZFek56UWdORE1nTXpneElETTFWRFF3TWlBeU5sRTBNVEVnTWpjZ05ESXlJRE0xVVRRME15QTFOU0EwTmpNZ01UTXhVVFEyT1NBeE5URWdORGN6SURFMU1sRTBOelVnTVRVeklEUTRNeUF4TlROSU5EZzNVVFV3TmlBeE5UTWdOVEEySURFME5GRTFNRFlnTVRNNElEVXdNU0F4TVRkVU5EZ3hJRFl6VkRRME9TQXhNMUUwTXpZZ01DQTBNVGNnTFRoUk5EQTVJQzB4TUNBek9UTWdMVEV3VVRNMU9TQXRNVEFnTXpNMklEVlVNekEySURNMlRETXdNQ0ExTVZFeU9Ua2dOVElnTWprMklEVXdVVEk1TkNBME9DQXlPVElnTkRaUk1qTXpJQzB4TUNBeE56SWdMVEV3VVRFeE55QXRNVEFnTnpVZ016QlVNek1nTVRVM1drMHpOVEVnTXpJNFVUTTFNU0F6TXpRZ016UTJJRE0xTUZRek1qTWdNemcxVkRJM055QTBNRFZSTWpReUlEUXdOU0F5TVRBZ016YzBWREUyTUNBeU9UTlJNVE14SURJeE5DQXhNVGtnTVRJNVVURXhPU0F4TWpZZ01URTVJREV4T0ZReE1UZ2dNVEEyVVRFeE9DQTJNU0F4TXpZZ05EUlVNVGM1SURJMlVUSXhOeUF5TmlBeU5UUWdOVGxVTWprNElERXhNRkV6TURBZ01URTBJRE15TlNBeU1UZFVNelV4SURNeU9Gb2lMejQ4Y0dGMGFDQnBaRDBpVFVwWUxURXpMVlJGV0MxSkxURkVORFl4SWlCa1BTSk5NallnTXpnMVVURTVJRE01TWlBeE9TQXpPVFZSTVRrZ016azVJREl5SURReE1WUXlOeUEwTWpWUk1qa2dORE13SURNMklEUXpNRlE0TnlBME16RklNVFF3VERFMU9TQTFNVEZSTVRZeUlEVXlNaUF4TmpZZ05UUXdWREUzTXlBMU5qWlVNVGM1SURVNE5sUXhPRGNnTmpBelZERTVOeUEyTVRWVU1qRXhJRFl5TkZReU1qa2dOakkyVVRJME55QTJNalVnTWpVMElEWXhOVlF5TmpFZ05UazJVVEkyTVNBMU9Ea2dNalV5SURVME9WUXlNeklnTkRjd1RESXlNaUEwTXpOUk1qSXlJRFF6TVNBeU56SWdORE14U0RNeU0xRXpNekFnTkRJMElETXpNQ0EwTWpCUk16TXdJRE01T0NBek1UY2dNemcxU0RJeE1Fd3hOelFnTWpRd1VURXpOU0E0TUNBeE16VWdOamhSTVRNMUlESTJJREUyTWlBeU5sRXhPVGNnTWpZZ01qTXdJRFl3VkRJNE15QXhORFJSTWpnMUlERTFNQ0F5T0RnZ01UVXhWRE13TXlBeE5UTklNekEzVVRNeU1pQXhOVE1nTXpJeUlERTBOVkV6TWpJZ01UUXlJRE14T1NBeE16TlJNekUwSURFeE55QXpNREVnT1RWVU1qWTNJRFE0VkRJeE5pQTJWREUxTlNBdE1URlJNVEkxSUMweE1TQTVPQ0EwVkRVNUlEVTJVVFUzSURZMElEVTNJRGd6VmpFd01VdzVNaUF5TkRGUk1USTNJRE00TWlBeE1qZ2dNemd6VVRFeU9DQXpPRFVnTnpjZ016ZzFTREkyV2lJdlBqd3ZaR1ZtY3o0OFp5QnpkSEp2YTJVOUltTjFjbkpsYm5SRGIyeHZjaUlnWm1sc2JEMGlZM1Z5Y21WdWRFTnZiRzl5SWlCemRISnZhMlV0ZDJsa2RHZzlJakFpSUhSeVlXNXpabTl5YlQwaWMyTmhiR1VvTVN3dE1Ta2lQanhuSUdSaGRHRXRiVzFzTFc1dlpHVTlJbTFoZEdnaVBqeG5JR1JoZEdFdGJXMXNMVzV2WkdVOUltMXpkV0lpUGp4bklHUmhkR0V0Ylcxc0xXNXZaR1U5SW0xcElqNDhkWE5sSUdSaGRHRXRZejBpTVVRME5FVWlJSGhzYVc1ck9taHlaV1k5SWlOTlNsZ3RNVE10VkVWWUxVa3RNVVEwTkVVaUx6NDhMMmMrUEdjZ1pHRjBZUzF0Yld3dGJtOWtaVDBpYldraUlIUnlZVzV6Wm05eWJUMGlkSEpoYm5Oc1lYUmxLRFUyTWl3dE1UVXdLU0J6WTJGc1pTZ3dMamN3TnlraVBqeDFjMlVnWkdGMFlTMWpQU0l4UkRRMk1TSWdlR3hwYm1zNmFISmxaajBpSTAxS1dDMHhNeTFVUlZndFNTMHhSRFEyTVNJdlBqd3ZaejQ4TDJjK1BDOW5Qand2Wno0OEwzTjJaejQ9IiwKCSJSZWFsVmlld1NpemVKc29uIiA6ICJ7XCJoZWlnaHRcIjoyMTAsXCJ3aWR0aFwiOjMwNH0iCn0K"/>
    </extobj>
    <extobj name="2384804F-3998-4D57-9195-F3826E402611-5">
      <extobjdata type="2384804F-3998-4D57-9195-F3826E402611" data="ewoJIkltZ1NldHRpbmdKc29uIiA6ICJ7XCJoZWlnaHRcIjoxMC43MTQyODU3MTQyODU3MTQsXCJ3aWR0aFwiOjE0LjI4NTcxNDI4NTcxNDI4NX0iLAoJIkxhdGV4IiA6ICJyX3QiLAoJIkxhdGV4SW1nQmFzZTY0IiA6ICJQSE4yWnlCNGJXeHVjejBpYUhSMGNEb3ZMM2QzZHk1M015NXZjbWN2TWpBd01DOXpkbWNpSUhkcFpIUm9QU0l4TGpjNE5tVjRJaUJvWldsbmFIUTlJakV1TXpVM1pYZ2lJSEp2YkdVOUltbHRaeUlnWm05amRYTmhZbXhsUFNKbVlXeHpaU0lnZG1sbGQwSnZlRDBpTUNBdE5EUXlJRGM0T1M0eklEVTVPUzQ0SWlCNGJXeHVjenA0YkdsdWF6MGlhSFIwY0RvdkwzZDNkeTUzTXk1dmNtY3ZNVGs1T1M5NGJHbHVheUlnWVhKcFlTMW9hV1JrWlc0OUluUnlkV1VpSUhOMGVXeGxQU0oyWlhKMGFXTmhiQzFoYkdsbmJqb2dMVEF1TXpVM1pYZzdJRzFoZUMxM2FXUjBhRG9nT1RnbE95SStQR1JsWm5NK1BIQmhkR2dnYVdROUlrMUtXQzAwTFZSRldDMUpMVEZFTkRWR0lpQmtQU0pOTWpFZ01qZzNVVEl5SURJNU1DQXlNeUF5T1RWVU1qZ2dNekUzVkRNNElETTBPRlExTXlBek9ERlVOek1nTkRFeFZEazVJRFF6TTFReE16SWdORFF5VVRFMk1TQTBORElnTVRneklEUXpNRlF5TVRRZ05EQTRWREl5TlNBek9EaFJNakkzSURNNE1pQXlNamdnTXpneVZESXpOaUF6T0RsUk1qZzBJRFEwTVNBek5EY2dORFF4U0RNMU1GRXpPVGdnTkRReElEUXlNaUEwTURCUk5ETXdJRE00TVNBME16QWdNell6VVRRek1DQXpNek1nTkRFM0lETXhOVlF6T1RFZ01qa3lWRE0yTmlBeU9EaFJNelEySURJNE9DQXpNelFnTWprNVZETXlNaUF6TWpoUk16SXlJRE0zTmlBek56Z2dNemt5VVRNMU5pQTBNRFVnTXpReUlEUXdOVkV5T0RZZ05EQTFJREl6T1NBek16RlJNakk1SURNeE5TQXlNalFnTWprNFZERTVNQ0F4TmpWUk1UVTJJREkxSURFMU1TQXhObEV4TXpnZ0xURXhJREV3T0NBdE1URlJPVFVnTFRFeElEZzNJQzAxVkRjMklEZFVOelFnTVRkUk56UWdNekFnTVRFMElERTRPVlF4TlRRZ016WTJVVEUxTkNBME1EVWdNVEk0SURRd05WRXhNRGNnTkRBMUlEa3lJRE0zTjFRMk9DQXpNVFpVTlRjZ01qZ3dVVFUxSURJM09DQTBNU0F5TnpoSU1qZFJNakVnTWpnMElESXhJREk0TjFvaUx6NDhjR0YwYUNCcFpEMGlUVXBZTFRRdFZFVllMVWt0TVVRME5qRWlJR1E5SWsweU5pQXpPRFZSTVRrZ016a3lJREU1SURNNU5WRXhPU0F6T1RrZ01qSWdOREV4VkRJM0lEUXlOVkV5T1NBME16QWdNellnTkRNd1ZEZzNJRFF6TVVneE5EQk1NVFU1SURVeE1WRXhOaklnTlRJeUlERTJOaUExTkRCVU1UY3pJRFUyTmxReE56a2dOVGcyVkRFNE55QTJNRE5VTVRrM0lEWXhOVlF5TVRFZ05qSTBWREl5T1NBMk1qWlJNalEzSURZeU5TQXlOVFFnTmpFMVZESTJNU0ExT1RaUk1qWXhJRFU0T1NBeU5USWdOVFE1VkRJek1pQTBOekJNTWpJeUlEUXpNMUV5TWpJZ05ETXhJREkzTWlBME16RklNekl6VVRNek1DQTBNalFnTXpNd0lEUXlNRkV6TXpBZ016azRJRE14TnlBek9EVklNakV3VERFM05DQXlOREJSTVRNMUlEZ3dJREV6TlNBMk9GRXhNelVnTWpZZ01UWXlJREkyVVRFNU55QXlOaUF5TXpBZ05qQlVNamd6SURFME5GRXlPRFVnTVRVd0lESTRPQ0F4TlRGVU16QXpJREUxTTBnek1EZFJNekl5SURFMU15QXpNaklnTVRRMVVUTXlNaUF4TkRJZ016RTVJREV6TTFFek1UUWdNVEUzSURNd01TQTVOVlF5TmpjZ05EaFVNakUySURaVU1UVTFJQzB4TVZFeE1qVWdMVEV4SURrNElEUlVOVGtnTlRaUk5UY2dOalFnTlRjZ09ETldNVEF4VERreUlESTBNVkV4TWpjZ016Z3lJREV5T0NBek9ETlJNVEk0SURNNE5TQTNOeUF6T0RWSU1qWmFJaTgrUEM5a1pXWnpQanhuSUhOMGNtOXJaVDBpWTNWeWNtVnVkRU52Ykc5eUlpQm1hV3hzUFNKamRYSnlaVzUwUTI5c2IzSWlJSE4wY205clpTMTNhV1IwYUQwaU1DSWdkSEpoYm5ObWIzSnRQU0p6WTJGc1pTZ3hMQzB4S1NJK1BHY2daR0YwWVMxdGJXd3RibTlrWlQwaWJXRjBhQ0krUEdjZ1pHRjBZUzF0Yld3dGJtOWtaVDBpYlhOMVlpSStQR2NnWkdGMFlTMXRiV3d0Ym05a1pUMGliV2tpUGp4MWMyVWdaR0YwWVMxalBTSXhSRFExUmlJZ2VHeHBibXM2YUhKbFpqMGlJMDFLV0MwMExWUkZXQzFKTFRGRU5EVkdJaTgrUEM5blBqeG5JR1JoZEdFdGJXMXNMVzV2WkdVOUltMXBJaUIwY21GdWMyWnZjbTA5SW5SeVlXNXpiR0YwWlNnME9EUXNMVEUxTUNrZ2MyTmhiR1VvTUM0M01EY3BJajQ4ZFhObElHUmhkR0V0WXowaU1VUTBOakVpSUhoc2FXNXJPbWh5WldZOUlpTk5TbGd0TkMxVVJWZ3RTUzB4UkRRMk1TSXZQand2Wno0OEwyYytQQzluUGp3dlp6NDhMM04yWno0PSIsCgkiUmVhbFZpZXdTaXplSnNvbiIgOiAie1wiaGVpZ2h0XCI6MjE3LFwid2lkdGhcIjoyODZ9Igp9Cg=="/>
    </extobj>
    <extobj name="2384804F-3998-4D57-9195-F3826E402611-6">
      <extobjdata type="2384804F-3998-4D57-9195-F3826E402611" data="ewoJIkltZ1NldHRpbmdKc29uIiA6ICJ7XCJoZWlnaHRcIjoxOC43NDk5OTk5OTk5OTk5OTYsXCJ3aWR0aFwiOjczLjIxNDI4NTcxNDI4NTcxfSIsCgkiTGF0ZXgiIDogIlIocywgYSwgcycpICIsCgkiTGF0ZXhJbWdCYXNlNjQiIDogIlBITjJaeUI0Yld4dWN6MGlhSFIwY0RvdkwzZDNkeTUzTXk1dmNtY3ZNakF3TUM5emRtY2lJSGRwWkhSb1BTSTVMalF6Tm1WNElpQm9aV2xuYUhROUlqSXVNemsyWlhnaUlISnZiR1U5SW1sdFp5SWdabTlqZFhOaFlteGxQU0ptWVd4elpTSWdkbWxsZDBKdmVEMGlNQ0F0T0RBNUlEUXhOekF1T0NBeE1EVTVJaUI0Yld4dWN6cDRiR2x1YXowaWFIUjBjRG92TDNkM2R5NTNNeTV2Y21jdk1UazVPUzk0YkdsdWF5SWdZWEpwWVMxb2FXUmtaVzQ5SW5SeWRXVWlJSE4wZVd4bFBTSjJaWEowYVdOaGJDMWhiR2xuYmpvZ0xUQXVOVFkyWlhnN0lHMWhlQzEzYVdSMGFEb2dPVGdsT3lJK1BHUmxabk0rUEhCaGRHZ2dhV1E5SWsxS1dDMDVMVlJGV0MxSkxURkVORFExSWlCa1BTSk5Nak13SURZek4xRXlNRE1nTmpNM0lERTVPQ0EyTXpoVU1Ua3pJRFkwT1ZFeE9UTWdOamMySURJd05DQTJPREpSTWpBMklEWTRNeUF6TnpnZ05qZ3pVVFUxTUNBMk9ESWdOVFkwSURZNE1GRTJNakFnTmpjeUlEWTFPQ0EyTlRKVU56RXlJRFl3TmxRM016TWdOVFl6VkRjek9TQTFNamxSTnpNNUlEUTROQ0EzTVRBZ05EUTFWRFkwTXlBek9EVlVOVGMySURNMU1WUTFNemdnTXpNNFREVTBOU0F6TXpOUk5qRXlJREk1TlNBMk1USWdNakl6VVRZeE1pQXlNVElnTmpBM0lERTJNbFEyTURJZ09EQldOekZSTmpBeUlEVXpJRFl3TXlBME0xUTJNVFFnTWpWVU5qUXdJREUyVVRZMk9DQXhOaUEyT0RZZ016aFVOekV5SURnMVVUY3hOeUE1T1NBM01qQWdNVEF5VkRjek5TQXhNRFZSTnpVMUlERXdOU0EzTlRVZ09UTlJOelUxSURjMUlEY3pNU0F6TmxFMk9UTWdMVEl4SURZME1TQXRNakZJTmpNeVVUVTNNU0F0TWpFZ05UTXhJRFJVTkRnM0lEZ3lVVFE0TnlBeE1Ea2dOVEF5SURFMk5sUTFNVGNnTWpNNVVUVXhOeUF5T1RBZ05EYzBJRE14TTFFME5Ua2dNekl3SURRME9TQXpNakZVTXpjNElETXlNMGd6TURsTU1qYzNJREU1TTFFeU5EUWdOakVnTWpRMElEVTVVVEkwTkNBMU5TQXlORFVnTlRSVU1qVXlJRFV3VkRJMk9TQTBPRlF6TURJZ05EWklNek16VVRNek9TQXpPQ0F6TXprZ016ZFVNek0ySURFNVVUTXpNaUEySURNeU5pQXdTRE14TVZFeU56VWdNaUF4T0RBZ01sRXhORFlnTWlBeE1UY2dNbFEzTVNBeVZEVXdJREZSTXpNZ01TQXpNeUF4TUZFek15QXhNaUF6TmlBeU5GRTBNU0EwTXlBME5pQTBOVkUxTUNBME5pQTJNU0EwTmtnMk4xRTVOQ0EwTmlBeE1qY2dORGxSTVRReElEVXlJREUwTmlBMk1WRXhORGtnTmpVZ01qRTRJRE16T1ZReU9EY2dOakk0VVRJNE55QTJNelVnTWpNd0lEWXpOMXBOTmpNd0lEVTFORkUyTXpBZ05UZzJJRFl3T1NBMk1EaFVOVEl6SURZek5sRTFNakVnTmpNMklEVXdNQ0EyTXpaVU5EWXlJRFl6TjBnME5EQlJNemt6SURZek55QXpPRFlnTmpJM1VUTTROU0EyTWpRZ016VXlJRFE1TkZRek1Ua2dNell4VVRNeE9TQXpOakFnTXpnNElETTJNRkUwTmpZZ016WXhJRFE1TWlBek5qZFJOVFUySURNM055QTFPVElnTkRJMlVUWXdPQ0EwTkRrZ05qRTVJRFE0TmxRMk16QWdOVFUwV2lJdlBqeHdZWFJvSUdsa1BTSk5TbGd0T1MxVVJWZ3RUaTB5T0NJZ1pEMGlUVGswSURJMU1GRTVOQ0F6TVRrZ01UQTBJRE00TVZReE1qY2dORGc0VkRFMk5DQTFOelpVTWpBeUlEWTBNMVF5TkRRZ05qazFWREkzTnlBM01qbFVNekF5SURjMU1FZ3pNVFZJTXpFNVVUTXpNeUEzTlRBZ016TXpJRGMwTVZFek16TWdOek00SURNeE5pQTNNakJVTWpjMUlEWTJOMVF5TWpZZ05UZ3hWREU0TkNBME5ETlVNVFkzSURJMU1GUXhPRFFnTlRoVU1qSTFJQzA0TVZReU56UWdMVEUyTjFRek1UWWdMVEl5TUZRek16TWdMVEkwTVZFek16TWdMVEkxTUNBek1UZ2dMVEkxTUVnek1UVklNekF5VERJM05DQXRNakkyVVRFNE1DQXRNVFF4SURFek55QXRNVFJVT1RRZ01qVXdXaUl2UGp4d1lYUm9JR2xrUFNKTlNsZ3RPUzFVUlZndFNTMHhSRFEyTUNJZ1pEMGlUVEV6TVNBeU9EbFJNVE14SURNeU1TQXhORGNnTXpVMFZESXdNeUEwTVRWVU16QXdJRFEwTWxFek5qSWdORFF5SURNNU1DQTBNVFZVTkRFNUlETTFOVkUwTVRrZ016SXpJRFF3TWlBek1EaFVNelkwSURJNU1sRXpOVEVnTWpreUlETTBNQ0F6TURCVU16STRJRE15TmxFek1qZ2dNelF5SURNek55QXpOVFJVTXpVMElETTNNbFF6TmpjZ016YzRVVE0yT0NBek56Z2dNelk0SURNM09WRXpOamdnTXpneUlETTJNU0F6T0RoVU16TTJJRE01T1ZReU9UY2dOREExVVRJME9TQTBNRFVnTWpJM0lETTNPVlF5TURRZ016STJVVEl3TkNBek1ERWdNakl6SURJNU1WUXlOemdnTWpjMFZETXpNQ0F5TlRsUk16azJJREl6TUNBek9UWWdNVFl6VVRNNU5pQXhNelVnTXpnMUlERXdOMVF6TlRJZ05URlVNamc1SURkVU1UazFJQzB4TUZFeE1UZ2dMVEV3SURnMklERTVWRFV6SURnM1VUVXpJREV5TmlBM05DQXhORE5VTVRFNElERTJNRkV4TXpNZ01UWXdJREUwTmlBeE5URlVNVFl3SURFeU1GRXhOakFnT1RRZ01UUXlJRGMyVkRFeE1TQTFPRkV4TURrZ05UY2dNVEE0SURVM1ZERXdOeUExTlZFeE1EZ2dOVElnTVRFMUlEUTNWREUwTmlBek5GUXlNREVnTWpkUk1qTTNJREkzSURJMk15QXpPRlF6TURFZ05qWlVNekU0SURrM1ZETXlNeUF4TWpKUk16SXpJREUxTUNBek1ESWdNVFkwVkRJMU5DQXhPREZVTVRrMUlERTVObFF4TkRnZ01qTXhVVEV6TVNBeU5UWWdNVE14SURJNE9Wb2lMejQ4Y0dGMGFDQnBaRDBpVFVwWUxUa3RWRVZZTFU0dE1rTWlJR1E5SWswM09DQXpOVlEzT0NBMk1GUTVOQ0F4TUROVU1UTTNJREV5TVZFeE5qVWdNVEl4SURFNE55QTVObFF5TVRBZ09GRXlNVEFnTFRJM0lESXdNU0F0TmpCVU1UZ3dJQzB4TVRkVU1UVTBJQzB4TlRoVU1UTXdJQzB4T0RWVU1URTNJQzB4T1RSUk1URXpJQzB4T1RRZ01UQTBJQzB4T0RWVU9UVWdMVEUzTWxFNU5TQXRNVFk0SURFd05pQXRNVFUyVkRFek1TQXRNVEkyVkRFMU55QXROelpVTVRjeklDMHpWamxNTVRjeUlEaFJNVGN3SURjZ01UWTNJRFpVTVRZeElETlVNVFV5SURGVU1UUXdJREJSTVRFeklEQWdPVFlnTVRkYUlpOCtQSEJoZEdnZ2FXUTlJazFLV0MwNUxWUkZXQzFKTFRGRU5EUkZJaUJrUFNKTk16TWdNVFUzVVRNeklESTFPQ0F4TURrZ016UTVWREk0TUNBME5ERlJNek14SURRME1TQXpOekFnTXpreVVUTTROaUEwTWpJZ05ERTJJRFF5TWxFME1qa2dOREl5SURRek9TQTBNVFJVTkRRNUlETTVORkUwTkRrZ016Z3hJRFF4TWlBeU16UlVNemMwSURZNFVUTTNOQ0EwTXlBek9ERWdNelZVTkRBeUlESTJVVFF4TVNBeU55QTBNaklnTXpWUk5EUXpJRFUxSURRMk15QXhNekZSTkRZNUlERTFNU0EwTnpNZ01UVXlVVFEzTlNBeE5UTWdORGd6SURFMU0wZzBPRGRSTlRBMklERTFNeUExTURZZ01UUTBVVFV3TmlBeE16Z2dOVEF4SURFeE4xUTBPREVnTmpOVU5EUTVJREV6VVRRek5pQXdJRFF4TnlBdE9GRTBNRGtnTFRFd0lETTVNeUF0TVRCUk16VTVJQzB4TUNBek16WWdOVlF6TURZZ016Wk1NekF3SURVeFVUSTVPU0ExTWlBeU9UWWdOVEJSTWprMElEUTRJREk1TWlBME5sRXlNek1nTFRFd0lERTNNaUF0TVRCUk1URTNJQzB4TUNBM05TQXpNRlF6TXlBeE5UZGFUVE0xTVNBek1qaFJNelV4SURNek5DQXpORFlnTXpVd1ZETXlNeUF6T0RWVU1qYzNJRFF3TlZFeU5ESWdOREExSURJeE1DQXpOelJVTVRZd0lESTVNMUV4TXpFZ01qRTBJREV4T1NBeE1qbFJNVEU1SURFeU5pQXhNVGtnTVRFNFZERXhPQ0F4TURaUk1URTRJRFl4SURFek5pQTBORlF4TnprZ01qWlJNakUzSURJMklESTFOQ0ExT1ZReU9UZ2dNVEV3VVRNd01DQXhNVFFnTXpJMUlESXhOMVF6TlRFZ016STRXaUl2UGp4d1lYUm9JR2xrUFNKTlNsZ3RPUzFVUlZndFZpMHlNRE15SWlCa1BTSk5OemtnTkROUk56TWdORE1nTlRJZ05EbFVNekFnTmpGUk16QWdOamdnT0RVZ01qa3pWREUwTmlBMU1qaFJNVFl4SURVMk1DQXhPVGdnTlRZd1VUSXhPQ0ExTmpBZ01qUXdJRFUwTlZReU5qSWdOVEF4VVRJMk1pQTBPVFlnTWpZd0lEUTRObEV5TlRrZ05EYzVJREUzTXlBeU5qTlVPRFFnTkRWVU56a2dORE5hSWk4K1BIQmhkR2dnYVdROUlrMUtXQzA1TFZSRldDMU9MVEk1SWlCa1BTSk5OakFnTnpRNVREWTBJRGMxTUZFMk9TQTNOVEFnTnpRZ056VXdTRGcyVERFeE5DQTNNalpSTWpBNElEWTBNU0F5TlRFZ05URTBWREk1TkNBeU5UQlJNamswSURFNE1pQXlPRFFnTVRFNVZESTJNU0F4TWxReU1qUWdMVGMyVkRFNE5pQXRNVFF6VkRFME5TQXRNVGswVkRFeE15QXRNakkzVkRrd0lDMHlORFpST0RjZ0xUSTBPU0E0TmlBdE1qVXdTRGMwVVRZMklDMHlOVEFnTmpNZ0xUSTFNRlExT0NBdE1qUTNWRFUxSUMweU16aFJOVFlnTFRJek55QTJOaUF0TWpJMVVUSXlNU0F0TmpRZ01qSXhJREkxTUZRMk5pQTNNalZSTlRZZ056TTNJRFUxSURjek9GRTFOU0EzTkRZZ05qQWdOelE1V2lJdlBqd3ZaR1ZtY3o0OFp5QnpkSEp2YTJVOUltTjFjbkpsYm5SRGIyeHZjaUlnWm1sc2JEMGlZM1Z5Y21WdWRFTnZiRzl5SWlCemRISnZhMlV0ZDJsa2RHZzlJakFpSUhSeVlXNXpabTl5YlQwaWMyTmhiR1VvTVN3dE1Ta2lQanhuSUdSaGRHRXRiVzFzTFc1dlpHVTlJbTFoZEdnaVBqeG5JR1JoZEdFdGJXMXNMVzV2WkdVOUltMXBJajQ4ZFhObElHUmhkR0V0WXowaU1VUTBORFVpSUhoc2FXNXJPbWh5WldZOUlpTk5TbGd0T1MxVVJWZ3RTUzB4UkRRME5TSXZQand2Wno0OFp5QmtZWFJoTFcxdGJDMXViMlJsUFNKdGJ5SWdkSEpoYm5ObWIzSnRQU0owY21GdWMyeGhkR1VvTnpVNUxEQXBJajQ4ZFhObElHUmhkR0V0WXowaU1qZ2lJSGhzYVc1ck9taHlaV1k5SWlOTlNsZ3RPUzFVUlZndFRpMHlPQ0l2UGp3dlp6NDhaeUJrWVhSaExXMXRiQzF1YjJSbFBTSnRhU0lnZEhKaGJuTm1iM0p0UFNKMGNtRnVjMnhoZEdVb01URTBPQ3d3S1NJK1BIVnpaU0JrWVhSaExXTTlJakZFTkRZd0lpQjRiR2x1YXpwb2NtVm1QU0lqVFVwWUxUa3RWRVZZTFVrdE1VUTBOakFpTHo0OEwyYytQR2NnWkdGMFlTMXRiV3d0Ym05a1pUMGliVzhpSUhSeVlXNXpabTl5YlQwaWRISmhibk5zWVhSbEtERTJNVGNzTUNraVBqeDFjMlVnWkdGMFlTMWpQU0l5UXlJZ2VHeHBibXM2YUhKbFpqMGlJMDFLV0MwNUxWUkZXQzFPTFRKRElpOCtQQzluUGp4bklHUmhkR0V0Ylcxc0xXNXZaR1U5SW0xcElpQjBjbUZ1YzJadmNtMDlJblJ5WVc1emJHRjBaU2d5TURZeExqY3NNQ2tpUGp4MWMyVWdaR0YwWVMxalBTSXhSRFEwUlNJZ2VHeHBibXM2YUhKbFpqMGlJMDFLV0MwNUxWUkZXQzFKTFRGRU5EUkZJaTgrUEM5blBqeG5JR1JoZEdFdGJXMXNMVzV2WkdVOUltMXZJaUIwY21GdWMyWnZjbTA5SW5SeVlXNXpiR0YwWlNneU5Ua3dMamNzTUNraVBqeDFjMlVnWkdGMFlTMWpQU0l5UXlJZ2VHeHBibXM2YUhKbFpqMGlJMDFLV0MwNUxWUkZXQzFPTFRKRElpOCtQQzluUGp4bklHUmhkR0V0Ylcxc0xXNXZaR1U5SW0xemRYQWlJSFJ5WVc1elptOXliVDBpZEhKaGJuTnNZWFJsS0RNd016VXVNeXd3S1NJK1BHY2daR0YwWVMxdGJXd3RibTlrWlQwaWJXa2lQangxYzJVZ1pHRjBZUzFqUFNJeFJEUTJNQ0lnZUd4cGJtczZhSEpsWmowaUkwMUtXQzA1TFZSRldDMUpMVEZFTkRZd0lpOCtQQzluUGp4bklHUmhkR0V0Ylcxc0xXNXZaR1U5SW0xdklpQjBjbUZ1YzJadmNtMDlJblJ5WVc1emJHRjBaU2cxTURJc05ERXpLU0J6WTJGc1pTZ3dMamN3TnlraVBqeDFjMlVnWkdGMFlTMWpQU0l5TURNeUlpQjRiR2x1YXpwb2NtVm1QU0lqVFVwWUxUa3RWRVZZTFZZdE1qQXpNaUl2UGp3dlp6NDhMMmMrUEdjZ1pHRjBZUzF0Yld3dGJtOWtaVDBpYlc4aUlIUnlZVzV6Wm05eWJUMGlkSEpoYm5Oc1lYUmxLRE0zT0RFdU9Dd3dLU0krUEhWelpTQmtZWFJoTFdNOUlqSTVJaUI0YkdsdWF6cG9jbVZtUFNJalRVcFlMVGt0VkVWWUxVNHRNamtpTHo0OEwyYytQQzluUGp3dlp6NDhMM04yWno0PSIsCgkiUmVhbFZpZXdTaXplSnNvbiIgOiAie1wiaGVpZ2h0XCI6MzcyLFwid2lkdGhcIjoxNDY0fSIKfQo="/>
    </extobj>
    <extobj name="2384804F-3998-4D57-9195-F3826E402611-7">
      <extobjdata type="2384804F-3998-4D57-9195-F3826E402611" data="ewoJIkltZ1NldHRpbmdKc29uIiA6ICJ7XCJoZWlnaHRcIjoxMS42MDcxNDI4NTcxNDI4NTYsXCJ3aWR0aFwiOjkuODIxNDI4NTcxNDI4NTcxfSIsCgkiTGF0ZXgiIDogIlxcZ2FtbWEiLAoJIkxhdGV4SW1nQmFzZTY0IiA6ICJQSE4yWnlCNGJXeHVjejBpYUhSMGNEb3ZMM2QzZHk1M015NXZjbWN2TWpBd01DOXpkbWNpSUhkcFpIUm9QU0l4TGpJeU9XVjRJaUJvWldsbmFIUTlJakV1TkRnMlpYZ2lJSEp2YkdVOUltbHRaeUlnWm05amRYTmhZbXhsUFNKbVlXeHpaU0lnZG1sbGQwSnZlRDBpTUNBdE5EUXhJRFUwTXlBMk5UY2lJSGh0Ykc1ek9uaHNhVzVyUFNKb2RIUndPaTh2ZDNkM0xuY3pMbTl5Wnk4eE9UazVMM2hzYVc1cklpQmhjbWxoTFdocFpHUmxiajBpZEhKMVpTSWdjM1I1YkdVOUluWmxjblJwWTJGc0xXRnNhV2R1T2lBdE1DNDBPRGxsZURzZ2JXRjRMWGRwWkhSb09pQTVPQ1U3SWo0OFpHVm1jejQ4Y0dGMGFDQnBaRDBpVFVwWUxUSXRWRVZZTFVrdE1VUTJSa1VpSUdROUlrMHpNU0F5TkRsUk1URWdNalE1SURFeElESTFPRkV4TVNBeU56VWdNallnTXpBMFZEWTJJRE0yTlZReE1qa2dOREU0VkRJd05pQTBOREZSTWpNeklEUTBNU0F5TXprZ05EUXdVVEk0TnlBME1qa2dNekU0SURNNE5sUXpOekVnTWpVMVVUTTROU0F4T1RVZ016ZzFJREUzTUZFek9EVWdNVFkySURNNE5pQXhOalpNTXprNElERTVNMUUwTVRnZ01qUTBJRFEwTXlBek1EQlVORGcySURNNU1WUTFNRGdnTkRNd1VUVXhNQ0EwTXpFZ05USTBJRFF6TVVnMU16ZFJOVFF6SURReU5TQTFORE1nTkRJeVVUVTBNeUEwTVRnZ05USXlJRE0zT0ZRME5qTWdNalV4VkRNNU1TQTNNVkV6T0RVZ05UVWdNemM0SURaVU16VTNJQzB4TURCUk16UXhJQzB4TmpVZ016TXdJQzB4T1RCVU16QXpJQzB5TVRaUk1qZzJJQzB5TVRZZ01qZzJJQzB4T0RoUk1qZzJJQzB4TXpnZ016UXdJRE15VERNME5pQTFNVXd6TkRjZ05qbFJNelE0SURjNUlETTBPQ0F4TURCUk16UTRJREkxTnlBeU9URWdNekUzVVRJMU1TQXpOVFVnTVRrMklETTFOVkV4TkRnZ016VTFJREV3T0NBek1qbFVOVEVnTWpZd1VUUTVJREkxTVNBME55QXlOVEZSTkRVZ01qUTVJRE14SURJME9Wb2lMejQ4TDJSbFpuTStQR2NnYzNSeWIydGxQU0pqZFhKeVpXNTBRMjlzYjNJaUlHWnBiR3c5SW1OMWNuSmxiblJEYjJ4dmNpSWdjM1J5YjJ0bExYZHBaSFJvUFNJd0lpQjBjbUZ1YzJadmNtMDlJbk5qWVd4bEtERXNMVEVwSWo0OFp5QmtZWFJoTFcxdGJDMXViMlJsUFNKdFlYUm9JajQ4WnlCa1lYUmhMVzF0YkMxdWIyUmxQU0p0YVNJK1BIVnpaU0JrWVhSaExXTTlJakZFTmtaRklpQjRiR2x1YXpwb2NtVm1QU0lqVFVwWUxUSXRWRVZZTFVrdE1VUTJSa1VpTHo0OEwyYytQQzluUGp3dlp6NDhMM04yWno0PSIsCgkiUmVhbFZpZXdTaXplSnNvbiIgOiAie1wiaGVpZ2h0XCI6MjM4LFwid2lkdGhcIjoxOTZ9Igp9Cg=="/>
    </extobj>
    <extobj name="2384804F-3998-4D57-9195-F3826E402611-8">
      <extobjdata type="2384804F-3998-4D57-9195-F3826E402611" data="ewoJIkltZ1NldHRpbmdKc29uIiA6ICJ7XCJoZWlnaHRcIjoxOC43NDk5OTk5OTk5OTk5OTYsXCJ3aWR0aFwiOjgwLjM1NzE0Mjg1NzE0Mjg1fSIsCgkiTGF0ZXgiIDogIlAocycgXFxtaWQgcywgYSkiLAoJIkxhdGV4SW1nQmFzZTY0IiA6ICJQSE4yWnlCNGJXeHVjejBpYUhSMGNEb3ZMM2QzZHk1M015NXZjbWN2TWpBd01DOXpkbWNpSUhkcFpIUm9QU0l4TUM0eU9UaGxlQ0lnYUdWcFoyaDBQU0l5TGpNNU5tVjRJaUJ5YjJ4bFBTSnBiV2NpSUdadlkzVnpZV0pzWlQwaVptRnNjMlVpSUhacFpYZENiM2c5SWpBZ0xUZ3dPU0EwTlRVeExqY2dNVEExT1NJZ2VHMXNibk02ZUd4cGJtczlJbWgwZEhBNkx5OTNkM2N1ZHpNdWIzSm5MekU1T1RrdmVHeHBibXNpSUdGeWFXRXRhR2xrWkdWdVBTSjBjblZsSWlCemRIbHNaVDBpZG1WeWRHbGpZV3d0WVd4cFoyNDZJQzB3TGpVMk5tVjRPeUJ0WVhndGQybGtkR2c2SURrNEpUc2lQanhrWldaelBqeHdZWFJvSUdsa1BTSk5TbGd0TVRndFZFVllMVWt0TVVRME5ETWlJR1E5SWsweU9EY2dOakk0VVRJNE55QTJNelVnTWpNd0lEWXpOMUV5TURZZ05qTTNJREU1T1NBMk16aFVNVGt5SURZME9GRXhPVElnTmpRNUlERTVOQ0EyTlRsUk1qQXdJRFkzT1NBeU1ETWdOamd4VkRNNU55QTJPRE5STlRnM0lEWTRNaUEyTURBZ05qZ3dVVFkyTkNBMk5qa2dOekEzSURZek1WUTNOVEVnTlRNd1VUYzFNU0EwTlRNZ05qZzFJRE00T1ZFMk1UWWdNekl4SURVd055QXpNRE5STlRBd0lETXdNaUEwTURJZ016QXhTRE13TjB3eU56Y2dNVGd5VVRJME55QTJOaUF5TkRjZ05UbFJNalEzSURVMUlESTBPQ0ExTkZReU5UVWdOVEJVTWpjeUlEUTRWRE13TlNBME5rZ3pNelpSTXpReUlETTNJRE0wTWlBek5WRXpORElnTVRrZ016TTFJRFZSTXpNd0lEQWdNekU1SURCUk16RTJJREFnTWpneUlERlVNVGd5SURKUk1USXdJRElnT0RjZ01sUTFNU0F4VVRNeklERWdNek1nTVRGUk16TWdNVE1nTXpZZ01qVlJOREFnTkRFZ05EUWdORE5VTmpjZ05EWlJPVFFnTkRZZ01USTNJRFE1VVRFME1TQTFNaUF4TkRZZ05qRlJNVFE1SURZMUlESXhPQ0F6TXpsVU1qZzNJRFl5T0ZwTk5qUTFJRFUxTkZFMk5EVWdOVFkzSURZME15QTFOelZVTmpNMElEVTVOMVEyTURrZ05qRTVWRFUyTUNBMk16VlJOVFV6SURZek5pQTBPREFnTmpNM1VUUTJNeUEyTXpjZ05EUTFJRFl6TjFRME1UWWdOak0yVkRRd05DQTJNelpSTXpreElEWXpOU0F6T0RZZ05qSTNVVE00TkNBMk1qRWdNelkzSURVMU1GUXpNeklnTkRFeVZETXhOQ0F6TkRSUk16RTBJRE0wTWlBek9UVWdNelF5U0RRd04wZzBNekJSTlRReUlETTBNaUExT1RBZ016a3lVVFl4TnlBME1Ua2dOak14SURRM01WUTJORFVnTlRVMFdpSXZQanh3WVhSb0lHbGtQU0pOU2xndE1UZ3RWRVZZTFU0dE1qZ2lJR1E5SWswNU5DQXlOVEJST1RRZ016RTVJREV3TkNBek9ERlVNVEkzSURRNE9GUXhOalFnTlRjMlZESXdNaUEyTkROVU1qUTBJRFk1TlZReU56Y2dOekk1VkRNd01pQTNOVEJJTXpFMVNETXhPVkV6TXpNZ056VXdJRE16TXlBM05ERlJNek16SURjek9DQXpNVFlnTnpJd1ZESTNOU0EyTmpkVU1qSTJJRFU0TVZReE9EUWdORFF6VkRFMk55QXlOVEJVTVRnMElEVTRWREl5TlNBdE9ERlVNamMwSUMweE5qZFVNekUySUMweU1qQlVNek16SUMweU5ERlJNek16SUMweU5UQWdNekU0SUMweU5UQklNekUxU0RNd01rd3lOelFnTFRJeU5sRXhPREFnTFRFME1TQXhNemNnTFRFMFZEazBJREkxTUZvaUx6NDhjR0YwYUNCcFpEMGlUVXBZTFRFNExWUkZXQzFKTFRGRU5EWXdJaUJrUFNKTk1UTXhJREk0T1ZFeE16RWdNekl4SURFME55QXpOVFJVTWpBeklEUXhOVlF6TURBZ05EUXlVVE0yTWlBME5ESWdNemt3SURReE5WUTBNVGtnTXpVMVVUUXhPU0F6TWpNZ05EQXlJRE13T0ZRek5qUWdNamt5VVRNMU1TQXlPVElnTXpRd0lETXdNRlF6TWpnZ016STJVVE15T0NBek5ESWdNek0zSURNMU5GUXpOVFFnTXpjeVZETTJOeUF6TnpoUk16WTRJRE0zT0NBek5qZ2dNemM1VVRNMk9DQXpPRElnTXpZeElETTRPRlF6TXpZZ016azVWREk1TnlBME1EVlJNalE1SURRd05TQXlNamNnTXpjNVZESXdOQ0F6TWpaUk1qQTBJRE13TVNBeU1qTWdNamt4VkRJM09DQXlOelJVTXpNd0lESTFPVkV6T1RZZ01qTXdJRE01TmlBeE5qTlJNemsySURFek5TQXpPRFVnTVRBM1ZETTFNaUExTVZReU9Ea2dOMVF4T1RVZ0xURXdVVEV4T0NBdE1UQWdPRFlnTVRsVU5UTWdPRGRSTlRNZ01USTJJRGMwSURFME0xUXhNVGdnTVRZd1VURXpNeUF4TmpBZ01UUTJJREUxTVZReE5qQWdNVEl3VVRFMk1DQTVOQ0F4TkRJZ056WlVNVEV4SURVNFVURXdPU0ExTnlBeE1EZ2dOVGRVTVRBM0lEVTFVVEV3T0NBMU1pQXhNVFVnTkRkVU1UUTJJRE0wVkRJd01TQXlOMUV5TXpjZ01qY2dNall6SURNNFZETXdNU0EyTmxRek1UZ2dPVGRVTXpJeklERXlNbEV6TWpNZ01UVXdJRE13TWlBeE5qUlVNalUwSURFNE1WUXhPVFVnTVRrMlZERTBPQ0F5TXpGUk1UTXhJREkxTmlBeE16RWdNamc1V2lJdlBqeHdZWFJvSUdsa1BTSk5TbGd0TVRndFZFVllMVll0TWpBek1pSWdaRDBpVFRjNUlEUXpVVGN6SURReklEVXlJRFE1VkRNd0lEWXhVVE13SURZNElEZzFJREk1TTFReE5EWWdOVEk0VVRFMk1TQTFOakFnTVRrNElEVTJNRkV5TVRnZ05UWXdJREkwTUNBMU5EVlVNall5SURVd01WRXlOaklnTkRrMklESTJNQ0EwT0RaUk1qVTVJRFEzT1NBeE56TWdNall6VkRnMElEUTFWRGM1SURReldpSXZQanh3WVhSb0lHbGtQU0pOU2xndE1UZ3RWRVZZTFU0dE1qSXlNeUlnWkQwaVRURXpPU0F0TWpRNVNERXpOMUV4TWpVZ0xUSTBPU0F4TVRrZ0xUSXpOVll5TlRGTU1USXdJRGN6TjFFeE16QWdOelV3SURFek9TQTNOVEJSTVRVeUlEYzFNQ0F4TlRrZ056TTFWaTB5TXpWUk1UVXhJQzB5TkRrZ01UUXhJQzB5TkRsSU1UTTVXaUl2UGp4d1lYUm9JR2xrUFNKTlNsZ3RNVGd0VkVWWUxVNHRNa01pSUdROUlrMDNPQ0F6TlZRM09DQTJNRlE1TkNBeE1ETlVNVE0zSURFeU1WRXhOalVnTVRJeElERTROeUE1TmxReU1UQWdPRkV5TVRBZ0xUSTNJREl3TVNBdE5qQlVNVGd3SUMweE1UZFVNVFUwSUMweE5UaFVNVE13SUMweE9EVlVNVEUzSUMweE9UUlJNVEV6SUMweE9UUWdNVEEwSUMweE9EVlVPVFVnTFRFM01sRTVOU0F0TVRZNElERXdOaUF0TVRVMlZERXpNU0F0TVRJMlZERTFOeUF0TnpaVU1UY3pJQzB6VmpsTU1UY3lJRGhSTVRjd0lEY2dNVFkzSURaVU1UWXhJRE5VTVRVeUlERlVNVFF3SURCUk1URXpJREFnT1RZZ01UZGFJaTgrUEhCaGRHZ2dhV1E5SWsxS1dDMHhPQzFVUlZndFNTMHhSRFEwUlNJZ1pEMGlUVE16SURFMU4xRXpNeUF5TlRnZ01UQTVJRE0wT1ZReU9EQWdORFF4VVRNek1TQTBOREVnTXpjd0lETTVNbEV6T0RZZ05ESXlJRFF4TmlBME1qSlJOREk1SURReU1pQTBNemtnTkRFMFZEUTBPU0F6T1RSUk5EUTVJRE00TVNBME1USWdNak0wVkRNM05DQTJPRkV6TnpRZ05ETWdNemd4SURNMVZEUXdNaUF5TmxFME1URWdNamNnTkRJeUlETTFVVFEwTXlBMU5TQTBOak1nTVRNeFVUUTJPU0F4TlRFZ05EY3pJREUxTWxFME56VWdNVFV6SURRNE15QXhOVE5JTkRnM1VUVXdOaUF4TlRNZ05UQTJJREUwTkZFMU1EWWdNVE00SURVd01TQXhNVGRVTkRneElEWXpWRFEwT1NBeE0xRTBNellnTUNBME1UY2dMVGhSTkRBNUlDMHhNQ0F6T1RNZ0xURXdVVE0xT1NBdE1UQWdNek0ySURWVU16QTJJRE0yVERNd01DQTFNVkV5T1RrZ05USWdNamsySURVd1VUSTVOQ0EwT0NBeU9USWdORFpSTWpNeklDMHhNQ0F4TnpJZ0xURXdVVEV4TnlBdE1UQWdOelVnTXpCVU16TWdNVFUzV2swek5URWdNekk0VVRNMU1TQXpNelFnTXpRMklETTFNRlF6TWpNZ016ZzFWREkzTnlBME1EVlJNalF5SURRd05TQXlNVEFnTXpjMFZERTJNQ0F5T1ROUk1UTXhJREl4TkNBeE1Ua2dNVEk1VVRFeE9TQXhNallnTVRFNUlERXhPRlF4TVRnZ01UQTJVVEV4T0NBMk1TQXhNellnTkRSVU1UYzVJREkyVVRJeE55QXlOaUF5TlRRZ05UbFVNams0SURFeE1GRXpNREFnTVRFMElETXlOU0F5TVRkVU16VXhJRE15T0ZvaUx6NDhjR0YwYUNCcFpEMGlUVXBZTFRFNExWUkZXQzFPTFRJNUlpQmtQU0pOTmpBZ056UTVURFkwSURjMU1GRTJPU0EzTlRBZ056UWdOelV3U0RnMlRERXhOQ0EzTWpaUk1qQTRJRFkwTVNBeU5URWdOVEUwVkRJNU5DQXlOVEJSTWprMElERTRNaUF5T0RRZ01URTVWREkyTVNBeE1sUXlNalFnTFRjMlZERTROaUF0TVRRelZERTBOU0F0TVRrMFZERXhNeUF0TWpJM1ZEa3dJQzB5TkRaUk9EY2dMVEkwT1NBNE5pQXRNalV3U0RjMFVUWTJJQzB5TlRBZ05qTWdMVEkxTUZRMU9DQXRNalEzVkRVMUlDMHlNemhSTlRZZ0xUSXpOeUEyTmlBdE1qSTFVVEl5TVNBdE5qUWdNakl4SURJMU1GUTJOaUEzTWpWUk5UWWdOek0zSURVMUlEY3pPRkUxTlNBM05EWWdOakFnTnpRNVdpSXZQand2WkdWbWN6NDhaeUJ6ZEhKdmEyVTlJbU4xY25KbGJuUkRiMnh2Y2lJZ1ptbHNiRDBpWTNWeWNtVnVkRU52Ykc5eUlpQnpkSEp2YTJVdGQybGtkR2c5SWpBaUlIUnlZVzV6Wm05eWJUMGljMk5oYkdVb01Td3RNU2tpUGp4bklHUmhkR0V0Ylcxc0xXNXZaR1U5SW0xaGRHZ2lQanhuSUdSaGRHRXRiVzFzTFc1dlpHVTlJbTFwSWo0OGRYTmxJR1JoZEdFdFl6MGlNVVEwTkRNaUlIaHNhVzVyT21oeVpXWTlJaU5OU2xndE1UZ3RWRVZZTFVrdE1VUTBORE1pTHo0OEwyYytQR2NnWkdGMFlTMXRiV3d0Ym05a1pUMGliVzhpSUhSeVlXNXpabTl5YlQwaWRISmhibk5zWVhSbEtEYzFNU3d3S1NJK1BIVnpaU0JrWVhSaExXTTlJakk0SWlCNGJHbHVhenBvY21WbVBTSWpUVXBZTFRFNExWUkZXQzFPTFRJNElpOCtQQzluUGp4bklHUmhkR0V0Ylcxc0xXNXZaR1U5SW0xemRYQWlJSFJ5WVc1elptOXliVDBpZEhKaGJuTnNZWFJsS0RFeE5EQXNNQ2tpUGp4bklHUmhkR0V0Ylcxc0xXNXZaR1U5SW0xcElqNDhkWE5sSUdSaGRHRXRZejBpTVVRME5qQWlJSGhzYVc1ck9taHlaV1k5SWlOTlNsZ3RNVGd0VkVWWUxVa3RNVVEwTmpBaUx6NDhMMmMrUEdjZ1pHRjBZUzF0Yld3dGJtOWtaVDBpYlc4aUlIUnlZVzV6Wm05eWJUMGlkSEpoYm5Oc1lYUmxLRFV3TWl3ME1UTXBJSE5qWVd4bEtEQXVOekEzS1NJK1BIVnpaU0JrWVhSaExXTTlJakl3TXpJaUlIaHNhVzVyT21oeVpXWTlJaU5OU2xndE1UZ3RWRVZZTFZZdE1qQXpNaUl2UGp3dlp6NDhMMmMrUEdjZ1pHRjBZUzF0Yld3dGJtOWtaVDBpYlc4aUlIUnlZVzV6Wm05eWJUMGlkSEpoYm5Oc1lYUmxLREl4TmpRdU1pd3dLU0krUEhWelpTQmtZWFJoTFdNOUlqSXlNak1pSUhoc2FXNXJPbWh5WldZOUlpTk5TbGd0TVRndFZFVllMVTR0TWpJeU15SXZQand2Wno0OFp5QmtZWFJoTFcxdGJDMXViMlJsUFNKdGFTSWdkSEpoYm5ObWIzSnRQU0owY21GdWMyeGhkR1VvTWpjeU1Dd3dLU0krUEhWelpTQmtZWFJoTFdNOUlqRkVORFl3SWlCNGJHbHVhenBvY21WbVBTSWpUVXBZTFRFNExWUkZXQzFKTFRGRU5EWXdJaTgrUEM5blBqeG5JR1JoZEdFdGJXMXNMVzV2WkdVOUltMXZJaUIwY21GdWMyWnZjbTA5SW5SeVlXNXpiR0YwWlNnek1UZzVMREFwSWo0OGRYTmxJR1JoZEdFdFl6MGlNa01pSUhoc2FXNXJPbWh5WldZOUlpTk5TbGd0TVRndFZFVllMVTR0TWtNaUx6NDhMMmMrUEdjZ1pHRjBZUzF0Yld3dGJtOWtaVDBpYldraUlIUnlZVzV6Wm05eWJUMGlkSEpoYm5Oc1lYUmxLRE0yTXpNdU55d3dLU0krUEhWelpTQmtZWFJoTFdNOUlqRkVORFJGSWlCNGJHbHVhenBvY21WbVBTSWpUVXBZTFRFNExWUkZXQzFKTFRGRU5EUkZJaTgrUEM5blBqeG5JR1JoZEdFdGJXMXNMVzV2WkdVOUltMXZJaUIwY21GdWMyWnZjbTA5SW5SeVlXNXpiR0YwWlNnME1UWXlMamNzTUNraVBqeDFjMlVnWkdGMFlTMWpQU0l5T1NJZ2VHeHBibXM2YUhKbFpqMGlJMDFLV0MweE9DMVVSVmd0VGkweU9TSXZQand2Wno0OEwyYytQQzluUGp3dmMzWm5QZz09IiwKCSJSZWFsVmlld1NpemVKc29uIiA6ICJ7XCJoZWlnaHRcIjozNzQsXCJ3aWR0aFwiOjE2MDd9Igp9Cg=="/>
    </extobj>
    <extobj name="2384804F-3998-4D57-9195-F3826E402611-9">
      <extobjdata type="2384804F-3998-4D57-9195-F3826E402611" data="ewoJIkltZ1NldHRpbmdKc29uIiA6ICJ7XCJoZWlnaHRcIjoxOC43NDk5OTk5OTk5OTk5OTYsXCJ3aWR0aFwiOjgwLjM1NzE0Mjg1NzE0Mjg1fSIsCgkiTGF0ZXgiIDogIlAocycgXFxtaWQgcywgYSkiLAoJIkxhdGV4SW1nQmFzZTY0IiA6ICJQSE4yWnlCNGJXeHVjejBpYUhSMGNEb3ZMM2QzZHk1M015NXZjbWN2TWpBd01DOXpkbWNpSUhkcFpIUm9QU0l4TUM0eU9UaGxlQ0lnYUdWcFoyaDBQU0l5TGpNNU5tVjRJaUJ5YjJ4bFBTSnBiV2NpSUdadlkzVnpZV0pzWlQwaVptRnNjMlVpSUhacFpYZENiM2c5SWpBZ0xUZ3dPU0EwTlRVeExqY2dNVEExT1NJZ2VHMXNibk02ZUd4cGJtczlJbWgwZEhBNkx5OTNkM2N1ZHpNdWIzSm5MekU1T1RrdmVHeHBibXNpSUdGeWFXRXRhR2xrWkdWdVBTSjBjblZsSWlCemRIbHNaVDBpZG1WeWRHbGpZV3d0WVd4cFoyNDZJQzB3TGpVMk5tVjRPeUJ0WVhndGQybGtkR2c2SURrNEpUc2lQanhrWldaelBqeHdZWFJvSUdsa1BTSk5TbGd0TVRndFZFVllMVWt0TVVRME5ETWlJR1E5SWsweU9EY2dOakk0VVRJNE55QTJNelVnTWpNd0lEWXpOMUV5TURZZ05qTTNJREU1T1NBMk16aFVNVGt5SURZME9GRXhPVElnTmpRNUlERTVOQ0EyTlRsUk1qQXdJRFkzT1NBeU1ETWdOamd4VkRNNU55QTJPRE5STlRnM0lEWTRNaUEyTURBZ05qZ3dVVFkyTkNBMk5qa2dOekEzSURZek1WUTNOVEVnTlRNd1VUYzFNU0EwTlRNZ05qZzFJRE00T1ZFMk1UWWdNekl4SURVd055QXpNRE5STlRBd0lETXdNaUEwTURJZ016QXhTRE13TjB3eU56Y2dNVGd5VVRJME55QTJOaUF5TkRjZ05UbFJNalEzSURVMUlESTBPQ0ExTkZReU5UVWdOVEJVTWpjeUlEUTRWRE13TlNBME5rZ3pNelpSTXpReUlETTNJRE0wTWlBek5WRXpORElnTVRrZ016TTFJRFZSTXpNd0lEQWdNekU1SURCUk16RTJJREFnTWpneUlERlVNVGd5SURKUk1USXdJRElnT0RjZ01sUTFNU0F4VVRNeklERWdNek1nTVRGUk16TWdNVE1nTXpZZ01qVlJOREFnTkRFZ05EUWdORE5VTmpjZ05EWlJPVFFnTkRZZ01USTNJRFE1VVRFME1TQTFNaUF4TkRZZ05qRlJNVFE1SURZMUlESXhPQ0F6TXpsVU1qZzNJRFl5T0ZwTk5qUTFJRFUxTkZFMk5EVWdOVFkzSURZME15QTFOelZVTmpNMElEVTVOMVEyTURrZ05qRTVWRFUyTUNBMk16VlJOVFV6SURZek5pQTBPREFnTmpNM1VUUTJNeUEyTXpjZ05EUTFJRFl6TjFRME1UWWdOak0yVkRRd05DQTJNelpSTXpreElEWXpOU0F6T0RZZ05qSTNVVE00TkNBMk1qRWdNelkzSURVMU1GUXpNeklnTkRFeVZETXhOQ0F6TkRSUk16RTBJRE0wTWlBek9UVWdNelF5U0RRd04wZzBNekJSTlRReUlETTBNaUExT1RBZ016a3lVVFl4TnlBME1Ua2dOak14SURRM01WUTJORFVnTlRVMFdpSXZQanh3WVhSb0lHbGtQU0pOU2xndE1UZ3RWRVZZTFU0dE1qZ2lJR1E5SWswNU5DQXlOVEJST1RRZ016RTVJREV3TkNBek9ERlVNVEkzSURRNE9GUXhOalFnTlRjMlZESXdNaUEyTkROVU1qUTBJRFk1TlZReU56Y2dOekk1VkRNd01pQTNOVEJJTXpFMVNETXhPVkV6TXpNZ056VXdJRE16TXlBM05ERlJNek16SURjek9DQXpNVFlnTnpJd1ZESTNOU0EyTmpkVU1qSTJJRFU0TVZReE9EUWdORFF6VkRFMk55QXlOVEJVTVRnMElEVTRWREl5TlNBdE9ERlVNamMwSUMweE5qZFVNekUySUMweU1qQlVNek16SUMweU5ERlJNek16SUMweU5UQWdNekU0SUMweU5UQklNekUxU0RNd01rd3lOelFnTFRJeU5sRXhPREFnTFRFME1TQXhNemNnTFRFMFZEazBJREkxTUZvaUx6NDhjR0YwYUNCcFpEMGlUVXBZTFRFNExWUkZXQzFKTFRGRU5EWXdJaUJrUFNKTk1UTXhJREk0T1ZFeE16RWdNekl4SURFME55QXpOVFJVTWpBeklEUXhOVlF6TURBZ05EUXlVVE0yTWlBME5ESWdNemt3SURReE5WUTBNVGtnTXpVMVVUUXhPU0F6TWpNZ05EQXlJRE13T0ZRek5qUWdNamt5VVRNMU1TQXlPVElnTXpRd0lETXdNRlF6TWpnZ016STJVVE15T0NBek5ESWdNek0zSURNMU5GUXpOVFFnTXpjeVZETTJOeUF6TnpoUk16WTRJRE0zT0NBek5qZ2dNemM1VVRNMk9DQXpPRElnTXpZeElETTRPRlF6TXpZZ016azVWREk1TnlBME1EVlJNalE1SURRd05TQXlNamNnTXpjNVZESXdOQ0F6TWpaUk1qQTBJRE13TVNBeU1qTWdNamt4VkRJM09DQXlOelJVTXpNd0lESTFPVkV6T1RZZ01qTXdJRE01TmlBeE5qTlJNemsySURFek5TQXpPRFVnTVRBM1ZETTFNaUExTVZReU9Ea2dOMVF4T1RVZ0xURXdVVEV4T0NBdE1UQWdPRFlnTVRsVU5UTWdPRGRSTlRNZ01USTJJRGMwSURFME0xUXhNVGdnTVRZd1VURXpNeUF4TmpBZ01UUTJJREUxTVZReE5qQWdNVEl3VVRFMk1DQTVOQ0F4TkRJZ056WlVNVEV4SURVNFVURXdPU0ExTnlBeE1EZ2dOVGRVTVRBM0lEVTFVVEV3T0NBMU1pQXhNVFVnTkRkVU1UUTJJRE0wVkRJd01TQXlOMUV5TXpjZ01qY2dNall6SURNNFZETXdNU0EyTmxRek1UZ2dPVGRVTXpJeklERXlNbEV6TWpNZ01UVXdJRE13TWlBeE5qUlVNalUwSURFNE1WUXhPVFVnTVRrMlZERTBPQ0F5TXpGUk1UTXhJREkxTmlBeE16RWdNamc1V2lJdlBqeHdZWFJvSUdsa1BTSk5TbGd0TVRndFZFVllMVll0TWpBek1pSWdaRDBpVFRjNUlEUXpVVGN6SURReklEVXlJRFE1VkRNd0lEWXhVVE13SURZNElEZzFJREk1TTFReE5EWWdOVEk0VVRFMk1TQTFOakFnTVRrNElEVTJNRkV5TVRnZ05UWXdJREkwTUNBMU5EVlVNall5SURVd01WRXlOaklnTkRrMklESTJNQ0EwT0RaUk1qVTVJRFEzT1NBeE56TWdNall6VkRnMElEUTFWRGM1SURReldpSXZQanh3WVhSb0lHbGtQU0pOU2xndE1UZ3RWRVZZTFU0dE1qSXlNeUlnWkQwaVRURXpPU0F0TWpRNVNERXpOMUV4TWpVZ0xUSTBPU0F4TVRrZ0xUSXpOVll5TlRGTU1USXdJRGN6TjFFeE16QWdOelV3SURFek9TQTNOVEJSTVRVeUlEYzFNQ0F4TlRrZ056TTFWaTB5TXpWUk1UVXhJQzB5TkRrZ01UUXhJQzB5TkRsSU1UTTVXaUl2UGp4d1lYUm9JR2xrUFNKTlNsZ3RNVGd0VkVWWUxVNHRNa01pSUdROUlrMDNPQ0F6TlZRM09DQTJNRlE1TkNBeE1ETlVNVE0zSURFeU1WRXhOalVnTVRJeElERTROeUE1TmxReU1UQWdPRkV5TVRBZ0xUSTNJREl3TVNBdE5qQlVNVGd3SUMweE1UZFVNVFUwSUMweE5UaFVNVE13SUMweE9EVlVNVEUzSUMweE9UUlJNVEV6SUMweE9UUWdNVEEwSUMweE9EVlVPVFVnTFRFM01sRTVOU0F0TVRZNElERXdOaUF0TVRVMlZERXpNU0F0TVRJMlZERTFOeUF0TnpaVU1UY3pJQzB6VmpsTU1UY3lJRGhSTVRjd0lEY2dNVFkzSURaVU1UWXhJRE5VTVRVeUlERlVNVFF3SURCUk1URXpJREFnT1RZZ01UZGFJaTgrUEhCaGRHZ2dhV1E5SWsxS1dDMHhPQzFVUlZndFNTMHhSRFEwUlNJZ1pEMGlUVE16SURFMU4xRXpNeUF5TlRnZ01UQTVJRE0wT1ZReU9EQWdORFF4VVRNek1TQTBOREVnTXpjd0lETTVNbEV6T0RZZ05ESXlJRFF4TmlBME1qSlJOREk1SURReU1pQTBNemtnTkRFMFZEUTBPU0F6T1RSUk5EUTVJRE00TVNBME1USWdNak0wVkRNM05DQTJPRkV6TnpRZ05ETWdNemd4SURNMVZEUXdNaUF5TmxFME1URWdNamNnTkRJeUlETTFVVFEwTXlBMU5TQTBOak1nTVRNeFVUUTJPU0F4TlRFZ05EY3pJREUxTWxFME56VWdNVFV6SURRNE15QXhOVE5JTkRnM1VUVXdOaUF4TlRNZ05UQTJJREUwTkZFMU1EWWdNVE00SURVd01TQXhNVGRVTkRneElEWXpWRFEwT1NBeE0xRTBNellnTUNBME1UY2dMVGhSTkRBNUlDMHhNQ0F6T1RNZ0xURXdVVE0xT1NBdE1UQWdNek0ySURWVU16QTJJRE0yVERNd01DQTFNVkV5T1RrZ05USWdNamsySURVd1VUSTVOQ0EwT0NBeU9USWdORFpSTWpNeklDMHhNQ0F4TnpJZ0xURXdVVEV4TnlBdE1UQWdOelVnTXpCVU16TWdNVFUzV2swek5URWdNekk0VVRNMU1TQXpNelFnTXpRMklETTFNRlF6TWpNZ016ZzFWREkzTnlBME1EVlJNalF5SURRd05TQXlNVEFnTXpjMFZERTJNQ0F5T1ROUk1UTXhJREl4TkNBeE1Ua2dNVEk1VVRFeE9TQXhNallnTVRFNUlERXhPRlF4TVRnZ01UQTJVVEV4T0NBMk1TQXhNellnTkRSVU1UYzVJREkyVVRJeE55QXlOaUF5TlRRZ05UbFVNams0SURFeE1GRXpNREFnTVRFMElETXlOU0F5TVRkVU16VXhJRE15T0ZvaUx6NDhjR0YwYUNCcFpEMGlUVXBZTFRFNExWUkZXQzFPTFRJNUlpQmtQU0pOTmpBZ056UTVURFkwSURjMU1GRTJPU0EzTlRBZ056UWdOelV3U0RnMlRERXhOQ0EzTWpaUk1qQTRJRFkwTVNBeU5URWdOVEUwVkRJNU5DQXlOVEJSTWprMElERTRNaUF5T0RRZ01URTVWREkyTVNBeE1sUXlNalFnTFRjMlZERTROaUF0TVRRelZERTBOU0F0TVRrMFZERXhNeUF0TWpJM1ZEa3dJQzB5TkRaUk9EY2dMVEkwT1NBNE5pQXRNalV3U0RjMFVUWTJJQzB5TlRBZ05qTWdMVEkxTUZRMU9DQXRNalEzVkRVMUlDMHlNemhSTlRZZ0xUSXpOeUEyTmlBdE1qSTFVVEl5TVNBdE5qUWdNakl4SURJMU1GUTJOaUEzTWpWUk5UWWdOek0zSURVMUlEY3pPRkUxTlNBM05EWWdOakFnTnpRNVdpSXZQand2WkdWbWN6NDhaeUJ6ZEhKdmEyVTlJbU4xY25KbGJuUkRiMnh2Y2lJZ1ptbHNiRDBpWTNWeWNtVnVkRU52Ykc5eUlpQnpkSEp2YTJVdGQybGtkR2c5SWpBaUlIUnlZVzV6Wm05eWJUMGljMk5oYkdVb01Td3RNU2tpUGp4bklHUmhkR0V0Ylcxc0xXNXZaR1U5SW0xaGRHZ2lQanhuSUdSaGRHRXRiVzFzTFc1dlpHVTlJbTFwSWo0OGRYTmxJR1JoZEdFdFl6MGlNVVEwTkRNaUlIaHNhVzVyT21oeVpXWTlJaU5OU2xndE1UZ3RWRVZZTFVrdE1VUTBORE1pTHo0OEwyYytQR2NnWkdGMFlTMXRiV3d0Ym05a1pUMGliVzhpSUhSeVlXNXpabTl5YlQwaWRISmhibk5zWVhSbEtEYzFNU3d3S1NJK1BIVnpaU0JrWVhSaExXTTlJakk0SWlCNGJHbHVhenBvY21WbVBTSWpUVXBZTFRFNExWUkZXQzFPTFRJNElpOCtQQzluUGp4bklHUmhkR0V0Ylcxc0xXNXZaR1U5SW0xemRYQWlJSFJ5WVc1elptOXliVDBpZEhKaGJuTnNZWFJsS0RFeE5EQXNNQ2tpUGp4bklHUmhkR0V0Ylcxc0xXNXZaR1U5SW0xcElqNDhkWE5sSUdSaGRHRXRZejBpTVVRME5qQWlJSGhzYVc1ck9taHlaV1k5SWlOTlNsZ3RNVGd0VkVWWUxVa3RNVVEwTmpBaUx6NDhMMmMrUEdjZ1pHRjBZUzF0Yld3dGJtOWtaVDBpYlc4aUlIUnlZVzV6Wm05eWJUMGlkSEpoYm5Oc1lYUmxLRFV3TWl3ME1UTXBJSE5qWVd4bEtEQXVOekEzS1NJK1BIVnpaU0JrWVhSaExXTTlJakl3TXpJaUlIaHNhVzVyT21oeVpXWTlJaU5OU2xndE1UZ3RWRVZZTFZZdE1qQXpNaUl2UGp3dlp6NDhMMmMrUEdjZ1pHRjBZUzF0Yld3dGJtOWtaVDBpYlc4aUlIUnlZVzV6Wm05eWJUMGlkSEpoYm5Oc1lYUmxLREl4TmpRdU1pd3dLU0krUEhWelpTQmtZWFJoTFdNOUlqSXlNak1pSUhoc2FXNXJPbWh5WldZOUlpTk5TbGd0TVRndFZFVllMVTR0TWpJeU15SXZQand2Wno0OFp5QmtZWFJoTFcxdGJDMXViMlJsUFNKdGFTSWdkSEpoYm5ObWIzSnRQU0owY21GdWMyeGhkR1VvTWpjeU1Dd3dLU0krUEhWelpTQmtZWFJoTFdNOUlqRkVORFl3SWlCNGJHbHVhenBvY21WbVBTSWpUVXBZTFRFNExWUkZXQzFKTFRGRU5EWXdJaTgrUEM5blBqeG5JR1JoZEdFdGJXMXNMVzV2WkdVOUltMXZJaUIwY21GdWMyWnZjbTA5SW5SeVlXNXpiR0YwWlNnek1UZzVMREFwSWo0OGRYTmxJR1JoZEdFdFl6MGlNa01pSUhoc2FXNXJPbWh5WldZOUlpTk5TbGd0TVRndFZFVllMVTR0TWtNaUx6NDhMMmMrUEdjZ1pHRjBZUzF0Yld3dGJtOWtaVDBpYldraUlIUnlZVzV6Wm05eWJUMGlkSEpoYm5Oc1lYUmxLRE0yTXpNdU55d3dLU0krUEhWelpTQmtZWFJoTFdNOUlqRkVORFJGSWlCNGJHbHVhenBvY21WbVBTSWpUVXBZTFRFNExWUkZXQzFKTFRGRU5EUkZJaTgrUEM5blBqeG5JR1JoZEdFdGJXMXNMVzV2WkdVOUltMXZJaUIwY21GdWMyWnZjbTA5SW5SeVlXNXpiR0YwWlNnME1UWXlMamNzTUNraVBqeDFjMlVnWkdGMFlTMWpQU0l5T1NJZ2VHeHBibXM2YUhKbFpqMGlJMDFLV0MweE9DMVVSVmd0VGkweU9TSXZQand2Wno0OEwyYytQQzluUGp3dmMzWm5QZz09IiwKCSJSZWFsVmlld1NpemVKc29uIiA6ICJ7XCJoZWlnaHRcIjozNzQsXCJ3aWR0aFwiOjE2MDd9Igp9Cg=="/>
    </extobj>
    <extobj name="2384804F-3998-4D57-9195-F3826E402611-10">
      <extobjdata type="2384804F-3998-4D57-9195-F3826E402611" data="ewoJIkltZ1NldHRpbmdKc29uIiA6ICJ7XCJoZWlnaHRcIjoxNy44NTcxNDI4NTcxNDI4NTQsXCJ3aWR0aFwiOjU4LjkyODU3MTQyODU3MTQyfSIsCgkiTGF0ZXgiIDogIlxuKFZee1xccGl9KHMpKSIsCgkiTGF0ZXhJbWdCYXNlNjQiIDogIlBITjJaeUI0Yld4dWN6MGlhSFIwY0RvdkwzZDNkeTUzTXk1dmNtY3ZNakF3TUM5emRtY2lJSGRwWkhSb1BTSTNMalUxTldWNElpQm9aV2xuYUhROUlqSXVNall5WlhnaUlISnZiR1U5SW1sdFp5SWdabTlqZFhOaFlteGxQU0ptWVd4elpTSWdkbWxsZDBKdmVEMGlNQ0F0TnpVd0lETXpNemt1TkNBeE1EQXdJaUI0Yld4dWN6cDRiR2x1YXowaWFIUjBjRG92TDNkM2R5NTNNeTV2Y21jdk1UazVPUzk0YkdsdWF5SWdZWEpwWVMxb2FXUmtaVzQ5SW5SeWRXVWlJSE4wZVd4bFBTSjJaWEowYVdOaGJDMWhiR2xuYmpvZ0xUQXVOVFkyWlhnN0lHMWhlQzEzYVdSMGFEb2dPVGdsT3lJK1BHUmxabk0rUEhCaGRHZ2dhV1E5SWsxS1dDMDJMVlJGV0MxT0xUSTRJaUJrUFNKTk9UUWdNalV3VVRrMElETXhPU0F4TURRZ016Z3hWREV5TnlBME9EaFVNVFkwSURVM05sUXlNRElnTmpRelZESTBOQ0EyT1RWVU1qYzNJRGN5T1ZRek1ESWdOelV3U0RNeE5VZ3pNVGxSTXpNeklEYzFNQ0F6TXpNZ056UXhVVE16TXlBM016Z2dNekUySURjeU1GUXlOelVnTmpZM1ZESXlOaUExT0RGVU1UZzBJRFEwTTFReE5qY2dNalV3VkRFNE5DQTFPRlF5TWpVZ0xUZ3hWREkzTkNBdE1UWTNWRE14TmlBdE1qSXdWRE16TXlBdE1qUXhVVE16TXlBdE1qVXdJRE14T0NBdE1qVXdTRE14TlVnek1ESk1NamMwSUMweU1qWlJNVGd3SUMweE5ERWdNVE0zSUMweE5GUTVOQ0F5TlRCYUlpOCtQSEJoZEdnZ2FXUTlJazFLV0MwMkxWUkZXQzFKTFRGRU5EUTVJaUJrUFNKTk5USWdOalE0VVRVeUlEWTNNQ0EyTlNBMk9ETklOelpSTVRFNElEWTRNQ0F4T0RFZ05qZ3dVVEk1T1NBMk9EQWdNekl3SURZNE0wZ3pNekJSTXpNMklEWTNOeUF6TXpZZ05qYzBWRE16TkNBMk5UWlJNekk1SURZME1TQXpNalVnTmpNM1NETXdORkV5T0RJZ05qTTFJREkzTkNBMk16VlJNalExSURZek1DQXlORElnTmpJd1VUSTBNaUEyTVRnZ01qY3hJRE0yT1ZRek1ERWdNVEU0VERNM05DQXlNelZSTkRRM0lETTFNaUExTWpBZ05EY3hWRFU1TlNBMU9UUlJOVGs1SURZd01TQTFPVGtnTmpBNVVUVTVPU0EyTXpNZ05UVTFJRFl6TjFFMU16Y2dOak0zSURVek55QTJORGhSTlRNM0lEWTBPU0ExTXprZ05qWXhVVFUwTWlBMk56VWdOVFExSURZM09WUTFOVGdnTmpnelVUVTJNQ0EyT0RNZ05UY3dJRFk0TTFRMk1EUWdOamd5VkRZMk9DQTJPREZSTnpNM0lEWTRNU0EzTlRVZ05qZ3pTRGMyTWxFM05qa2dOamMySURjMk9TQTJOekpSTnpZNUlEWTFOU0EzTmpBZ05qUXdVVGMxTnlBMk16Y2dOelF6SURZek4xRTNNekFnTmpNMklEY3hPU0EyTXpWVU5qazRJRFl6TUZRMk9ESWdOakl6VkRZM01DQTJNVFZVTmpZd0lEWXdPRlEyTlRJZ05UazVWRFkwTlNBMU9USk1ORFV5SURJNE1sRXlOeklnTFRrZ01qWTJJQzB4TmxFeU5qTWdMVEU0SURJMU9TQXRNakZNTWpReElDMHlNa2d5TXpSUk1qRTJJQzB5TWlBeU1UWWdMVEUxVVRJeE15QXRPU0F4TnpjZ016QTFVVEV6T1NBMk1qTWdNVE00SURZeU5sRXhNek1nTmpNM0lEYzJJRFl6TjBnMU9WRTFNaUEyTkRJZ05USWdOalE0V2lJdlBqeHdZWFJvSUdsa1BTSk5TbGd0TmkxVVJWZ3RTUzB4UkRjd1FpSWdaRDBpVFRFek1pQXRNVEZST1RnZ0xURXhJRGs0SURJeVZqTXpUREV4TVNBMk1WRXhPRFlnTWpFNUlESXlNQ0F6TXpSTU1qSTRJRE0xT0VneE9UWlJNVFU0SURNMU9DQXhORElnTXpVMVZERXdNeUF6TXpaUk9USWdNekk1SURneElETXhPRlEyTWlBeU9UZFVOVE1nTWpnMVVUVXhJREk0TkNBek9DQXlPRFJSTVRrZ01qZzBJREU1SURJNU5GRXhPU0F6TURBZ016Z2dNekk1VkRreklETTVNVlF4TmpRZ05ESTVVVEUzTVNBME16RWdNemc1SURRek1WRTFORGtnTkRNeElEVTFNeUEwTXpCUk5UY3pJRFF5TXlBMU56TWdOREF5VVRVM015QXpOekVnTlRReElETTJNRkUxTXpVZ016VTRJRFEzTWlBek5UaElOREE0VERRd05TQXpOREZSTXpreklESTJPU0F6T1RNZ01qSXlVVE01TXlBeE56QWdOREF5SURFeU9WUTBNakVnTmpWVU5ETXhJRE0zVVRRek1TQXlNQ0EwTVRjZ05WUXpPREVnTFRFd1VUTTNNQ0F0TVRBZ016WXpJQzAzVkRNME55QXhOMVF6TXpFZ056ZFJNek13SURnMklETXpNQ0F4TWpGUk16TXdJREUzTUNBek16a2dNakkyVkRNMU55QXpNVGhVTXpZM0lETTFPRWd5TmpsTU1qWTRJRE0xTkZFeU5qZ2dNelV4SURJME9TQXlOelZVTWpBMklERXhORlF4TnpVZ01UZFJNVFkwSUMweE1TQXhNeklnTFRFeFdpSXZQanh3WVhSb0lHbGtQU0pOU2xndE5pMVVSVmd0U1MweFJEUTJNQ0lnWkQwaVRURXpNU0F5T0RsUk1UTXhJRE15TVNBeE5EY2dNelUwVkRJd015QTBNVFZVTXpBd0lEUTBNbEV6TmpJZ05EUXlJRE01TUNBME1UVlVOREU1SURNMU5WRTBNVGtnTXpJeklEUXdNaUF6TURoVU16WTBJREk1TWxFek5URWdNamt5SURNME1DQXpNREJVTXpJNElETXlObEV6TWpnZ016UXlJRE16TnlBek5UUlVNelUwSURNM01sUXpOamNnTXpjNFVUTTJPQ0F6TnpnZ016WTRJRE0zT1ZFek5qZ2dNemd5SURNMk1TQXpPRGhVTXpNMklETTVPVlF5T1RjZ05EQTFVVEkwT1NBME1EVWdNakkzSURNM09WUXlNRFFnTXpJMlVUSXdOQ0F6TURFZ01qSXpJREk1TVZReU56Z2dNamMwVkRNek1DQXlOVGxSTXprMklESXpNQ0F6T1RZZ01UWXpVVE01TmlBeE16VWdNemcxSURFd04xUXpOVElnTlRGVU1qZzVJRGRVTVRrMUlDMHhNRkV4TVRnZ0xURXdJRGcySURFNVZEVXpJRGczVVRVeklERXlOaUEzTkNBeE5ETlVNVEU0SURFMk1GRXhNek1nTVRZd0lERTBOaUF4TlRGVU1UWXdJREV5TUZFeE5qQWdPVFFnTVRReUlEYzJWREV4TVNBMU9GRXhNRGtnTlRjZ01UQTRJRFUzVkRFd055QTFOVkV4TURnZ05USWdNVEUxSURRM1ZERTBOaUF6TkZReU1ERWdNamRSTWpNM0lESTNJREkyTXlBek9GUXpNREVnTmpaVU16RTRJRGszVkRNeU15QXhNakpSTXpJeklERTFNQ0F6TURJZ01UWTBWREkxTkNBeE9ERlVNVGsxSURFNU5sUXhORGdnTWpNeFVURXpNU0F5TlRZZ01UTXhJREk0T1ZvaUx6NDhjR0YwYUNCcFpEMGlUVXBZTFRZdFZFVllMVTR0TWpraUlHUTlJazAyTUNBM05EbE1OalFnTnpVd1VUWTVJRGMxTUNBM05DQTNOVEJJT0RaTU1URTBJRGN5TmxFeU1EZ2dOalF4SURJMU1TQTFNVFJVTWprMElESTFNRkV5T1RRZ01UZ3lJREk0TkNBeE1UbFVNall4SURFeVZESXlOQ0F0TnpaVU1UZzJJQzB4TkROVU1UUTFJQzB4T1RSVU1URXpJQzB5TWpkVU9UQWdMVEkwTmxFNE55QXRNalE1SURnMklDMHlOVEJJTnpSUk5qWWdMVEkxTUNBMk15QXRNalV3VkRVNElDMHlORGRVTlRVZ0xUSXpPRkUxTmlBdE1qTTNJRFkySUMweU1qVlJNakl4SUMwMk5DQXlNakVnTWpVd1ZEWTJJRGN5TlZFMU5pQTNNemNnTlRVZ056TTRVVFUxSURjME5pQTJNQ0EzTkRsYUlpOCtQQzlrWldaelBqeG5JSE4wY205clpUMGlZM1Z5Y21WdWRFTnZiRzl5SWlCbWFXeHNQU0pqZFhKeVpXNTBRMjlzYjNJaUlITjBjbTlyWlMxM2FXUjBhRDBpTUNJZ2RISmhibk5tYjNKdFBTSnpZMkZzWlNneExDMHhLU0krUEdjZ1pHRjBZUzF0Yld3dGJtOWtaVDBpYldGMGFDSStQR2NnWkdGMFlTMXRiV3d0Ym05a1pUMGliVzhpUGp4MWMyVWdaR0YwWVMxalBTSXlPQ0lnZUd4cGJtczZhSEpsWmowaUkwMUtXQzAyTFZSRldDMU9MVEk0SWk4K1BDOW5QanhuSUdSaGRHRXRiVzFzTFc1dlpHVTlJbTF6ZFhBaUlIUnlZVzV6Wm05eWJUMGlkSEpoYm5Oc1lYUmxLRE00T1N3d0tTSStQR2NnWkdGMFlTMXRiV3d0Ym05a1pUMGliV2tpUGp4MWMyVWdaR0YwWVMxalBTSXhSRFEwT1NJZ2VHeHBibXM2YUhKbFpqMGlJMDFLV0MwMkxWUkZXQzFKTFRGRU5EUTVJaTgrUEM5blBqeG5JR1JoZEdFdGJXMXNMVzV2WkdVOUlsUmxXRUYwYjIwaUlIUnlZVzV6Wm05eWJUMGlkSEpoYm5Oc1lYUmxLRGcyTVM0ekxEUXhNeWtnYzJOaGJHVW9NQzQzTURjcElpQmtZWFJoTFcxcWVDMTBaWGhqYkdGemN6MGlUMUpFSWo0OFp5QmtZWFJoTFcxdGJDMXViMlJsUFNKdGFTSStQSFZ6WlNCa1lYUmhMV005SWpGRU56QkNJaUI0YkdsdWF6cG9jbVZtUFNJalRVcFlMVFl0VkVWWUxVa3RNVVEzTUVJaUx6NDhMMmMrUEM5blBqd3ZaejQ4WnlCa1lYUmhMVzF0YkMxdWIyUmxQU0p0YnlJZ2RISmhibk5tYjNKdFBTSjBjbUZ1YzJ4aGRHVW9NVGN3TXk0MExEQXBJajQ4ZFhObElHUmhkR0V0WXowaU1qZ2lJSGhzYVc1ck9taHlaV1k5SWlOTlNsZ3ROaTFVUlZndFRpMHlPQ0l2UGp3dlp6NDhaeUJrWVhSaExXMXRiQzF1YjJSbFBTSnRhU0lnZEhKaGJuTm1iM0p0UFNKMGNtRnVjMnhoZEdVb01qQTVNaTQwTERBcElqNDhkWE5sSUdSaGRHRXRZejBpTVVRME5qQWlJSGhzYVc1ck9taHlaV1k5SWlOTlNsZ3ROaTFVUlZndFNTMHhSRFEyTUNJdlBqd3ZaejQ4WnlCa1lYUmhMVzF0YkMxdWIyUmxQU0p0YnlJZ2RISmhibk5tYjNKdFBTSjBjbUZ1YzJ4aGRHVW9NalUyTVM0MExEQXBJajQ4ZFhObElHUmhkR0V0WXowaU1qa2lJSGhzYVc1ck9taHlaV1k5SWlOTlNsZ3ROaTFVUlZndFRpMHlPU0l2UGp3dlp6NDhaeUJrWVhSaExXMXRiQzF1YjJSbFBTSnRieUlnZEhKaGJuTm1iM0p0UFNKMGNtRnVjMnhoZEdVb01qazFNQzQwTERBcElqNDhkWE5sSUdSaGRHRXRZejBpTWpraUlIaHNhVzVyT21oeVpXWTlJaU5OU2xndE5pMVVSVmd0VGkweU9TSXZQand2Wno0OEwyYytQQzluUGp3dmMzWm5QZz09IiwKCSJSZWFsVmlld1NpemVKc29uIiA6ICJ7XCJoZWlnaHRcIjozNTcuMTQyODY4MDQxOTkyMixcIndpZHRoXCI6MTE3OC41NzEzOTU4NzQwMjM0fSIKfQo="/>
    </extobj>
    <extobj name="2384804F-3998-4D57-9195-F3826E402611-11">
      <extobjdata type="2384804F-3998-4D57-9195-F3826E402611" data="ewoJIkltZ1NldHRpbmdKc29uIiA6ICJ7XCJoZWlnaHRcIjoxNy44NTcxNDI4NTcxNDI4NTQsXCJ3aWR0aFwiOjc0Ljk5OTk5OTk5OTk5OTk5fSIsCgkiTGF0ZXgiIDogIihRXntcXHBpfShzLCBhKSkiLAoJIkxhdGV4SW1nQmFzZTY0IiA6ICJQSE4yWnlCNGJXeHVjejBpYUhSMGNEb3ZMM2QzZHk1M015NXZjbWN2TWpBd01DOXpkbWNpSUhkcFpIUm9QU0k1TGpZM05HVjRJaUJvWldsbmFIUTlJakl1TWpZeVpYZ2lJSEp2YkdVOUltbHRaeUlnWm05amRYTmhZbXhsUFNKbVlXeHpaU0lnZG1sbGQwSnZlRDBpTUNBdE56VXdJRFF5TnpVdU55QXhNREF3SWlCNGJXeHVjenA0YkdsdWF6MGlhSFIwY0RvdkwzZDNkeTUzTXk1dmNtY3ZNVGs1T1M5NGJHbHVheUlnWVhKcFlTMW9hV1JrWlc0OUluUnlkV1VpSUhOMGVXeGxQU0oyWlhKMGFXTmhiQzFoYkdsbmJqb2dMVEF1TlRZMlpYZzdJRzFoZUMxM2FXUjBhRG9nT1RnbE95SStQR1JsWm5NK1BIQmhkR2dnYVdROUlrMUtXQzAzTFZSRldDMU9MVEk0SWlCa1BTSk5PVFFnTWpVd1VUazBJRE14T1NBeE1EUWdNemd4VkRFeU55QTBPRGhVTVRZMElEVTNObFF5TURJZ05qUXpWREkwTkNBMk9UVlVNamMzSURjeU9WUXpNRElnTnpVd1NETXhOVWd6TVRsUk16TXpJRGMxTUNBek16TWdOelF4VVRNek15QTNNemdnTXpFMklEY3lNRlF5TnpVZ05qWTNWREl5TmlBMU9ERlVNVGcwSURRME0xUXhOamNnTWpVd1ZERTROQ0ExT0ZReU1qVWdMVGd4VkRJM05DQXRNVFkzVkRNeE5pQXRNakl3VkRNek15QXRNalF4VVRNek15QXRNalV3SURNeE9DQXRNalV3U0RNeE5VZ3pNREpNTWpjMElDMHlNalpSTVRnd0lDMHhOREVnTVRNM0lDMHhORlE1TkNBeU5UQmFJaTgrUEhCaGRHZ2dhV1E5SWsxS1dDMDNMVlJGV0MxSkxURkVORFEwSWlCa1BTSk5Nems1SUMwNE1GRXpPVGtnTFRRM0lEUXdNQ0F0TXpCVU5EQXlJQzB4TVZZdE4wd3pPRGNnTFRFeFVUTTBNU0F0TWpJZ016QXpJQzB5TWxFeU1EZ2dMVEl5SURFek9DQXpOVlExTVNBeU1ERlJOVEFnTWpBNUlEVXdJREkwTkZFMU1DQXpORFlnT1RnZ05ETTRWREl5TnlBMk1ERlJNelV4SURjd05DQTBOellnTnpBMFVUVXhOQ0EzTURRZ05USTBJRGN3TTFFMk1qRWdOamc1SURZNE1DQTJNVGRVTnpRd0lEUXpOVkUzTkRBZ01qVTFJRFU1TWlBeE1EZFJOVEk1SURRM0lEUTJNU0F4Tmt3ME5EUWdPRll6VVRRME5DQXlJRFEwT1NBdE1qUlVORGN3SUMwMk5sUTFNVFlnTFRneVVUVTFNU0F0T0RJZ05UZ3pJQzAyTUZRMk1qVWdMVE5STmpNeElERXhJRFl6T0NBeE1WRTJORGNnTVRFZ05qUTVJREpSTmpRNUlDMDJJRFl6T1NBdE16UlVOakV4SUMweE1EQlVOVFUzSUMweE5qVlVORGd4SUMweE9UUlJNems1SUMweE9UUWdNems1SUMwNE4xWXRPREJhVFRZek5pQTBOamhSTmpNMklEVXlNeUEyTWpFZ05UWTBWRFU0TUNBMk1qVlVOVE13SURZMU5WUTBOemNnTmpZMVVUUXlPU0EyTmpVZ016YzVJRFkwTUZFeU56Y2dOVGt4SURJeE5TQTBOalJVTVRVeklESXhObEV4TlRNZ01URXdJREl3TnlBMU9WRXlNekVnTXpnZ01qTTJJRE00VmpRMlVUSXpOaUE0TmlBeU5qa2dNVEl3VkRNME55QXhOVFZSTXpjeUlERTFOU0F6T1RBZ01UUTBWRFF4TnlBeE1UUlVOREk1SURneVZEUXpOU0ExTlV3ME5EZ2dOalJSTlRFeUlERXdPQ0ExTlRjZ01UZzFWRFl4T1NBek16UlVOak0ySURRMk9GcE5NekUwSURFNFVUTTJNaUF4T0NBME1EUWdNemxNTkRBeklEUTVVVE01T1NBeE1EUWdNelkySURFeE5WRXpOVFFnTVRFM0lETTBOeUF4TVRkUk16UTBJREV4TnlBek5ERWdNVEUzVkRNek55QXhNVGhSTXpFM0lERXhPQ0F5T1RZZ09UaFVNamMwSURVeVVUSTNOQ0F4T0NBek1UUWdNVGhhSWk4K1BIQmhkR2dnYVdROUlrMUtXQzAzTFZSRldDMUpMVEZFTnpCQ0lpQmtQU0pOTVRNeUlDMHhNVkU1T0NBdE1URWdPVGdnTWpKV016Tk1NVEV4SURZeFVURTROaUF5TVRrZ01qSXdJRE16TkV3eU1qZ2dNelU0U0RFNU5sRXhOVGdnTXpVNElERTBNaUF6TlRWVU1UQXpJRE16TmxFNU1pQXpNamtnT0RFZ016RTRWRFl5SURJNU4xUTFNeUF5T0RWUk5URWdNamcwSURNNElESTRORkV4T1NBeU9EUWdNVGtnTWprMFVURTVJRE13TUNBek9DQXpNamxVT1RNZ016a3hWREUyTkNBME1qbFJNVGN4SURRek1TQXpPRGtnTkRNeFVUVTBPU0EwTXpFZ05UVXpJRFF6TUZFMU56TWdOREl6SURVM015QTBNREpSTlRjeklETTNNU0ExTkRFZ016WXdVVFV6TlNBek5UZ2dORGN5SURNMU9FZzBNRGhNTkRBMUlETTBNVkV6T1RNZ01qWTVJRE01TXlBeU1qSlJNemt6SURFM01DQTBNRElnTVRJNVZEUXlNU0EyTlZRME16RWdNemRSTkRNeElESXdJRFF4TnlBMVZETTRNU0F0TVRCUk16Y3dJQzB4TUNBek5qTWdMVGRVTXpRM0lERTNWRE16TVNBM04xRXpNekFnT0RZZ016TXdJREV5TVZFek16QWdNVGN3SURNek9TQXlNalpVTXpVM0lETXhPRlF6TmpjZ016VTRTREkyT1V3eU5qZ2dNelUwVVRJMk9DQXpOVEVnTWpRNUlESTNOVlF5TURZZ01URTBWREUzTlNBeE4xRXhOalFnTFRFeElERXpNaUF0TVRGYUlpOCtQSEJoZEdnZ2FXUTlJazFLV0MwM0xWUkZXQzFKTFRGRU5EWXdJaUJrUFNKTk1UTXhJREk0T1ZFeE16RWdNekl4SURFME55QXpOVFJVTWpBeklEUXhOVlF6TURBZ05EUXlVVE0yTWlBME5ESWdNemt3SURReE5WUTBNVGtnTXpVMVVUUXhPU0F6TWpNZ05EQXlJRE13T0ZRek5qUWdNamt5VVRNMU1TQXlPVElnTXpRd0lETXdNRlF6TWpnZ016STJVVE15T0NBek5ESWdNek0zSURNMU5GUXpOVFFnTXpjeVZETTJOeUF6TnpoUk16WTRJRE0zT0NBek5qZ2dNemM1VVRNMk9DQXpPRElnTXpZeElETTRPRlF6TXpZZ016azVWREk1TnlBME1EVlJNalE1SURRd05TQXlNamNnTXpjNVZESXdOQ0F6TWpaUk1qQTBJRE13TVNBeU1qTWdNamt4VkRJM09DQXlOelJVTXpNd0lESTFPVkV6T1RZZ01qTXdJRE01TmlBeE5qTlJNemsySURFek5TQXpPRFVnTVRBM1ZETTFNaUExTVZReU9Ea2dOMVF4T1RVZ0xURXdVVEV4T0NBdE1UQWdPRFlnTVRsVU5UTWdPRGRSTlRNZ01USTJJRGMwSURFME0xUXhNVGdnTVRZd1VURXpNeUF4TmpBZ01UUTJJREUxTVZReE5qQWdNVEl3VVRFMk1DQTVOQ0F4TkRJZ056WlVNVEV4SURVNFVURXdPU0ExTnlBeE1EZ2dOVGRVTVRBM0lEVTFVVEV3T0NBMU1pQXhNVFVnTkRkVU1UUTJJRE0wVkRJd01TQXlOMUV5TXpjZ01qY2dNall6SURNNFZETXdNU0EyTmxRek1UZ2dPVGRVTXpJeklERXlNbEV6TWpNZ01UVXdJRE13TWlBeE5qUlVNalUwSURFNE1WUXhPVFVnTVRrMlZERTBPQ0F5TXpGUk1UTXhJREkxTmlBeE16RWdNamc1V2lJdlBqeHdZWFJvSUdsa1BTSk5TbGd0TnkxVVJWZ3RUaTB5UXlJZ1pEMGlUVGM0SURNMVZEYzRJRFl3VkRrMElERXdNMVF4TXpjZ01USXhVVEUyTlNBeE1qRWdNVGczSURrMlZESXhNQ0E0VVRJeE1DQXRNamNnTWpBeElDMDJNRlF4T0RBZ0xURXhOMVF4TlRRZ0xURTFPRlF4TXpBZ0xURTROVlF4TVRjZ0xURTVORkV4TVRNZ0xURTVOQ0F4TURRZ0xURTROVlE1TlNBdE1UY3lVVGsxSUMweE5qZ2dNVEEySUMweE5UWlVNVE14SUMweE1qWlVNVFUzSUMwM05sUXhOek1nTFROV09Vd3hOeklnT0ZFeE56QWdOeUF4TmpjZ05sUXhOakVnTTFReE5USWdNVlF4TkRBZ01GRXhNVE1nTUNBNU5pQXhOMW9pTHo0OGNHRjBhQ0JwWkQwaVRVcFlMVGN0VkVWWUxVa3RNVVEwTkVVaUlHUTlJazB6TXlBeE5UZFJNek1nTWpVNElERXdPU0F6TkRsVU1qZ3dJRFEwTVZFek16RWdORFF4SURNM01DQXpPVEpSTXpnMklEUXlNaUEwTVRZZ05ESXlVVFF5T1NBME1qSWdORE01SURReE5GUTBORGtnTXprMFVUUTBPU0F6T0RFZ05ERXlJREl6TkZRek56UWdOamhSTXpjMElEUXpJRE00TVNBek5WUTBNRElnTWpaUk5ERXhJREkzSURReU1pQXpOVkUwTkRNZ05UVWdORFl6SURFek1WRTBOamtnTVRVeElEUTNNeUF4TlRKUk5EYzFJREUxTXlBME9ETWdNVFV6U0RRNE4xRTFNRFlnTVRVeklEVXdOaUF4TkRSUk5UQTJJREV6T0NBMU1ERWdNVEUzVkRRNE1TQTJNMVEwTkRrZ01UTlJORE0ySURBZ05ERTNJQzA0VVRRd09TQXRNVEFnTXpreklDMHhNRkV6TlRrZ0xURXdJRE16TmlBMVZETXdOaUF6Tmt3ek1EQWdOVEZSTWprNUlEVXlJREk1TmlBMU1GRXlPVFFnTkRnZ01qa3lJRFEyVVRJek15QXRNVEFnTVRjeUlDMHhNRkV4TVRjZ0xURXdJRGMxSURNd1ZETXpJREUxTjFwTk16VXhJRE15T0ZFek5URWdNek0wSURNME5pQXpOVEJVTXpJeklETTROVlF5TnpjZ05EQTFVVEkwTWlBME1EVWdNakV3SURNM05GUXhOakFnTWprelVURXpNU0F5TVRRZ01URTVJREV5T1ZFeE1Ua2dNVEkySURFeE9TQXhNVGhVTVRFNElERXdObEV4TVRnZ05qRWdNVE0ySURRMFZERTNPU0F5TmxFeU1UY2dNallnTWpVMElEVTVWREk1T0NBeE1UQlJNekF3SURFeE5DQXpNalVnTWpFM1ZETTFNU0F6TWpoYUlpOCtQSEJoZEdnZ2FXUTlJazFLV0MwM0xWUkZXQzFPTFRJNUlpQmtQU0pOTmpBZ056UTVURFkwSURjMU1GRTJPU0EzTlRBZ056UWdOelV3U0RnMlRERXhOQ0EzTWpaUk1qQTRJRFkwTVNBeU5URWdOVEUwVkRJNU5DQXlOVEJSTWprMElERTRNaUF5T0RRZ01URTVWREkyTVNBeE1sUXlNalFnTFRjMlZERTROaUF0TVRRelZERTBOU0F0TVRrMFZERXhNeUF0TWpJM1ZEa3dJQzB5TkRaUk9EY2dMVEkwT1NBNE5pQXRNalV3U0RjMFVUWTJJQzB5TlRBZ05qTWdMVEkxTUZRMU9DQXRNalEzVkRVMUlDMHlNemhSTlRZZ0xUSXpOeUEyTmlBdE1qSTFVVEl5TVNBdE5qUWdNakl4SURJMU1GUTJOaUEzTWpWUk5UWWdOek0zSURVMUlEY3pPRkUxTlNBM05EWWdOakFnTnpRNVdpSXZQand2WkdWbWN6NDhaeUJ6ZEhKdmEyVTlJbU4xY25KbGJuUkRiMnh2Y2lJZ1ptbHNiRDBpWTNWeWNtVnVkRU52Ykc5eUlpQnpkSEp2YTJVdGQybGtkR2c5SWpBaUlIUnlZVzV6Wm05eWJUMGljMk5oYkdVb01Td3RNU2tpUGp4bklHUmhkR0V0Ylcxc0xXNXZaR1U5SW0xaGRHZ2lQanhuSUdSaGRHRXRiVzFzTFc1dlpHVTlJbTF2SWo0OGRYTmxJR1JoZEdFdFl6MGlNamdpSUhoc2FXNXJPbWh5WldZOUlpTk5TbGd0TnkxVVJWZ3RUaTB5T0NJdlBqd3ZaejQ4WnlCa1lYUmhMVzF0YkMxdWIyUmxQU0p0YzNWd0lpQjBjbUZ1YzJadmNtMDlJblJ5WVc1emJHRjBaU2d6T0Rrc01Da2lQanhuSUdSaGRHRXRiVzFzTFc1dlpHVTlJbTFwSWo0OGRYTmxJR1JoZEdFdFl6MGlNVVEwTkRRaUlIaHNhVzVyT21oeVpXWTlJaU5OU2xndE55MVVSVmd0U1MweFJEUTBOQ0l2UGp3dlp6NDhaeUJrWVhSaExXMXRiQzF1YjJSbFBTSlVaVmhCZEc5dElpQjBjbUZ1YzJadmNtMDlJblJ5WVc1emJHRjBaU2c0TWpRc05ERXpLU0J6WTJGc1pTZ3dMamN3TnlraUlHUmhkR0V0YldwNExYUmxlR05zWVhOelBTSlBVa1FpUGp4bklHUmhkR0V0Ylcxc0xXNXZaR1U5SW0xcElqNDhkWE5sSUdSaGRHRXRZejBpTVVRM01FSWlJSGhzYVc1ck9taHlaV1k5SWlOTlNsZ3ROeTFVUlZndFNTMHhSRGN3UWlJdlBqd3ZaejQ4TDJjK1BDOW5QanhuSUdSaGRHRXRiVzFzTFc1dlpHVTlJbTF2SWlCMGNtRnVjMlp2Y20wOUluUnlZVzV6YkdGMFpTZ3hOalkyTGpFc01Da2lQangxYzJVZ1pHRjBZUzFqUFNJeU9DSWdlR3hwYm1zNmFISmxaajBpSTAxS1dDMDNMVlJGV0MxT0xUSTRJaTgrUEM5blBqeG5JR1JoZEdFdGJXMXNMVzV2WkdVOUltMXBJaUIwY21GdWMyWnZjbTA5SW5SeVlXNXpiR0YwWlNneU1EVTFMakVzTUNraVBqeDFjMlVnWkdGMFlTMWpQU0l4UkRRMk1DSWdlR3hwYm1zNmFISmxaajBpSTAxS1dDMDNMVlJGV0MxSkxURkVORFl3SWk4K1BDOW5QanhuSUdSaGRHRXRiVzFzTFc1dlpHVTlJbTF2SWlCMGNtRnVjMlp2Y20wOUluUnlZVzV6YkdGMFpTZ3lOVEkwTGpFc01Da2lQangxYzJVZ1pHRjBZUzFqUFNJeVF5SWdlR3hwYm1zNmFISmxaajBpSTAxS1dDMDNMVlJGV0MxT0xUSkRJaTgrUEM5blBqeG5JR1JoZEdFdGJXMXNMVzV2WkdVOUltMXBJaUIwY21GdWMyWnZjbTA5SW5SeVlXNXpiR0YwWlNneU9UWTRMamNzTUNraVBqeDFjMlVnWkdGMFlTMWpQU0l4UkRRMFJTSWdlR3hwYm1zNmFISmxaajBpSTAxS1dDMDNMVlJGV0MxSkxURkVORFJGSWk4K1BDOW5QanhuSUdSaGRHRXRiVzFzTFc1dlpHVTlJbTF2SWlCMGNtRnVjMlp2Y20wOUluUnlZVzV6YkdGMFpTZ3pORGszTGpjc01Da2lQangxYzJVZ1pHRjBZUzFqUFNJeU9TSWdlR3hwYm1zNmFISmxaajBpSTAxS1dDMDNMVlJGV0MxT0xUSTVJaTgrUEM5blBqeG5JR1JoZEdFdGJXMXNMVzV2WkdVOUltMXZJaUIwY21GdWMyWnZjbTA5SW5SeVlXNXpiR0YwWlNnek9EZzJMamNzTUNraVBqeDFjMlVnWkdGMFlTMWpQU0l5T1NJZ2VHeHBibXM2YUhKbFpqMGlJMDFLV0MwM0xWUkZXQzFPTFRJNUlpOCtQQzluUGp3dlp6NDhMMmMrUEM5emRtYysiLAoJIlJlYWxWaWV3U2l6ZUpzb24iIDogIntcImhlaWdodFwiOjM1MSxcIndpZHRoXCI6MTUwMH0iCn0K"/>
    </extobj>
    <extobj name="2384804F-3998-4D57-9195-F3826E402611-12">
      <extobjdata type="2384804F-3998-4D57-9195-F3826E402611" data="ewoJIkltZ1NldHRpbmdKc29uIiA6ICJ7XCJoZWlnaHRcIjo4OC4zOTI4NTcxNDI4NTcxNCxcIndpZHRoXCI6NDU4LjkyODU3MTQyODU3MTR9IiwKCSJMYXRleCIgOiAiJSBCZWxsbWFuIEV4cGVjdGF0aW9uIEVxdWF0aW9uc1xuXFxiZWdpbnthbGlnbn1cblZeXFxwaShzKSAmPSBcXHN1bV9hIFxccGkoYSBcXG1pZCBzKSBcXHN1bV97cyd9IFAocycgXFxtaWQgcywgYSkgXFxCaWdbIFIocywgYSwgcycpICsgXFxnYW1tYSBWXlxccGkocycpIFxcQmlnXSBcXFxcXG5RXlxccGkocywgYSkgJj0gXFxzdW1fe3MnfSBQKHMnIFxcbWlkIHMsIGEpIFxcQmlnWyBSKHMsIGEsIHMnKSArIFxcZ2FtbWEgXFxzdW1fe2EnfSBcXHBpKGEnIFxcbWlkIHMnKSBRXlxccGkocycsIGEnKSBcXEJpZ11cblxcZW5ke2FsaWdufVxuIiwKCSJMYXRleEltZ0Jhc2U2NCIgOiAiUEhOMlp5QjRiV3h1Y3owaWFIUjBjRG92TDNkM2R5NTNNeTV2Y21jdk1qQXdNQzl6ZG1jaUlIZHBaSFJvUFNJMk1pNHdOemhsZUNJZ2FHVnBaMmgwUFNJeE1TNHpORGhsZUNJZ2NtOXNaVDBpYVcxbklpQm1iMk4xYzJGaWJHVTlJbVpoYkhObElpQjJhV1YzUW05NFBTSXdJQzB5TnpVM0xqa2dNamMwTXpndU15QTFNREUxTGpnaUlIaHRiRzV6T25oc2FXNXJQU0pvZEhSd09pOHZkM2QzTG5jekxtOXlaeTh4T1RrNUwzaHNhVzVySWlCaGNtbGhMV2hwWkdSbGJqMGlkSEoxWlNJZ2MzUjViR1U5SW5abGNuUnBZMkZzTFdGc2FXZHVPaUF0TlM0eE1EaGxlRHNnYldGNExYZHBaSFJvT2lBNU9DVTdJajQ4WkdWbWN6NDhjR0YwYUNCcFpEMGlUVXBZTFRFNExWUkZXQzFKTFRGRU5EUTVJaUJrUFNKTk5USWdOalE0VVRVeUlEWTNNQ0EyTlNBMk9ETklOelpSTVRFNElEWTRNQ0F4T0RFZ05qZ3dVVEk1T1NBMk9EQWdNekl3SURZNE0wZ3pNekJSTXpNMklEWTNOeUF6TXpZZ05qYzBWRE16TkNBMk5UWlJNekk1SURZME1TQXpNalVnTmpNM1NETXdORkV5T0RJZ05qTTFJREkzTkNBMk16VlJNalExSURZek1DQXlORElnTmpJd1VUSTBNaUEyTVRnZ01qY3hJRE0yT1ZRek1ERWdNVEU0VERNM05DQXlNelZSTkRRM0lETTFNaUExTWpBZ05EY3hWRFU1TlNBMU9UUlJOVGs1SURZd01TQTFPVGtnTmpBNVVUVTVPU0EyTXpNZ05UVTFJRFl6TjFFMU16Y2dOak0zSURVek55QTJORGhSTlRNM0lEWTBPU0ExTXprZ05qWXhVVFUwTWlBMk56VWdOVFExSURZM09WUTFOVGdnTmpnelVUVTJNQ0EyT0RNZ05UY3dJRFk0TTFRMk1EUWdOamd5VkRZMk9DQTJPREZSTnpNM0lEWTRNU0EzTlRVZ05qZ3pTRGMyTWxFM05qa2dOamMySURjMk9TQTJOekpSTnpZNUlEWTFOU0EzTmpBZ05qUXdVVGMxTnlBMk16Y2dOelF6SURZek4xRTNNekFnTmpNMklEY3hPU0EyTXpWVU5qazRJRFl6TUZRMk9ESWdOakl6VkRZM01DQTJNVFZVTmpZd0lEWXdPRlEyTlRJZ05UazVWRFkwTlNBMU9USk1ORFV5SURJNE1sRXlOeklnTFRrZ01qWTJJQzB4TmxFeU5qTWdMVEU0SURJMU9TQXRNakZNTWpReElDMHlNa2d5TXpSUk1qRTJJQzB5TWlBeU1UWWdMVEUxVVRJeE15QXRPU0F4TnpjZ016QTFVVEV6T1NBMk1qTWdNVE00SURZeU5sRXhNek1nTmpNM0lEYzJJRFl6TjBnMU9WRTFNaUEyTkRJZ05USWdOalE0V2lJdlBqeHdZWFJvSUdsa1BTSk5TbGd0TVRndFZFVllMVWt0TVVRM01FSWlJR1E5SWsweE16SWdMVEV4VVRrNElDMHhNU0E1T0NBeU1sWXpNMHd4TVRFZ05qRlJNVGcySURJeE9TQXlNakFnTXpNMFRESXlPQ0F6TlRoSU1UazJVVEUxT0NBek5UZ2dNVFF5SURNMU5WUXhNRE1nTXpNMlVUa3lJRE15T1NBNE1TQXpNVGhVTmpJZ01qazNWRFV6SURJNE5WRTFNU0F5T0RRZ016Z2dNamcwVVRFNUlESTROQ0F4T1NBeU9UUlJNVGtnTXpBd0lETTRJRE15T1ZRNU15QXpPVEZVTVRZMElEUXlPVkV4TnpFZ05ETXhJRE00T1NBME16RlJOVFE1SURRek1TQTFOVE1nTkRNd1VUVTNNeUEwTWpNZ05UY3pJRFF3TWxFMU56TWdNemN4SURVME1TQXpOakJSTlRNMUlETTFPQ0EwTnpJZ016VTRTRFF3T0V3ME1EVWdNelF4VVRNNU15QXlOamtnTXpreklESXlNbEV6T1RNZ01UY3dJRFF3TWlBeE1qbFVOREl4SURZMVZEUXpNU0F6TjFFME16RWdNakFnTkRFM0lEVlVNemd4SUMweE1GRXpOekFnTFRFd0lETTJNeUF0TjFRek5EY2dNVGRVTXpNeElEYzNVVE16TUNBNE5pQXpNekFnTVRJeFVUTXpNQ0F4TnpBZ016TTVJREl5TmxRek5UY2dNekU0VkRNMk55QXpOVGhJTWpZNVRESTJPQ0F6TlRSUk1qWTRJRE0xTVNBeU5Ea2dNamMxVkRJd05pQXhNVFJVTVRjMUlERTNVVEUyTkNBdE1URWdNVE15SUMweE1Wb2lMejQ4Y0dGMGFDQnBaRDBpVFVwWUxURTRMVlJGV0MxT0xUSTRJaUJrUFNKTk9UUWdNalV3VVRrMElETXhPU0F4TURRZ016Z3hWREV5TnlBME9EaFVNVFkwSURVM05sUXlNRElnTmpRelZESTBOQ0EyT1RWVU1qYzNJRGN5T1ZRek1ESWdOelV3U0RNeE5VZ3pNVGxSTXpNeklEYzFNQ0F6TXpNZ056UXhVVE16TXlBM016Z2dNekUySURjeU1GUXlOelVnTmpZM1ZESXlOaUExT0RGVU1UZzBJRFEwTTFReE5qY2dNalV3VkRFNE5DQTFPRlF5TWpVZ0xUZ3hWREkzTkNBdE1UWTNWRE14TmlBdE1qSXdWRE16TXlBdE1qUXhVVE16TXlBdE1qVXdJRE14T0NBdE1qVXdTRE14TlVnek1ESk1NamMwSUMweU1qWlJNVGd3SUMweE5ERWdNVE0zSUMweE5GUTVOQ0F5TlRCYUlpOCtQSEJoZEdnZ2FXUTlJazFLV0MweE9DMVVSVmd0U1MweFJEUTJNQ0lnWkQwaVRURXpNU0F5T0RsUk1UTXhJRE15TVNBeE5EY2dNelUwVkRJd015QTBNVFZVTXpBd0lEUTBNbEV6TmpJZ05EUXlJRE01TUNBME1UVlVOREU1SURNMU5WRTBNVGtnTXpJeklEUXdNaUF6TURoVU16WTBJREk1TWxFek5URWdNamt5SURNME1DQXpNREJVTXpJNElETXlObEV6TWpnZ016UXlJRE16TnlBek5UUlVNelUwSURNM01sUXpOamNnTXpjNFVUTTJPQ0F6TnpnZ016WTRJRE0zT1ZFek5qZ2dNemd5SURNMk1TQXpPRGhVTXpNMklETTVPVlF5T1RjZ05EQTFVVEkwT1NBME1EVWdNakkzSURNM09WUXlNRFFnTXpJMlVUSXdOQ0F6TURFZ01qSXpJREk1TVZReU56Z2dNamMwVkRNek1DQXlOVGxSTXprMklESXpNQ0F6T1RZZ01UWXpVVE01TmlBeE16VWdNemcxSURFd04xUXpOVElnTlRGVU1qZzVJRGRVTVRrMUlDMHhNRkV4TVRnZ0xURXdJRGcySURFNVZEVXpJRGczVVRVeklERXlOaUEzTkNBeE5ETlVNVEU0SURFMk1GRXhNek1nTVRZd0lERTBOaUF4TlRGVU1UWXdJREV5TUZFeE5qQWdPVFFnTVRReUlEYzJWREV4TVNBMU9GRXhNRGtnTlRjZ01UQTRJRFUzVkRFd055QTFOVkV4TURnZ05USWdNVEUxSURRM1ZERTBOaUF6TkZReU1ERWdNamRSTWpNM0lESTNJREkyTXlBek9GUXpNREVnTmpaVU16RTRJRGszVkRNeU15QXhNakpSTXpJeklERTFNQ0F6TURJZ01UWTBWREkxTkNBeE9ERlVNVGsxSURFNU5sUXhORGdnTWpNeFVURXpNU0F5TlRZZ01UTXhJREk0T1ZvaUx6NDhjR0YwYUNCcFpEMGlUVXBZTFRFNExWUkZXQzFPTFRJNUlpQmtQU0pOTmpBZ056UTVURFkwSURjMU1GRTJPU0EzTlRBZ056UWdOelV3U0RnMlRERXhOQ0EzTWpaUk1qQTRJRFkwTVNBeU5URWdOVEUwVkRJNU5DQXlOVEJSTWprMElERTRNaUF5T0RRZ01URTVWREkyTVNBeE1sUXlNalFnTFRjMlZERTROaUF0TVRRelZERTBOU0F0TVRrMFZERXhNeUF0TWpJM1ZEa3dJQzB5TkRaUk9EY2dMVEkwT1NBNE5pQXRNalV3U0RjMFVUWTJJQzB5TlRBZ05qTWdMVEkxTUZRMU9DQXRNalEzVkRVMUlDMHlNemhSTlRZZ0xUSXpOeUEyTmlBdE1qSTFVVEl5TVNBdE5qUWdNakl4SURJMU1GUTJOaUEzTWpWUk5UWWdOek0zSURVMUlEY3pPRkUxTlNBM05EWWdOakFnTnpRNVdpSXZQanh3WVhSb0lHbGtQU0pOU2xndE1UZ3RWRVZZTFU0dE0wUWlJR1E5SWswMU5pQXpORGRSTlRZZ016WXdJRGN3SURNMk4wZzNNRGRSTnpJeUlETTFPU0EzTWpJZ016UTNVVGN5TWlBek16WWdOekE0SURNeU9Fd3pPVEFnTXpJM1NEY3lVVFUySURNek1pQTFOaUF6TkRkYVRUVTJJREUxTTFFMU5pQXhOamdnTnpJZ01UY3pTRGN3T0ZFM01qSWdNVFl6SURjeU1pQXhOVE5STnpJeUlERTBNQ0EzTURjZ01UTXpTRGN3VVRVMklERTBNQ0ExTmlBeE5UTmFJaTgrUEhCaGRHZ2dhV1E5SWsxS1dDMHhPQzFVUlZndFRFOHRNakl4TVNJZ1pEMGlUVFl3SURrME9GRTJNeUE1TlRBZ05qWTFJRGsxTUVneE1qWTNUREV6TWpVZ09ERTFVVEV6T0RRZ05qYzNJREV6T0RnZ05qWTVTREV6TkRoTU1UTTBNU0EyT0ROUk1UTXlNQ0EzTWpRZ01USTROU0EzTmpGUk1USXpOU0E0TURrZ01URTNOQ0E0TXpoVU1UQXpNeUE0T0RGVU9EZ3lJRGc1T0ZRMk9Ua2dPVEF5U0RVM05FZzFORE5JTWpVeFRESTFPU0E0T1RGUk56SXlJREkxT0NBM01qUWdNalV5VVRjeU5TQXlOVEFnTnpJMElESTBObEUzTWpFZ01qUXpJRFEyTUNBdE5UWk1NVGsySUMwek5UWlJNVGsySUMwek5UY2dOREEzSUMwek5UZFJORFU1SUMwek5UY2dOVFE0SUMwek5UZFVOamMySUMwek5UaFJPREV5SUMwek5UZ2dPRGsySUMwek5UTlVNVEEyTXlBdE16TXlWREV5TURRZ0xUSTRNMVF4TXpBM0lDMHhPVFpSTVRNeU9DQXRNVGN3SURFek5EZ2dMVEV5TkVneE16ZzRVVEV6T0RnZ0xURXlOU0F4TXpneElDMHhORFZVTVRNMU5pQXRNakV3VkRFek1qVWdMVEk1TkV3eE1qWTNJQzAwTkRsTU5qWTJJQzAwTlRCUk5qUWdMVFExTUNBMk1TQXRORFE0VVRVMUlDMDBORFlnTlRVZ0xUUXpPVkUxTlNBdE5ETTNJRFUzSUMwME16Tk1OVGt3SURFM04xRTFPVEFnTVRjNElEVTFOeUF5TWpKVU5EVXlJRE0yTmxRek1qSWdOVFEwVERVMklEa3dPVXcxTlNBNU1qUlJOVFVnT1RRMUlEWXdJRGswT0ZvaUx6NDhjR0YwYUNCcFpEMGlUVXBZTFRFNExWUkZXQzFKTFRGRU5EUkZJaUJrUFNKTk16TWdNVFUzVVRNeklESTFPQ0F4TURrZ016UTVWREk0TUNBME5ERlJNek14SURRME1TQXpOekFnTXpreVVUTTROaUEwTWpJZ05ERTJJRFF5TWxFME1qa2dOREl5SURRek9TQTBNVFJVTkRRNUlETTVORkUwTkRrZ016Z3hJRFF4TWlBeU16UlVNemMwSURZNFVUTTNOQ0EwTXlBek9ERWdNelZVTkRBeUlESTJVVFF4TVNBeU55QTBNaklnTXpWUk5EUXpJRFUxSURRMk15QXhNekZSTkRZNUlERTFNU0EwTnpNZ01UVXlVVFEzTlNBeE5UTWdORGd6SURFMU0wZzBPRGRSTlRBMklERTFNeUExTURZZ01UUTBVVFV3TmlBeE16Z2dOVEF4SURFeE4xUTBPREVnTmpOVU5EUTVJREV6VVRRek5pQXdJRFF4TnlBdE9GRTBNRGtnTFRFd0lETTVNeUF0TVRCUk16VTVJQzB4TUNBek16WWdOVlF6TURZZ016Wk1NekF3SURVeFVUSTVPU0ExTWlBeU9UWWdOVEJSTWprMElEUTRJREk1TWlBME5sRXlNek1nTFRFd0lERTNNaUF0TVRCUk1URTNJQzB4TUNBM05TQXpNRlF6TXlBeE5UZGFUVE0xTVNBek1qaFJNelV4SURNek5DQXpORFlnTXpVd1ZETXlNeUF6T0RWVU1qYzNJRFF3TlZFeU5ESWdOREExSURJeE1DQXpOelJVTVRZd0lESTVNMUV4TXpFZ01qRTBJREV4T1NBeE1qbFJNVEU1SURFeU5pQXhNVGtnTVRFNFZERXhPQ0F4TURaUk1URTRJRFl4SURFek5pQTBORlF4TnprZ01qWlJNakUzSURJMklESTFOQ0ExT1ZReU9UZ2dNVEV3VVRNd01DQXhNVFFnTXpJMUlESXhOMVF6TlRFZ016STRXaUl2UGp4d1lYUm9JR2xrUFNKTlNsZ3RNVGd0VkVWWUxVNHRNakl5TXlJZ1pEMGlUVEV6T1NBdE1qUTVTREV6TjFFeE1qVWdMVEkwT1NBeE1Ua2dMVEl6TlZZeU5URk1NVEl3SURjek4xRXhNekFnTnpVd0lERXpPU0EzTlRCUk1UVXlJRGMxTUNBeE5Ua2dOek0xVmkweU16VlJNVFV4SUMweU5Ea2dNVFF4SUMweU5EbElNVE01V2lJdlBqeHdZWFJvSUdsa1BTSk5TbGd0TVRndFZFVllMVll0TWpBek1pSWdaRDBpVFRjNUlEUXpVVGN6SURReklEVXlJRFE1VkRNd0lEWXhVVE13SURZNElEZzFJREk1TTFReE5EWWdOVEk0VVRFMk1TQTFOakFnTVRrNElEVTJNRkV5TVRnZ05UWXdJREkwTUNBMU5EVlVNall5SURVd01WRXlOaklnTkRrMklESTJNQ0EwT0RaUk1qVTVJRFEzT1NBeE56TWdNall6VkRnMElEUTFWRGM1SURReldpSXZQanh3WVhSb0lHbGtQU0pOU2xndE1UZ3RWRVZZTFVrdE1VUTBORE1pSUdROUlrMHlPRGNnTmpJNFVUSTROeUEyTXpVZ01qTXdJRFl6TjFFeU1EWWdOak0zSURFNU9TQTJNemhVTVRreUlEWTBPRkV4T1RJZ05qUTVJREU1TkNBMk5UbFJNakF3SURZM09TQXlNRE1nTmpneFZETTVOeUEyT0ROUk5UZzNJRFk0TWlBMk1EQWdOamd3VVRZMk5DQTJOamtnTnpBM0lEWXpNVlEzTlRFZ05UTXdVVGMxTVNBME5UTWdOamcxSURNNE9WRTJNVFlnTXpJeElEVXdOeUF6TUROUk5UQXdJRE13TWlBME1ESWdNekF4U0RNd04wd3lOemNnTVRneVVUSTBOeUEyTmlBeU5EY2dOVGxSTWpRM0lEVTFJREkwT0NBMU5GUXlOVFVnTlRCVU1qY3lJRFE0VkRNd05TQTBOa2d6TXpaUk16UXlJRE0zSURNME1pQXpOVkV6TkRJZ01Ua2dNek0xSURWUk16TXdJREFnTXpFNUlEQlJNekUySURBZ01qZ3lJREZVTVRneUlESlJNVEl3SURJZ09EY2dNbFExTVNBeFVUTXpJREVnTXpNZ01URlJNek1nTVRNZ016WWdNalZSTkRBZ05ERWdORFFnTkROVU5qY2dORFpST1RRZ05EWWdNVEkzSURRNVVURTBNU0ExTWlBeE5EWWdOakZSTVRRNUlEWTFJREl4T0NBek16bFVNamczSURZeU9GcE5OalExSURVMU5GRTJORFVnTlRZM0lEWTBNeUExTnpWVU5qTTBJRFU1TjFRMk1Ea2dOakU1VkRVMk1DQTJNelZSTlRVeklEWXpOaUEwT0RBZ05qTTNVVFEyTXlBMk16Y2dORFExSURZek4xUTBNVFlnTmpNMlZEUXdOQ0EyTXpaUk16a3hJRFl6TlNBek9EWWdOakkzVVRNNE5DQTJNakVnTXpZM0lEVTFNRlF6TXpJZ05ERXlWRE14TkNBek5EUlJNekUwSURNME1pQXpPVFVnTXpReVNEUXdOMGcwTXpCUk5UUXlJRE0wTWlBMU9UQWdNemt5VVRZeE55QTBNVGtnTmpNeElEUTNNVlEyTkRVZ05UVTBXaUl2UGp4d1lYUm9JR2xrUFNKTlNsZ3RNVGd0VkVWWUxVNHRNa01pSUdROUlrMDNPQ0F6TlZRM09DQTJNRlE1TkNBeE1ETlVNVE0zSURFeU1WRXhOalVnTVRJeElERTROeUE1TmxReU1UQWdPRkV5TVRBZ0xUSTNJREl3TVNBdE5qQlVNVGd3SUMweE1UZFVNVFUwSUMweE5UaFVNVE13SUMweE9EVlVNVEUzSUMweE9UUlJNVEV6SUMweE9UUWdNVEEwSUMweE9EVlVPVFVnTFRFM01sRTVOU0F0TVRZNElERXdOaUF0TVRVMlZERXpNU0F0TVRJMlZERTFOeUF0TnpaVU1UY3pJQzB6VmpsTU1UY3lJRGhSTVRjd0lEY2dNVFkzSURaVU1UWXhJRE5VTVRVeUlERlVNVFF3SURCUk1URXpJREFnT1RZZ01UZGFJaTgrUEhCaGRHZ2dhV1E5SWsxS1dDMHhPQzFVUlZndFRFOHROVUlpSUdROUlrMHlNalFnTFRZME9WWXhNVFV3U0RRMU5WWXhNRGs1U0RJM05WWXROVGs0U0RRMU5WWXROalE1U0RJeU5Gb2lMejQ4Y0dGMGFDQnBaRDBpVFVwWUxURTRMVlJGV0MxSkxURkVORFExSWlCa1BTSk5Nak13SURZek4xRXlNRE1nTmpNM0lERTVPQ0EyTXpoVU1Ua3pJRFkwT1ZFeE9UTWdOamMySURJd05DQTJPREpSTWpBMklEWTRNeUF6TnpnZ05qZ3pVVFUxTUNBMk9ESWdOVFkwSURZNE1GRTJNakFnTmpjeUlEWTFPQ0EyTlRKVU56RXlJRFl3TmxRM016TWdOVFl6VkRjek9TQTFNamxSTnpNNUlEUTROQ0EzTVRBZ05EUTFWRFkwTXlBek9EVlVOVGMySURNMU1WUTFNemdnTXpNNFREVTBOU0F6TXpOUk5qRXlJREk1TlNBMk1USWdNakl6VVRZeE1pQXlNVElnTmpBM0lERTJNbFEyTURJZ09EQldOekZSTmpBeUlEVXpJRFl3TXlBME0xUTJNVFFnTWpWVU5qUXdJREUyVVRZMk9DQXhOaUEyT0RZZ016aFVOekV5SURnMVVUY3hOeUE1T1NBM01qQWdNVEF5VkRjek5TQXhNRFZSTnpVMUlERXdOU0EzTlRVZ09UTlJOelUxSURjMUlEY3pNU0F6TmxFMk9UTWdMVEl4SURZME1TQXRNakZJTmpNeVVUVTNNU0F0TWpFZ05UTXhJRFJVTkRnM0lEZ3lVVFE0TnlBeE1Ea2dOVEF5SURFMk5sUTFNVGNnTWpNNVVUVXhOeUF5T1RBZ05EYzBJRE14TTFFME5Ua2dNekl3SURRME9TQXpNakZVTXpjNElETXlNMGd6TURsTU1qYzNJREU1TTFFeU5EUWdOakVnTWpRMElEVTVVVEkwTkNBMU5TQXlORFVnTlRSVU1qVXlJRFV3VkRJMk9TQTBPRlF6TURJZ05EWklNek16VVRNek9TQXpPQ0F6TXprZ016ZFVNek0ySURFNVVUTXpNaUEySURNeU5pQXdTRE14TVZFeU56VWdNaUF4T0RBZ01sRXhORFlnTWlBeE1UY2dNbFEzTVNBeVZEVXdJREZSTXpNZ01TQXpNeUF4TUZFek15QXhNaUF6TmlBeU5GRTBNU0EwTXlBME5pQTBOVkUxTUNBME5pQTJNU0EwTmtnMk4xRTVOQ0EwTmlBeE1qY2dORGxSTVRReElEVXlJREUwTmlBMk1WRXhORGtnTmpVZ01qRTRJRE16T1ZReU9EY2dOakk0VVRJNE55QTJNelVnTWpNd0lEWXpOMXBOTmpNd0lEVTFORkUyTXpBZ05UZzJJRFl3T1NBMk1EaFVOVEl6SURZek5sRTFNakVnTmpNMklEVXdNQ0EyTXpaVU5EWXlJRFl6TjBnME5EQlJNemt6SURZek55QXpPRFlnTmpJM1VUTTROU0EyTWpRZ016VXlJRFE1TkZRek1Ua2dNell4VVRNeE9TQXpOakFnTXpnNElETTJNRkUwTmpZZ016WXhJRFE1TWlBek5qZFJOVFUySURNM055QTFPVElnTkRJMlVUWXdPQ0EwTkRrZ05qRTVJRFE0TmxRMk16QWdOVFUwV2lJdlBqeHdZWFJvSUdsa1BTSk5TbGd0TVRndFZFVllMVTR0TWtJaUlHUTlJazAxTmlBeU16ZFVOVFlnTWpVd1ZEY3dJREkzTUVnek5qbFdOREl3VERNM01DQTFOekJSTXpnd0lEVTRNeUF6T0RrZ05UZ3pVVFF3TWlBMU9ETWdOREE1SURVMk9GWXlOekJJTnpBM1VUY3lNaUF5TmpJZ056SXlJREkxTUZRM01EY2dNak13U0RRd09WWXROamhSTkRBeElDMDRNaUF6T1RFZ0xUZ3lTRE00T1Vnek9EZFJNemMxSUMwNE1pQXpOamtnTFRZNFZqSXpNRWczTUZFMU5pQXlNemNnTlRZZ01qVXdXaUl2UGp4d1lYUm9JR2xrUFNKTlNsZ3RNVGd0VkVWWUxVa3RNVVEyUmtVaUlHUTlJazB6TVNBeU5EbFJNVEVnTWpRNUlERXhJREkxT0ZFeE1TQXlOelVnTWpZZ016QTBWRFkySURNMk5WUXhNamtnTkRFNFZESXdOaUEwTkRGUk1qTXpJRFEwTVNBeU16a2dORFF3VVRJNE55QTBNamtnTXpFNElETTRObFF6TnpFZ01qVTFVVE00TlNBeE9UVWdNemcxSURFM01GRXpPRFVnTVRZMklETTROaUF4TmpaTU16azRJREU1TTFFME1UZ2dNalEwSURRME15QXpNREJVTkRnMklETTVNVlExTURnZ05ETXdVVFV4TUNBME16RWdOVEkwSURRek1VZzFNemRSTlRReklEUXlOU0ExTkRNZ05ESXlVVFUwTXlBME1UZ2dOVEl5SURNM09GUTBOak1nTWpVeFZETTVNU0EzTVZFek9EVWdOVFVnTXpjNElEWlVNelUzSUMweE1EQlJNelF4SUMweE5qVWdNek13SUMweE9UQlVNekF6SUMweU1UWlJNamcySUMweU1UWWdNamcySUMweE9EaFJNamcySUMweE16Z2dNelF3SURNeVRETTBOaUExTVV3ek5EY2dOamxSTXpRNElEYzVJRE0wT0NBeE1EQlJNelE0SURJMU55QXlPVEVnTXpFM1VUSTFNU0F6TlRVZ01UazJJRE0xTlZFeE5EZ2dNelUxSURFd09DQXpNamxVTlRFZ01qWXdVVFE1SURJMU1TQTBOeUF5TlRGUk5EVWdNalE1SURNeElESTBPVm9pTHo0OGNHRjBhQ0JwWkQwaVRVcFlMVEU0TFZSRldDMU1UeTAxUkNJZ1pEMGlUVEUySURFd09UbFdNVEUxTUVneU5EZFdMVFkwT1VneE5sWXROVGs0U0RFNU5sWXhNRGs1U0RFMldpSXZQanh3WVhSb0lHbGtQU0pOU2xndE1UZ3RWRVZZTFVrdE1VUTBORFFpSUdROUlrMHpPVGtnTFRnd1VUTTVPU0F0TkRjZ05EQXdJQzB6TUZRME1ESWdMVEV4VmkwM1RETTROeUF0TVRGUk16UXhJQzB5TWlBek1ETWdMVEl5VVRJd09DQXRNaklnTVRNNElETTFWRFV4SURJd01WRTFNQ0F5TURrZ05UQWdNalEwVVRVd0lETTBOaUE1T0NBME16aFVNakkzSURZd01WRXpOVEVnTnpBMElEUTNOaUEzTURSUk5URTBJRGN3TkNBMU1qUWdOekF6VVRZeU1TQTJPRGtnTmpnd0lEWXhOMVEzTkRBZ05ETTFVVGMwTUNBeU5UVWdOVGt5SURFd04xRTFNamtnTkRjZ05EWXhJREUyVERRME5DQTRWak5STkRRMElESWdORFE1SUMweU5GUTBOekFnTFRZMlZEVXhOaUF0T0RKUk5UVXhJQzA0TWlBMU9ETWdMVFl3VkRZeU5TQXRNMUUyTXpFZ01URWdOak00SURFeFVUWTBOeUF4TVNBMk5Ea2dNbEUyTkRrZ0xUWWdOak01SUMwek5GUTJNVEVnTFRFd01GUTFOVGNnTFRFMk5WUTBPREVnTFRFNU5GRXpPVGtnTFRFNU5DQXpPVGtnTFRnM1ZpMDRNRnBOTmpNMklEUTJPRkUyTXpZZ05USXpJRFl5TVNBMU5qUlVOVGd3SURZeU5WUTFNekFnTmpVMVZEUTNOeUEyTmpWUk5ESTVJRFkyTlNBek56a2dOalF3VVRJM055QTFPVEVnTWpFMUlEUTJORlF4TlRNZ01qRTJVVEUxTXlBeE1UQWdNakEzSURVNVVUSXpNU0F6T0NBeU16WWdNemhXTkRaUk1qTTJJRGcySURJMk9TQXhNakJVTXpRM0lERTFOVkV6TnpJZ01UVTFJRE01TUNBeE5EUlVOREUzSURFeE5GUTBNamtnT0RKVU5ETTFJRFUxVERRME9DQTJORkUxTVRJZ01UQTRJRFUxTnlBeE9EVlVOakU1SURNek5GUTJNellnTkRZNFdrMHpNVFFnTVRoUk16WXlJREU0SURRd05DQXpPVXcwTURNZ05EbFJNems1SURFd05DQXpOallnTVRFMVVUTTFOQ0F4TVRjZ016UTNJREV4TjFFek5EUWdNVEUzSURNME1TQXhNVGRVTXpNM0lERXhPRkV6TVRjZ01URTRJREk1TmlBNU9GUXlOelFnTlRKUk1qYzBJREU0SURNeE5DQXhPRm9pTHo0OEwyUmxabk0rUEdjZ2MzUnliMnRsUFNKamRYSnlaVzUwUTI5c2IzSWlJR1pwYkd3OUltTjFjbkpsYm5SRGIyeHZjaUlnYzNSeWIydGxMWGRwWkhSb1BTSXdJaUIwY21GdWMyWnZjbTA5SW5OallXeGxLREVzTFRFcElqNDhaeUJrWVhSaExXMXRiQzF1YjJSbFBTSnRZWFJvSWo0OFp5QmtZWFJoTFcxdGJDMXViMlJsUFNKdGRHRmliR1VpUGp4bklHUmhkR0V0Ylcxc0xXNXZaR1U5SW0xMGNpSWdkSEpoYm5ObWIzSnRQU0owY21GdWMyeGhkR1VvTUN3eE5qQTRMalFwSWo0OFp5QmtZWFJoTFcxdGJDMXViMlJsUFNKdGRHUWlJSFJ5WVc1elptOXliVDBpZEhKaGJuTnNZWFJsS0Rrek5pNDBMREFwSWo0OFp5QmtZWFJoTFcxdGJDMXViMlJsUFNKdGMzVndJajQ4WnlCa1lYUmhMVzF0YkMxdWIyUmxQU0p0YVNJK1BIVnpaU0JrWVhSaExXTTlJakZFTkRRNUlpQjRiR2x1YXpwb2NtVm1QU0lqVFVwWUxURTRMVlJGV0MxSkxURkVORFE1SWk4K1BDOW5QanhuSUdSaGRHRXRiVzFzTFc1dlpHVTlJbTFwSWlCMGNtRnVjMlp2Y20wOUluUnlZVzV6YkdGMFpTZzROakV1TXl3ME1UTXBJSE5qWVd4bEtEQXVOekEzS1NJK1BIVnpaU0JrWVhSaExXTTlJakZFTnpCQ0lpQjRiR2x1YXpwb2NtVm1QU0lqVFVwWUxURTRMVlJGV0MxSkxURkVOekJDSWk4K1BDOW5Qand2Wno0OFp5QmtZWFJoTFcxdGJDMXViMlJsUFNKdGJ5SWdkSEpoYm5ObWIzSnRQU0owY21GdWMyeGhkR1VvTVRNeE5DNDBMREFwSWo0OGRYTmxJR1JoZEdFdFl6MGlNamdpSUhoc2FXNXJPbWh5WldZOUlpTk5TbGd0TVRndFZFVllMVTR0TWpnaUx6NDhMMmMrUEdjZ1pHRjBZUzF0Yld3dGJtOWtaVDBpYldraUlIUnlZVzV6Wm05eWJUMGlkSEpoYm5Oc1lYUmxLREUzTURNdU5Dd3dLU0krUEhWelpTQmtZWFJoTFdNOUlqRkVORFl3SWlCNGJHbHVhenBvY21WbVBTSWpUVXBZTFRFNExWUkZXQzFKTFRGRU5EWXdJaTgrUEM5blBqeG5JR1JoZEdFdGJXMXNMVzV2WkdVOUltMXZJaUIwY21GdWMyWnZjbTA5SW5SeVlXNXpiR0YwWlNneU1UY3lMalFzTUNraVBqeDFjMlVnWkdGMFlTMWpQU0l5T1NJZ2VHeHBibXM2YUhKbFpqMGlJMDFLV0MweE9DMVVSVmd0VGkweU9TSXZQand2Wno0OEwyYytQR2NnWkdGMFlTMXRiV3d0Ym05a1pUMGliWFJrSWlCMGNtRnVjMlp2Y20wOUluUnlZVzV6YkdGMFpTZ3pORGszTGpjc01Da2lQanhuSUdSaGRHRXRiVzFzTFc1dlpHVTlJbTFwSWk4K1BHY2daR0YwWVMxdGJXd3RibTlrWlQwaWJXOGlJSFJ5WVc1elptOXliVDBpZEhKaGJuTnNZWFJsS0RJM055NDRMREFwSWo0OGRYTmxJR1JoZEdFdFl6MGlNMFFpSUhoc2FXNXJPbWh5WldZOUlpTk5TbGd0TVRndFZFVllMVTR0TTBRaUx6NDhMMmMrUEdjZ1pHRjBZUzF0Yld3dGJtOWtaVDBpYlhWdVpHVnlJaUIwY21GdWMyWnZjbTA5SW5SeVlXNXpiR0YwWlNneE16TXpMallzTUNraVBqeG5JR1JoZEdFdGJXMXNMVzV2WkdVOUltMXZJajQ4ZFhObElHUmhkR0V0WXowaU1qSXhNU0lnZUd4cGJtczZhSEpsWmowaUkwMUtXQzB4T0MxVVJWZ3RURTh0TWpJeE1TSXZQand2Wno0OFp5QmtZWFJoTFcxdGJDMXViMlJsUFNKdGFTSWdkSEpoYm5ObWIzSnRQU0owY21GdWMyeGhkR1VvTlRNMUxDMHhNRFV3S1NCelkyRnNaU2d3TGpjd055a2lQangxYzJVZ1pHRjBZUzFqUFNJeFJEUTBSU0lnZUd4cGJtczZhSEpsWmowaUkwMUtXQzB4T0MxVVJWZ3RTUzB4UkRRMFJTSXZQand2Wno0OEwyYytQR2NnWkdGMFlTMXRiV3d0Ym05a1pUMGliV2tpSUhSeVlXNXpabTl5YlQwaWRISmhibk5zWVhSbEtESTVORFF1TWl3d0tTSStQSFZ6WlNCa1lYUmhMV005SWpGRU56QkNJaUI0YkdsdWF6cG9jbVZtUFNJalRVcFlMVEU0TFZSRldDMUpMVEZFTnpCQ0lpOCtQQzluUGp4bklHUmhkR0V0Ylcxc0xXNXZaR1U5SW0xdklpQjBjbUZ1YzJadmNtMDlJblJ5WVc1emJHRjBaU2d6TlRFMExqSXNNQ2tpUGp4MWMyVWdaR0YwWVMxalBTSXlPQ0lnZUd4cGJtczZhSEpsWmowaUkwMUtXQzB4T0MxVVJWZ3RUaTB5T0NJdlBqd3ZaejQ4WnlCa1lYUmhMVzF0YkMxdWIyUmxQU0p0YVNJZ2RISmhibk5tYjNKdFBTSjBjbUZ1YzJ4aGRHVW9Nemt3TXk0eUxEQXBJajQ4ZFhObElHUmhkR0V0WXowaU1VUTBORVVpSUhoc2FXNXJPbWh5WldZOUlpTk5TbGd0TVRndFZFVllMVWt0TVVRME5FVWlMejQ4TDJjK1BHY2daR0YwWVMxdGJXd3RibTlrWlQwaWJXOGlJSFJ5WVc1elptOXliVDBpZEhKaGJuTnNZWFJsS0RRM01UQXNNQ2tpUGp4MWMyVWdaR0YwWVMxalBTSXlNakl6SWlCNGJHbHVhenBvY21WbVBTSWpUVXBZTFRFNExWUkZXQzFPTFRJeU1qTWlMejQ4TDJjK1BHY2daR0YwWVMxdGJXd3RibTlrWlQwaWJXa2lJSFJ5WVc1elptOXliVDBpZEhKaGJuTnNZWFJsS0RVeU5qVXVPQ3d3S1NJK1BIVnpaU0JrWVhSaExXTTlJakZFTkRZd0lpQjRiR2x1YXpwb2NtVm1QU0lqVFVwWUxURTRMVlJGV0MxSkxURkVORFl3SWk4K1BDOW5QanhuSUdSaGRHRXRiVzFzTFc1dlpHVTlJbTF2SWlCMGNtRnVjMlp2Y20wOUluUnlZVzV6YkdGMFpTZzFOek0wTGpnc01Da2lQangxYzJVZ1pHRjBZUzFqUFNJeU9TSWdlR3hwYm1zNmFISmxaajBpSTAxS1dDMHhPQzFVUlZndFRpMHlPU0l2UGp3dlp6NDhaeUJrWVhSaExXMXRiQzF1YjJSbFBTSnRkVzVrWlhJaUlIUnlZVzV6Wm05eWJUMGlkSEpoYm5Oc1lYUmxLRFl5T1RBdU5Dd3dLU0krUEdjZ1pHRjBZUzF0Yld3dGJtOWtaVDBpYlc4aVBqeDFjMlVnWkdGMFlTMWpQU0l5TWpFeElpQjRiR2x1YXpwb2NtVm1QU0lqVFVwWUxURTRMVlJGV0MxTVR5MHlNakV4SWk4K1BDOW5QanhuSUdSaGRHRXRiVzFzTFc1dlpHVTlJbFJsV0VGMGIyMGlJSFJ5WVc1elptOXliVDBpZEhKaGJuTnNZWFJsS0RRMU9DNHhMQzB4TVRBeExqUXBJSE5qWVd4bEtEQXVOekEzS1NJZ1pHRjBZUzF0YW5ndGRHVjRZMnhoYzNNOUlrOVNSQ0krUEdjZ1pHRjBZUzF0Yld3dGJtOWtaVDBpYlhOMWNDSStQR2NnWkdGMFlTMXRiV3d0Ym05a1pUMGliV2tpUGp4MWMyVWdaR0YwWVMxalBTSXhSRFEyTUNJZ2VHeHBibXM2YUhKbFpqMGlJMDFLV0MweE9DMVVSVmd0U1MweFJEUTJNQ0l2UGp3dlp6NDhaeUJrWVhSaExXMXRiQzF1YjJSbFBTSnRieUlnZEhKaGJuTm1iM0p0UFNKMGNtRnVjMnhoZEdVb05UQXlMREk0T1NrZ2MyTmhiR1VvTUM0M01EY3BJajQ4ZFhObElHUmhkR0V0WXowaU1qQXpNaUlnZUd4cGJtczZhSEpsWmowaUkwMUtXQzB4T0MxVVJWZ3RWaTB5TURNeUlpOCtQQzluUGp3dlp6NDhMMmMrUEM5blBqeG5JR1JoZEdFdGJXMXNMVzV2WkdVOUltMXBJaUIwY21GdWMyWnZjbTA5SW5SeVlXNXpiR0YwWlNnM09UQXhMakVzTUNraVBqeDFjMlVnWkdGMFlTMWpQU0l4UkRRME15SWdlR3hwYm1zNmFISmxaajBpSTAxS1dDMHhPQzFVUlZndFNTMHhSRFEwTXlJdlBqd3ZaejQ4WnlCa1lYUmhMVzF0YkMxdWIyUmxQU0p0YnlJZ2RISmhibk5tYjNKdFBTSjBjbUZ1YzJ4aGRHVW9PRFkxTWk0eExEQXBJajQ4ZFhObElHUmhkR0V0WXowaU1qZ2lJSGhzYVc1ck9taHlaV1k5SWlOTlNsZ3RNVGd0VkVWWUxVNHRNamdpTHo0OEwyYytQR2NnWkdGMFlTMXRiV3d0Ym05a1pUMGliWE4xY0NJZ2RISmhibk5tYjNKdFBTSjBjbUZ1YzJ4aGRHVW9PVEEwTVM0eExEQXBJajQ4WnlCa1lYUmhMVzF0YkMxdWIyUmxQU0p0YVNJK1BIVnpaU0JrWVhSaExXTTlJakZFTkRZd0lpQjRiR2x1YXpwb2NtVm1QU0lqVFVwWUxURTRMVlJGV0MxSkxURkVORFl3SWk4K1BDOW5QanhuSUdSaGRHRXRiVzFzTFc1dlpHVTlJbTF2SWlCMGNtRnVjMlp2Y20wOUluUnlZVzV6YkdGMFpTZzFNRElzTkRFektTQnpZMkZzWlNnd0xqY3dOeWtpUGp4MWMyVWdaR0YwWVMxalBTSXlNRE15SWlCNGJHbHVhenBvY21WbVBTSWpUVXBZTFRFNExWUkZXQzFXTFRJd016SWlMejQ4TDJjK1BDOW5QanhuSUdSaGRHRXRiVzFzTFc1dlpHVTlJbTF2SWlCMGNtRnVjMlp2Y20wOUluUnlZVzV6YkdGMFpTZ3hNREEyTlM0ekxEQXBJajQ4ZFhObElHUmhkR0V0WXowaU1qSXlNeUlnZUd4cGJtczZhSEpsWmowaUkwMUtXQzB4T0MxVVJWZ3RUaTB5TWpJeklpOCtQQzluUGp4bklHUmhkR0V0Ylcxc0xXNXZaR1U5SW0xcElpQjBjbUZ1YzJadmNtMDlJblJ5WVc1emJHRjBaU2d4TURZeU1TNHhMREFwSWo0OGRYTmxJR1JoZEdFdFl6MGlNVVEwTmpBaUlIaHNhVzVyT21oeVpXWTlJaU5OU2xndE1UZ3RWRVZZTFVrdE1VUTBOakFpTHo0OEwyYytQR2NnWkdGMFlTMXRiV3d0Ym05a1pUMGliVzhpSUhSeVlXNXpabTl5YlQwaWRISmhibk5zWVhSbEtERXhNRGt3TGpFc01Da2lQangxYzJVZ1pHRjBZUzFqUFNJeVF5SWdlR3hwYm1zNmFISmxaajBpSTAxS1dDMHhPQzFVUlZndFRpMHlReUl2UGp3dlp6NDhaeUJrWVhSaExXMXRiQzF1YjJSbFBTSnRhU0lnZEhKaGJuTm1iM0p0UFNKMGNtRnVjMnhoZEdVb01URTFNelF1T0N3d0tTSStQSFZ6WlNCa1lYUmhMV005SWpGRU5EUkZJaUI0YkdsdWF6cG9jbVZtUFNJalRVcFlMVEU0TFZSRldDMUpMVEZFTkRSRklpOCtQQzluUGp4bklHUmhkR0V0Ylcxc0xXNXZaR1U5SW0xdklpQjBjbUZ1YzJadmNtMDlJblJ5WVc1emJHRjBaU2d4TWpBMk15NDRMREFwSWo0OGRYTmxJR1JoZEdFdFl6MGlNamtpSUhoc2FXNXJPbWh5WldZOUlpTk5TbGd0TVRndFZFVllMVTR0TWpraUx6NDhMMmMrUEdjZ1pHRjBZUzF0Yld3dGJtOWtaVDBpVkdWWVFYUnZiU0lnWkdGMFlTMXRhbmd0ZEdWNFkyeGhjM005SWs5U1JDSWdkSEpoYm5ObWIzSnRQU0owY21GdWMyeGhkR1VvTVRJME5USXVPQ3d3S1NJK1BHY2daR0YwWVMxdGJXd3RibTlrWlQwaWJXOGlJSFJ5WVc1elptOXliVDBpZEhKaGJuTnNZWFJsS0RBZ0xUQXVOU2tpUGp4MWMyVWdaR0YwWVMxalBTSTFRaUlnZUd4cGJtczZhSEpsWmowaUkwMUtXQzB4T0MxVVJWZ3RURTh0TlVJaUx6NDhMMmMrUEM5blBqeG5JR1JoZEdFdGJXMXNMVzV2WkdVOUltMXBJaUIwY21GdWMyWnZjbTA5SW5SeVlXNXpiR0YwWlNneE1qa3lOQzQ0TERBcElqNDhkWE5sSUdSaGRHRXRZejBpTVVRME5EVWlJSGhzYVc1ck9taHlaV1k5SWlOTlNsZ3RNVGd0VkVWWUxVa3RNVVEwTkRVaUx6NDhMMmMrUEdjZ1pHRjBZUzF0Yld3dGJtOWtaVDBpYlc4aUlIUnlZVzV6Wm05eWJUMGlkSEpoYm5Oc1lYUmxLREV6TmpnekxqZ3NNQ2tpUGp4MWMyVWdaR0YwWVMxalBTSXlPQ0lnZUd4cGJtczZhSEpsWmowaUkwMUtXQzB4T0MxVVJWZ3RUaTB5T0NJdlBqd3ZaejQ4WnlCa1lYUmhMVzF0YkMxdWIyUmxQU0p0YVNJZ2RISmhibk5tYjNKdFBTSjBjbUZ1YzJ4aGRHVW9NVFF3TnpJdU9Dd3dLU0krUEhWelpTQmtZWFJoTFdNOUlqRkVORFl3SWlCNGJHbHVhenBvY21WbVBTSWpUVXBZTFRFNExWUkZXQzFKTFRGRU5EWXdJaTgrUEM5blBqeG5JR1JoZEdFdGJXMXNMVzV2WkdVOUltMXZJaUIwY21GdWMyWnZjbTA5SW5SeVlXNXpiR0YwWlNneE5EVTBNUzQ0TERBcElqNDhkWE5sSUdSaGRHRXRZejBpTWtNaUlIaHNhVzVyT21oeVpXWTlJaU5OU2xndE1UZ3RWRVZZTFU0dE1rTWlMejQ4TDJjK1BHY2daR0YwWVMxdGJXd3RibTlrWlQwaWJXa2lJSFJ5WVc1elptOXliVDBpZEhKaGJuTnNZWFJsS0RFME9UZzJMalVzTUNraVBqeDFjMlVnWkdGMFlTMWpQU0l4UkRRMFJTSWdlR3hwYm1zNmFISmxaajBpSTAxS1dDMHhPQzFVUlZndFNTMHhSRFEwUlNJdlBqd3ZaejQ4WnlCa1lYUmhMVzF0YkMxdWIyUmxQU0p0YnlJZ2RISmhibk5tYjNKdFBTSjBjbUZ1YzJ4aGRHVW9NVFUxTVRVdU5Td3dLU0krUEhWelpTQmtZWFJoTFdNOUlqSkRJaUI0YkdsdWF6cG9jbVZtUFNJalRVcFlMVEU0TFZSRldDMU9MVEpESWk4K1BDOW5QanhuSUdSaGRHRXRiVzFzTFc1dlpHVTlJbTF6ZFhBaUlIUnlZVzV6Wm05eWJUMGlkSEpoYm5Oc1lYUmxLREUxT1RZd0xqRXNNQ2tpUGp4bklHUmhkR0V0Ylcxc0xXNXZaR1U5SW0xcElqNDhkWE5sSUdSaGRHRXRZejBpTVVRME5qQWlJSGhzYVc1ck9taHlaV1k5SWlOTlNsZ3RNVGd0VkVWWUxVa3RNVVEwTmpBaUx6NDhMMmMrUEdjZ1pHRjBZUzF0Yld3dGJtOWtaVDBpYlc4aUlIUnlZVzV6Wm05eWJUMGlkSEpoYm5Oc1lYUmxLRFV3TWl3ME1UTXBJSE5qWVd4bEtEQXVOekEzS1NJK1BIVnpaU0JrWVhSaExXTTlJakl3TXpJaUlIaHNhVzVyT21oeVpXWTlJaU5OU2xndE1UZ3RWRVZZTFZZdE1qQXpNaUl2UGp3dlp6NDhMMmMrUEdjZ1pHRjBZUzF0Yld3dGJtOWtaVDBpYlc4aUlIUnlZVzV6Wm05eWJUMGlkSEpoYm5Oc1lYUmxLREUyTnpBMkxqWXNNQ2tpUGp4MWMyVWdaR0YwWVMxalBTSXlPU0lnZUd4cGJtczZhSEpsWmowaUkwMUtXQzB4T0MxVVJWZ3RUaTB5T1NJdlBqd3ZaejQ4WnlCa1lYUmhMVzF0YkMxdWIyUmxQU0p0YnlJZ2RISmhibk5tYjNKdFBTSjBjbUZ1YzJ4aGRHVW9NVGN6TVRjdU9Dd3dLU0krUEhWelpTQmtZWFJoTFdNOUlqSkNJaUI0YkdsdWF6cG9jbVZtUFNJalRVcFlMVEU0TFZSRldDMU9MVEpDSWk4K1BDOW5QanhuSUdSaGRHRXRiVzFzTFc1dlpHVTlJbTFwSWlCMGNtRnVjMlp2Y20wOUluUnlZVzV6YkdGMFpTZ3hPRE14T0N3d0tTSStQSFZ6WlNCa1lYUmhMV005SWpGRU5rWkZJaUI0YkdsdWF6cG9jbVZtUFNJalRVcFlMVEU0TFZSRldDMUpMVEZFTmtaRklpOCtQQzluUGp4bklHUmhkR0V0Ylcxc0xXNXZaR1U5SW0xemRYQWlJSFJ5WVc1elptOXliVDBpZEhKaGJuTnNZWFJsS0RFNE9EWXhMREFwSWo0OFp5QmtZWFJoTFcxdGJDMXViMlJsUFNKdGFTSStQSFZ6WlNCa1lYUmhMV005SWpGRU5EUTVJaUI0YkdsdWF6cG9jbVZtUFNJalRVcFlMVEU0TFZSRldDMUpMVEZFTkRRNUlpOCtQQzluUGp4bklHUmhkR0V0Ylcxc0xXNXZaR1U5SW0xcElpQjBjbUZ1YzJadmNtMDlJblJ5WVc1emJHRjBaU2c0TmpFdU15dzBNVE1wSUhOallXeGxLREF1TnpBM0tTSStQSFZ6WlNCa1lYUmhMV005SWpGRU56QkNJaUI0YkdsdWF6cG9jbVZtUFNJalRVcFlMVEU0TFZSRldDMUpMVEZFTnpCQ0lpOCtQQzluUGp3dlp6NDhaeUJrWVhSaExXMXRiQzF1YjJSbFBTSnRieUlnZEhKaGJuTm1iM0p0UFNKMGNtRnVjMnhoZEdVb01qQXhOelV1TkN3d0tTSStQSFZ6WlNCa1lYUmhMV005SWpJNElpQjRiR2x1YXpwb2NtVm1QU0lqVFVwWUxURTRMVlJGV0MxT0xUSTRJaTgrUEM5blBqeG5JR1JoZEdFdGJXMXNMVzV2WkdVOUltMXpkWEFpSUhSeVlXNXpabTl5YlQwaWRISmhibk5zWVhSbEtESXdOVFkwTGpRc01Da2lQanhuSUdSaGRHRXRiVzFzTFc1dlpHVTlJbTFwSWo0OGRYTmxJR1JoZEdFdFl6MGlNVVEwTmpBaUlIaHNhVzVyT21oeVpXWTlJaU5OU2xndE1UZ3RWRVZZTFVrdE1VUTBOakFpTHo0OEwyYytQR2NnWkdGMFlTMXRiV3d0Ym05a1pUMGliVzhpSUhSeVlXNXpabTl5YlQwaWRISmhibk5zWVhSbEtEVXdNaXcwTVRNcElITmpZV3hsS0RBdU56QTNLU0krUEhWelpTQmtZWFJoTFdNOUlqSXdNeklpSUhoc2FXNXJPbWh5WldZOUlpTk5TbGd0TVRndFZFVllMVll0TWpBek1pSXZQand2Wno0OEwyYytQR2NnWkdGMFlTMXRiV3d0Ym05a1pUMGliVzhpSUhSeVlXNXpabTl5YlQwaWRISmhibk5zWVhSbEtESXhNekV3TGpnc01Da2lQangxYzJVZ1pHRjBZUzFqUFNJeU9TSWdlR3hwYm1zNmFISmxaajBpSTAxS1dDMHhPQzFVUlZndFRpMHlPU0l2UGp3dlp6NDhaeUJrWVhSaExXMXRiQzF1YjJSbFBTSlVaVmhCZEc5dElpQmtZWFJoTFcxcWVDMTBaWGhqYkdGemN6MGlUMUpFSWlCMGNtRnVjMlp2Y20wOUluUnlZVzV6YkdGMFpTZ3lNVFk1T1M0NExEQXBJajQ4WnlCa1lYUmhMVzF0YkMxdWIyUmxQU0p0YnlJZ2RISmhibk5tYjNKdFBTSjBjbUZ1YzJ4aGRHVW9NQ0F0TUM0MUtTSStQSFZ6WlNCa1lYUmhMV005SWpWRUlpQjRiR2x1YXpwb2NtVm1QU0lqVFVwWUxURTRMVlJGV0MxTVR5MDFSQ0l2UGp3dlp6NDhMMmMrUEM5blBqd3ZaejQ4WnlCa1lYUmhMVzF0YkMxdWIyUmxQU0p0ZEhJaUlIUnlZVzV6Wm05eWJUMGlkSEpoYm5Oc1lYUmxLREFzTFRFd05Ea3VOU2tpUGp4bklHUmhkR0V0Ylcxc0xXNXZaR1U5SW0xMFpDSStQR2NnWkdGMFlTMXRiV3d0Ym05a1pUMGliWE4xY0NJK1BHY2daR0YwWVMxdGJXd3RibTlrWlQwaWJXa2lQangxYzJVZ1pHRjBZUzFqUFNJeFJEUTBOQ0lnZUd4cGJtczZhSEpsWmowaUkwMUtXQzB4T0MxVVJWZ3RTUzB4UkRRME5DSXZQand2Wno0OFp5QmtZWFJoTFcxdGJDMXViMlJsUFNKdGFTSWdkSEpoYm5ObWIzSnRQU0owY21GdWMyeGhkR1VvT0RJMExEUXhNeWtnYzJOaGJHVW9NQzQzTURjcElqNDhkWE5sSUdSaGRHRXRZejBpTVVRM01FSWlJSGhzYVc1ck9taHlaV1k5SWlOTlNsZ3RNVGd0VkVWWUxVa3RNVVEzTUVJaUx6NDhMMmMrUEM5blBqeG5JR1JoZEdFdGJXMXNMVzV2WkdVOUltMXZJaUIwY21GdWMyWnZjbTA5SW5SeVlXNXpiR0YwWlNneE1qYzNMakVzTUNraVBqeDFjMlVnWkdGMFlTMWpQU0l5T0NJZ2VHeHBibXM2YUhKbFpqMGlJMDFLV0MweE9DMVVSVmd0VGkweU9DSXZQand2Wno0OFp5QmtZWFJoTFcxdGJDMXViMlJsUFNKdGFTSWdkSEpoYm5ObWIzSnRQU0owY21GdWMyeGhkR1VvTVRZMk5pNHhMREFwSWo0OGRYTmxJR1JoZEdFdFl6MGlNVVEwTmpBaUlIaHNhVzVyT21oeVpXWTlJaU5OU2xndE1UZ3RWRVZZTFVrdE1VUTBOakFpTHo0OEwyYytQR2NnWkdGMFlTMXRiV3d0Ym05a1pUMGliVzhpSUhSeVlXNXpabTl5YlQwaWRISmhibk5zWVhSbEtESXhNelV1TVN3d0tTSStQSFZ6WlNCa1lYUmhMV005SWpKRElpQjRiR2x1YXpwb2NtVm1QU0lqVFVwWUxURTRMVlJGV0MxT0xUSkRJaTgrUEM5blBqeG5JR1JoZEdFdGJXMXNMVzV2WkdVOUltMXBJaUIwY21GdWMyWnZjbTA5SW5SeVlXNXpiR0YwWlNneU5UYzVMamNzTUNraVBqeDFjMlVnWkdGMFlTMWpQU0l4UkRRMFJTSWdlR3hwYm1zNmFISmxaajBpSTAxS1dDMHhPQzFVUlZndFNTMHhSRFEwUlNJdlBqd3ZaejQ4WnlCa1lYUmhMVzF0YkMxdWIyUmxQU0p0YnlJZ2RISmhibk5tYjNKdFBTSjBjbUZ1YzJ4aGRHVW9NekV3T0M0M0xEQXBJajQ4ZFhObElHUmhkR0V0WXowaU1qa2lJSGhzYVc1ck9taHlaV1k5SWlOTlNsZ3RNVGd0VkVWWUxVNHRNamtpTHo0OEwyYytQQzluUGp4bklHUmhkR0V0Ylcxc0xXNXZaR1U5SW0xMFpDSWdkSEpoYm5ObWIzSnRQU0owY21GdWMyeGhkR1VvTXpRNU55NDNMREFwSWo0OFp5QmtZWFJoTFcxdGJDMXViMlJsUFNKdGFTSXZQanhuSUdSaGRHRXRiVzFzTFc1dlpHVTlJbTF2SWlCMGNtRnVjMlp2Y20wOUluUnlZVzV6YkdGMFpTZ3lOemN1T0N3d0tTSStQSFZ6WlNCa1lYUmhMV005SWpORUlpQjRiR2x1YXpwb2NtVm1QU0lqVFVwWUxURTRMVlJGV0MxT0xUTkVJaTgrUEM5blBqeG5JR1JoZEdFdGJXMXNMVzV2WkdVOUltMTFibVJsY2lJZ2RISmhibk5tYjNKdFBTSjBjbUZ1YzJ4aGRHVW9NVE16TXk0MkxEQXBJajQ4WnlCa1lYUmhMVzF0YkMxdWIyUmxQU0p0YnlJK1BIVnpaU0JrWVhSaExXTTlJakl5TVRFaUlIaHNhVzVyT21oeVpXWTlJaU5OU2xndE1UZ3RWRVZZTFV4UExUSXlNVEVpTHo0OEwyYytQR2NnWkdGMFlTMXRiV3d0Ym05a1pUMGlWR1ZZUVhSdmJTSWdkSEpoYm5ObWIzSnRQU0owY21GdWMyeGhkR1VvTkRVNExqRXNMVEV4TURFdU5Da2djMk5oYkdVb01DNDNNRGNwSWlCa1lYUmhMVzFxZUMxMFpYaGpiR0Z6Y3owaVQxSkVJajQ4WnlCa1lYUmhMVzF0YkMxdWIyUmxQU0p0YzNWd0lqNDhaeUJrWVhSaExXMXRiQzF1YjJSbFBTSnRhU0krUEhWelpTQmtZWFJoTFdNOUlqRkVORFl3SWlCNGJHbHVhenBvY21WbVBTSWpUVXBZTFRFNExWUkZXQzFKTFRGRU5EWXdJaTgrUEM5blBqeG5JR1JoZEdFdGJXMXNMVzV2WkdVOUltMXZJaUIwY21GdWMyWnZjbTA5SW5SeVlXNXpiR0YwWlNnMU1ESXNNamc1S1NCelkyRnNaU2d3TGpjd055a2lQangxYzJVZ1pHRjBZUzFqUFNJeU1ETXlJaUI0YkdsdWF6cG9jbVZtUFNJalRVcFlMVEU0TFZSRldDMVdMVEl3TXpJaUx6NDhMMmMrUEM5blBqd3ZaejQ4TDJjK1BHY2daR0YwWVMxdGJXd3RibTlrWlQwaWJXa2lJSFJ5WVc1elptOXliVDBpZEhKaGJuTnNZWFJsS0RJNU5EUXVNaXd3S1NJK1BIVnpaU0JrWVhSaExXTTlJakZFTkRReklpQjRiR2x1YXpwb2NtVm1QU0lqVFVwWUxURTRMVlJGV0MxSkxURkVORFF6SWk4K1BDOW5QanhuSUdSaGRHRXRiVzFzTFc1dlpHVTlJbTF2SWlCMGNtRnVjMlp2Y20wOUluUnlZVzV6YkdGMFpTZ3pOamsxTGpJc01Da2lQangxYzJVZ1pHRjBZUzFqUFNJeU9DSWdlR3hwYm1zNmFISmxaajBpSTAxS1dDMHhPQzFVUlZndFRpMHlPQ0l2UGp3dlp6NDhaeUJrWVhSaExXMXRiQzF1YjJSbFBTSnRjM1Z3SWlCMGNtRnVjMlp2Y20wOUluUnlZVzV6YkdGMFpTZzBNRGcwTGpJc01Da2lQanhuSUdSaGRHRXRiVzFzTFc1dlpHVTlJbTFwSWo0OGRYTmxJR1JoZEdFdFl6MGlNVVEwTmpBaUlIaHNhVzVyT21oeVpXWTlJaU5OU2xndE1UZ3RWRVZZTFVrdE1VUTBOakFpTHo0OEwyYytQR2NnWkdGMFlTMXRiV3d0Ym05a1pUMGliVzhpSUhSeVlXNXpabTl5YlQwaWRISmhibk5zWVhSbEtEVXdNaXcwTVRNcElITmpZV3hsS0RBdU56QTNLU0krUEhWelpTQmtZWFJoTFdNOUlqSXdNeklpSUhoc2FXNXJPbWh5WldZOUlpTk5TbGd0TVRndFZFVllMVll0TWpBek1pSXZQand2Wno0OEwyYytQR2NnWkdGMFlTMXRiV3d0Ym05a1pUMGliVzhpSUhSeVlXNXpabTl5YlQwaWRISmhibk5zWVhSbEtEVXhNRGd1TlN3d0tTSStQSFZ6WlNCa1lYUmhMV005SWpJeU1qTWlJSGhzYVc1ck9taHlaV1k5SWlOTlNsZ3RNVGd0VkVWWUxVNHRNakl5TXlJdlBqd3ZaejQ4WnlCa1lYUmhMVzF0YkMxdWIyUmxQU0p0YVNJZ2RISmhibk5tYjNKdFBTSjBjbUZ1YzJ4aGRHVW9OVFkyTkM0eUxEQXBJajQ4ZFhObElHUmhkR0V0WXowaU1VUTBOakFpSUhoc2FXNXJPbWh5WldZOUlpTk5TbGd0TVRndFZFVllMVWt0TVVRME5qQWlMejQ4TDJjK1BHY2daR0YwWVMxdGJXd3RibTlrWlQwaWJXOGlJSFJ5WVc1elptOXliVDBpZEhKaGJuTnNZWFJsS0RZeE16TXVNaXd3S1NJK1BIVnpaU0JrWVhSaExXTTlJakpESWlCNGJHbHVhenBvY21WbVBTSWpUVXBZTFRFNExWUkZXQzFPTFRKRElpOCtQQzluUGp4bklHUmhkR0V0Ylcxc0xXNXZaR1U5SW0xcElpQjBjbUZ1YzJadmNtMDlJblJ5WVc1emJHRjBaU2cyTlRjM0xqa3NNQ2tpUGp4MWMyVWdaR0YwWVMxalBTSXhSRFEwUlNJZ2VHeHBibXM2YUhKbFpqMGlJMDFLV0MweE9DMVVSVmd0U1MweFJEUTBSU0l2UGp3dlp6NDhaeUJrWVhSaExXMXRiQzF1YjJSbFBTSnRieUlnZEhKaGJuTm1iM0p0UFNKMGNtRnVjMnhoZEdVb056RXdOaTQ1TERBcElqNDhkWE5sSUdSaGRHRXRZejBpTWpraUlIaHNhVzVyT21oeVpXWTlJaU5OU2xndE1UZ3RWRVZZTFU0dE1qa2lMejQ4TDJjK1BHY2daR0YwWVMxdGJXd3RibTlrWlQwaVZHVllRWFJ2YlNJZ1pHRjBZUzF0YW5ndGRHVjRZMnhoYzNNOUlrOVNSQ0lnZEhKaGJuTm1iM0p0UFNKMGNtRnVjMnhoZEdVb056UTVOUzQ1TERBcElqNDhaeUJrWVhSaExXMXRiQzF1YjJSbFBTSnRieUlnZEhKaGJuTm1iM0p0UFNKMGNtRnVjMnhoZEdVb01DQXRNQzQxS1NJK1BIVnpaU0JrWVhSaExXTTlJalZDSWlCNGJHbHVhenBvY21WbVBTSWpUVXBZTFRFNExWUkZXQzFNVHkwMVFpSXZQand2Wno0OEwyYytQR2NnWkdGMFlTMXRiV3d0Ym05a1pUMGliV2tpSUhSeVlXNXpabTl5YlQwaWRISmhibk5zWVhSbEtEYzVOamN1T1N3d0tTSStQSFZ6WlNCa1lYUmhMV005SWpGRU5EUTFJaUI0YkdsdWF6cG9jbVZtUFNJalRVcFlMVEU0TFZSRldDMUpMVEZFTkRRMUlpOCtQQzluUGp4bklHUmhkR0V0Ylcxc0xXNXZaR1U5SW0xdklpQjBjbUZ1YzJadmNtMDlJblJ5WVc1emJHRjBaU2c0TnpJMkxqa3NNQ2tpUGp4MWMyVWdaR0YwWVMxalBTSXlPQ0lnZUd4cGJtczZhSEpsWmowaUkwMUtXQzB4T0MxVVJWZ3RUaTB5T0NJdlBqd3ZaejQ4WnlCa1lYUmhMVzF0YkMxdWIyUmxQU0p0YVNJZ2RISmhibk5tYjNKdFBTSjBjbUZ1YzJ4aGRHVW9PVEV4TlM0NUxEQXBJajQ4ZFhObElHUmhkR0V0WXowaU1VUTBOakFpSUhoc2FXNXJPbWh5WldZOUlpTk5TbGd0TVRndFZFVllMVWt0TVVRME5qQWlMejQ4TDJjK1BHY2daR0YwWVMxdGJXd3RibTlrWlQwaWJXOGlJSFJ5WVc1elptOXliVDBpZEhKaGJuTnNZWFJsS0RrMU9EUXVPU3d3S1NJK1BIVnpaU0JrWVhSaExXTTlJakpESWlCNGJHbHVhenBvY21WbVBTSWpUVXBZTFRFNExWUkZXQzFPTFRKRElpOCtQQzluUGp4bklHUmhkR0V0Ylcxc0xXNXZaR1U5SW0xcElpQjBjbUZ1YzJadmNtMDlJblJ5WVc1emJHRjBaU2d4TURBeU9TNDJMREFwSWo0OGRYTmxJR1JoZEdFdFl6MGlNVVEwTkVVaUlIaHNhVzVyT21oeVpXWTlJaU5OU2xndE1UZ3RWRVZZTFVrdE1VUTBORVVpTHo0OEwyYytQR2NnWkdGMFlTMXRiV3d0Ym05a1pUMGliVzhpSUhSeVlXNXpabTl5YlQwaWRISmhibk5zWVhSbEtERXdOVFU0TGpZc01Da2lQangxYzJVZ1pHRjBZUzFqUFNJeVF5SWdlR3hwYm1zNmFISmxaajBpSTAxS1dDMHhPQzFVUlZndFRpMHlReUl2UGp3dlp6NDhaeUJrWVhSaExXMXRiQzF1YjJSbFBTSnRjM1Z3SWlCMGNtRnVjMlp2Y20wOUluUnlZVzV6YkdGMFpTZ3hNVEF3TXk0eUxEQXBJajQ4WnlCa1lYUmhMVzF0YkMxdWIyUmxQU0p0YVNJK1BIVnpaU0JrWVhSaExXTTlJakZFTkRZd0lpQjRiR2x1YXpwb2NtVm1QU0lqVFVwWUxURTRMVlJGV0MxSkxURkVORFl3SWk4K1BDOW5QanhuSUdSaGRHRXRiVzFzTFc1dlpHVTlJbTF2SWlCMGNtRnVjMlp2Y20wOUluUnlZVzV6YkdGMFpTZzFNRElzTkRFektTQnpZMkZzWlNnd0xqY3dOeWtpUGp4MWMyVWdaR0YwWVMxalBTSXlNRE15SWlCNGJHbHVhenBvY21WbVBTSWpUVXBZTFRFNExWUkZXQzFXTFRJd016SWlMejQ4TDJjK1BDOW5QanhuSUdSaGRHRXRiVzFzTFc1dlpHVTlJbTF2SWlCMGNtRnVjMlp2Y20wOUluUnlZVzV6YkdGMFpTZ3hNVGMwT1M0M0xEQXBJajQ4ZFhObElHUmhkR0V0WXowaU1qa2lJSGhzYVc1ck9taHlaV1k5SWlOTlNsZ3RNVGd0VkVWWUxVNHRNamtpTHo0OEwyYytQR2NnWkdGMFlTMXRiV3d0Ym05a1pUMGliVzhpSUhSeVlXNXpabTl5YlQwaWRISmhibk5zWVhSbEtERXlNell3TGprc01Da2lQangxYzJVZ1pHRjBZUzFqUFNJeVFpSWdlR3hwYm1zNmFISmxaajBpSTAxS1dDMHhPQzFVUlZndFRpMHlRaUl2UGp3dlp6NDhaeUJrWVhSaExXMXRiQzF1YjJSbFBTSnRhU0lnZEhKaGJuTm1iM0p0UFNKMGNtRnVjMnhoZEdVb01UTXpOakV1TVN3d0tTSStQSFZ6WlNCa1lYUmhMV005SWpGRU5rWkZJaUI0YkdsdWF6cG9jbVZtUFNJalRVcFlMVEU0TFZSRldDMUpMVEZFTmtaRklpOCtQQzluUGp4bklHUmhkR0V0Ylcxc0xXNXZaR1U5SW0xMWJtUmxjaUlnZEhKaGJuTm1iM0p0UFNKMGNtRnVjMnhoZEdVb01UUXdOekF1T0N3d0tTSStQR2NnWkdGMFlTMXRiV3d0Ym05a1pUMGliVzhpUGp4MWMyVWdaR0YwWVMxalBTSXlNakV4SWlCNGJHbHVhenBvY21WbVBTSWpUVXBZTFRFNExWUkZXQzFNVHkweU1qRXhJaTgrUEM5blBqeG5JR1JoZEdFdGJXMXNMVzV2WkdVOUlsUmxXRUYwYjIwaUlIUnlZVzV6Wm05eWJUMGlkSEpoYm5Oc1lYUmxLRFF6Tmk0NUxDMHhNVEF4TGpRcElITmpZV3hsS0RBdU56QTNLU0lnWkdGMFlTMXRhbmd0ZEdWNFkyeGhjM005SWs5U1JDSStQR2NnWkdGMFlTMXRiV3d0Ym05a1pUMGliWE4xY0NJK1BHY2daR0YwWVMxdGJXd3RibTlrWlQwaWJXa2lQangxYzJVZ1pHRjBZUzFqUFNJeFJEUTBSU0lnZUd4cGJtczZhSEpsWmowaUkwMUtXQzB4T0MxVVJWZ3RTUzB4UkRRMFJTSXZQand2Wno0OFp5QmtZWFJoTFcxdGJDMXViMlJsUFNKdGJ5SWdkSEpoYm5ObWIzSnRQU0owY21GdWMyeGhkR1VvTlRZeUxESTRPU2tnYzJOaGJHVW9NQzQzTURjcElqNDhkWE5sSUdSaGRHRXRZejBpTWpBek1pSWdlR3hwYm1zNmFISmxaajBpSTAxS1dDMHhPQzFVUlZndFZpMHlNRE15SWk4K1BDOW5Qand2Wno0OEwyYytQQzluUGp4bklHUmhkR0V0Ylcxc0xXNXZaR1U5SW0xcElpQjBjbUZ1YzJadmNtMDlJblJ5WVc1emJHRjBaU2d4TlRZNE1TNDFMREFwSWo0OGRYTmxJR1JoZEdFdFl6MGlNVVEzTUVJaUlIaHNhVzVyT21oeVpXWTlJaU5OU2xndE1UZ3RWRVZZTFVrdE1VUTNNRUlpTHo0OEwyYytQR2NnWkdGMFlTMXRiV3d0Ym05a1pUMGliVzhpSUhSeVlXNXpabTl5YlQwaWRISmhibk5zWVhSbEtERTJNalV4TGpVc01Da2lQangxYzJVZ1pHRjBZUzFqUFNJeU9DSWdlR3hwYm1zNmFISmxaajBpSTAxS1dDMHhPQzFVUlZndFRpMHlPQ0l2UGp3dlp6NDhaeUJrWVhSaExXMXRiQzF1YjJSbFBTSnRjM1Z3SWlCMGNtRnVjMlp2Y20wOUluUnlZVzV6YkdGMFpTZ3hOalkwTUM0MUxEQXBJajQ4WnlCa1lYUmhMVzF0YkMxdWIyUmxQU0p0YVNJK1BIVnpaU0JrWVhSaExXTTlJakZFTkRSRklpQjRiR2x1YXpwb2NtVm1QU0lqVFVwWUxURTRMVlJGV0MxSkxURkVORFJGSWk4K1BDOW5QanhuSUdSaGRHRXRiVzFzTFc1dlpHVTlJbTF2SWlCMGNtRnVjMlp2Y20wOUluUnlZVzV6YkdGMFpTZzFOaklzTkRFektTQnpZMkZzWlNnd0xqY3dOeWtpUGp4MWMyVWdaR0YwWVMxalBTSXlNRE15SWlCNGJHbHVhenBvY21WbVBTSWpUVXBZTFRFNExWUkZXQzFXTFRJd016SWlMejQ4TDJjK1BDOW5QanhuSUdSaGRHRXRiVzFzTFc1dlpHVTlJbTF2SWlCMGNtRnVjMlp2Y20wOUluUnlZVzV6YkdGMFpTZ3hOemN5TkM0M0xEQXBJajQ4ZFhObElHUmhkR0V0WXowaU1qSXlNeUlnZUd4cGJtczZhSEpsWmowaUkwMUtXQzB4T0MxVVJWZ3RUaTB5TWpJeklpOCtQQzluUGp4bklHUmhkR0V0Ylcxc0xXNXZaR1U5SW0xemRYQWlJSFJ5WVc1elptOXliVDBpZEhKaGJuTnNZWFJsS0RFNE1qZ3dMalVzTUNraVBqeG5JR1JoZEdFdGJXMXNMVzV2WkdVOUltMXBJajQ4ZFhObElHUmhkR0V0WXowaU1VUTBOakFpSUhoc2FXNXJPbWh5WldZOUlpTk5TbGd0TVRndFZFVllMVWt0TVVRME5qQWlMejQ4TDJjK1BHY2daR0YwWVMxdGJXd3RibTlrWlQwaWJXOGlJSFJ5WVc1elptOXliVDBpZEhKaGJuTnNZWFJsS0RVd01pdzBNVE1wSUhOallXeGxLREF1TnpBM0tTSStQSFZ6WlNCa1lYUmhMV005SWpJd016SWlJSGhzYVc1ck9taHlaV1k5SWlOTlNsZ3RNVGd0VkVWWUxWWXRNakF6TWlJdlBqd3ZaejQ4TDJjK1BHY2daR0YwWVMxdGJXd3RibTlrWlQwaWJXOGlJSFJ5WVc1elptOXliVDBpZEhKaGJuTnNZWFJsS0RFNU1ESTJMamtzTUNraVBqeDFjMlVnWkdGMFlTMWpQU0l5T1NJZ2VHeHBibXM2YUhKbFpqMGlJMDFLV0MweE9DMVVSVmd0VGkweU9TSXZQand2Wno0OFp5QmtZWFJoTFcxdGJDMXViMlJsUFNKdGMzVndJaUIwY21GdWMyWnZjbTA5SW5SeVlXNXpiR0YwWlNneE9UUXhOUzQ1TERBcElqNDhaeUJrWVhSaExXMXRiQzF1YjJSbFBTSnRhU0krUEhWelpTQmtZWFJoTFdNOUlqRkVORFEwSWlCNGJHbHVhenBvY21WbVBTSWpUVXBZTFRFNExWUkZXQzFKTFRGRU5EUTBJaTgrUEM5blBqeG5JR1JoZEdFdGJXMXNMVzV2WkdVOUltMXBJaUIwY21GdWMyWnZjbTA5SW5SeVlXNXpiR0YwWlNnNE1qUXNOREV6S1NCelkyRnNaU2d3TGpjd055a2lQangxYzJVZ1pHRjBZUzFqUFNJeFJEY3dRaUlnZUd4cGJtczZhSEpsWmowaUkwMUtXQzB4T0MxVVJWZ3RTUzB4UkRjd1FpSXZQand2Wno0OEwyYytQR2NnWkdGMFlTMXRiV3d0Ym05a1pUMGliVzhpSUhSeVlXNXpabTl5YlQwaWRISmhibk5zWVhSbEtESXdOamt6TERBcElqNDhkWE5sSUdSaGRHRXRZejBpTWpnaUlIaHNhVzVyT21oeVpXWTlJaU5OU2xndE1UZ3RWRVZZTFU0dE1qZ2lMejQ4TDJjK1BHY2daR0YwWVMxdGJXd3RibTlrWlQwaWJYTjFjQ0lnZEhKaGJuTm1iM0p0UFNKMGNtRnVjMnhoZEdVb01qRXdPRElzTUNraVBqeG5JR1JoZEdFdGJXMXNMVzV2WkdVOUltMXBJajQ4ZFhObElHUmhkR0V0WXowaU1VUTBOakFpSUhoc2FXNXJPbWh5WldZOUlpTk5TbGd0TVRndFZFVllMVWt0TVVRME5qQWlMejQ4TDJjK1BHY2daR0YwWVMxdGJXd3RibTlrWlQwaWJXOGlJSFJ5WVc1elptOXliVDBpZEhKaGJuTnNZWFJsS0RVd01pdzBNVE1wSUhOallXeGxLREF1TnpBM0tTSStQSFZ6WlNCa1lYUmhMV005SWpJd016SWlJSGhzYVc1ck9taHlaV1k5SWlOTlNsZ3RNVGd0VkVWWUxWWXRNakF6TWlJdlBqd3ZaejQ4TDJjK1BHY2daR0YwWVMxdGJXd3RibTlrWlQwaWJXOGlJSFJ5WVc1elptOXliVDBpZEhKaGJuTnNZWFJsS0RJeE9ESTRMalFzTUNraVBqeDFjMlVnWkdGMFlTMWpQU0l5UXlJZ2VHeHBibXM2YUhKbFpqMGlJMDFLV0MweE9DMVVSVmd0VGkweVF5SXZQand2Wno0OFp5QmtZWFJoTFcxdGJDMXViMlJsUFNKdGMzVndJaUIwY21GdWMyWnZjbTA5SW5SeVlXNXpiR0YwWlNneU1qSTNNeTR4TERBcElqNDhaeUJrWVhSaExXMXRiQzF1YjJSbFBTSnRhU0krUEhWelpTQmtZWFJoTFdNOUlqRkVORFJGSWlCNGJHbHVhenBvY21WbVBTSWpUVXBZTFRFNExWUkZXQzFKTFRGRU5EUkZJaTgrUEM5blBqeG5JR1JoZEdFdGJXMXNMVzV2WkdVOUltMXZJaUIwY21GdWMyWnZjbTA5SW5SeVlXNXpiR0YwWlNnMU5qSXNOREV6S1NCelkyRnNaU2d3TGpjd055a2lQangxYzJVZ1pHRjBZUzFqUFNJeU1ETXlJaUI0YkdsdWF6cG9jbVZtUFNJalRVcFlMVEU0TFZSRldDMVdMVEl3TXpJaUx6NDhMMmMrUEM5blBqeG5JR1JoZEdFdGJXMXNMVzV2WkdVOUltMXZJaUIwY21GdWMyWnZjbTA5SW5SeVlXNXpiR0YwWlNneU16QTNPUzQyTERBcElqNDhkWE5sSUdSaGRHRXRZejBpTWpraUlIaHNhVzVyT21oeVpXWTlJaU5OU2xndE1UZ3RWRVZZTFU0dE1qa2lMejQ4TDJjK1BHY2daR0YwWVMxdGJXd3RibTlrWlQwaVZHVllRWFJ2YlNJZ1pHRjBZUzF0YW5ndGRHVjRZMnhoYzNNOUlrOVNSQ0lnZEhKaGJuTm1iM0p0UFNKMGNtRnVjMnhoZEdVb01qTTBOamd1Tml3d0tTSStQR2NnWkdGMFlTMXRiV3d0Ym05a1pUMGliVzhpSUhSeVlXNXpabTl5YlQwaWRISmhibk5zWVhSbEtEQWdMVEF1TlNraVBqeDFjMlVnWkdGMFlTMWpQU0kxUkNJZ2VHeHBibXM2YUhKbFpqMGlJMDFLV0MweE9DMVVSVmd0VEU4dE5VUWlMejQ4TDJjK1BDOW5Qand2Wno0OEwyYytQQzluUGp3dlp6NDhMMmMrUEM5emRtYysiLAoJIlJlYWxWaWV3U2l6ZUpzb24iIDogIntcImhlaWdodFwiOjE2NzcsXCJ3aWR0aFwiOjkxNzl9Igp9Cg=="/>
    </extobj>
    <extobj name="2384804F-3998-4D57-9195-F3826E402611-13">
      <extobjdata type="2384804F-3998-4D57-9195-F3826E402611" data="ewoJIkltZ1NldHRpbmdKc29uIiA6ICJ7XCJoZWlnaHRcIjozMy45Mjg1NzE0Mjg1NzE0MixcIndpZHRoXCI6Mzk4LjIxNDI4NTcxNDI4NTY3fSIsCgkiTGF0ZXgiIDogIlEocyxhKSBcXGxlZnRhcnJvdyBRKHMsYSkgKyBcXGFscGhhIFxcQmlnWyByICsgXFxnYW1tYSBcXG1heF97YSd9IFEocycsYScpIC0gUShzLGEpIFxcQmlnXVxuIiwKCSJMYXRleEltZ0Jhc2U2NCIgOiAiUEhOMlp5QjRiV3h1Y3owaWFIUjBjRG92TDNkM2R5NTNNeTV2Y21jdk1qQXdNQzl6ZG1jaUlIZHBaSFJvUFNJMU1TNHhNalJsZUNJZ2FHVnBaMmgwUFNJMExqTTBNV1Y0SWlCeWIyeGxQU0pwYldjaUlHWnZZM1Z6WVdKc1pUMGlabUZzYzJVaUlIWnBaWGRDYjNnOUlqQWdMVEV4TkRrdU5TQXlNalU1Tmk0NElERTVNVGd1T1NJZ2VHMXNibk02ZUd4cGJtczlJbWgwZEhBNkx5OTNkM2N1ZHpNdWIzSm5MekU1T1RrdmVHeHBibXNpSUdGeWFXRXRhR2xrWkdWdVBTSjBjblZsSWlCemRIbHNaVDBpZG1WeWRHbGpZV3d0WVd4cFoyNDZJQzB4TGpjME1XVjRPeUJ0WVhndGQybGtkR2c2SURrNEpUc2lQanhrWldaelBqeHdZWFJvSUdsa1BTSk5TbGd0TWkxVVJWZ3RTUzB4UkRRME5DSWdaRDBpVFRNNU9TQXRPREJSTXprNUlDMDBOeUEwTURBZ0xUTXdWRFF3TWlBdE1URldMVGRNTXpnM0lDMHhNVkV6TkRFZ0xUSXlJRE13TXlBdE1qSlJNakE0SUMweU1pQXhNemdnTXpWVU5URWdNakF4VVRVd0lESXdPU0ExTUNBeU5EUlJOVEFnTXpRMklEazRJRFF6T0ZReU1qY2dOakF4VVRNMU1TQTNNRFFnTkRjMklEY3dORkUxTVRRZ056QTBJRFV5TkNBM01ETlJOakl4SURZNE9TQTJPREFnTmpFM1ZEYzBNQ0EwTXpWUk56UXdJREkxTlNBMU9USWdNVEEzVVRVeU9TQTBOeUEwTmpFZ01UWk1ORFEwSURoV00xRTBORFFnTWlBME5Ea2dMVEkwVkRRM01DQXROalpVTlRFMklDMDRNbEUxTlRFZ0xUZ3lJRFU0TXlBdE5qQlVOakkxSUMwelVUWXpNU0F4TVNBMk16Z2dNVEZSTmpRM0lERXhJRFkwT1NBeVVUWTBPU0F0TmlBMk16a2dMVE0wVkRZeE1TQXRNVEF3VkRVMU55QXRNVFkxVkRRNE1TQXRNVGswVVRNNU9TQXRNVGswSURNNU9TQXRPRGRXTFRnd1drMDJNellnTkRZNFVUWXpOaUExTWpNZ05qSXhJRFUyTkZRMU9EQWdOakkxVkRVek1DQTJOVFZVTkRjM0lEWTJOVkUwTWprZ05qWTFJRE0zT1NBMk5EQlJNamMzSURVNU1TQXlNVFVnTkRZMFZERTFNeUF5TVRaUk1UVXpJREV4TUNBeU1EY2dOVGxSTWpNeElETTRJREl6TmlBek9GWTBObEV5TXpZZ09EWWdNalk1SURFeU1GUXpORGNnTVRVMVVUTTNNaUF4TlRVZ016a3dJREUwTkZRME1UY2dNVEUwVkRReU9TQTRNbFEwTXpVZ05UVk1ORFE0SURZMFVUVXhNaUF4TURnZ05UVTNJREU0TlZRMk1Ua2dNek0wVkRZek5pQTBOamhhVFRNeE5DQXhPRkV6TmpJZ01UZ2dOREEwSURNNVREUXdNeUEwT1ZFek9Ua2dNVEEwSURNMk5pQXhNVFZSTXpVMElERXhOeUF6TkRjZ01URTNVVE0wTkNBeE1UY2dNelF4SURFeE4xUXpNemNnTVRFNFVUTXhOeUF4TVRnZ01qazJJRGs0VkRJM05DQTFNbEV5TnpRZ01UZ2dNekUwSURFNFdpSXZQanh3WVhSb0lHbGtQU0pOU2xndE1pMVVSVmd0VGkweU9DSWdaRDBpVFRrMElESTFNRkU1TkNBek1Ua2dNVEEwSURNNE1WUXhNamNnTkRnNFZERTJOQ0ExTnpaVU1qQXlJRFkwTTFReU5EUWdOamsxVkRJM055QTNNamxVTXpBeUlEYzFNRWd6TVRWSU16RTVVVE16TXlBM05UQWdNek16SURjME1WRXpNek1nTnpNNElETXhOaUEzTWpCVU1qYzFJRFkyTjFReU1qWWdOVGd4VkRFNE5DQTBORE5VTVRZM0lESTFNRlF4T0RRZ05UaFVNakkxSUMwNE1WUXlOelFnTFRFMk4xUXpNVFlnTFRJeU1GUXpNek1nTFRJME1WRXpNek1nTFRJMU1DQXpNVGdnTFRJMU1FZ3pNVFZJTXpBeVRESTNOQ0F0TWpJMlVURTRNQ0F0TVRReElERXpOeUF0TVRSVU9UUWdNalV3V2lJdlBqeHdZWFJvSUdsa1BTSk5TbGd0TWkxVVJWZ3RTUzB4UkRRMk1DSWdaRDBpVFRFek1TQXlPRGxSTVRNeElETXlNU0F4TkRjZ016VTBWREl3TXlBME1UVlVNekF3SURRME1sRXpOaklnTkRReUlETTVNQ0EwTVRWVU5ERTVJRE0xTlZFME1Ua2dNekl6SURRd01pQXpNRGhVTXpZMElESTVNbEV6TlRFZ01qa3lJRE0wTUNBek1EQlVNekk0SURNeU5sRXpNamdnTXpReUlETXpOeUF6TlRSVU16VTBJRE0zTWxRek5qY2dNemM0VVRNMk9DQXpOemdnTXpZNElETTNPVkV6TmpnZ016Z3lJRE0yTVNBek9EaFVNek0ySURNNU9WUXlPVGNnTkRBMVVUSTBPU0EwTURVZ01qSTNJRE0zT1ZReU1EUWdNekkyVVRJd05DQXpNREVnTWpJeklESTVNVlF5TnpnZ01qYzBWRE16TUNBeU5UbFJNemsySURJek1DQXpPVFlnTVRZelVUTTVOaUF4TXpVZ016ZzFJREV3TjFRek5USWdOVEZVTWpnNUlEZFVNVGsxSUMweE1GRXhNVGdnTFRFd0lEZzJJREU1VkRVeklEZzNVVFV6SURFeU5pQTNOQ0F4TkROVU1URTRJREUyTUZFeE16TWdNVFl3SURFME5pQXhOVEZVTVRZd0lERXlNRkV4TmpBZ09UUWdNVFF5SURjMlZERXhNU0ExT0ZFeE1Ea2dOVGNnTVRBNElEVTNWREV3TnlBMU5WRXhNRGdnTlRJZ01URTFJRFEzVkRFME5pQXpORlF5TURFZ01qZFJNak0zSURJM0lESTJNeUF6T0ZRek1ERWdOalpVTXpFNElEazNWRE15TXlBeE1qSlJNekl6SURFMU1DQXpNRElnTVRZMFZESTFOQ0F4T0RGVU1UazFJREU1TmxReE5EZ2dNak14VVRFek1TQXlOVFlnTVRNeElESTRPVm9pTHo0OGNHRjBhQ0JwWkQwaVRVcFlMVEl0VkVWWUxVNHRNa01pSUdROUlrMDNPQ0F6TlZRM09DQTJNRlE1TkNBeE1ETlVNVE0zSURFeU1WRXhOalVnTVRJeElERTROeUE1TmxReU1UQWdPRkV5TVRBZ0xUSTNJREl3TVNBdE5qQlVNVGd3SUMweE1UZFVNVFUwSUMweE5UaFVNVE13SUMweE9EVlVNVEUzSUMweE9UUlJNVEV6SUMweE9UUWdNVEEwSUMweE9EVlVPVFVnTFRFM01sRTVOU0F0TVRZNElERXdOaUF0TVRVMlZERXpNU0F0TVRJMlZERTFOeUF0TnpaVU1UY3pJQzB6VmpsTU1UY3lJRGhSTVRjd0lEY2dNVFkzSURaVU1UWXhJRE5VTVRVeUlERlVNVFF3SURCUk1URXpJREFnT1RZZ01UZGFJaTgrUEhCaGRHZ2dhV1E5SWsxS1dDMHlMVlJGV0MxSkxURkVORFJGSWlCa1BTSk5Nek1nTVRVM1VUTXpJREkxT0NBeE1Ea2dNelE1VkRJNE1DQTBOREZSTXpNeElEUTBNU0F6TnpBZ016a3lVVE00TmlBME1qSWdOREUySURReU1sRTBNamtnTkRJeUlEUXpPU0EwTVRSVU5EUTVJRE01TkZFME5Ea2dNemd4SURReE1pQXlNelJVTXpjMElEWTRVVE0zTkNBME15QXpPREVnTXpWVU5EQXlJREkyVVRReE1TQXlOeUEwTWpJZ016VlJORFF6SURVMUlEUTJNeUF4TXpGUk5EWTVJREUxTVNBME56TWdNVFV5VVRRM05TQXhOVE1nTkRneklERTFNMGcwT0RkUk5UQTJJREUxTXlBMU1EWWdNVFEwVVRVd05pQXhNemdnTlRBeElERXhOMVEwT0RFZ05qTlVORFE1SURFelVUUXpOaUF3SURReE55QXRPRkUwTURrZ0xURXdJRE01TXlBdE1UQlJNelU1SUMweE1DQXpNellnTlZRek1EWWdNelpNTXpBd0lEVXhVVEk1T1NBMU1pQXlPVFlnTlRCUk1qazBJRFE0SURJNU1pQTBObEV5TXpNZ0xURXdJREUzTWlBdE1UQlJNVEUzSUMweE1DQTNOU0F6TUZRek15QXhOVGRhVFRNMU1TQXpNamhSTXpVeElETXpOQ0F6TkRZZ016VXdWRE15TXlBek9EVlVNamMzSURRd05WRXlORElnTkRBMUlESXhNQ0F6TnpSVU1UWXdJREk1TTFFeE16RWdNakUwSURFeE9TQXhNamxSTVRFNUlERXlOaUF4TVRrZ01URTRWREV4T0NBeE1EWlJNVEU0SURZeElERXpOaUEwTkZReE56a2dNalpSTWpFM0lESTJJREkxTkNBMU9WUXlPVGdnTVRFd1VUTXdNQ0F4TVRRZ016STFJREl4TjFRek5URWdNekk0V2lJdlBqeHdZWFJvSUdsa1BTSk5TbGd0TWkxVVJWZ3RUaTB5T1NJZ1pEMGlUVFl3SURjME9VdzJOQ0EzTlRCUk5qa2dOelV3SURjMElEYzFNRWc0Tmt3eE1UUWdOekkyVVRJd09DQTJOREVnTWpVeElEVXhORlF5T1RRZ01qVXdVVEk1TkNBeE9ESWdNamcwSURFeE9WUXlOakVnTVRKVU1qSTBJQzAzTmxReE9EWWdMVEUwTTFReE5EVWdMVEU1TkZReE1UTWdMVEl5TjFRNU1DQXRNalEyVVRnM0lDMHlORGtnT0RZZ0xUSTFNRWczTkZFMk5pQXRNalV3SURZeklDMHlOVEJVTlRnZ0xUSTBOMVExTlNBdE1qTTRVVFUySUMweU16Y2dOallnTFRJeU5WRXlNakVnTFRZMElESXlNU0F5TlRCVU5qWWdOekkxVVRVMklEY3pOeUExTlNBM016aFJOVFVnTnpRMklEWXdJRGMwT1ZvaUx6NDhjR0YwYUNCcFpEMGlUVXBZTFRJdFZFVllMVTR0TWpFNU1DSWdaRDBpVFRrME5DQXlOakZVT1RRMElESTFNRlE1TWprZ01qTXdTREUyTlZFeE5qY2dNakk0SURFNE1pQXlNVFpVTWpFeElERTRPVlF5TkRRZ01UVXlWREkzTnlBNU5sUXpNRE1nTWpWUk16QTRJRGNnTXpBNElEQlJNekE0SUMweE1TQXlPRGdnTFRFeFVUSTRNU0F0TVRFZ01qYzRJQzB4TVZReU56SWdMVGRVTWpZM0lESlVNall6SURJeFVUSTBOU0E1TkNBeE9UVWdNVFV4VkRjeklESXpObEUxT0NBeU5ESWdOVFVnTWpRM1VUVTFJREkxTkNBMU9TQXlOVGRVTnpNZ01qWTBVVEV5TVNBeU9ETWdNVFU0SURNeE5GUXlNVFVnTXpjMVZESTBOeUEwTXpSVU1qWTBJRFE0TUV3eU5qY2dORGszVVRJMk9TQTFNRE1nTWpjd0lEVXdOVlF5TnpVZ05UQTVWREk0T0NBMU1URlJNekE0SURVeE1TQXpNRGdnTlRBd1VUTXdPQ0EwT1RNZ016QXpJRFEzTlZFeU9UTWdORE00SURJM09DQTBNRFpVTWpRMklETTFNbFF5TVRVZ016RTFWREU0TlNBeU9EZFVNVFkxSURJM01FZzVNamxST1RRMElESTJNU0E1TkRRZ01qVXdXaUl2UGp4d1lYUm9JR2xrUFNKTlNsZ3RNaTFVUlZndFRpMHlRaUlnWkQwaVRUVTJJREl6TjFRMU5pQXlOVEJVTnpBZ01qY3dTRE0yT1ZZME1qQk1NemN3SURVM01GRXpPREFnTlRneklETTRPU0ExT0ROUk5EQXlJRFU0TXlBME1Ea2dOVFk0VmpJM01FZzNNRGRSTnpJeUlESTJNaUEzTWpJZ01qVXdWRGN3TnlBeU16QklOREE1VmkwMk9GRTBNREVnTFRneUlETTVNU0F0T0RKSU16ZzVTRE00TjFFek56VWdMVGd5SURNMk9TQXROamhXTWpNd1NEY3dVVFUySURJek55QTFOaUF5TlRCYUlpOCtQSEJoZEdnZ2FXUTlJazFLV0MweUxWUkZXQzFKTFRGRU5rWkRJaUJrUFNKTk16UWdNVFUyVVRNMElESTNNQ0F4TWpBZ016VTJWRE13T1NBME5ESlJNemM1SURRME1pQTBNakVnTkRBeVZEUTNPQ0F6TURSUk5EZzBJREkzTlNBME9EVWdNak0zVmpJd09GRTFNelFnTWpneUlEVTJNQ0F6TnpSUk5UWTBJRE00T0NBMU5qWWdNemt3VkRVNE1pQXpPVE5STmpBeklETTVNeUEyTURNZ016ZzFVVFl3TXlBek56WWdOVGswSURNME5sUTFOVGdnTWpZeFZEUTVOeUF4TmpGTU5EZzJJREUwTjB3ME9EY2dNVEl6VVRRNE9TQTJOeUEwT1RVZ05EZFVOVEUwSURJMlVUVXlPQ0F5T0NBMU5EQWdNemRVTlRVM0lEWXdVVFUxT1NBMk55QTFOaklnTmpoVU5UYzNJRGN3VVRVNU55QTNNQ0ExT1RjZ05qSlJOVGszSURVMklEVTVNU0EwTTFFMU56a2dNVGtnTlRVMklEVlVOVEV5SUMweE1FZzFNRFZSTkRNNElDMHhNQ0EwTVRRZ05qSk1OREV4SURZNVREUXdNQ0EyTVZFek9UQWdOVE1nTXpjd0lEUXhWRE15TlNBeE9GUXlOamNnTFRKVU1qQXpJQzB4TVZFeE1qUWdMVEV4SURjNUlETTVWRE0wSURFMU5scE5NakE0SURJMlVUSTFOeUF5TmlBek1EWWdORGRVTXpjNUlEa3dURFF3TXlBeE1USlJOREF4SURJMU5TQXpPVFlnTWprd1VUTTRNaUEwTURVZ016QTBJRFF3TlZFeU16VWdOREExSURFNE15QXpNekpSTVRVMklESTVNaUF4TXprZ01qSTBWREV5TVNBeE1qQlJNVEl4SURjeElERTBOaUEwT1ZReU1EZ2dNalphSWk4K1BIQmhkR2dnYVdROUlrMUtXQzB5TFZSRldDMU1UeTAxUWlJZ1pEMGlUVEl5TkNBdE5qUTVWakV4TlRCSU5EVTFWakV3T1RsSU1qYzFWaTAxT1RoSU5EVTFWaTAyTkRsSU1qSTBXaUl2UGp4d1lYUm9JR2xrUFNKTlNsZ3RNaTFVUlZndFNTMHhSRFExUmlJZ1pEMGlUVEl4SURJNE4xRXlNaUF5T1RBZ01qTWdNamsxVkRJNElETXhOMVF6T0NBek5EaFVOVE1nTXpneFZEY3pJRFF4TVZRNU9TQTBNek5VTVRNeUlEUTBNbEV4TmpFZ05EUXlJREU0TXlBME16QlVNakUwSURRd09GUXlNalVnTXpnNFVUSXlOeUF6T0RJZ01qSTRJRE00TWxReU16WWdNemc1VVRJNE5DQTBOREVnTXpRM0lEUTBNVWd6TlRCUk16azRJRFEwTVNBME1qSWdOREF3VVRRek1DQXpPREVnTkRNd0lETTJNMUUwTXpBZ016TXpJRFF4TnlBek1UVlVNemt4SURJNU1sUXpOallnTWpnNFVUTTBOaUF5T0RnZ016TTBJREk1T1ZRek1qSWdNekk0VVRNeU1pQXpOellnTXpjNElETTVNbEV6TlRZZ05EQTFJRE0wTWlBME1EVlJNamcySURRd05TQXlNemtnTXpNeFVUSXlPU0F6TVRVZ01qSTBJREk1T0ZReE9UQWdNVFkxVVRFMU5pQXlOU0F4TlRFZ01UWlJNVE00SUMweE1TQXhNRGdnTFRFeFVUazFJQzB4TVNBNE55QXROVlEzTmlBM1ZEYzBJREUzVVRjMElETXdJREV4TkNBeE9EbFVNVFUwSURNMk5sRXhOVFFnTkRBMUlERXlPQ0EwTURWUk1UQTNJRFF3TlNBNU1pQXpOemRVTmpnZ016RTJWRFUzSURJNE1GRTFOU0F5TnpnZ05ERWdNamM0U0RJM1VUSXhJREk0TkNBeU1TQXlPRGRhSWk4K1BIQmhkR2dnYVdROUlrMUtXQzB5TFZSRldDMUpMVEZFTmtaRklpQmtQU0pOTXpFZ01qUTVVVEV4SURJME9TQXhNU0F5TlRoUk1URWdNamMxSURJMklETXdORlEyTmlBek5qVlVNVEk1SURReE9GUXlNRFlnTkRReFVUSXpNeUEwTkRFZ01qTTVJRFEwTUZFeU9EY2dOREk1SURNeE9DQXpPRFpVTXpjeElESTFOVkV6T0RVZ01UazFJRE00TlNBeE56QlJNemcxSURFMk5pQXpPRFlnTVRZMlRETTVPQ0F4T1ROUk5ERTRJREkwTkNBME5ETWdNekF3VkRRNE5pQXpPVEZVTlRBNElEUXpNRkUxTVRBZ05ETXhJRFV5TkNBME16RklOVE0zVVRVME15QTBNalVnTlRReklEUXlNbEUxTkRNZ05ERTRJRFV5TWlBek56aFVORFl6SURJMU1WUXpPVEVnTnpGUk16ZzFJRFUxSURNM09DQTJWRE0xTnlBdE1UQXdVVE0wTVNBdE1UWTFJRE16TUNBdE1Ua3dWRE13TXlBdE1qRTJVVEk0TmlBdE1qRTJJREk0TmlBdE1UZzRVVEk0TmlBdE1UTTRJRE0wTUNBek1rd3pORFlnTlRGTU16UTNJRFk1VVRNME9DQTNPU0F6TkRnZ01UQXdVVE0wT0NBeU5UY2dNamt4SURNeE4xRXlOVEVnTXpVMUlERTVOaUF6TlRWUk1UUTRJRE0xTlNBeE1EZ2dNekk1VkRVeElESTJNRkUwT1NBeU5URWdORGNnTWpVeFVUUTFJREkwT1NBek1TQXlORGxhSWk4K1BIQmhkR2dnYVdROUlrMUtXQzB5TFZSRldDMU9MVFpFSWlCa1BTSk5OREVnTkRaSU5UVlJPVFFnTkRZZ01UQXlJRFl3VmpZNFVURXdNaUEzTnlBeE1ESWdPVEZVTVRBeUlERXlNbFF4TURNZ01UWXhWREV3TXlBeU1ETlJNVEF6SURJek5DQXhNRE1nTWpZNVZERXdNaUF6TWpoV016VXhVVGs1SURNM01DQTRPQ0F6TnpaVU5ETWdNemcxU0RJMVZqUXdPRkV5TlNBME16RWdNamNnTkRNeFRETTNJRFF6TWxFME55QTBNek1nTmpVZ05ETTBWREV3TWlBME16WlJNVEU1SURRek55QXhNemdnTkRNNFZERTJOeUEwTkRGVU1UYzRJRFEwTWtneE9ERldOREF5VVRFNE1TQXpOalFnTVRneUlETTJORlF4T0RjZ016WTVWREU1T1NBek9EUlVNakU0SURRd01sUXlORGNnTkRJeFZESTROU0EwTXpkUk16QTFJRFEwTWlBek16WWdORFF5VVRNMU1TQTBORElnTXpZMElEUTBNRlF6T0RjZ05ETTBWRFF3TmlBME1qWlVOREl4SURReE4xUTBNeklnTkRBMlZEUTBNU0F6T1RWVU5EUTRJRE00TkZRME5USWdNemMwVkRRMU5TQXpOalpNTkRVM0lETTJNVXcwTmpBZ016WTFVVFEyTXlBek5qa2dORFkySURNM00xUTBOelVnTXpnMFZEUTRPQ0F6T1RkVU5UQXpJRFF4TUZRMU1qTWdOREl5VkRVME5pQTBNekpVTlRjeUlEUXpPVlEyTURNZ05EUXlVVGN5T1NBME5ESWdOelF3SURNeU9WRTNOREVnTXpJeUlEYzBNU0F4T1RCV01UQTBVVGMwTVNBMk5pQTNORE1nTlRsVU56VTBJRFE1VVRjM05TQTBOaUE0TURNZ05EWklPREU1VmpCSU9ERXhURGM0T0NBeFVUYzJOQ0F5SURjek55QXlWRFk1T1NBelVUVTVOaUF6SURVNE55QXdTRFUzT1ZZME5rZzFPVFZSTmpVMklEUTJJRFkxTmlBMk1sRTJOVGNnTmpRZ05qVTNJREl3TUZFMk5UWWdNek0xSURZMU5TQXpORE5STmpRNUlETTNNU0EyTXpVZ016ZzFWRFl4TVNBME1ESlVOVGcxSURRd05GRTFOREFnTkRBMElEVXdOaUF6TnpCUk5EYzVJRE0wTXlBME56SWdNekUxVkRRMk5DQXlNekpXTVRZNFZqRXdPRkUwTmpRZ056Z2dORFkxSURZNFZEUTJPQ0ExTlZRME56Y2dORGxSTkRrNElEUTJJRFV5TmlBME5rZzFOREpXTUVnMU16Uk1OVEV3SURGUk5EZzNJRElnTkRZd0lESlVOREl5SUROUk16RTVJRE1nTXpFd0lEQklNekF5VmpRMlNETXhPRkV6TnprZ05EWWdNemM1SURZeVVUTTRNQ0EyTkNBek9EQWdNakF3VVRNM09TQXpNelVnTXpjNElETTBNMUV6TnpJZ016Y3hJRE0xT0NBek9EVlVNek0wSURRd01sUXpNRGdnTkRBMFVUSTJNeUEwTURRZ01qSTVJRE0zTUZFeU1ESWdNelF6SURFNU5TQXpNVFZVTVRnM0lESXpNbFl4TmpoV01UQTRVVEU0TnlBM09DQXhPRGdnTmpoVU1Ua3hJRFUxVkRJd01DQTBPVkV5TWpFZ05EWWdNalE1SURRMlNESTJOVll3U0RJMU4wd3lNelFnTVZFeU1UQWdNaUF4T0RNZ01sUXhORFVnTTFFME1pQXpJRE16SURCSU1qVldORFpJTkRGYUlpOCtQSEJoZEdnZ2FXUTlJazFLV0MweUxWUkZXQzFPTFRZeElpQmtQU0pOTVRNM0lETXdOVlF4TVRVZ016QTFWRGM0SURNeU1GUTJNeUF6TlRsUk5qTWdNemswSURrM0lEUXlNVlF5TVRnZ05EUTRVVEk1TVNBME5EZ2dNek0ySURReE5sUXpPVFlnTXpRd1VUUXdNU0F6TWpZZ05EQXhJRE13T1ZRME1ESWdNVGswVmpFeU5GRTBNRElnTnpZZ05EQTNJRFU0VkRReU9DQTBNRkUwTkRNZ05EQWdORFE0SURVMlZEUTFNeUF4TURsV01UUTFTRFE1TTFZeE1EWlJORGt5SURZMklEUTVNQ0ExT1ZFME9ERWdNamtnTkRVMUlERXlWRFF3TUNBdE5sUXpOVE1nTVRKVU16STVJRFUwVmpVNFRETXlOeUExTlZFek1qVWdOVElnTXpJeUlEUTVWRE14TkNBME1GUXpNRElnTWpsVU1qZzNJREUzVkRJMk9TQTJWREkwTnlBdE1sUXlNakVnTFRoVU1Ua3dJQzB4TVZFeE16QWdMVEV4SURneUlESXdWRE0wSURFd04xRXpOQ0F4TWpnZ05ERWdNVFEzVkRZNElERTRPRlF4TVRZZ01qSTFWREU1TkNBeU5UTlVNekEwSURJMk9FZ3pNVGhXTWprd1VUTXhPQ0F6TWpRZ016RXlJRE0wTUZFeU9UQWdOREV4SURJeE5TQTBNVEZSTVRrM0lEUXhNU0F4T0RFZ05ERXdWREUxTmlBME1EWlVNVFE0SURRd00xRXhOekFnTXpnNElERTNNQ0F6TlRsUk1UY3dJRE16TkNBeE5UUWdNekl3V2sweE1qWWdNVEEyVVRFeU5pQTNOU0F4TlRBZ05URlVNakE1SURJMlVUSTBOeUF5TmlBeU56WWdORGxVTXpFMUlERXdPVkV6TVRjZ01URTJJRE14T0NBeE56VlJNekU0SURJek15QXpNVGNnTWpNelVUTXdPU0F5TXpNZ01qazJJREl6TWxReU5URWdNakl6VkRFNU15QXlNRE5VTVRRM0lERTJObFF4TWpZZ01UQTJXaUl2UGp4d1lYUm9JR2xrUFNKTlNsZ3RNaTFVUlZndFRpMDNPQ0lnWkQwaVRUSXdNU0F3VVRFNE9TQXpJREV3TWlBelVUSTJJRE1nTVRjZ01FZ3hNVlkwTmtneU5WRTBPQ0EwTnlBMk55QTFNbFE1TmlBMk1WUXhNakVnTnpoVU1UTTVJRGsyVkRFMk1DQXhNakpVTVRnd0lERTFNRXd5TWpZZ01qRXdUREUyT0NBeU9EaFJNVFU1SURNd01TQXhORGtnTXpFMVZERXpNeUF6TXpaVU1USXlJRE0xTVZReE1UTWdNell6VkRFd055QXpOekJVTVRBd0lETTNObFE1TkNBek56bFVPRGdnTXpneFZEZ3dJRE00TTFFM05DQXpPRE1nTkRRZ016ZzFTREUyVmpRek1VZ3lNMUUxT1NBME1qa2dNVEkySURReU9WRXlNVGtnTkRJNUlESXlPU0EwTXpGSU1qTTNWak00TlZFeU1ERWdNemd4SURJd01TQXpOamxSTWpBeElETTJOeUF5TVRFZ016VXpWREl6T1NBek1UVlVNalk0SURJM05Fd3lOeklnTWpjd1RESTVOeUF6TURSUk16STVJRE0wTlNBek1qa2dNelU0VVRNeU9TQXpOalFnTXpJM0lETTJPVlF6TWpJZ016YzJWRE14TnlBek9EQlVNekV3SURNNE5Fd3pNRGNnTXpnMVNETXdNbFkwTXpGSU16QTVVVE15TkNBME1qZ2dOREE0SURReU9GRTBPRGNnTkRJNElEUTVNeUEwTXpGSU5EazVWak00TlVnME9USlJORFF6SURNNE5TQTBNVEVnTXpZNFVUTTVOQ0F6TmpBZ016YzNJRE0wTVZRek1USWdNalUzVERJNU5pQXlNelpNTXpVNElERTFNVkUwTWpRZ05qRWdOREk1SURVM1ZEUTBOaUExTUZFME5qUWdORFlnTkRrNUlEUTJTRFV4TmxZd1NEVXhNRWcxTURKUk5EazBJREVnTkRneUlERlVORFUzSURKVU5ETXlJREpVTkRFMElETlJOREF6SURNZ016YzNJRE5VTXpJM0lERk1NekEwSURCSU1qazFWalEyU0RJNU9GRXpNRGtnTkRZZ016SXdJRFV4VkRNek1TQTJNMUV6TXpFZ05qVWdNamt4SURFeU1Fd3lOVEFnTVRjMVVUSTBPU0F4TnpRZ01qRTVJREV6TTFReE9EVWdPRGhSTVRneElEZ3pJREU0TVNBM05GRXhPREVnTmpNZ01UZzRJRFUxVkRJd05pQTBObEV5TURnZ05EWWdNakE0SURJelZqQklNakF4V2lJdlBqeHdZWFJvSUdsa1BTSk5TbGd0TWkxVVJWZ3RWaTB5TURNeUlpQmtQU0pOTnprZ05ETlJOek1nTkRNZ05USWdORGxVTXpBZ05qRlJNekFnTmpnZ09EVWdNamt6VkRFME5pQTFNamhSTVRZeElEVTJNQ0F4T1RnZ05UWXdVVEl4T0NBMU5qQWdNalF3SURVME5WUXlOaklnTlRBeFVUSTJNaUEwT1RZZ01qWXdJRFE0TmxFeU5Ua2dORGM1SURFM015QXlOak5VT0RRZ05EVlVOemtnTkROYUlpOCtQSEJoZEdnZ2FXUTlJazFLV0MweUxWUkZXQzFPTFRJeU1USWlJR1E5SWswNE5DQXlNemRVT0RRZ01qVXdWRGs0SURJM01FZzJOemxSTmprMElESTJNaUEyT1RRZ01qVXdWRFkzT1NBeU16QklPVGhST0RRZ01qTTNJRGcwSURJMU1Gb2lMejQ4Y0dGMGFDQnBaRDBpVFVwWUxUSXRWRVZZTFV4UExUVkVJaUJrUFNKTk1UWWdNVEE1T1ZZeE1UVXdTREkwTjFZdE5qUTVTREUyVmkwMU9UaElNVGsyVmpFd09UbElNVFphSWk4K1BDOWtaV1p6UGp4bklITjBjbTlyWlQwaVkzVnljbVZ1ZEVOdmJHOXlJaUJtYVd4c1BTSmpkWEp5Wlc1MFEyOXNiM0lpSUhOMGNtOXJaUzEzYVdSMGFEMGlNQ0lnZEhKaGJuTm1iM0p0UFNKelkyRnNaU2d4TEMweEtTSStQR2NnWkdGMFlTMXRiV3d0Ym05a1pUMGliV0YwYUNJK1BHY2daR0YwWVMxdGJXd3RibTlrWlQwaWJXa2lQangxYzJVZ1pHRjBZUzFqUFNJeFJEUTBOQ0lnZUd4cGJtczZhSEpsWmowaUkwMUtXQzB5TFZSRldDMUpMVEZFTkRRMElpOCtQQzluUGp4bklHUmhkR0V0Ylcxc0xXNXZaR1U5SW0xdklpQjBjbUZ1YzJadmNtMDlJblJ5WVc1emJHRjBaU2czT1RFc01Da2lQangxYzJVZ1pHRjBZUzFqUFNJeU9DSWdlR3hwYm1zNmFISmxaajBpSTAxS1dDMHlMVlJGV0MxT0xUSTRJaTgrUEM5blBqeG5JR1JoZEdFdGJXMXNMVzV2WkdVOUltMXBJaUIwY21GdWMyWnZjbTA5SW5SeVlXNXpiR0YwWlNneE1UZ3dMREFwSWo0OGRYTmxJR1JoZEdFdFl6MGlNVVEwTmpBaUlIaHNhVzVyT21oeVpXWTlJaU5OU2xndE1pMVVSVmd0U1MweFJEUTJNQ0l2UGp3dlp6NDhaeUJrWVhSaExXMXRiQzF1YjJSbFBTSnRieUlnZEhKaGJuTm1iM0p0UFNKMGNtRnVjMnhoZEdVb01UWTBPU3d3S1NJK1BIVnpaU0JrWVhSaExXTTlJakpESWlCNGJHbHVhenBvY21WbVBTSWpUVXBZTFRJdFZFVllMVTR0TWtNaUx6NDhMMmMrUEdjZ1pHRjBZUzF0Yld3dGJtOWtaVDBpYldraUlIUnlZVzV6Wm05eWJUMGlkSEpoYm5Oc1lYUmxLREl3T1RNdU55d3dLU0krUEhWelpTQmtZWFJoTFdNOUlqRkVORFJGSWlCNGJHbHVhenBvY21WbVBTSWpUVXBZTFRJdFZFVllMVWt0TVVRME5FVWlMejQ4TDJjK1BHY2daR0YwWVMxdGJXd3RibTlrWlQwaWJXOGlJSFJ5WVc1elptOXliVDBpZEhKaGJuTnNZWFJsS0RJMk1qSXVOeXd3S1NJK1BIVnpaU0JrWVhSaExXTTlJakk1SWlCNGJHbHVhenBvY21WbVBTSWpUVXBZTFRJdFZFVllMVTR0TWpraUx6NDhMMmMrUEdjZ1pHRjBZUzF0Yld3dGJtOWtaVDBpYlc4aUlIUnlZVzV6Wm05eWJUMGlkSEpoYm5Oc1lYUmxLRE15T0RrdU5Dd3dLU0krUEhWelpTQmtZWFJoTFdNOUlqSXhPVEFpSUhoc2FXNXJPbWh5WldZOUlpTk5TbGd0TWkxVVJWZ3RUaTB5TVRrd0lpOCtQQzluUGp4bklHUmhkR0V0Ylcxc0xXNXZaR1U5SW0xcElpQjBjbUZ1YzJadmNtMDlJblJ5WVc1emJHRjBaU2cwTlRZM0xqSXNNQ2tpUGp4MWMyVWdaR0YwWVMxalBTSXhSRFEwTkNJZ2VHeHBibXM2YUhKbFpqMGlJMDFLV0MweUxWUkZXQzFKTFRGRU5EUTBJaTgrUEM5blBqeG5JR1JoZEdFdGJXMXNMVzV2WkdVOUltMXZJaUIwY21GdWMyWnZjbTA5SW5SeVlXNXpiR0YwWlNnMU16VTRMaklzTUNraVBqeDFjMlVnWkdGMFlTMWpQU0l5T0NJZ2VHeHBibXM2YUhKbFpqMGlJMDFLV0MweUxWUkZXQzFPTFRJNElpOCtQQzluUGp4bklHUmhkR0V0Ylcxc0xXNXZaR1U5SW0xcElpQjBjbUZ1YzJadmNtMDlJblJ5WVc1emJHRjBaU2cxTnpRM0xqSXNNQ2tpUGp4MWMyVWdaR0YwWVMxalBTSXhSRFEyTUNJZ2VHeHBibXM2YUhKbFpqMGlJMDFLV0MweUxWUkZXQzFKTFRGRU5EWXdJaTgrUEM5blBqeG5JR1JoZEdFdGJXMXNMVzV2WkdVOUltMXZJaUIwY21GdWMyWnZjbTA5SW5SeVlXNXpiR0YwWlNnMk1qRTJMaklzTUNraVBqeDFjMlVnWkdGMFlTMWpQU0l5UXlJZ2VHeHBibXM2YUhKbFpqMGlJMDFLV0MweUxWUkZXQzFPTFRKRElpOCtQQzluUGp4bklHUmhkR0V0Ylcxc0xXNXZaR1U5SW0xcElpQjBjbUZ1YzJadmNtMDlJblJ5WVc1emJHRjBaU2cyTmpZd0xqa3NNQ2tpUGp4MWMyVWdaR0YwWVMxalBTSXhSRFEwUlNJZ2VHeHBibXM2YUhKbFpqMGlJMDFLV0MweUxWUkZXQzFKTFRGRU5EUkZJaTgrUEM5blBqeG5JR1JoZEdFdGJXMXNMVzV2WkdVOUltMXZJaUIwY21GdWMyWnZjbTA5SW5SeVlXNXpiR0YwWlNnM01UZzVMamtzTUNraVBqeDFjMlVnWkdGMFlTMWpQU0l5T1NJZ2VHeHBibXM2YUhKbFpqMGlJMDFLV0MweUxWUkZXQzFPTFRJNUlpOCtQQzluUGp4bklHUmhkR0V0Ylcxc0xXNXZaR1U5SW0xdklpQjBjbUZ1YzJadmNtMDlJblJ5WVc1emJHRjBaU2czT0RBeExqRXNNQ2tpUGp4MWMyVWdaR0YwWVMxalBTSXlRaUlnZUd4cGJtczZhSEpsWmowaUkwMUtXQzB5TFZSRldDMU9MVEpDSWk4K1BDOW5QanhuSUdSaGRHRXRiVzFzTFc1dlpHVTlJbTFwSWlCMGNtRnVjMlp2Y20wOUluUnlZVzV6YkdGMFpTZzRPREF4TGpNc01Da2lQangxYzJVZ1pHRjBZUzFqUFNJeFJEWkdReUlnZUd4cGJtczZhSEpsWmowaUkwMUtXQzB5TFZSRldDMUpMVEZFTmtaRElpOCtQQzluUGp4bklHUmhkR0V0Ylcxc0xXNXZaR1U5SWxSbFdFRjBiMjBpSUdSaGRHRXRiV3A0TFhSbGVHTnNZWE56UFNKUFVrUWlJSFJ5WVc1elptOXliVDBpZEhKaGJuTnNZWFJsS0RrME5ERXVNeXd3S1NJK1BHY2daR0YwWVMxdGJXd3RibTlrWlQwaWJXOGlJSFJ5WVc1elptOXliVDBpZEhKaGJuTnNZWFJsS0RBZ0xUQXVOU2tpUGp4MWMyVWdaR0YwWVMxalBTSTFRaUlnZUd4cGJtczZhSEpsWmowaUkwMUtXQzB5TFZSRldDMU1UeTAxUWlJdlBqd3ZaejQ4TDJjK1BHY2daR0YwWVMxdGJXd3RibTlrWlQwaWJXa2lJSFJ5WVc1elptOXliVDBpZEhKaGJuTnNZWFJsS0RrNU1UTXVNeXd3S1NJK1BIVnpaU0JrWVhSaExXTTlJakZFTkRWR0lpQjRiR2x1YXpwb2NtVm1QU0lqVFVwWUxUSXRWRVZZTFVrdE1VUTBOVVlpTHo0OEwyYytQR2NnWkdGMFlTMXRiV3d0Ym05a1pUMGliVzhpSUhSeVlXNXpabTl5YlQwaWRISmhibk5zWVhSbEtERXdOVGcyTGpZc01Da2lQangxYzJVZ1pHRjBZUzFqUFNJeVFpSWdlR3hwYm1zNmFISmxaajBpSTAxS1dDMHlMVlJGV0MxT0xUSkNJaTgrUEM5blBqeG5JR1JoZEdFdGJXMXNMVzV2WkdVOUltMXBJaUIwY21GdWMyWnZjbTA5SW5SeVlXNXpiR0YwWlNneE1UVTROaTQ0TERBcElqNDhkWE5sSUdSaGRHRXRZejBpTVVRMlJrVWlJSGhzYVc1ck9taHlaV1k5SWlOTlNsZ3RNaTFVUlZndFNTMHhSRFpHUlNJdlBqd3ZaejQ4WnlCa1lYUmhMVzF0YkMxdWIyUmxQU0p0ZFc1a1pYSWlJSFJ5WVc1elptOXliVDBpZEhKaGJuTnNZWFJsS0RFeU1qazJMalFzTUNraVBqeG5JR1JoZEdFdGJXMXNMVzV2WkdVOUltMXZJajQ4ZFhObElHUmhkR0V0WXowaU5rUWlJSGhzYVc1ck9taHlaV1k5SWlOTlNsZ3RNaTFVUlZndFRpMDJSQ0l2UGp4MWMyVWdaR0YwWVMxalBTSTJNU0lnZUd4cGJtczZhSEpsWmowaUkwMUtXQzB5TFZSRldDMU9MVFl4SWlCMGNtRnVjMlp2Y20wOUluUnlZVzV6YkdGMFpTZzRNek1zTUNraUx6NDhkWE5sSUdSaGRHRXRZejBpTnpnaUlIaHNhVzVyT21oeVpXWTlJaU5OU2xndE1pMVVSVmd0VGkwM09DSWdkSEpoYm5ObWIzSnRQU0owY21GdWMyeGhkR1VvTVRNek15d3dLU0l2UGp3dlp6NDhaeUJrWVhSaExXMXRiQzF1YjJSbFBTSlVaVmhCZEc5dElpQjBjbUZ1YzJadmNtMDlJblJ5WVc1emJHRjBaU2cyTkRVdU5Dd3ROall5TGpRcElITmpZV3hsS0RBdU56QTNLU0lnWkdGMFlTMXRhbmd0ZEdWNFkyeGhjM005SWs5U1JDSStQR2NnWkdGMFlTMXRiV3d0Ym05a1pUMGliWE4xY0NJK1BHY2daR0YwWVMxdGJXd3RibTlrWlQwaWJXa2lQangxYzJVZ1pHRjBZUzFqUFNJeFJEUTBSU0lnZUd4cGJtczZhSEpsWmowaUkwMUtXQzB5TFZSRldDMUpMVEZFTkRSRklpOCtQQzluUGp4bklHUmhkR0V0Ylcxc0xXNXZaR1U5SW0xdklpQjBjbUZ1YzJadmNtMDlJblJ5WVc1emJHRjBaU2cxTmpJc01qZzVLU0J6WTJGc1pTZ3dMamN3TnlraVBqeDFjMlVnWkdGMFlTMWpQU0l5TURNeUlpQjRiR2x1YXpwb2NtVm1QU0lqVFVwWUxUSXRWRVZZTFZZdE1qQXpNaUl2UGp3dlp6NDhMMmMrUEM5blBqd3ZaejQ4WnlCa1lYUmhMVzF0YkMxdWIyUmxQU0p0YVNJZ2RISmhibk5tYjNKdFBTSjBjbUZ1YzJ4aGRHVW9NVFF6TWpRdU1Td3dLU0krUEhWelpTQmtZWFJoTFdNOUlqRkVORFEwSWlCNGJHbHVhenBvY21WbVBTSWpUVXBZTFRJdFZFVllMVWt0TVVRME5EUWlMejQ4TDJjK1BHY2daR0YwWVMxdGJXd3RibTlrWlQwaWJXOGlJSFJ5WVc1elptOXliVDBpZEhKaGJuTnNZWFJsS0RFMU1URTFMakVzTUNraVBqeDFjMlVnWkdGMFlTMWpQU0l5T0NJZ2VHeHBibXM2YUhKbFpqMGlJMDFLV0MweUxWUkZXQzFPTFRJNElpOCtQQzluUGp4bklHUmhkR0V0Ylcxc0xXNXZaR1U5SW0xemRYQWlJSFJ5WVc1elptOXliVDBpZEhKaGJuTnNZWFJsS0RFMU5UQTBMakVzTUNraVBqeG5JR1JoZEdFdGJXMXNMVzV2WkdVOUltMXBJajQ4ZFhObElHUmhkR0V0WXowaU1VUTBOakFpSUhoc2FXNXJPbWh5WldZOUlpTk5TbGd0TWkxVVJWZ3RTUzB4UkRRMk1DSXZQand2Wno0OFp5QmtZWFJoTFcxdGJDMXViMlJsUFNKdGJ5SWdkSEpoYm5ObWIzSnRQU0owY21GdWMyeGhkR1VvTlRBeUxEUXhNeWtnYzJOaGJHVW9NQzQzTURjcElqNDhkWE5sSUdSaGRHRXRZejBpTWpBek1pSWdlR3hwYm1zNmFISmxaajBpSTAxS1dDMHlMVlJGV0MxV0xUSXdNeklpTHo0OEwyYytQQzluUGp4bklHUmhkR0V0Ylcxc0xXNXZaR1U5SW0xdklpQjBjbUZ1YzJadmNtMDlJblJ5WVc1emJHRjBaU2d4TmpJMU1DNDJMREFwSWo0OGRYTmxJR1JoZEdFdFl6MGlNa01pSUhoc2FXNXJPbWh5WldZOUlpTk5TbGd0TWkxVVJWZ3RUaTB5UXlJdlBqd3ZaejQ4WnlCa1lYUmhMVzF0YkMxdWIyUmxQU0p0YzNWd0lpQjBjbUZ1YzJadmNtMDlJblJ5WVc1emJHRjBaU2d4TmpZNU5TNHlMREFwSWo0OFp5QmtZWFJoTFcxdGJDMXViMlJsUFNKdGFTSStQSFZ6WlNCa1lYUmhMV005SWpGRU5EUkZJaUI0YkdsdWF6cG9jbVZtUFNJalRVcFlMVEl0VkVWWUxVa3RNVVEwTkVVaUx6NDhMMmMrUEdjZ1pHRjBZUzF0Yld3dGJtOWtaVDBpYlc4aUlIUnlZVzV6Wm05eWJUMGlkSEpoYm5Oc1lYUmxLRFUyTWl3ME1UTXBJSE5qWVd4bEtEQXVOekEzS1NJK1BIVnpaU0JrWVhSaExXTTlJakl3TXpJaUlIaHNhVzVyT21oeVpXWTlJaU5OU2xndE1pMVVSVmd0VmkweU1ETXlJaTgrUEM5blBqd3ZaejQ4WnlCa1lYUmhMVzF0YkMxdWIyUmxQU0p0YnlJZ2RISmhibk5tYjNKdFBTSjBjbUZ1YzJ4aGRHVW9NVGMxTURFdU55d3dLU0krUEhWelpTQmtZWFJoTFdNOUlqSTVJaUI0YkdsdWF6cG9jbVZtUFNJalRVcFlMVEl0VkVWWUxVNHRNamtpTHo0OEwyYytQR2NnWkdGMFlTMXRiV3d0Ym05a1pUMGliVzhpSUhSeVlXNXpabTl5YlQwaWRISmhibk5zWVhSbEtERTRNVEV5TGprc01Da2lQangxYzJVZ1pHRjBZUzFqUFNJeU1qRXlJaUI0YkdsdWF6cG9jbVZtUFNJalRVcFlMVEl0VkVWWUxVNHRNakl4TWlJdlBqd3ZaejQ4WnlCa1lYUmhMVzF0YkMxdWIyUmxQU0p0YVNJZ2RISmhibk5tYjNKdFBTSjBjbUZ1YzJ4aGRHVW9NVGt4TVRNdU1Td3dLU0krUEhWelpTQmtZWFJoTFdNOUlqRkVORFEwSWlCNGJHbHVhenBvY21WbVBTSWpUVXBZTFRJdFZFVllMVWt0TVVRME5EUWlMejQ4TDJjK1BHY2daR0YwWVMxdGJXd3RibTlrWlQwaWJXOGlJSFJ5WVc1elptOXliVDBpZEhKaGJuTnNZWFJsS0RFNU9UQTBMakVzTUNraVBqeDFjMlVnWkdGMFlTMWpQU0l5T0NJZ2VHeHBibXM2YUhKbFpqMGlJMDFLV0MweUxWUkZXQzFPTFRJNElpOCtQQzluUGp4bklHUmhkR0V0Ylcxc0xXNXZaR1U5SW0xcElpQjBjbUZ1YzJadmNtMDlJblJ5WVc1emJHRjBaU2d5TURJNU15NHhMREFwSWo0OGRYTmxJR1JoZEdFdFl6MGlNVVEwTmpBaUlIaHNhVzVyT21oeVpXWTlJaU5OU2xndE1pMVVSVmd0U1MweFJEUTJNQ0l2UGp3dlp6NDhaeUJrWVhSaExXMXRiQzF1YjJSbFBTSnRieUlnZEhKaGJuTm1iM0p0UFNKMGNtRnVjMnhoZEdVb01qQTNOakl1TVN3d0tTSStQSFZ6WlNCa1lYUmhMV005SWpKRElpQjRiR2x1YXpwb2NtVm1QU0lqVFVwWUxUSXRWRVZZTFU0dE1rTWlMejQ4TDJjK1BHY2daR0YwWVMxdGJXd3RibTlrWlQwaWJXa2lJSFJ5WVc1elptOXliVDBpZEhKaGJuTnNZWFJsS0RJeE1qQTJMamdzTUNraVBqeDFjMlVnWkdGMFlTMWpQU0l4UkRRMFJTSWdlR3hwYm1zNmFISmxaajBpSTAxS1dDMHlMVlJGV0MxSkxURkVORFJGSWk4K1BDOW5QanhuSUdSaGRHRXRiVzFzTFc1dlpHVTlJbTF2SWlCMGNtRnVjMlp2Y20wOUluUnlZVzV6YkdGMFpTZ3lNVGN6TlM0NExEQXBJajQ4ZFhObElHUmhkR0V0WXowaU1qa2lJSGhzYVc1ck9taHlaV1k5SWlOTlNsZ3RNaTFVUlZndFRpMHlPU0l2UGp3dlp6NDhaeUJrWVhSaExXMXRiQzF1YjJSbFBTSlVaVmhCZEc5dElpQmtZWFJoTFcxcWVDMTBaWGhqYkdGemN6MGlUMUpFSWlCMGNtRnVjMlp2Y20wOUluUnlZVzV6YkdGMFpTZ3lNakV5TkM0NExEQXBJajQ4WnlCa1lYUmhMVzF0YkMxdWIyUmxQU0p0YnlJZ2RISmhibk5tYjNKdFBTSjBjbUZ1YzJ4aGRHVW9NQ0F0TUM0MUtTSStQSFZ6WlNCa1lYUmhMV005SWpWRUlpQjRiR2x1YXpwb2NtVm1QU0lqVFVwWUxUSXRWRVZZTFV4UExUVkVJaTgrUEM5blBqd3ZaejQ4TDJjK1BDOW5Qand2YzNablBnPT0iLAoJIlJlYWxWaWV3U2l6ZUpzb24iIDogIntcImhlaWdodFwiOjY3NixcIndpZHRoXCI6Nzk2NH0iCn0K"/>
    </extobj>
    <extobj name="2384804F-3998-4D57-9195-F3826E402611-14">
      <extobjdata type="2384804F-3998-4D57-9195-F3826E402611" data="ewoJIkltZ1NldHRpbmdKc29uIiA6ICJ7XCJoZWlnaHRcIjo3My4yMTQyODU3MTQyODU3MSxcIndpZHRoXCI6NDU4LjkyODU3MTQyODU3MTR9IiwKCSJMYXRleCIgOiAiXFxiZWdpbnthbGlnbmVkfVxuXG5RKHMsYSkgJiA6IFxcdGV4dHtFc3RpbWF0ZWQgYWN0aW9uLXZhbHVlIGZvciBzdGF0ZS1hY3Rpb24gcGFpciB9IChzLGEpIFxcXFxcblxcYWxwaGEgJiA6IFxcdGV4dHtMZWFybmluZyByYXRlIChzdGVwIHNpemUpfSBcXFxcXG5cXG1heF97YSd9IFEocycsYScpICYgOiBcXHRleHR7TWF4aW11bSBleHBlY3RlZCBmdXR1cmUgcmV3YXJkIGZyb20gbmV4dCBzdGF0ZSB9IHMnIFxcXFxcblxcZW5ke2FsaWduZWR9IiwKCSJMYXRleEltZ0Jhc2U2NCIgOiAiUEhOMlp5QjRiV3h1Y3owaWFIUjBjRG92TDNkM2R5NTNNeTV2Y21jdk1qQXdNQzl6ZG1jaUlIZHBaSFJvUFNJMk5TNHpOVFpsZUNJZ2FHVnBaMmgwUFNJNUxqUTFNMlY0SWlCeWIyeGxQU0pwYldjaUlHWnZZM1Z6WVdKc1pUMGlabUZzYzJVaUlIWnBaWGRDYjNnOUlqQWdMVEl6TXprdU1pQXlPRGc0Tnk0eklEUXhOemd1TkNJZ2VHMXNibk02ZUd4cGJtczlJbWgwZEhBNkx5OTNkM2N1ZHpNdWIzSm5MekU1T1RrdmVHeHBibXNpSUdGeWFXRXRhR2xrWkdWdVBTSjBjblZsSWlCemRIbHNaVDBpZG1WeWRHbGpZV3d0WVd4cFoyNDZJQzAwTGpFMk1XVjRPeUJ0WVhndGQybGtkR2c2SURrNEpUc2lQanhrWldaelBqeHdZWFJvSUdsa1BTSk5TbGd0TXpNdFZFVllMVWt0TVVRME5EUWlJR1E5SWswek9Ua2dMVGd3VVRNNU9TQXRORGNnTkRBd0lDMHpNRlEwTURJZ0xURXhWaTAzVERNNE55QXRNVEZSTXpReElDMHlNaUF6TURNZ0xUSXlVVEl3T0NBdE1qSWdNVE00SURNMVZEVXhJREl3TVZFMU1DQXlNRGtnTlRBZ01qUTBVVFV3SURNME5pQTVPQ0EwTXpoVU1qSTNJRFl3TVZFek5URWdOekEwSURRM05pQTNNRFJSTlRFMElEY3dOQ0ExTWpRZ056QXpVVFl5TVNBMk9Ea2dOamd3SURZeE4xUTNOREFnTkRNMVVUYzBNQ0F5TlRVZ05Ua3lJREV3TjFFMU1qa2dORGNnTkRZeElERTJURFEwTkNBNFZqTlJORFEwSURJZ05EUTVJQzB5TkZRME56QWdMVFkyVkRVeE5pQXRPREpSTlRVeElDMDRNaUExT0RNZ0xUWXdWRFl5TlNBdE0xRTJNekVnTVRFZ05qTTRJREV4VVRZME55QXhNU0EyTkRrZ01sRTJORGtnTFRZZ05qTTVJQzB6TkZRMk1URWdMVEV3TUZRMU5UY2dMVEUyTlZRME9ERWdMVEU1TkZFek9Ua2dMVEU1TkNBek9Ua2dMVGczVmkwNE1GcE5Oak0ySURRMk9GRTJNellnTlRJeklEWXlNU0ExTmpSVU5UZ3dJRFl5TlZRMU16QWdOalUxVkRRM055QTJOalZSTkRJNUlEWTJOU0F6TnprZ05qUXdVVEkzTnlBMU9URWdNakUxSURRMk5GUXhOVE1nTWpFMlVURTFNeUF4TVRBZ01qQTNJRFU1VVRJek1TQXpPQ0F5TXpZZ016aFdORFpSTWpNMklEZzJJREkyT1NBeE1qQlVNelEzSURFMU5WRXpOeklnTVRVMUlETTVNQ0F4TkRSVU5ERTNJREV4TkZRME1qa2dPREpVTkRNMUlEVTFURFEwT0NBMk5GRTFNVElnTVRBNElEVTFOeUF4T0RWVU5qRTVJRE16TkZRMk16WWdORFk0V2swek1UUWdNVGhSTXpZeUlERTRJRFF3TkNBek9VdzBNRE1nTkRsUk16azVJREV3TkNBek5qWWdNVEUxVVRNMU5DQXhNVGNnTXpRM0lERXhOMUV6TkRRZ01URTNJRE0wTVNBeE1UZFVNek0zSURFeE9GRXpNVGNnTVRFNElESTVOaUE1T0ZReU56UWdOVEpSTWpjMElERTRJRE14TkNBeE9Gb2lMejQ4Y0dGMGFDQnBaRDBpVFVwWUxUTXpMVlJGV0MxT0xUSTRJaUJrUFNKTk9UUWdNalV3VVRrMElETXhPU0F4TURRZ016Z3hWREV5TnlBME9EaFVNVFkwSURVM05sUXlNRElnTmpRelZESTBOQ0EyT1RWVU1qYzNJRGN5T1ZRek1ESWdOelV3U0RNeE5VZ3pNVGxSTXpNeklEYzFNQ0F6TXpNZ056UXhVVE16TXlBM016Z2dNekUySURjeU1GUXlOelVnTmpZM1ZESXlOaUExT0RGVU1UZzBJRFEwTTFReE5qY2dNalV3VkRFNE5DQTFPRlF5TWpVZ0xUZ3hWREkzTkNBdE1UWTNWRE14TmlBdE1qSXdWRE16TXlBdE1qUXhVVE16TXlBdE1qVXdJRE14T0NBdE1qVXdTRE14TlVnek1ESk1NamMwSUMweU1qWlJNVGd3SUMweE5ERWdNVE0zSUMweE5GUTVOQ0F5TlRCYUlpOCtQSEJoZEdnZ2FXUTlJazFLV0Mwek15MVVSVmd0U1MweFJEUTJNQ0lnWkQwaVRURXpNU0F5T0RsUk1UTXhJRE15TVNBeE5EY2dNelUwVkRJd015QTBNVFZVTXpBd0lEUTBNbEV6TmpJZ05EUXlJRE01TUNBME1UVlVOREU1SURNMU5WRTBNVGtnTXpJeklEUXdNaUF6TURoVU16WTBJREk1TWxFek5URWdNamt5SURNME1DQXpNREJVTXpJNElETXlObEV6TWpnZ016UXlJRE16TnlBek5UUlVNelUwSURNM01sUXpOamNnTXpjNFVUTTJPQ0F6TnpnZ016WTRJRE0zT1ZFek5qZ2dNemd5SURNMk1TQXpPRGhVTXpNMklETTVPVlF5T1RjZ05EQTFVVEkwT1NBME1EVWdNakkzSURNM09WUXlNRFFnTXpJMlVUSXdOQ0F6TURFZ01qSXpJREk1TVZReU56Z2dNamMwVkRNek1DQXlOVGxSTXprMklESXpNQ0F6T1RZZ01UWXpVVE01TmlBeE16VWdNemcxSURFd04xUXpOVElnTlRGVU1qZzVJRGRVTVRrMUlDMHhNRkV4TVRnZ0xURXdJRGcySURFNVZEVXpJRGczVVRVeklERXlOaUEzTkNBeE5ETlVNVEU0SURFMk1GRXhNek1nTVRZd0lERTBOaUF4TlRGVU1UWXdJREV5TUZFeE5qQWdPVFFnTVRReUlEYzJWREV4TVNBMU9GRXhNRGtnTlRjZ01UQTRJRFUzVkRFd055QTFOVkV4TURnZ05USWdNVEUxSURRM1ZERTBOaUF6TkZReU1ERWdNamRSTWpNM0lESTNJREkyTXlBek9GUXpNREVnTmpaVU16RTRJRGszVkRNeU15QXhNakpSTXpJeklERTFNQ0F6TURJZ01UWTBWREkxTkNBeE9ERlVNVGsxSURFNU5sUXhORGdnTWpNeFVURXpNU0F5TlRZZ01UTXhJREk0T1ZvaUx6NDhjR0YwYUNCcFpEMGlUVXBZTFRNekxWUkZXQzFPTFRKRElpQmtQU0pOTnpnZ016VlVOemdnTmpCVU9UUWdNVEF6VkRFek55QXhNakZSTVRZMUlERXlNU0F4T0RjZ09UWlVNakV3SURoUk1qRXdJQzB5TnlBeU1ERWdMVFl3VkRFNE1DQXRNVEUzVkRFMU5DQXRNVFU0VkRFek1DQXRNVGcxVkRFeE55QXRNVGswVVRFeE15QXRNVGswSURFd05DQXRNVGcxVkRrMUlDMHhOekpST1RVZ0xURTJPQ0F4TURZZ0xURTFObFF4TXpFZ0xURXlObFF4TlRjZ0xUYzJWREUzTXlBdE0xWTVUREUzTWlBNFVURTNNQ0EzSURFMk55QTJWREUyTVNBelZERTFNaUF4VkRFME1DQXdVVEV4TXlBd0lEazJJREUzV2lJdlBqeHdZWFJvSUdsa1BTSk5TbGd0TXpNdFZFVllMVWt0TVVRME5FVWlJR1E5SWswek15QXhOVGRSTXpNZ01qVTRJREV3T1NBek5EbFVNamd3SURRME1WRXpNekVnTkRReElETTNNQ0F6T1RKUk16ZzJJRFF5TWlBME1UWWdOREl5VVRReU9TQTBNaklnTkRNNUlEUXhORlEwTkRrZ016azBVVFEwT1NBek9ERWdOREV5SURJek5GUXpOelFnTmpoUk16YzBJRFF6SURNNE1TQXpOVlEwTURJZ01qWlJOREV4SURJM0lEUXlNaUF6TlZFME5ETWdOVFVnTkRZeklERXpNVkUwTmprZ01UVXhJRFEzTXlBeE5USlJORGMxSURFMU15QTBPRE1nTVRVelNEUTROMUUxTURZZ01UVXpJRFV3TmlBeE5EUlJOVEEySURFek9DQTFNREVnTVRFM1ZEUTRNU0EyTTFRME5Ea2dNVE5STkRNMklEQWdOREUzSUMwNFVUUXdPU0F0TVRBZ016a3pJQzB4TUZFek5Ua2dMVEV3SURNek5pQTFWRE13TmlBek5rd3pNREFnTlRGUk1qazVJRFV5SURJNU5pQTFNRkV5T1RRZ05EZ2dNamt5SURRMlVUSXpNeUF0TVRBZ01UY3lJQzB4TUZFeE1UY2dMVEV3SURjMUlETXdWRE16SURFMU4xcE5NelV4SURNeU9GRXpOVEVnTXpNMElETTBOaUF6TlRCVU16SXpJRE00TlZReU56Y2dOREExVVRJME1pQTBNRFVnTWpFd0lETTNORlF4TmpBZ01qa3pVVEV6TVNBeU1UUWdNVEU1SURFeU9WRXhNVGtnTVRJMklERXhPU0F4TVRoVU1URTRJREV3TmxFeE1UZ2dOakVnTVRNMklEUTBWREUzT1NBeU5sRXlNVGNnTWpZZ01qVTBJRFU1VkRJNU9DQXhNVEJSTXpBd0lERXhOQ0F6TWpVZ01qRTNWRE0xTVNBek1qaGFJaTgrUEhCaGRHZ2dhV1E5SWsxS1dDMHpNeTFVUlZndFRpMHlPU0lnWkQwaVRUWXdJRGMwT1V3Mk5DQTNOVEJSTmprZ056VXdJRGMwSURjMU1FZzROa3d4TVRRZ056STJVVEl3T0NBMk5ERWdNalV4SURVeE5GUXlPVFFnTWpVd1VUSTVOQ0F4T0RJZ01qZzBJREV4T1ZReU5qRWdNVEpVTWpJMElDMDNObFF4T0RZZ0xURTBNMVF4TkRVZ0xURTVORlF4TVRNZ0xUSXlOMVE1TUNBdE1qUTJVVGczSUMweU5Ea2dPRFlnTFRJMU1FZzNORkUyTmlBdE1qVXdJRFl6SUMweU5UQlVOVGdnTFRJME4xUTFOU0F0TWpNNFVUVTJJQzB5TXpjZ05qWWdMVEl5TlZFeU1qRWdMVFkwSURJeU1TQXlOVEJVTmpZZ056STFVVFUySURjek55QTFOU0EzTXpoUk5UVWdOelEySURZd0lEYzBPVm9pTHo0OGNHRjBhQ0JwWkQwaVRVcFlMVE16TFZSRldDMU9MVE5CSWlCa1BTSk5OemdnTXpjd1VUYzRJRE01TkNBNU5TQTBNVEpVTVRNNElEUXpNRkV4TmpJZ05ETXdJREU0TUNBME1UUlVNVGs1SURNM01WRXhPVGtnTXpRMklERTRNaUF6TWpoVU1UTTVJRE14TUZRNU5pQXpNamRVTnpnZ016Y3dXazAzT0NBMk1GRTNPQ0E0TkNBNU5TQXhNREpVTVRNNElERXlNRkV4TmpJZ01USXdJREU0TUNBeE1EUlVNVGs1SURZeFVURTVPU0F6TmlBeE9ESWdNVGhVTVRNNUlEQlVPVFlnTVRkVU56Z2dOakJhSWk4K1BIQmhkR2dnYVdROUlrMUtXQzB6TXkxVVJWZ3RUaTAwTlNJZ1pEMGlUVEV5T0NBMk1UbFJNVEl4SURZeU5pQXhNVGNnTmpJNFZERXdNU0EyTXpGVU5UZ2dOak0wU0RJMVZqWTRNRWcxT1RkV05qYzJVVFU1T1NBMk56QWdOakV4SURVMk1GUTJNalVnTkRRMFZqUTBNRWcxT0RWV05EUTBVVFU0TkNBME5EY2dOVGd5SURRMk5WRTFOemdnTlRBd0lEVTNNQ0ExTWpaVU5UVXpJRFUzTVZRMU1qZ2dOakF4VkRRNU9DQTJNVGxVTkRVM0lEWXlPVlEwTVRFZ05qTXpWRE0xTXlBMk16UlJNalkySURZek5DQXlOVEVnTmpNelZESXpNeUEyTWpKUk1qTXpJRFl5TWlBeU16TWdOakl4VVRJek1pQTJNVGtnTWpNeUlEUTVOMVl6TnpaSU1qZzJVVE0xT1NBek56Z2dNemMzSURNNE5WRTBNVE1nTkRBeElEUXhOaUEwTmpsUk5ERTJJRFEzTVNBME1UWWdORGN6VmpRNU0wZzBOVFpXTWpFelNEUXhObFl5TXpOUk5ERTFJREkyT0NBME1EZ2dNamc0VkRNNE15QXpNVGRVTXpRNUlETXlPRlF5T1RjZ016TXdVVEk1TUNBek16QWdNamcySURNek1FZ3lNekpXTVRrMlZqRXhORkV5TXpJZ05UY2dNak0zSURVeVVUSTBNeUEwTnlBeU9Ea2dORGRJTXpRd1NETTVNVkUwTWpnZ05EY2dORFV5SURVd1ZEVXdOU0EyTWxRMU5USWdPVEpVTlRnMElERTBObEUxT1RRZ01UY3lJRFU1T1NBeU1EQlVOakEzSURJME4xUTJNVElnTWpjd1ZqSTNNMGcyTlRKV01qY3dVVFkxTVNBeU5qY2dOak15SURFek4xUTJNVEFnTTFZd1NESTFWalEyU0RVNFVURXdNQ0EwTnlBeE1Ea2dORGxVTVRJNElEWXhWall4T1ZvaUx6NDhjR0YwYUNCcFpEMGlUVXBZTFRNekxWUkZXQzFPTFRjeklpQmtQU0pOTWprMUlETXhObEV5T1RVZ016VTJJREkyT0NBek9EVlVNVGt3SURReE5GRXhOVFFnTkRFMElERXlPQ0EwTURGUk9UZ2dNemd5SURrNElETTBPVkU1TnlBek5EUWdPVGdnTXpNMlZERXhOQ0F6TVRKVU1UVTNJREk0TjFFeE56VWdNamd5SURJd01TQXlOemhVTWpRMUlESTJPVlF5TnpjZ01qVTJVVEk1TkNBeU5EZ2dNekV3SURJek5sUXpORElnTVRrMVZETTFPU0F4TXpOUk16VTVJRGN4SURNeU1TQXpNVlF4T1RnZ0xURXdTREU1TUZFeE16Z2dMVEV3SURrMElESTJURGcySURFNVREYzNJREV3VVRjeElEUWdOalVnTFRGTU5UUWdMVEV4U0RRMlNEUXlVVE01SUMweE1TQXpNeUF0TlZZM05GWXhNekpSTXpNZ01UVXpJRE0xSURFMU4xUTBOU0F4TmpKSU5UUlJOallnTVRZeUlEY3dJREUxT0ZRM05TQXhORFpVT0RJZ01URTVWREV3TVNBM04xRXhNellnTWpZZ01UazRJREkyVVRJNU5TQXlOaUF5T1RVZ01UQTBVVEk1TlNBeE16TWdNamMzSURFMU1WRXlOVGNnTVRjMUlERTVOQ0F4T0RkVU1URXhJREl4TUZFM05TQXlNamNnTlRRZ01qVTJWRE16SURNeE9GRXpNeUF6TlRjZ05UQWdNemcwVkRreklEUXlORlF4TkRNZ05EUXlWREU0TnlBME5EZElNVGs0VVRJek9DQTBORGNnTWpZNElEUXpNa3d5T0RNZ05ESTBUREk1TWlBME16RlJNekF5SURRME1DQXpNVFFnTkRRNFNETXlNa2d6TWpaUk16STVJRFEwT0NBek16VWdORFF5VmpNeE1Fd3pNamtnTXpBMFNETXdNVkV5T1RVZ016RXdJREk1TlNBek1UWmFJaTgrUEhCaGRHZ2dhV1E5SWsxS1dDMHpNeTFVUlZndFRpMDNOQ0lnWkQwaVRUSTNJRFF5TWxFNE1DQTBNallnTVRBNUlEUTNPRlF4TkRFZ05qQXdWall4TlVneE9ERldORE14U0RNeE5sWXpPRFZJTVRneFZqSTBNVkV4T0RJZ01URTJJREU0TWlBeE1EQlVNVGc1SURZNFVUSXdNeUF5T1NBeU16Z2dNamxSTWpneUlESTVJREk1TWlBeE1EQlJNamt6SURFd09DQXlPVE1nTVRRMlZqRTRNVWd6TXpOV01UUTJWakV6TkZFek16TWdOVGNnTWpreElERTNVVEkyTkNBdE1UQWdNakl4SUMweE1GRXhPRGNnTFRFd0lERTJNaUF5VkRFeU5DQXpNMVF4TURVZ05qaFVPVGdnTVRBd1VUazNJREV3TnlBNU55QXlORGhXTXpnMVNERTRWalF5TWtneU4xb2lMejQ4Y0dGMGFDQnBaRDBpVFVwWUxUTXpMVlJGV0MxT0xUWTVJaUJrUFNKTk5qa2dOakE1VVRZNUlEWXpOeUE0TnlBMk5UTlVNVE14SURZMk9WRXhOVFFnTmpZM0lERTNNU0EyTlRKVU1UZzRJRFl3T1ZFeE9EZ2dOVGM1SURFM01TQTFOalJVTVRJNUlEVTBPVkV4TURRZ05UUTVJRGczSURVMk5GUTJPU0EyTURsYVRUSTBOeUF3VVRJek1pQXpJREUwTXlBelVURXpNaUF6SURFd05pQXpWRFUySURGTU16UWdNRWd5TmxZME5rZzBNbEUzTUNBME5pQTVNU0EwT1ZFeE1EQWdOVE1nTVRBeUlEWXdWREV3TkNBeE1ESldNakExVmpJNU0xRXhNRFFnTXpRMUlERXdNaUF6TlRsVU9EZ2dNemM0VVRjMElETTROU0EwTVNBek9EVklNekJXTkRBNFVUTXdJRFF6TVNBek1pQTBNekZNTkRJZ05ETXlVVFV5SURRek15QTNNQ0EwTXpSVU1UQTJJRFF6TmxFeE1qTWdORE0zSURFME1pQTBNemhVTVRjeElEUTBNVlF4T0RJZ05EUXlTREU0TlZZMk1sRXhPVEFnTlRJZ01UazNJRFV3VkRJek1pQTBOa2d5TlRWV01FZ3lORGRhSWk4K1BIQmhkR2dnYVdROUlrMUtXQzB6TXkxVVJWZ3RUaTAyUkNJZ1pEMGlUVFF4SURRMlNEVTFVVGswSURRMklERXdNaUEyTUZZMk9GRXhNRElnTnpjZ01UQXlJRGt4VkRFd01pQXhNakpVTVRBeklERTJNVlF4TURNZ01qQXpVVEV3TXlBeU16UWdNVEF6SURJMk9WUXhNRElnTXpJNFZqTTFNVkU1T1NBek56QWdPRGdnTXpjMlZEUXpJRE00TlVneU5WWTBNRGhSTWpVZ05ETXhJREkzSURRek1Vd3pOeUEwTXpKUk5EY2dORE16SURZMUlEUXpORlF4TURJZ05ETTJVVEV4T1NBME16Y2dNVE00SURRek9GUXhOamNnTkRReFZERTNPQ0EwTkRKSU1UZ3hWalF3TWxFeE9ERWdNelkwSURFNE1pQXpOalJVTVRnM0lETTJPVlF4T1RrZ016ZzBWREl4T0NBME1ESlVNalEzSURReU1WUXlPRFVnTkRNM1VUTXdOU0EwTkRJZ016TTJJRFEwTWxFek5URWdORFF5SURNMk5DQTBOREJVTXpnM0lEUXpORlEwTURZZ05ESTJWRFF5TVNBME1UZFVORE15SURRd05sUTBOREVnTXprMVZEUTBPQ0F6T0RSVU5EVXlJRE0zTkZRME5UVWdNelkyVERRMU55QXpOakZNTkRZd0lETTJOVkUwTmpNZ016WTVJRFEyTmlBek56TlVORGMxSURNNE5GUTBPRGdnTXprM1ZEVXdNeUEwTVRCVU5USXpJRFF5TWxRMU5EWWdORE15VkRVM01pQTBNemxVTmpBeklEUTBNbEUzTWprZ05EUXlJRGMwTUNBek1qbFJOelF4SURNeU1pQTNOREVnTVRrd1ZqRXdORkUzTkRFZ05qWWdOelF6SURVNVZEYzFOQ0EwT1ZFM056VWdORFlnT0RBeklEUTJTRGd4T1ZZd1NEZ3hNVXczT0RnZ01WRTNOalFnTWlBM016Y2dNbFEyT1RrZ00xRTFPVFlnTXlBMU9EY2dNRWcxTnpsV05EWklOVGsxVVRZMU5pQTBOaUEyTlRZZ05qSlJOalUzSURZMElEWTFOeUF5TURCUk5qVTJJRE16TlNBMk5UVWdNelF6VVRZME9TQXpOekVnTmpNMUlETTROVlEyTVRFZ05EQXlWRFU0TlNBME1EUlJOVFF3SURRd05DQTFNRFlnTXpjd1VUUTNPU0F6TkRNZ05EY3lJRE14TlZRME5qUWdNak15VmpFMk9GWXhNRGhSTkRZMElEYzRJRFEyTlNBMk9GUTBOamdnTlRWVU5EYzNJRFE1VVRRNU9DQTBOaUExTWpZZ05EWklOVFF5VmpCSU5UTTBURFV4TUNBeFVUUTROeUF5SURRMk1DQXlWRFF5TWlBelVUTXhPU0F6SURNeE1DQXdTRE13TWxZME5rZ3pNVGhSTXpjNUlEUTJJRE0zT1NBMk1sRXpPREFnTmpRZ016Z3dJREl3TUZFek56a2dNek0xSURNM09DQXpORE5STXpjeUlETTNNU0F6TlRnZ016ZzFWRE16TkNBME1ESlVNekE0SURRd05GRXlOak1nTkRBMElESXlPU0F6TnpCUk1qQXlJRE0wTXlBeE9UVWdNekUxVkRFNE55QXlNekpXTVRZNFZqRXdPRkV4T0RjZ056Z2dNVGc0SURZNFZERTVNU0ExTlZReU1EQWdORGxSTWpJeElEUTJJREkwT1NBME5rZ3lOalZXTUVneU5UZE1Nak0wSURGUk1qRXdJRElnTVRneklESlVNVFExSUROUk5ESWdNeUF6TXlBd1NESTFWalEyU0RReFdpSXZQanh3WVhSb0lHbGtQU0pOU2xndE16TXRWRVZZTFU0dE5qRWlJR1E5SWsweE16Y2dNekExVkRFeE5TQXpNRFZVTnpnZ016SXdWRFl6SURNMU9WRTJNeUF6T1RRZ09UY2dOREl4VkRJeE9DQTBORGhSTWpreElEUTBPQ0F6TXpZZ05ERTJWRE01TmlBek5EQlJOREF4SURNeU5pQTBNREVnTXpBNVZEUXdNaUF4T1RSV01USTBVVFF3TWlBM05pQTBNRGNnTlRoVU5ESTRJRFF3VVRRME15QTBNQ0EwTkRnZ05UWlVORFV6SURFd09WWXhORFZJTkRrelZqRXdObEUwT1RJZ05qWWdORGt3SURVNVVUUTRNU0F5T1NBME5UVWdNVEpVTkRBd0lDMDJWRE0xTXlBeE1sUXpNamtnTlRSV05UaE1NekkzSURVMVVUTXlOU0ExTWlBek1qSWdORGxVTXpFMElEUXdWRE13TWlBeU9WUXlPRGNnTVRkVU1qWTVJRFpVTWpRM0lDMHlWREl5TVNBdE9GUXhPVEFnTFRFeFVURXpNQ0F0TVRFZ09ESWdNakJVTXpRZ01UQTNVVE0wSURFeU9DQTBNU0F4TkRkVU5qZ2dNVGc0VkRFeE5pQXlNalZVTVRrMElESTFNMVF6TURRZ01qWTRTRE14T0ZZeU9UQlJNekU0SURNeU5DQXpNVElnTXpRd1VUSTVNQ0EwTVRFZ01qRTFJRFF4TVZFeE9UY2dOREV4SURFNE1TQTBNVEJVTVRVMklEUXdObFF4TkRnZ05EQXpVVEUzTUNBek9EZ2dNVGN3SURNMU9WRXhOekFnTXpNMElERTFOQ0F6TWpCYVRURXlOaUF4TURaUk1USTJJRGMxSURFMU1DQTFNVlF5TURrZ01qWlJNalEzSURJMklESTNOaUEwT1ZRek1UVWdNVEE1VVRNeE55QXhNVFlnTXpFNElERTNOVkV6TVRnZ01qTXpJRE14TnlBeU16TlJNekE1SURJek15QXlPVFlnTWpNeVZESTFNU0F5TWpOVU1Ua3pJREl3TTFReE5EY2dNVFkyVkRFeU5pQXhNRFphSWk4K1BIQmhkR2dnYVdROUlrMUtXQzB6TXkxVVJWZ3RUaTAyTlNJZ1pEMGlUVEk0SURJeE9GRXlPQ0F5TnpNZ05EZ2dNekU0VkRrNElETTVNVlF4TmpNZ05ETXpWREl5T1NBME5EaFJNamd5SURRME9DQXpNakFnTkRNd1ZETTNPQ0F6T0RCVU5EQTJJRE14TmxRME1UVWdNalExVVRReE5TQXlNemdnTkRBNElESXpNVWd4TWpaV01qRTJVVEV5TmlBMk9DQXlNallnTXpaUk1qUTJJRE13SURJM01DQXpNRkV6TVRJZ016QWdNelF5SURZeVVUTTFPU0EzT1NBek5qa2dNVEEwVERNM09TQXhNamhSTXpneUlERXpNU0F6T1RVZ01UTXhTRE01T0ZFME1UVWdNVE14SURReE5TQXhNakZSTkRFMUlERXhOeUEwTVRJZ01UQTRVVE01TXlBMU15QXpORGtnTWpGVU1qVXdJQzB4TVZFeE5UVWdMVEV4SURreUlEVTRWREk0SURJeE9GcE5Nek16SURJM05WRXpNaklnTkRBeklESXpPQ0EwTVRGSU1qTTJVVEl5T0NBME1URWdNakl3SURReE1GUXhPVFVnTkRBeVZERTJOaUF6T0RGVU1UUXpJRE0wTUZReE1qY2dNamMwVmpJMk4wZ3pNek5XTWpjMVdpSXZQanh3WVhSb0lHbGtQU0pOU2xndE16TXRWRVZZTFU0dE5qUWlJR1E5SWswek56WWdORGsxVVRNM05pQTFNVEVnTXpjMklEVXpOVlF6TnpjZ05UWTRVVE0zTnlBMk1UTWdNelkzSURZeU5GUXpNVFlnTmpNM1NESTVPRlkyTmpCUk1qazRJRFk0TXlBek1EQWdOamd6VERNeE1DQTJPRFJSTXpJd0lEWTROU0F6TXprZ05qZzJWRE0zTmlBMk9EaFJNemt6SURZNE9TQTBNVE1nTmprd1ZEUTBNeUEyT1ROVU5EVTBJRFk1TkVnME5UZFdNemt3VVRRMU55QTROQ0EwTlRnZ09ERlJORFl4SURZeElEUTNNaUExTlZRMU1UY2dORFpJTlRNMVZqQlJOVE16SURBZ05EVTVJQzAxVkRNNE1DQXRNVEZJTXpjelZqUTBURE0yTlNBek4xRXpNRGNnTFRFeElESXpOU0F0TVRGUk1UVTRJQzB4TVNBNU5pQTFNRlF6TkNBeU1UVlJNelFnTXpFMUlEazNJRE0zT0ZReU5EUWdORFF5VVRNeE9TQTBORElnTXpjMklETTVNMVkwT1RWYVRUTTNNeUF6TkRKUk16STRJRFF3TlNBeU5qQWdOREExVVRJeE1TQTBNRFVnTVRjeklETTJPVkV4TkRZZ016UXhJREV6T1NBek1EVlVNVE14SURJeE1WRXhNekVnTVRVMUlERXpPQ0F4TWpCVU1UY3pJRFU1VVRJd015QXlOaUF5TlRFZ01qWlJNekl5SURJMklETTNNeUF4TUROV016UXlXaUl2UGp4d1lYUm9JR2xrUFNKTlNsZ3RNek10VkVWWUxVNHRNakFpSUdROUlpSXZQanh3WVhSb0lHbGtQU0pOU2xndE16TXRWRVZZTFU0dE5qTWlJR1E5SWswek56QWdNekExVkRNME9TQXpNRFZVTXpFeklETXlNRlF5T1RjZ016VTRVVEk1TnlBek9ERWdNekV5SURNNU5sRXpNVGNnTkRBeElETXhOeUEwTURKVU16QTNJRFF3TkZFeU9ERWdOREE0SURJMU9DQTBNRGhSTWpBNUlEUXdPQ0F4TnpnZ016YzJVVEV6TVNBek1qa2dNVE14SURJeE9WRXhNekVnTVRNM0lERTJNaUE1TUZFeU1ETWdNamtnTWpjeUlESTVVVE14TXlBeU9TQXpNemdnTlRWVU16YzBJREV4TjFFek56WWdNVEkxSURNM09TQXhNamRVTXprMUlERXlPVWcwTURsUk5ERTFJREV5TXlBME1UVWdNVEl3VVRReE5TQXhNVFlnTkRFeElERXdORlF6T1RVZ056RlVNelkySURNelZETXhPQ0F5VkRJME9TQXRNVEZSTVRZeklDMHhNU0E1T1NBMU0xUXpOQ0F5TVRSUk16UWdNekU0SURrNUlETTRNMVF5TlRBZ05EUTRWRE0zTUNBME1qRlVOREEwSURNMU4xRTBNRFFnTXpNMElETTROeUF6TWpCYUlpOCtQSEJoZEdnZ2FXUTlJazFLV0Mwek15MVVSVmd0VGkwMlJpSWdaRDBpVFRJNElESXhORkV5T0NBek1Ea2dPVE1nTXpjNFZESTFNQ0EwTkRoUk16UXdJRFEwT0NBME1EVWdNemd3VkRRM01TQXlNVFZSTkRjeElERXlNQ0EwTURjZ05UVlVNalV3SUMweE1GRXhOVE1nTFRFd0lEa3hJRFUzVkRJNElESXhORnBOTWpVd0lETXdVVE0zTWlBek1DQXpOeklnTVRrelZqSXlOVll5TlRCUk16Y3lJREkzTWlBek56RWdNamc0VkRNMk5DQXpNalpVTXpRNElETTJNbFF6TVRjZ016a3dWREkyT0NBME1UQlJNall6SURReE1TQXlOVElnTkRFeFVUSXlNaUEwTVRFZ01UazFJRE01T1ZFeE5USWdNemMzSURFek9TQXpNemhVTVRJMklESTBObFl5TWpaUk1USTJJREV6TUNBeE5EVWdPVEZSTVRjM0lETXdJREkxTUNBek1Gb2lMejQ4Y0dGMGFDQnBaRDBpVFVwWUxUTXpMVlJGV0MxT0xUWkZJaUJrUFNKTk5ERWdORFpJTlRWUk9UUWdORFlnTVRBeUlEWXdWalk0VVRFd01pQTNOeUF4TURJZ09URlVNVEF5SURFeU1sUXhNRE1nTVRZeFZERXdNeUF5TUROUk1UQXpJREl6TkNBeE1ETWdNalk1VkRFd01pQXpNamhXTXpVeFVUazVJRE0zTUNBNE9DQXpOelpVTkRNZ016ZzFTREkxVmpRd09GRXlOU0EwTXpFZ01qY2dORE14VERNM0lEUXpNbEUwTnlBME16TWdOalVnTkRNMFZERXdNaUEwTXpaUk1URTVJRFF6TnlBeE16Z2dORE00VkRFMk55QTBOREZVTVRjNElEUTBNa2d4T0RGV05EQXlVVEU0TVNBek5qUWdNVGd5SURNMk5GUXhPRGNnTXpZNVZERTVPU0F6T0RSVU1qRTRJRFF3TWxReU5EY2dOREl4VkRJNE5TQTBNemRSTXpBMUlEUTBNaUF6TXpZZ05EUXlVVFExTUNBME16Z2dORFl6SURNeU9WRTBOalFnTXpJeUlEUTJOQ0F4T1RCV01UQTBVVFEyTkNBMk5pQTBOallnTlRsVU5EYzNJRFE1VVRRNU9DQTBOaUExTWpZZ05EWklOVFF5VmpCSU5UTTBURFV4TUNBeFVUUTROeUF5SURRMk1DQXlWRFF5TWlBelVUTXhPU0F6SURNeE1DQXdTRE13TWxZME5rZ3pNVGhSTXpjNUlEUTJJRE0zT1NBMk1sRXpPREFnTmpRZ016Z3dJREl3TUZFek56a2dNek0xSURNM09DQXpORE5STXpjeUlETTNNU0F6TlRnZ016ZzFWRE16TkNBME1ESlVNekE0SURRd05GRXlOak1nTkRBMElESXlPU0F6TnpCUk1qQXlJRE0wTXlBeE9UVWdNekUxVkRFNE55QXlNekpXTVRZNFZqRXdPRkV4T0RjZ056Z2dNVGc0SURZNFZERTVNU0ExTlZReU1EQWdORGxSTWpJeElEUTJJREkwT1NBME5rZ3lOalZXTUVneU5UZE1Nak0wSURGUk1qRXdJRElnTVRneklESlVNVFExSUROUk5ESWdNeUF6TXlBd1NESTFWalEyU0RReFdpSXZQanh3WVhSb0lHbGtQU0pOU2xndE16TXRWRVZZTFU0dE1rUWlJR1E5SWsweE1TQXhOemxXTWpVeVNESTNOMVl4TnpsSU1URmFJaTgrUEhCaGRHZ2dhV1E5SWsxS1dDMHpNeTFVUlZndFRpMDNOaUlnWkQwaVRUTXpPQ0EwTXpGUk16UTBJRFF5T1NBME1qSWdOREk1VVRRM09TQTBNamtnTlRBeklEUXpNVWcxTURoV016ZzFTRFE1TjFFME16a2dNemd4SURReU15QXpORFZSTkRJeElETTBNU0F6TlRZZ01UY3lWREk0T0NBdE1sRXlPRE1nTFRFeElESTJNeUF0TVRGUk1qUTBJQzB4TVNBeU16a2dMVEpST1RrZ016VTVJRGs0SURNMk5GRTVNeUF6TnpnZ09ESWdNemd4VkRReklETTROVWd4T1ZZME16RklNalZNTXpNZ05ETXdVVFF4SURRek1DQTFNeUEwTXpCVU56a2dORE13VkRFd05DQTBNamxVTVRJeUlEUXlPRkV5TVRjZ05ESTRJREl6TWlBME16RklNalF3VmpNNE5VZ3lNalpSTVRnM0lETTROQ0F4T0RRZ016Y3dVVEU0TkNBek5qWWdNak0xSURJek5Fd3lPRFlnTVRBeVRETTNOeUF6TkRGV016UTVVVE0zTnlBek5qTWdNelkzSURNM01sUXpORGtnTXpnelZETXpOU0F6T0RWSU16TXhWalF6TVVnek16aGFJaTgrUEhCaGRHZ2dhV1E5SWsxS1dDMHpNeTFVUlZndFRpMDJReUlnWkQwaVRUUXlJRFEyU0RVMlVUazFJRFEySURFd015QTJNRlkyT0ZFeE1ETWdOemNnTVRBeklEa3hWREV3TXlBeE1qUlVNVEEwSURFMk4xUXhNRFFnTWpFM1ZERXdOQ0F5TnpKVU1UQTBJRE15T1ZFeE1EUWdNelkySURFd05DQTBNRGRVTVRBMElEUTRNbFF4TURRZ05UUXlWREV3TXlBMU9EWlVNVEF6SURZd00xRXhNREFnTmpJeUlEZzVJRFl5T0ZRME5DQTJNemRJTWpaV05qWXdVVEkySURZNE15QXlPQ0EyT0ROTU16Z2dOamcwVVRRNElEWTROU0EyTnlBMk9EWlVNVEEwSURZNE9GRXhNakVnTmpnNUlERTBNU0EyT1RCVU1UY3hJRFk1TTFReE9ESWdOamswU0RFNE5WWXpOemxSTVRnMUlEWXlJREU0TmlBMk1GRXhPVEFnTlRJZ01UazRJRFE1VVRJeE9TQTBOaUF5TkRjZ05EWklNall6VmpCSU1qVTFUREl6TWlBeFVUSXdPU0F5SURFNE15QXlWREUwTlNBelZERXdOeUF6VkRVM0lERk1NelFnTUVneU5sWTBOa2cwTWxvaUx6NDhjR0YwYUNCcFpEMGlUVXBZTFRNekxWUkZXQzFPTFRjMUlpQmtQU0pOTXpneklEVTRVVE15TnlBdE1UQWdNalUySUMweE1FZ3lORGxSTVRJMElDMHhNQ0F4TURVZ09EbFJNVEEwSURrMklERXdNeUF5TWpaUk1UQXlJRE16TlNBeE1ESWdNelE0VkRrMklETTJPVkU0TmlBek9EVWdNellnTXpnMVNESTFWalF3T0ZFeU5TQTBNekVnTWpjZ05ETXhURE00SURRek1sRTBPQ0EwTXpNZ05qY2dORE0wVkRFd05TQTBNelpSTVRJeUlEUXpOeUF4TkRJZ05ETTRWREUzTWlBME5ERlVNVGcwSURRME1rZ3hPRGRXTWpZeFVURTRPQ0EzTnlBeE9UQWdOalJSTVRreklEUTVJREl3TkNBME1GRXlNalFnTWpZZ01qWTBJREkyVVRJNU1DQXlOaUF6TVRFZ016VlVNelF6SURVNFZETTJNeUE1TUZRek56VWdNVEl3VkRNM09TQXhORFJSTXpjNUlERTBOU0F6TnprZ01UWXhWRE00TUNBeU1ERlVNemd3SURJME9GWXpNVFZSTXpnd0lETTJNU0F6TnpBZ016Y3lWRE15TUNBek9EVklNekF5VmpRek1WRXpNRFFnTkRNeElETTNPQ0EwTXpaVU5EVTNJRFEwTWtnME5qUldNalkwVVRRMk5DQTROQ0EwTmpVZ09ERlJORFk0SURZeElEUTNPU0ExTlZRMU1qUWdORFpJTlRReVZqQlJOVFF3SURBZ05EWTNJQzAxVkRNNU1DQXRNVEZJTXpnelZqVTRXaUl2UGp4d1lYUm9JR2xrUFNKTlNsZ3RNek10VkVWWUxVNHROallpSUdROUlrMHlOek1nTUZFeU5UVWdNeUF4TkRZZ00xRTBNeUF6SURNMElEQklNalpXTkRaSU5ESlJOekFnTkRZZ09URWdORGxST1RrZ05USWdNVEF6SURZd1VURXdOQ0EyTWlBeE1EUWdNakkwVmpNNE5VZ3pNMVkwTXpGSU1UQTBWalE1TjB3eE1EVWdOVFkwVERFd055QTFOelJSTVRJMklEWXpPU0F4TnpFZ05qWTRWREkyTmlBM01EUlJNalkzSURjd05DQXlOelVnTnpBMFZESTRPU0EzTURWUk16TXdJRGN3TWlBek5URWdOamM1VkRNM01pQTJNamRSTXpjeUlEWXdOQ0F6TlRnZ05Ua3dWRE15TVNBMU56WlVNamcwSURVNU1GUXlOekFnTmpJM1VUSTNNQ0EyTkRjZ01qZzRJRFkyTjBneU9EUlJNamd3SURZMk9DQXlOek1nTmpZNFVUSTBOU0EyTmpnZ01qSXpJRFkwTjFReE9Ea2dOVGt5VVRFNE15QTFOeklnTVRneUlEUTVOMVkwTXpGSU1qa3pWak00TlVneE9EVldNakkxVVRFNE5TQTJNeUF4T0RZZ05qRlVNVGc1SURVM1ZERTVOQ0ExTkZReE9Ua2dOVEZVTWpBMklEUTVWREl4TXlBME9GUXlNaklnTkRkVU1qTXhJRFEzVkRJME1TQTBObFF5TlRFZ05EWklNamd5VmpCSU1qY3pXaUl2UGp4d1lYUm9JR2xrUFNKTlNsZ3RNek10VkVWWUxVNHROeklpSUdROUlrMHpOaUEwTmtnMU1GRTRPU0EwTmlBNU55QTJNRlkyT0ZFNU55QTNOeUE1TnlBNU1WUTVPQ0F4TWpKVU9UZ2dNVFl4VkRrNElESXdNMUU1T0NBeU16UWdPVGdnTWpZNVZEazRJRE15T0V3NU55QXpOVEZST1RRZ016Y3dJRGd6SURNM05sUXpPQ0F6T0RWSU1qQldOREE0VVRJd0lEUXpNU0F5TWlBME16Rk1NeklnTkRNeVVUUXlJRFF6TXlBMk1DQTBNelJVT1RZZ05ETTJVVEV4TWlBME16Y2dNVE14SURRek9GUXhOakFnTkRReFZERTNNU0EwTkRKSU1UYzBWak0zTTFFeU1UTWdORFF4SURJM01TQTBOREZJTWpjM1VUTXlNaUEwTkRFZ016UXpJRFF4T1ZRek5qUWdNemN6VVRNMk5DQXpOVElnTXpVeElETXpOMVF6TVRNZ016SXlVVEk0T0NBek1qSWdNamMySURNek9GUXlOak1nTXpjeVVUSTJNeUF6T0RFZ01qWTFJRE00T0ZReU56QWdOREF3VkRJM015QTBNRFZSTWpjeElEUXdOeUF5TlRBZ05EQXhVVEl6TkNBek9UTWdNakkySURNNE5sRXhOemtnTXpReElERTNPU0F5TURkV01UVTBVVEUzT1NBeE5ERWdNVGM1SURFeU4xUXhOemtnTVRBeFZERTRNQ0E0TVZReE9EQWdOalpXTmpGUk1UZ3hJRFU1SURFNE15QTFOMVF4T0RnZ05UUlVNVGt6SURVeFZESXdNQ0EwT1ZReU1EY2dORGhVTWpFMklEUTNWREl5TlNBME4xUXlNelVnTkRaVU1qUTFJRFEyU0RJM05sWXdTREkyTjFFeU5Ea2dNeUF4TkRBZ00xRXpOeUF6SURJNElEQklNakJXTkRaSU16WmFJaTgrUEhCaGRHZ2dhV1E5SWsxS1dDMHpNeTFVUlZndFRpMDNNQ0lnWkQwaVRUTTJJQzB4TkRoSU5UQlJPRGtnTFRFME9DQTVOeUF0TVRNMFZpMHhNalpST1RjZ0xURXhPU0E1TnlBdE1UQTNWRGszSUMwM04xUTVPQ0F0TXpoVU9UZ2dObFE1T0NBMU5WUTVPQ0F4TURaUk9UZ2dNVFF3SURrNElERTNOMVE1T0NBeU5ETlVPVGdnTWprMlZEazNJRE16TlZRNU55QXpOVEZST1RRZ016Y3dJRGd6SURNM05sUXpPQ0F6T0RWSU1qQldOREE0VVRJd0lEUXpNU0F5TWlBME16Rk1NeklnTkRNeVVUUXlJRFF6TXlBMk1TQTBNelJVT1RnZ05ETTJVVEV4TlNBME16Y2dNVE0xSURRek9GUXhOalVnTkRReFZERTNOaUEwTkRKSU1UYzVWalF4Tmt3eE9EQWdNemt3VERFNE9DQXpPVGRSTWpRM0lEUTBNU0F6TWpZZ05EUXhVVFF3TnlBME5ERWdORFkwSURNM04xUTFNaklnTWpFMlVUVXlNaUF4TVRVZ05EVTNJRFV5VkRNeE1DQXRNVEZSTWpReUlDMHhNU0F4T1RBZ016Tk1NVGd5SURRd1ZpMDBOVll0TVRBeFVURTRNaUF0TVRJNElERTROQ0F0TVRNMFZERTVOU0F0TVRRMVVUSXhOaUF0TVRRNElESTBOQ0F0TVRRNFNESTJNRll0TVRrMFNESTFNa3d5TWpnZ0xURTVNMUV5TURVZ0xURTVNaUF4TnpnZ0xURTVNbFF4TkRBZ0xURTVNVkV6TnlBdE1Ua3hJREk0SUMweE9UUklNakJXTFRFME9FZ3pObHBOTkRJMElESXhPRkUwTWpRZ01qa3lJRE01TUNBek5EZFVNekExSURRd01sRXlNelFnTkRBeUlERTRNaUF6TXpkV09UaFJNakl5SURJMklESTVOQ0F5TmxFek5EVWdNallnTXpnMElEZ3dWRFF5TkNBeU1UaGFJaTgrUEhCaGRHZ2dhV1E5SWsxS1dDMHpNeTFVUlZndFRpMUJNQ0lnWkQwaUlpOCtQSEJoZEdnZ2FXUTlJazFLV0Mwek15MVVSVmd0U1MweFJEWkdReUlnWkQwaVRUTTBJREUxTmxFek5DQXlOekFnTVRJd0lETTFObFF6TURrZ05EUXlVVE0zT1NBME5ESWdOREl4SURRd01sUTBOemdnTXpBMFVUUTROQ0F5TnpVZ05EZzFJREl6TjFZeU1EaFJOVE0wSURJNE1pQTFOakFnTXpjMFVUVTJOQ0F6T0RnZ05UWTJJRE01TUZRMU9ESWdNemt6VVRZd015QXpPVE1nTmpBeklETTROVkUyTURNZ016YzJJRFU1TkNBek5EWlVOVFU0SURJMk1WUTBPVGNnTVRZeFREUTROaUF4TkRkTU5EZzNJREV5TTFFME9Ea2dOamNnTkRrMUlEUTNWRFV4TkNBeU5sRTFNamdnTWpnZ05UUXdJRE0zVkRVMU55QTJNRkUxTlRrZ05qY2dOVFl5SURZNFZEVTNOeUEzTUZFMU9UY2dOekFnTlRrM0lEWXlVVFU1TnlBMU5pQTFPVEVnTkROUk5UYzVJREU1SURVMU5pQTFWRFV4TWlBdE1UQklOVEExVVRRek9DQXRNVEFnTkRFMElEWXlURFF4TVNBMk9VdzBNREFnTmpGUk16a3dJRFV6SURNM01DQTBNVlF6TWpVZ01UaFVNalkzSUMweVZESXdNeUF0TVRGUk1USTBJQzB4TVNBM09TQXpPVlF6TkNBeE5UWmFUVEl3T0NBeU5sRXlOVGNnTWpZZ016QTJJRFEzVkRNM09TQTVNRXcwTURNZ01URXlVVFF3TVNBeU5UVWdNemsySURJNU1GRXpPRElnTkRBMUlETXdOQ0EwTURWUk1qTTFJRFF3TlNBeE9ETWdNek15VVRFMU5pQXlPVElnTVRNNUlESXlORlF4TWpFZ01USXdVVEV5TVNBM01TQXhORFlnTkRsVU1qQTRJREkyV2lJdlBqeHdZWFJvSUdsa1BTSk5TbGd0TXpNdFZFVllMVTR0TkVNaUlHUTlJazB4TWpnZ05qSXlVVEV5TVNBMk1qa2dNVEUzSURZek1WUXhNREVnTmpNMFZEVTRJRFl6TjBneU5WWTJPRE5JTXpaUk5EZ2dOamd3SURFNE1pQTJPREJSTXpJMElEWTRNQ0F6TkRnZ05qZ3pTRE0yTUZZMk16ZElNek16VVRJM015QTJNemNnTWpVNElEWXpOVlF5TXpNZ05qSXlUREl6TWlBek5ESldNVEk1VVRJek1pQTFOeUF5TXpjZ05USlJNalF6SURRM0lETXhNeUEwTjFFek9EUWdORGNnTkRFd0lEVXpVVFEzTUNBM01DQTBPVGdnTVRFd1ZEVXpOaUF5TWpGUk5UTTJJREl5TmlBMU16Y2dNak00VkRVME1DQXlOakZVTlRReUlESTNNbFExTmpJZ01qY3pTRFU0TWxZeU5qaFJOVGd3SURJMk5TQTFOamdnTVRNM1ZEVTFOQ0ExVmpCSU1qVldORFpJTlRoUk1UQXdJRFEzSURFd09TQTBPVlF4TWpnZ05qRldOakl5V2lJdlBqeHdZWFJvSUdsa1BTSk5TbGd0TXpNdFZFVllMVTR0TmpjaUlHUTlJazB6TWprZ05EQTVVVE0zTXlBME5UTWdOREk1SURRMU0xRTBOVGtnTkRVeklEUTNNaUEwTXpSVU5EZzFJRE01TmxFME9EVWdNemd5SURRM05pQXpOekZVTkRRNUlETTJNRkUwTVRZZ016WXdJRFF4TWlBek9UQlJOREV3SURRd05DQTBNVFVnTkRFeFVUUXhOU0EwTVRJZ05ERTJJRFF4TkZZME1UVlJNemc0SURReE1pQXpOak1nTXprelVUTTFOU0F6T0RnZ016VTFJRE00TmxFek5UVWdNemcxSURNMU9TQXpPREZVTXpZNElETTJPVlF6TnprZ016VXhWRE00T0NBek1qVlVNemt5SURJNU1sRXpPVElnTWpNd0lETTBNeUF4T0RkVU1qSXlJREUwTTFFeE56SWdNVFF6SURFeU15QXhOekZSTVRFeUlERTFNeUF4TVRJZ01UTXpVVEV4TWlBNU9DQXhNemdnT0RGUk1UUTNJRGMxSURFMU5TQTNOVlF5TWpjZ056TlJNekV4SURjeUlETXpOU0EyTjFFek9UWWdOVGdnTkRNeElESTJVVFEzTUNBdE1UTWdORGN3SUMwM01sRTBOekFnTFRFek9TQXpPVElnTFRFM05WRXpNeklnTFRJd05pQXlOVEFnTFRJd05sRXhOamNnTFRJd05pQXhNRGNnTFRFM05WRXlPU0F0TVRRd0lESTVJQzAzTlZFeU9TQXRNemtnTlRBZ0xURTFWRGt5SURFNFRERXdNeUF5TkZFMk55QTFOU0EyTnlBeE1EaFJOamNnTVRVMUlEazJJREU1TTFFMU1pQXlNemNnTlRJZ01qa3lVVFV5SURNMU5TQXhNRElnTXprNFZESXlNeUEwTkRKUk1qYzBJRFEwTWlBek1UZ2dOREUyVERNeU9TQTBNRGxhVFRJNU9TQXpORE5STWprMElETTNNU0F5TnpNZ016ZzNWREl5TVNBME1EUlJNVGt5SURRd05DQXhOekVnTXpnNFZERTBOU0F6TkROUk1UUXlJRE15TmlBeE5ESWdNamt5VVRFME1pQXlORGdnTVRRNUlESXlOMVF4TnprZ01Ua3lVVEU1TmlBeE9ESWdNakl5SURFNE1sRXlORFFnTVRneUlESTJNQ0F4T0RsVU1qZ3pJREl3TjFReU9UUWdNakkzVkRJNU9TQXlOREpSTXpBeUlESTFPQ0F6TURJZ01qa3lWREk1T1NBek5ETmFUVFF3TXlBdE56VlJOREF6SUMwMU1DQXpPRGtnTFRNMFZETTBPQ0F0TVRGVU1qazVJQzB5VkRJME5TQXdTREl4T0ZFeE5URWdNQ0F4TXpnZ0xUWlJNVEU0SUMweE5TQXhNRGNnTFRNMFZEazFJQzAzTkZFNU5TQXRPRFFnTVRBeElDMDVOMVF4TWpJZ0xURXlOMVF4TnpBZ0xURTFOVlF5TlRBZ0xURTJOMUV6TVRrZ0xURTJOeUF6TmpFZ0xURXpPVlEwTURNZ0xUYzFXaUl2UGp4d1lYUm9JR2xrUFNKTlNsZ3RNek10VkVWWUxVNHROMEVpSUdROUlrMDBNaUF5TmpOUk5EUWdNamN3SURRNElETTBOVlExTXlBME1qTldORE14U0RNNU0xRXpPVGtnTkRJMUlETTVPU0EwTVRWUk16azVJRFF3TXlBek9UZ2dOREF5VERNNE1TQXpOemhSTXpZMElETTFOU0F6TXpFZ016QTVWREkyTlNBeU1qQk1NVE0wSURReFRERTRNaUEwTUVneU1EWlJNalUwSURRd0lESTRNeUEwTmxRek16RWdOemRSTXpVeUlERXdOU0F6TlRrZ01UZzFURE0yTVNBeU1ERlJNell4SURJd01pQXpPREVnTWpBeVNEUXdNVll4T1RaUk5EQXhJREU1TlNBek9UTWdNVEF6VkRNNE5DQTJWakJJTWpBNVRETTBJREZNTXpFZ00xRXlPQ0E0SURJNElERTNVVEk0SURNd0lESTVJRE14VkRFMk1DQXlNVEJVTWprMElETTVORWd5TXpaUk1UWTVJRE01TXlBeE5USWdNemc0VVRFeU55QXpPRElnTVRFeklETTJOMUU0T1NBek5EUWdPRElnTWpZMFZqSTFOVWcwTWxZeU5qTmFJaTgrUEhCaGRHZ2dhV1E5SWsxS1dDMHpNeTFVUlZndFRpMDNPQ0lnWkQwaVRUSXdNU0F3VVRFNE9TQXpJREV3TWlBelVUSTJJRE1nTVRjZ01FZ3hNVlkwTmtneU5WRTBPQ0EwTnlBMk55QTFNbFE1TmlBMk1WUXhNakVnTnpoVU1UTTVJRGsyVkRFMk1DQXhNakpVTVRnd0lERTFNRXd5TWpZZ01qRXdUREUyT0NBeU9EaFJNVFU1SURNd01TQXhORGtnTXpFMVZERXpNeUF6TXpaVU1USXlJRE0xTVZReE1UTWdNell6VkRFd055QXpOekJVTVRBd0lETTNObFE1TkNBek56bFVPRGdnTXpneFZEZ3dJRE00TTFFM05DQXpPRE1nTkRRZ016ZzFTREUyVmpRek1VZ3lNMUUxT1NBME1qa2dNVEkySURReU9WRXlNVGtnTkRJNUlESXlPU0EwTXpGSU1qTTNWak00TlZFeU1ERWdNemd4SURJd01TQXpOamxSTWpBeElETTJOeUF5TVRFZ016VXpWREl6T1NBek1UVlVNalk0SURJM05Fd3lOeklnTWpjd1RESTVOeUF6TURSUk16STVJRE0wTlNBek1qa2dNelU0VVRNeU9TQXpOalFnTXpJM0lETTJPVlF6TWpJZ016YzJWRE14TnlBek9EQlVNekV3SURNNE5Fd3pNRGNnTXpnMVNETXdNbFkwTXpGSU16QTVVVE15TkNBME1qZ2dOREE0SURReU9GRTBPRGNnTkRJNElEUTVNeUEwTXpGSU5EazVWak00TlVnME9USlJORFF6SURNNE5TQTBNVEVnTXpZNFVUTTVOQ0F6TmpBZ016YzNJRE0wTVZRek1USWdNalUzVERJNU5pQXlNelpNTXpVNElERTFNVkUwTWpRZ05qRWdOREk1SURVM1ZEUTBOaUExTUZFME5qUWdORFlnTkRrNUlEUTJTRFV4TmxZd1NEVXhNRWcxTURKUk5EazBJREVnTkRneUlERlVORFUzSURKVU5ETXlJREpVTkRFMElETlJOREF6SURNZ016YzNJRE5VTXpJM0lERk1NekEwSURCSU1qazFWalEyU0RJNU9GRXpNRGtnTkRZZ016SXdJRFV4VkRNek1TQTJNMUV6TXpFZ05qVWdNamt4SURFeU1Fd3lOVEFnTVRjMVVUSTBPU0F4TnpRZ01qRTVJREV6TTFReE9EVWdPRGhSTVRneElEZ3pJREU0TVNBM05GRXhPREVnTmpNZ01UZzRJRFUxVkRJd05pQTBObEV5TURnZ05EWWdNakE0SURJelZqQklNakF4V2lJdlBqeHdZWFJvSUdsa1BTSk5TbGd0TXpNdFZFVllMVll0TWpBek1pSWdaRDBpVFRjNUlEUXpVVGN6SURReklEVXlJRFE1VkRNd0lEWXhVVE13SURZNElEZzFJREk1TTFReE5EWWdOVEk0VVRFMk1TQTFOakFnTVRrNElEVTJNRkV5TVRnZ05UWXdJREkwTUNBMU5EVlVNall5SURVd01WRXlOaklnTkRrMklESTJNQ0EwT0RaUk1qVTVJRFEzT1NBeE56TWdNall6VkRnMElEUTFWRGM1SURReldpSXZQanh3WVhSb0lHbGtQU0pOU2xndE16TXRWRVZZTFU0dE5FUWlJR1E5SWsweE16SWdOakl5VVRFeU5TQTJNamtnTVRJeElEWXpNVlF4TURVZ05qTTBWRFl5SURZek4wZ3lPVlkyT0ROSU1UTTFVVEl5TVNBMk9ETWdNak15SURZNE1sUXlORGtnTmpjMVVUSTFNQ0EyTnpRZ016VTBJRE01T0V3ME5UZ2dNVEkwVERVMk1pQXpPVGhSTmpZMklEWTNOQ0EyTmpnZ05qYzFVVFkzTVNBMk9ERWdOamd6SURZNE1sUTNPREVnTmpnelNEZzROMVkyTXpkSU9EVTBVVGd4TkNBMk16WWdPREF6SURZek5GUTNPRFVnTmpJeVZqWXhVVGM1TVNBMU1TQTRNRElnTkRsVU9EVTBJRFEyU0RnNE4xWXdTRGczTmxFNE5UVWdNeUEzTXpZZ00xRTJNRFVnTXlBMU9UWWdNRWcxT0RWV05EWklOakU0VVRZMk1DQTBOeUEyTmprZ05EbFVOamc0SURZeFZqTTBOMUUyT0RnZ05ESTBJRFk0T0NBME5qRlVOamc0SURVME5sUTJPRGdnTmpFelREWTROeUEyTXpKUk5EVTBJREUwSURRMU1DQTNVVFEwTmlBeElEUXpNQ0F4VkRReE1DQTNVVFF3T1NBNUlESTVNaUF6TVRaTU1UYzJJRFl5TkZZMk1EWlJNVGMxSURVNE9DQXhOelVnTlRRelZERTNOU0EwTmpOVU1UYzFJRE0xTmt3eE56WWdPRFpSTVRnM0lEVXdJREkyTVNBME5rZ3lOemhXTUVneU5qbFJNalUwSURNZ01UVTBJRE5STlRJZ015QXpOeUF3U0RJNVZqUTJTRFEyVVRjNElEUTRJRGs0SURVMlZERXlNaUEyT1ZReE16SWdPRFpXTmpJeVdpSXZQanh3WVhSb0lHbGtQU0pOU2xndE16TXRWRVZZTFU0dE56Y2lJR1E5SWswNU1DQXpOamhST0RRZ016YzRJRGMySURNNE1GUTBNQ0F6T0RWSU1UaFdORE14U0RJMFREUXpJRFF6TUZFMk1pQTBNekFnT0RRZ05ESTVWREV4TmlBME1qaFJNakEySURReU9DQXlNakVnTkRNeFNESXlPVll6T0RWSU1qRTFVVEUzTnlBek9ETWdNVGMzSURNMk9GRXhOemNnTXpZM0lESXlNU0F5TXpsTU1qWTFJREV4TTB3ek16a2dNekk0VERNek15QXpORFZSTXpJeklETTNOQ0F6TVRZZ016YzVVVE13T0NBek9EUWdNamM0SURNNE5VZ3lOVGhXTkRNeFNESTJORkV5TnpBZ05ESTRJRE0wT0NBME1qaFJORE01SURReU9DQTBOVFFnTkRNeFNEUTJNVll6T0RWSU5EVXlVVFF3TkNBek9EVWdOREEwSURNMk9WRTBNRFFnTXpZMklEUXhPQ0F6TWpSVU5EUTVJREl6TkZRME9ERWdNVFF6VERRNU5pQXhNREJNTlRNM0lESXhPVkUxTnprZ016UXhJRFUzT1NBek5EZFJOVGM1SURNMk15QTFOalFnTXpjelZEVXpNQ0F6T0RWSU5USXlWalF6TVVnMU1qbFJOVFF4SURReU9DQTJNalFnTkRJNFVUWTVNaUEwTWpnZ05qazRJRFF6TVVnM01ETldNemcxU0RZNU4xRTJPVFlnTXpnMUlEWTVNU0F6T0RWVU5qZ3lJRE00TkZFMk16VWdNemMzSURZeE9TQXpNelJNTlRVNUlERTJNVkUxTkRZZ01USTBJRFV5T0NBM01WRTFNRGdnTVRJZ05UQXpJREZVTkRnM0lDMHhNVWcwTnpsUk5EWXdJQzB4TVNBME5UWWdMVFJSTkRVMUlDMHpJRFF3TnlBeE16Tk1Nell4SURJMk4xRXpOVGtnTWpZeklESTJOaUF0TkZFeU5qRWdMVEV4SURJME15QXRNVEZJTWpNNFVUSXlOU0F0TVRFZ01qSXdJQzB6VERrd0lETTJPRm9pTHo0OEwyUmxabk0rUEdjZ2MzUnliMnRsUFNKamRYSnlaVzUwUTI5c2IzSWlJR1pwYkd3OUltTjFjbkpsYm5SRGIyeHZjaUlnYzNSeWIydGxMWGRwWkhSb1BTSXdJaUIwY21GdWMyWnZjbTA5SW5OallXeGxLREVzTFRFcElqNDhaeUJrWVhSaExXMXRiQzF1YjJSbFBTSnRZWFJvSWo0OFp5QmtZWFJoTFcxdGJDMXViMlJsUFNKdGRHRmliR1VpUGp4bklHUmhkR0V0Ylcxc0xXNXZaR1U5SW0xMGNpSWdkSEpoYm5ObWIzSnRQU0owY21GdWMyeGhkR1VvTUN3eE5UZzVMaklwSWo0OFp5QmtZWFJoTFcxdGJDMXViMlJsUFNKdGRHUWlJSFJ5WVc1elptOXliVDBpZEhKaGJuTnNZWFJsS0RJMU9ESXVOaXd3S1NJK1BHY2daR0YwWVMxdGJXd3RibTlrWlQwaWJXa2lQangxYzJVZ1pHRjBZUzFqUFNJeFJEUTBOQ0lnZUd4cGJtczZhSEpsWmowaUkwMUtXQzB6TXkxVVJWZ3RTUzB4UkRRME5DSXZQand2Wno0OFp5QmtZWFJoTFcxdGJDMXViMlJsUFNKdGJ5SWdkSEpoYm5ObWIzSnRQU0owY21GdWMyeGhkR1VvTnpreExEQXBJajQ4ZFhObElHUmhkR0V0WXowaU1qZ2lJSGhzYVc1ck9taHlaV1k5SWlOTlNsZ3RNek10VkVWWUxVNHRNamdpTHo0OEwyYytQR2NnWkdGMFlTMXRiV3d0Ym05a1pUMGliV2tpSUhSeVlXNXpabTl5YlQwaWRISmhibk5zWVhSbEtERXhPREFzTUNraVBqeDFjMlVnWkdGMFlTMWpQU0l4UkRRMk1DSWdlR3hwYm1zNmFISmxaajBpSTAxS1dDMHpNeTFVUlZndFNTMHhSRFEyTUNJdlBqd3ZaejQ4WnlCa1lYUmhMVzF0YkMxdWIyUmxQU0p0YnlJZ2RISmhibk5tYjNKdFBTSjBjbUZ1YzJ4aGRHVW9NVFkwT1N3d0tTSStQSFZ6WlNCa1lYUmhMV005SWpKRElpQjRiR2x1YXpwb2NtVm1QU0lqVFVwWUxUTXpMVlJGV0MxT0xUSkRJaTgrUEM5blBqeG5JR1JoZEdFdGJXMXNMVzV2WkdVOUltMXBJaUIwY21GdWMyWnZjbTA5SW5SeVlXNXpiR0YwWlNneU1Ea3pMamNzTUNraVBqeDFjMlVnWkdGMFlTMWpQU0l4UkRRMFJTSWdlR3hwYm1zNmFISmxaajBpSTAxS1dDMHpNeTFVUlZndFNTMHhSRFEwUlNJdlBqd3ZaejQ4WnlCa1lYUmhMVzF0YkMxdWIyUmxQU0p0YnlJZ2RISmhibk5tYjNKdFBTSjBjbUZ1YzJ4aGRHVW9Nall5TWk0M0xEQXBJajQ4ZFhObElHUmhkR0V0WXowaU1qa2lJSGhzYVc1ck9taHlaV1k5SWlOTlNsZ3RNek10VkVWWUxVNHRNamtpTHo0OEwyYytQQzluUGp4bklHUmhkR0V0Ylcxc0xXNXZaR1U5SW0xMFpDSWdkSEpoYm5ObWIzSnRQU0owY21GdWMyeGhkR1VvTlRVNU5DNHlMREFwSWo0OFp5QmtZWFJoTFcxdGJDMXViMlJsUFNKdGFTSXZQanhuSUdSaGRHRXRiVzFzTFc1dlpHVTlJbTF2SWlCMGNtRnVjMlp2Y20wOUluUnlZVzV6YkdGMFpTZ3lOemN1T0N3d0tTSStQSFZ6WlNCa1lYUmhMV005SWpOQklpQjRiR2x1YXpwb2NtVm1QU0lqVFVwWUxUTXpMVlJGV0MxT0xUTkJJaTgrUEM5blBqeG5JR1JoZEdFdGJXMXNMVzV2WkdVOUltMTBaWGgwSWlCMGNtRnVjMlp2Y20wOUluUnlZVzV6YkdGMFpTZzRNek11Tml3d0tTSStQSFZ6WlNCa1lYUmhMV005SWpRMUlpQjRiR2x1YXpwb2NtVm1QU0lqVFVwWUxUTXpMVlJGV0MxT0xUUTFJaTgrUEhWelpTQmtZWFJoTFdNOUlqY3pJaUI0YkdsdWF6cG9jbVZtUFNJalRVcFlMVE16TFZSRldDMU9MVGN6SWlCMGNtRnVjMlp2Y20wOUluUnlZVzV6YkdGMFpTZzJPREVzTUNraUx6NDhkWE5sSUdSaGRHRXRZejBpTnpRaUlIaHNhVzVyT21oeVpXWTlJaU5OU2xndE16TXRWRVZZTFU0dE56UWlJSFJ5WVc1elptOXliVDBpZEhKaGJuTnNZWFJsS0RFd056VXNNQ2tpTHo0OGRYTmxJR1JoZEdFdFl6MGlOamtpSUhoc2FXNXJPbWh5WldZOUlpTk5TbGd0TXpNdFZFVllMVTR0TmpraUlIUnlZVzV6Wm05eWJUMGlkSEpoYm5Oc1lYUmxLREUwTmpRc01Da2lMejQ4ZFhObElHUmhkR0V0WXowaU5rUWlJSGhzYVc1ck9taHlaV1k5SWlOTlNsZ3RNek10VkVWWUxVNHROa1FpSUhSeVlXNXpabTl5YlQwaWRISmhibk5zWVhSbEtERTNORElzTUNraUx6NDhkWE5sSUdSaGRHRXRZejBpTmpFaUlIaHNhVzVyT21oeVpXWTlJaU5OU2xndE16TXRWRVZZTFU0dE5qRWlJSFJ5WVc1elptOXliVDBpZEhKaGJuTnNZWFJsS0RJMU56VXNNQ2tpTHo0OGRYTmxJR1JoZEdFdFl6MGlOelFpSUhoc2FXNXJPbWh5WldZOUlpTk5TbGd0TXpNdFZFVllMVTR0TnpRaUlIUnlZVzV6Wm05eWJUMGlkSEpoYm5Oc1lYUmxLRE13TnpVc01Da2lMejQ4ZFhObElHUmhkR0V0WXowaU5qVWlJSGhzYVc1ck9taHlaV1k5SWlOTlNsZ3RNek10VkVWWUxVNHROalVpSUhSeVlXNXpabTl5YlQwaWRISmhibk5zWVhSbEtETTBOalFzTUNraUx6NDhkWE5sSUdSaGRHRXRZejBpTmpRaUlIaHNhVzVyT21oeVpXWTlJaU5OU2xndE16TXRWRVZZTFU0dE5qUWlJSFJ5WVc1elptOXliVDBpZEhKaGJuTnNZWFJsS0RNNU1EZ3NNQ2tpTHo0OGRYTmxJR1JoZEdFdFl6MGlNakFpSUhoc2FXNXJPbWh5WldZOUlpTk5TbGd0TXpNdFZFVllMVTR0TWpBaUlIUnlZVzV6Wm05eWJUMGlkSEpoYm5Oc1lYUmxLRFEwTmpRc01Da2lMejQ4ZFhObElHUmhkR0V0WXowaU5qRWlJSGhzYVc1ck9taHlaV1k5SWlOTlNsZ3RNek10VkVWWUxVNHROakVpSUhSeVlXNXpabTl5YlQwaWRISmhibk5zWVhSbEtEUTNNVFFzTUNraUx6NDhkWE5sSUdSaGRHRXRZejBpTmpNaUlIaHNhVzVyT21oeVpXWTlJaU5OU2xndE16TXRWRVZZTFU0dE5qTWlJSFJ5WVc1elptOXliVDBpZEhKaGJuTnNZWFJsS0RVeU1UUXNNQ2tpTHo0OGRYTmxJR1JoZEdFdFl6MGlOelFpSUhoc2FXNXJPbWh5WldZOUlpTk5TbGd0TXpNdFZFVllMVTR0TnpRaUlIUnlZVzV6Wm05eWJUMGlkSEpoYm5Oc1lYUmxLRFUyTlRnc01Da2lMejQ4ZFhObElHUmhkR0V0WXowaU5qa2lJSGhzYVc1ck9taHlaV1k5SWlOTlNsZ3RNek10VkVWWUxVNHROamtpSUhSeVlXNXpabTl5YlQwaWRISmhibk5zWVhSbEtEWXdORGNzTUNraUx6NDhkWE5sSUdSaGRHRXRZejBpTmtZaUlIaHNhVzVyT21oeVpXWTlJaU5OU2xndE16TXRWRVZZTFU0dE5rWWlJSFJ5WVc1elptOXliVDBpZEhKaGJuTnNZWFJsS0RZek1qVXNNQ2tpTHo0OGRYTmxJR1JoZEdFdFl6MGlOa1VpSUhoc2FXNXJPbWh5WldZOUlpTk5TbGd0TXpNdFZFVllMVTR0TmtVaUlIUnlZVzV6Wm05eWJUMGlkSEpoYm5Oc1lYUmxLRFk0TWpVc01Da2lMejQ4ZFhObElHUmhkR0V0WXowaU1rUWlJSGhzYVc1ck9taHlaV1k5SWlOTlNsZ3RNek10VkVWWUxVNHRNa1FpSUhSeVlXNXpabTl5YlQwaWRISmhibk5zWVhSbEtEY3pPREVzTUNraUx6NDhkWE5sSUdSaGRHRXRZejBpTnpZaUlIaHNhVzVyT21oeVpXWTlJaU5OU2xndE16TXRWRVZZTFU0dE56WWlJSFJ5WVc1elptOXliVDBpZEhKaGJuTnNZWFJsS0RjM01UUXNNQ2tpTHo0OGRYTmxJR1JoZEdFdFl6MGlOakVpSUhoc2FXNXJPbWh5WldZOUlpTk5TbGd0TXpNdFZFVllMVTR0TmpFaUlIUnlZVzV6Wm05eWJUMGlkSEpoYm5Oc1lYUmxLRGd5TkRJc01Da2lMejQ4ZFhObElHUmhkR0V0WXowaU5rTWlJSGhzYVc1ck9taHlaV1k5SWlOTlNsZ3RNek10VkVWWUxVNHROa01pSUhSeVlXNXpabTl5YlQwaWRISmhibk5zWVhSbEtEZzNORElzTUNraUx6NDhkWE5sSUdSaGRHRXRZejBpTnpVaUlIaHNhVzVyT21oeVpXWTlJaU5OU2xndE16TXRWRVZZTFU0dE56VWlJSFJ5WVc1elptOXliVDBpZEhKaGJuTnNZWFJsS0Rrd01qQXNNQ2tpTHo0OGRYTmxJR1JoZEdFdFl6MGlOalVpSUhoc2FXNXJPbWh5WldZOUlpTk5TbGd0TXpNdFZFVllMVTR0TmpVaUlIUnlZVzV6Wm05eWJUMGlkSEpoYm5Oc1lYUmxLRGsxTnpZc01Da2lMejQ4ZFhObElHUmhkR0V0WXowaU1qQWlJSGhzYVc1ck9taHlaV1k5SWlOTlNsZ3RNek10VkVWWUxVNHRNakFpSUhSeVlXNXpabTl5YlQwaWRISmhibk5zWVhSbEtERXdNREl3TERBcElpOCtQSFZ6WlNCa1lYUmhMV005SWpZMklpQjRiR2x1YXpwb2NtVm1QU0lqVFVwWUxUTXpMVlJGV0MxT0xUWTJJaUIwY21GdWMyWnZjbTA5SW5SeVlXNXpiR0YwWlNneE1ESTNNQ3d3S1NJdlBqeDFjMlVnWkdGMFlTMWpQU0kyUmlJZ2VHeHBibXM2YUhKbFpqMGlJMDFLV0Mwek15MVVSVmd0VGkwMlJpSWdkSEpoYm5ObWIzSnRQU0owY21GdWMyeGhkR1VvTVRBMU56WXNNQ2tpTHo0OGRYTmxJR1JoZEdFdFl6MGlOeklpSUhoc2FXNXJPbWh5WldZOUlpTk5TbGd0TXpNdFZFVllMVTR0TnpJaUlIUnlZVzV6Wm05eWJUMGlkSEpoYm5Oc1lYUmxLREV4TURjMkxEQXBJaTgrUEhWelpTQmtZWFJoTFdNOUlqSXdJaUI0YkdsdWF6cG9jbVZtUFNJalRVcFlMVE16TFZSRldDMU9MVEl3SWlCMGNtRnVjMlp2Y20wOUluUnlZVzV6YkdGMFpTZ3hNVFEyT0N3d0tTSXZQangxYzJVZ1pHRjBZUzFqUFNJM015SWdlR3hwYm1zNmFISmxaajBpSTAxS1dDMHpNeTFVUlZndFRpMDNNeUlnZEhKaGJuTm1iM0p0UFNKMGNtRnVjMnhoZEdVb01URTNNVGdzTUNraUx6NDhkWE5sSUdSaGRHRXRZejBpTnpRaUlIaHNhVzVyT21oeVpXWTlJaU5OU2xndE16TXRWRVZZTFU0dE56UWlJSFJ5WVc1elptOXliVDBpZEhKaGJuTnNZWFJsS0RFeU1URXlMREFwSWk4K1BIVnpaU0JrWVhSaExXTTlJall4SWlCNGJHbHVhenBvY21WbVBTSWpUVXBZTFRNekxWUkZXQzFPTFRZeElpQjBjbUZ1YzJadmNtMDlJblJ5WVc1emJHRjBaU2d4TWpVd01Td3dLU0l2UGp4MWMyVWdaR0YwWVMxalBTSTNOQ0lnZUd4cGJtczZhSEpsWmowaUkwMUtXQzB6TXkxVVJWZ3RUaTAzTkNJZ2RISmhibk5tYjNKdFBTSjBjbUZ1YzJ4aGRHVW9NVE13TURFc01Da2lMejQ4ZFhObElHUmhkR0V0WXowaU5qVWlJSGhzYVc1ck9taHlaV1k5SWlOTlNsZ3RNek10VkVWWUxVNHROalVpSUhSeVlXNXpabTl5YlQwaWRISmhibk5zWVhSbEtERXpNemt3TERBcElpOCtQSFZ6WlNCa1lYUmhMV005SWpKRUlpQjRiR2x1YXpwb2NtVm1QU0lqVFVwWUxUTXpMVlJGV0MxT0xUSkVJaUIwY21GdWMyWnZjbTA5SW5SeVlXNXpiR0YwWlNneE16Z3pOQ3d3S1NJdlBqeDFjMlVnWkdGMFlTMWpQU0kyTVNJZ2VHeHBibXM2YUhKbFpqMGlJMDFLV0Mwek15MVVSVmd0VGkwMk1TSWdkSEpoYm5ObWIzSnRQU0owY21GdWMyeGhkR1VvTVRReE5qY3NNQ2tpTHo0OGRYTmxJR1JoZEdFdFl6MGlOak1pSUhoc2FXNXJPbWh5WldZOUlpTk5TbGd0TXpNdFZFVllMVTR0TmpNaUlIUnlZVzV6Wm05eWJUMGlkSEpoYm5Oc1lYUmxLREUwTmpZM0xEQXBJaTgrUEhWelpTQmtZWFJoTFdNOUlqYzBJaUI0YkdsdWF6cG9jbVZtUFNJalRVcFlMVE16TFZSRldDMU9MVGMwSWlCMGNtRnVjMlp2Y20wOUluUnlZVzV6YkdGMFpTZ3hOVEV4TVN3d0tTSXZQangxYzJVZ1pHRjBZUzFqUFNJMk9TSWdlR3hwYm1zNmFISmxaajBpSTAxS1dDMHpNeTFVUlZndFRpMDJPU0lnZEhKaGJuTm1iM0p0UFNKMGNtRnVjMnhoZEdVb01UVTFNREFzTUNraUx6NDhkWE5sSUdSaGRHRXRZejBpTmtZaUlIaHNhVzVyT21oeVpXWTlJaU5OU2xndE16TXRWRVZZTFU0dE5rWWlJSFJ5WVc1elptOXliVDBpZEhKaGJuTnNZWFJsS0RFMU56YzRMREFwSWk4K1BIVnpaU0JrWVhSaExXTTlJalpGSWlCNGJHbHVhenBvY21WbVBTSWpUVXBZTFRNekxWUkZXQzFPTFRaRklpQjBjbUZ1YzJadmNtMDlJblJ5WVc1emJHRjBaU2d4TmpJM09Dd3dLU0l2UGp4MWMyVWdaR0YwWVMxalBTSXlNQ0lnZUd4cGJtczZhSEpsWmowaUkwMUtXQzB6TXkxVVJWZ3RUaTB5TUNJZ2RISmhibk5tYjNKdFBTSjBjbUZ1YzJ4aGRHVW9NVFk0TXpRc01Da2lMejQ4ZFhObElHUmhkR0V0WXowaU56QWlJSGhzYVc1ck9taHlaV1k5SWlOTlNsZ3RNek10VkVWWUxVNHROekFpSUhSeVlXNXpabTl5YlQwaWRISmhibk5zWVhSbEtERTNNRGcwTERBcElpOCtQSFZ6WlNCa1lYUmhMV005SWpZeElpQjRiR2x1YXpwb2NtVm1QU0lqVFVwWUxUTXpMVlJGV0MxT0xUWXhJaUIwY21GdWMyWnZjbTA5SW5SeVlXNXpiR0YwWlNneE56WTBNQ3d3S1NJdlBqeDFjMlVnWkdGMFlTMWpQU0kyT1NJZ2VHeHBibXM2YUhKbFpqMGlJMDFLV0Mwek15MVVSVmd0VGkwMk9TSWdkSEpoYm5ObWIzSnRQU0owY21GdWMyeGhkR1VvTVRneE5EQXNNQ2tpTHo0OGRYTmxJR1JoZEdFdFl6MGlOeklpSUhoc2FXNXJPbWh5WldZOUlpTk5TbGd0TXpNdFZFVllMVTR0TnpJaUlIUnlZVzV6Wm05eWJUMGlkSEpoYm5Oc1lYUmxLREU0TkRFNExEQXBJaTgrUEhWelpTQmtZWFJoTFdNOUlrRXdJaUI0YkdsdWF6cG9jbVZtUFNJalRVcFlMVE16TFZSRldDMU9MVUV3SWlCMGNtRnVjMlp2Y20wOUluUnlZVzV6YkdGMFpTZ3hPRGd4TUN3d0tTSXZQand2Wno0OFp5QmtZWFJoTFcxdGJDMXViMlJsUFNKdGJ5SWdkSEpoYm5ObWIzSnRQU0owY21GdWMyeGhkR1VvTVRrNE9UTXVOaXd3S1NJK1BIVnpaU0JrWVhSaExXTTlJakk0SWlCNGJHbHVhenBvY21WbVBTSWpUVXBZTFRNekxWUkZXQzFPTFRJNElpOCtQQzluUGp4bklHUmhkR0V0Ylcxc0xXNXZaR1U5SW0xcElpQjBjbUZ1YzJadmNtMDlJblJ5WVc1emJHRjBaU2d5TURJNE1pNDJMREFwSWo0OGRYTmxJR1JoZEdFdFl6MGlNVVEwTmpBaUlIaHNhVzVyT21oeVpXWTlJaU5OU2xndE16TXRWRVZZTFVrdE1VUTBOakFpTHo0OEwyYytQR2NnWkdGMFlTMXRiV3d0Ym05a1pUMGliVzhpSUhSeVlXNXpabTl5YlQwaWRISmhibk5zWVhSbEtESXdOelV4TGpZc01Da2lQangxYzJVZ1pHRjBZUzFqUFNJeVF5SWdlR3hwYm1zNmFISmxaajBpSTAxS1dDMHpNeTFVUlZndFRpMHlReUl2UGp3dlp6NDhaeUJrWVhSaExXMXRiQzF1YjJSbFBTSnRhU0lnZEhKaGJuTm1iM0p0UFNKMGNtRnVjMnhoZEdVb01qRXhPVFl1TWl3d0tTSStQSFZ6WlNCa1lYUmhMV005SWpGRU5EUkZJaUI0YkdsdWF6cG9jbVZtUFNJalRVcFlMVE16TFZSRldDMUpMVEZFTkRSRklpOCtQQzluUGp4bklHUmhkR0V0Ylcxc0xXNXZaR1U5SW0xdklpQjBjbUZ1YzJadmNtMDlJblJ5WVc1emJHRjBaU2d5TVRjeU5TNHlMREFwSWo0OGRYTmxJR1JoZEdFdFl6MGlNamtpSUhoc2FXNXJPbWh5WldZOUlpTk5TbGd0TXpNdFZFVllMVTR0TWpraUx6NDhMMmMrUEM5blBqd3ZaejQ4WnlCa1lYUmhMVzF0YkMxdWIyUmxQU0p0ZEhJaUlIUnlZVzV6Wm05eWJUMGlkSEpoYm5Oc1lYUmxLREFzTWpnNUxqSXBJajQ4WnlCa1lYUmhMVzF0YkMxdWIyUmxQU0p0ZEdRaUlIUnlZVzV6Wm05eWJUMGlkSEpoYm5Oc1lYUmxLRFE1TlRRdU1pd3dLU0krUEdjZ1pHRjBZUzF0Yld3dGJtOWtaVDBpYldraVBqeDFjMlVnWkdGMFlTMWpQU0l4UkRaR1F5SWdlR3hwYm1zNmFISmxaajBpSTAxS1dDMHpNeTFVUlZndFNTMHhSRFpHUXlJdlBqd3ZaejQ4TDJjK1BHY2daR0YwWVMxdGJXd3RibTlrWlQwaWJYUmtJaUIwY21GdWMyWnZjbTA5SW5SeVlXNXpiR0YwWlNnMU5UazBMaklzTUNraVBqeG5JR1JoZEdFdGJXMXNMVzV2WkdVOUltMXBJaTgrUEdjZ1pHRjBZUzF0Yld3dGJtOWtaVDBpYlc4aUlIUnlZVzV6Wm05eWJUMGlkSEpoYm5Oc1lYUmxLREkzTnk0NExEQXBJajQ4ZFhObElHUmhkR0V0WXowaU0wRWlJSGhzYVc1ck9taHlaV1k5SWlOTlNsZ3RNek10VkVWWUxVNHRNMEVpTHo0OEwyYytQR2NnWkdGMFlTMXRiV3d0Ym05a1pUMGliWFJsZUhRaUlIUnlZVzV6Wm05eWJUMGlkSEpoYm5Oc1lYUmxLRGd6TXk0MkxEQXBJajQ4ZFhObElHUmhkR0V0WXowaU5FTWlJSGhzYVc1ck9taHlaV1k5SWlOTlNsZ3RNek10VkVWWUxVNHRORU1pTHo0OGRYTmxJR1JoZEdFdFl6MGlOalVpSUhoc2FXNXJPbWh5WldZOUlpTk5TbGd0TXpNdFZFVllMVTR0TmpVaUlIUnlZVzV6Wm05eWJUMGlkSEpoYm5Oc1lYUmxLRFl5TlN3d0tTSXZQangxYzJVZ1pHRjBZUzFqUFNJMk1TSWdlR3hwYm1zNmFISmxaajBpSTAxS1dDMHpNeTFVUlZndFRpMDJNU0lnZEhKaGJuTm1iM0p0UFNKMGNtRnVjMnhoZEdVb01UQTJPU3d3S1NJdlBqeDFjMlVnWkdGMFlTMWpQU0kzTWlJZ2VHeHBibXM2YUhKbFpqMGlJMDFLV0Mwek15MVVSVmd0VGkwM01pSWdkSEpoYm5ObWIzSnRQU0owY21GdWMyeGhkR1VvTVRVMk9Td3dLU0l2UGp4MWMyVWdaR0YwWVMxalBTSTJSU0lnZUd4cGJtczZhSEpsWmowaUkwMUtXQzB6TXkxVVJWZ3RUaTAyUlNJZ2RISmhibk5tYjNKdFBTSjBjbUZ1YzJ4aGRHVW9NVGsyTVN3d0tTSXZQangxYzJVZ1pHRjBZUzFqUFNJMk9TSWdlR3hwYm1zNmFISmxaajBpSTAxS1dDMHpNeTFVUlZndFRpMDJPU0lnZEhKaGJuTm1iM0p0UFNKMGNtRnVjMnhoZEdVb01qVXhOeXd3S1NJdlBqeDFjMlVnWkdGMFlTMWpQU0kyUlNJZ2VHeHBibXM2YUhKbFpqMGlJMDFLV0Mwek15MVVSVmd0VGkwMlJTSWdkSEpoYm5ObWIzSnRQU0owY21GdWMyeGhkR1VvTWpjNU5Td3dLU0l2UGp4MWMyVWdaR0YwWVMxalBTSTJOeUlnZUd4cGJtczZhSEpsWmowaUkwMUtXQzB6TXkxVVJWZ3RUaTAyTnlJZ2RISmhibk5tYjNKdFBTSjBjbUZ1YzJ4aGRHVW9Nek0xTVN3d0tTSXZQangxYzJVZ1pHRjBZUzFqUFNJeU1DSWdlR3hwYm1zNmFISmxaajBpSTAxS1dDMHpNeTFVUlZndFRpMHlNQ0lnZEhKaGJuTm1iM0p0UFNKMGNtRnVjMnhoZEdVb016ZzFNU3d3S1NJdlBqeDFjMlVnWkdGMFlTMWpQU0kzTWlJZ2VHeHBibXM2YUhKbFpqMGlJMDFLV0Mwek15MVVSVmd0VGkwM01pSWdkSEpoYm5ObWIzSnRQU0owY21GdWMyeGhkR1VvTkRFd01Td3dLU0l2UGp4MWMyVWdaR0YwWVMxalBTSTJNU0lnZUd4cGJtczZhSEpsWmowaUkwMUtXQzB6TXkxVVJWZ3RUaTAyTVNJZ2RISmhibk5tYjNKdFBTSjBjbUZ1YzJ4aGRHVW9ORFE1TXl3d0tTSXZQangxYzJVZ1pHRjBZUzFqUFNJM05DSWdlR3hwYm1zNmFISmxaajBpSTAxS1dDMHpNeTFVUlZndFRpMDNOQ0lnZEhKaGJuTm1iM0p0UFNKMGNtRnVjMnhoZEdVb05EazVNeXd3S1NJdlBqeDFjMlVnWkdGMFlTMWpQU0kyTlNJZ2VHeHBibXM2YUhKbFpqMGlJMDFLV0Mwek15MVVSVmd0VGkwMk5TSWdkSEpoYm5ObWIzSnRQU0owY21GdWMyeGhkR1VvTlRNNE1pd3dLU0l2UGp4MWMyVWdaR0YwWVMxalBTSXlNQ0lnZUd4cGJtczZhSEpsWmowaUkwMUtXQzB6TXkxVVJWZ3RUaTB5TUNJZ2RISmhibk5tYjNKdFBTSjBjbUZ1YzJ4aGRHVW9OVGd5Tml3d0tTSXZQangxYzJVZ1pHRjBZUzFqUFNJeU9DSWdlR3hwYm1zNmFISmxaajBpSTAxS1dDMHpNeTFVUlZndFRpMHlPQ0lnZEhKaGJuTm1iM0p0UFNKMGNtRnVjMnhoZEdVb05qQTNOaXd3S1NJdlBqeDFjMlVnWkdGMFlTMWpQU0kzTXlJZ2VHeHBibXM2YUhKbFpqMGlJMDFLV0Mwek15MVVSVmd0VGkwM015SWdkSEpoYm5ObWIzSnRQU0owY21GdWMyeGhkR1VvTmpRMk5Td3dLU0l2UGp4MWMyVWdaR0YwWVMxalBTSTNOQ0lnZUd4cGJtczZhSEpsWmowaUkwMUtXQzB6TXkxVVJWZ3RUaTAzTkNJZ2RISmhibk5tYjNKdFBTSjBjbUZ1YzJ4aGRHVW9OamcxT1N3d0tTSXZQangxYzJVZ1pHRjBZUzFqUFNJMk5TSWdlR3hwYm1zNmFISmxaajBpSTAxS1dDMHpNeTFVUlZndFRpMDJOU0lnZEhKaGJuTm1iM0p0UFNKMGNtRnVjMnhoZEdVb056STBPQ3d3S1NJdlBqeDFjMlVnWkdGMFlTMWpQU0kzTUNJZ2VHeHBibXM2YUhKbFpqMGlJMDFLV0Mwek15MVVSVmd0VGkwM01DSWdkSEpoYm5ObWIzSnRQU0owY21GdWMyeGhkR1VvTnpZNU1pd3dLU0l2UGp4MWMyVWdaR0YwWVMxalBTSXlNQ0lnZUd4cGJtczZhSEpsWmowaUkwMUtXQzB6TXkxVVJWZ3RUaTB5TUNJZ2RISmhibk5tYjNKdFBTSjBjbUZ1YzJ4aGRHVW9PREkwT0N3d0tTSXZQangxYzJVZ1pHRjBZUzFqUFNJM015SWdlR3hwYm1zNmFISmxaajBpSTAxS1dDMHpNeTFVUlZndFRpMDNNeUlnZEhKaGJuTm1iM0p0UFNKMGNtRnVjMnhoZEdVb09EUTVPQ3d3S1NJdlBqeDFjMlVnWkdGMFlTMWpQU0kyT1NJZ2VHeHBibXM2YUhKbFpqMGlJMDFLV0Mwek15MVVSVmd0VGkwMk9TSWdkSEpoYm5ObWIzSnRQU0owY21GdWMyeGhkR1VvT0RnNU1pd3dLU0l2UGp4MWMyVWdaR0YwWVMxalBTSTNRU0lnZUd4cGJtczZhSEpsWmowaUkwMUtXQzB6TXkxVVJWZ3RUaTAzUVNJZ2RISmhibk5tYjNKdFBTSjBjbUZ1YzJ4aGRHVW9PVEUzTUN3d0tTSXZQangxYzJVZ1pHRjBZUzFqUFNJMk5TSWdlR3hwYm1zNmFISmxaajBpSTAxS1dDMHpNeTFVUlZndFRpMDJOU0lnZEhKaGJuTm1iM0p0UFNKMGNtRnVjMnhoZEdVb09UWXhOQ3d3S1NJdlBqeDFjMlVnWkdGMFlTMWpQU0l5T1NJZ2VHeHBibXM2YUhKbFpqMGlJMDFLV0Mwek15MVVSVmd0VGkweU9TSWdkSEpoYm5ObWIzSnRQU0owY21GdWMyeGhkR1VvTVRBd05UZ3NNQ2tpTHo0OEwyYytQQzluUGp3dlp6NDhaeUJrWVhSaExXMXRiQzF1YjJSbFBTSnRkSElpSUhSeVlXNXpabTl5YlQwaWRISmhibk5zWVhSbEtEQXNMVEV3TmprdU9Da2lQanhuSUdSaGRHRXRiVzFzTFc1dlpHVTlJbTEwWkNJK1BHY2daR0YwWVMxdGJXd3RibTlrWlQwaWJYVnVaR1Z5SWo0OFp5QmtZWFJoTFcxdGJDMXViMlJsUFNKdGJ5SStQSFZ6WlNCa1lYUmhMV005SWpaRUlpQjRiR2x1YXpwb2NtVm1QU0lqVFVwWUxUTXpMVlJGV0MxT0xUWkVJaTgrUEhWelpTQmtZWFJoTFdNOUlqWXhJaUI0YkdsdWF6cG9jbVZtUFNJalRVcFlMVE16TFZSRldDMU9MVFl4SWlCMGNtRnVjMlp2Y20wOUluUnlZVzV6YkdGMFpTZzRNek1zTUNraUx6NDhkWE5sSUdSaGRHRXRZejBpTnpnaUlIaHNhVzVyT21oeVpXWTlJaU5OU2xndE16TXRWRVZZTFU0dE56Z2lJSFJ5WVc1elptOXliVDBpZEhKaGJuTnNZWFJsS0RFek16TXNNQ2tpTHo0OEwyYytQR2NnWkdGMFlTMXRiV3d0Ym05a1pUMGlWR1ZZUVhSdmJTSWdkSEpoYm5ObWIzSnRQU0owY21GdWMyeGhkR1VvTmpRMUxqUXNMVFkyTWk0MEtTQnpZMkZzWlNnd0xqY3dOeWtpSUdSaGRHRXRiV3A0TFhSbGVHTnNZWE56UFNKUFVrUWlQanhuSUdSaGRHRXRiVzFzTFc1dlpHVTlJbTF6ZFhBaVBqeG5JR1JoZEdFdGJXMXNMVzV2WkdVOUltMXBJajQ4ZFhObElHUmhkR0V0WXowaU1VUTBORVVpSUhoc2FXNXJPbWh5WldZOUlpTk5TbGd0TXpNdFZFVllMVWt0TVVRME5FVWlMejQ4TDJjK1BHY2daR0YwWVMxdGJXd3RibTlrWlQwaWJXOGlJSFJ5WVc1elptOXliVDBpZEhKaGJuTnNZWFJsS0RVMk1pd3lPRGtwSUhOallXeGxLREF1TnpBM0tTSStQSFZ6WlNCa1lYUmhMV005SWpJd016SWlJSGhzYVc1ck9taHlaV1k5SWlOTlNsZ3RNek10VkVWWUxWWXRNakF6TWlJdlBqd3ZaejQ4TDJjK1BDOW5Qand2Wno0OFp5QmtZWFJoTFcxdGJDMXViMlJsUFNKdGFTSWdkSEpoYm5ObWIzSnRQU0owY21GdWMyeGhkR1VvTWpBeU55NDNMREFwSWo0OGRYTmxJR1JoZEdFdFl6MGlNVVEwTkRRaUlIaHNhVzVyT21oeVpXWTlJaU5OU2xndE16TXRWRVZZTFVrdE1VUTBORFFpTHo0OEwyYytQR2NnWkdGMFlTMXRiV3d0Ym05a1pUMGliVzhpSUhSeVlXNXpabTl5YlQwaWRISmhibk5zWVhSbEtESTRNVGd1Tnl3d0tTSStQSFZ6WlNCa1lYUmhMV005SWpJNElpQjRiR2x1YXpwb2NtVm1QU0lqVFVwWUxUTXpMVlJGV0MxT0xUSTRJaTgrUEM5blBqeG5JR1JoZEdFdGJXMXNMVzV2WkdVOUltMXpkWEFpSUhSeVlXNXpabTl5YlQwaWRISmhibk5zWVhSbEtETXlNRGN1Tnl3d0tTSStQR2NnWkdGMFlTMXRiV3d0Ym05a1pUMGliV2tpUGp4MWMyVWdaR0YwWVMxalBTSXhSRFEyTUNJZ2VHeHBibXM2YUhKbFpqMGlJMDFLV0Mwek15MVVSVmd0U1MweFJEUTJNQ0l2UGp3dlp6NDhaeUJrWVhSaExXMXRiQzF1YjJSbFBTSnRieUlnZEhKaGJuTm1iM0p0UFNKMGNtRnVjMnhoZEdVb05UQXlMRFF4TXlrZ2MyTmhiR1VvTUM0M01EY3BJajQ4ZFhObElHUmhkR0V0WXowaU1qQXpNaUlnZUd4cGJtczZhSEpsWmowaUkwMUtXQzB6TXkxVVJWZ3RWaTB5TURNeUlpOCtQQzluUGp3dlp6NDhaeUJrWVhSaExXMXRiQzF1YjJSbFBTSnRieUlnZEhKaGJuTm1iM0p0UFNKMGNtRnVjMnhoZEdVb016azFOQzR4TERBcElqNDhkWE5sSUdSaGRHRXRZejBpTWtNaUlIaHNhVzVyT21oeVpXWTlJaU5OU2xndE16TXRWRVZZTFU0dE1rTWlMejQ4TDJjK1BHY2daR0YwWVMxdGJXd3RibTlrWlQwaWJYTjFjQ0lnZEhKaGJuTm1iM0p0UFNKMGNtRnVjMnhoZEdVb05ETTVPQzQ0TERBcElqNDhaeUJrWVhSaExXMXRiQzF1YjJSbFBTSnRhU0krUEhWelpTQmtZWFJoTFdNOUlqRkVORFJGSWlCNGJHbHVhenBvY21WbVBTSWpUVXBZTFRNekxWUkZXQzFKTFRGRU5EUkZJaTgrUEM5blBqeG5JR1JoZEdFdGJXMXNMVzV2WkdVOUltMXZJaUIwY21GdWMyWnZjbTA5SW5SeVlXNXpiR0YwWlNnMU5qSXNOREV6S1NCelkyRnNaU2d3TGpjd055a2lQangxYzJVZ1pHRjBZUzFqUFNJeU1ETXlJaUI0YkdsdWF6cG9jbVZtUFNJalRVcFlMVE16TFZSRldDMVdMVEl3TXpJaUx6NDhMMmMrUEM5blBqeG5JR1JoZEdFdGJXMXNMVzV2WkdVOUltMXZJaUIwY21GdWMyWnZjbTA5SW5SeVlXNXpiR0YwWlNnMU1qQTFMaklzTUNraVBqeDFjMlVnWkdGMFlTMWpQU0l5T1NJZ2VHeHBibXM2YUhKbFpqMGlJMDFLV0Mwek15MVVSVmd0VGkweU9TSXZQand2Wno0OEwyYytQR2NnWkdGMFlTMXRiV3d0Ym05a1pUMGliWFJrSWlCMGNtRnVjMlp2Y20wOUluUnlZVzV6YkdGMFpTZzFOVGswTGpJc01Da2lQanhuSUdSaGRHRXRiVzFzTFc1dlpHVTlJbTFwSWk4K1BHY2daR0YwWVMxdGJXd3RibTlrWlQwaWJXOGlJSFJ5WVc1elptOXliVDBpZEhKaGJuTnNZWFJsS0RJM055NDRMREFwSWo0OGRYTmxJR1JoZEdFdFl6MGlNMEVpSUhoc2FXNXJPbWh5WldZOUlpTk5TbGd0TXpNdFZFVllMVTR0TTBFaUx6NDhMMmMrUEdjZ1pHRjBZUzF0Yld3dGJtOWtaVDBpYlhSbGVIUWlJSFJ5WVc1elptOXliVDBpZEhKaGJuTnNZWFJsS0Rnek15NDJMREFwSWo0OGRYTmxJR1JoZEdFdFl6MGlORVFpSUhoc2FXNXJPbWh5WldZOUlpTk5TbGd0TXpNdFZFVllMVTR0TkVRaUx6NDhkWE5sSUdSaGRHRXRZejBpTmpFaUlIaHNhVzVyT21oeVpXWTlJaU5OU2xndE16TXRWRVZZTFU0dE5qRWlJSFJ5WVc1elptOXliVDBpZEhKaGJuTnNZWFJsS0RreE55d3dLU0l2UGp4MWMyVWdaR0YwWVMxalBTSTNPQ0lnZUd4cGJtczZhSEpsWmowaUkwMUtXQzB6TXkxVVJWZ3RUaTAzT0NJZ2RISmhibk5tYjNKdFBTSjBjbUZ1YzJ4aGRHVW9NVFF4Tnl3d0tTSXZQangxYzJVZ1pHRjBZUzFqUFNJMk9TSWdlR3hwYm1zNmFISmxaajBpSTAxS1dDMHpNeTFVUlZndFRpMDJPU0lnZEhKaGJuTm1iM0p0UFNKMGNtRnVjMnhoZEdVb01UazBOU3d3S1NJdlBqeDFjMlVnWkdGMFlTMWpQU0kyUkNJZ2VHeHBibXM2YUhKbFpqMGlJMDFLV0Mwek15MVVSVmd0VGkwMlJDSWdkSEpoYm5ObWIzSnRQU0owY21GdWMyeGhkR1VvTWpJeU15d3dLU0l2UGp4MWMyVWdaR0YwWVMxalBTSTNOU0lnZUd4cGJtczZhSEpsWmowaUkwMUtXQzB6TXkxVVJWZ3RUaTAzTlNJZ2RISmhibk5tYjNKdFBTSjBjbUZ1YzJ4aGRHVW9NekExTml3d0tTSXZQangxYzJVZ1pHRjBZUzFqUFNJMlJDSWdlR3hwYm1zNmFISmxaajBpSTAxS1dDMHpNeTFVUlZndFRpMDJSQ0lnZEhKaGJuTm1iM0p0UFNKMGNtRnVjMnhoZEdVb016WXhNaXd3S1NJdlBqeDFjMlVnWkdGMFlTMWpQU0l5TUNJZ2VHeHBibXM2YUhKbFpqMGlJMDFLV0Mwek15MVVSVmd0VGkweU1DSWdkSEpoYm5ObWIzSnRQU0owY21GdWMyeGhkR1VvTkRRME5Td3dLU0l2UGp4MWMyVWdaR0YwWVMxalBTSTJOU0lnZUd4cGJtczZhSEpsWmowaUkwMUtXQzB6TXkxVVJWZ3RUaTAyTlNJZ2RISmhibk5tYjNKdFBTSjBjbUZ1YzJ4aGRHVW9ORFk1TlN3d0tTSXZQangxYzJVZ1pHRjBZUzFqUFNJM09DSWdlR3hwYm1zNmFISmxaajBpSTAxS1dDMHpNeTFVUlZndFRpMDNPQ0lnZEhKaGJuTm1iM0p0UFNKMGNtRnVjMnhoZEdVb05URXpPU3d3S1NJdlBqeDFjMlVnWkdGMFlTMWpQU0kzTUNJZ2VHeHBibXM2YUhKbFpqMGlJMDFLV0Mwek15MVVSVmd0VGkwM01DSWdkSEpoYm5ObWIzSnRQU0owY21GdWMyeGhkR1VvTlRZMk55d3dLU0l2UGp4MWMyVWdaR0YwWVMxalBTSTJOU0lnZUd4cGJtczZhSEpsWmowaUkwMUtXQzB6TXkxVVJWZ3RUaTAyTlNJZ2RISmhibk5tYjNKdFBTSjBjbUZ1YzJ4aGRHVW9Oakl5TXl3d0tTSXZQangxYzJVZ1pHRjBZUzFqUFNJMk15SWdlR3hwYm1zNmFISmxaajBpSTAxS1dDMHpNeTFVUlZndFRpMDJNeUlnZEhKaGJuTm1iM0p0UFNKMGNtRnVjMnhoZEdVb05qWTJOeXd3S1NJdlBqeDFjMlVnWkdGMFlTMWpQU0kzTkNJZ2VHeHBibXM2YUhKbFpqMGlJMDFLV0Mwek15MVVSVmd0VGkwM05DSWdkSEpoYm5ObWIzSnRQU0owY21GdWMyeGhkR1VvTnpFeE1Td3dLU0l2UGp4MWMyVWdaR0YwWVMxalBTSTJOU0lnZUd4cGJtczZhSEpsWmowaUkwMUtXQzB6TXkxVVJWZ3RUaTAyTlNJZ2RISmhibk5tYjNKdFBTSjBjbUZ1YzJ4aGRHVW9OelV3TUN3d0tTSXZQangxYzJVZ1pHRjBZUzFqUFNJMk5DSWdlR3hwYm1zNmFISmxaajBpSTAxS1dDMHpNeTFVUlZndFRpMDJOQ0lnZEhKaGJuTm1iM0p0UFNKMGNtRnVjMnhoZEdVb056azBOQ3d3S1NJdlBqeDFjMlVnWkdGMFlTMWpQU0l5TUNJZ2VHeHBibXM2YUhKbFpqMGlJMDFLV0Mwek15MVVSVmd0VGkweU1DSWdkSEpoYm5ObWIzSnRQU0owY21GdWMyeGhkR1VvT0RVd01Dd3dLU0l2UGp4MWMyVWdaR0YwWVMxalBTSTJOaUlnZUd4cGJtczZhSEpsWmowaUkwMUtXQzB6TXkxVVJWZ3RUaTAyTmlJZ2RISmhibk5tYjNKdFBTSjBjbUZ1YzJ4aGRHVW9PRGMxTUN3d0tTSXZQangxYzJVZ1pHRjBZUzFqUFNJM05TSWdlR3hwYm1zNmFISmxaajBpSTAxS1dDMHpNeTFVUlZndFRpMDNOU0lnZEhKaGJuTm1iM0p0UFNKMGNtRnVjMnhoZEdVb09UQTFOaXd3S1NJdlBqeDFjMlVnWkdGMFlTMWpQU0kzTkNJZ2VHeHBibXM2YUhKbFpqMGlJMDFLV0Mwek15MVVSVmd0VGkwM05DSWdkSEpoYm5ObWIzSnRQU0owY21GdWMyeGhkR1VvT1RZeE1pd3dLU0l2UGp4MWMyVWdaR0YwWVMxalBTSTNOU0lnZUd4cGJtczZhSEpsWmowaUkwMUtXQzB6TXkxVVJWZ3RUaTAzTlNJZ2RISmhibk5tYjNKdFBTSjBjbUZ1YzJ4aGRHVW9NVEF3TURFc01Da2lMejQ4ZFhObElHUmhkR0V0WXowaU56SWlJSGhzYVc1ck9taHlaV1k5SWlOTlNsZ3RNek10VkVWWUxVNHROeklpSUhSeVlXNXpabTl5YlQwaWRISmhibk5zWVhSbEtERXdOVFUzTERBcElpOCtQSFZ6WlNCa1lYUmhMV005SWpZMUlpQjRiR2x1YXpwb2NtVm1QU0lqVFVwWUxUTXpMVlJGV0MxT0xUWTFJaUIwY21GdWMyWnZjbTA5SW5SeVlXNXpiR0YwWlNneE1EazBPU3d3S1NJdlBqeDFjMlVnWkdGMFlTMWpQU0l5TUNJZ2VHeHBibXM2YUhKbFpqMGlJMDFLV0Mwek15MVVSVmd0VGkweU1DSWdkSEpoYm5ObWIzSnRQU0owY21GdWMyeGhkR1VvTVRFek9UTXNNQ2tpTHo0OGRYTmxJR1JoZEdFdFl6MGlOeklpSUhoc2FXNXJPbWh5WldZOUlpTk5TbGd0TXpNdFZFVllMVTR0TnpJaUlIUnlZVzV6Wm05eWJUMGlkSEpoYm5Oc1lYUmxLREV4TmpRekxEQXBJaTgrUEhWelpTQmtZWFJoTFdNOUlqWTFJaUI0YkdsdWF6cG9jbVZtUFNJalRVcFlMVE16TFZSRldDMU9MVFkxSWlCMGNtRnVjMlp2Y20wOUluUnlZVzV6YkdGMFpTZ3hNakF6TlN3d0tTSXZQangxYzJVZ1pHRjBZUzFqUFNJM055SWdlR3hwYm1zNmFISmxaajBpSTAxS1dDMHpNeTFVUlZndFRpMDNOeUlnZEhKaGJuTm1iM0p0UFNKMGNtRnVjMnhoZEdVb01USTBOemtzTUNraUx6NDhkWE5sSUdSaGRHRXRZejBpTmpFaUlIaHNhVzVyT21oeVpXWTlJaU5OU2xndE16TXRWRVZZTFU0dE5qRWlJSFJ5WVc1elptOXliVDBpZEhKaGJuTnNZWFJsS0RFek1qQXhMREFwSWk4K1BIVnpaU0JrWVhSaExXTTlJamN5SWlCNGJHbHVhenBvY21WbVBTSWpUVXBZTFRNekxWUkZXQzFPTFRjeUlpQjBjbUZ1YzJadmNtMDlJblJ5WVc1emJHRjBaU2d4TXpjd01Td3dLU0l2UGp4MWMyVWdaR0YwWVMxalBTSTJOQ0lnZUd4cGJtczZhSEpsWmowaUkwMUtXQzB6TXkxVVJWZ3RUaTAyTkNJZ2RISmhibk5tYjNKdFBTSjBjbUZ1YzJ4aGRHVW9NVFF3T1RNc01Da2lMejQ4ZFhObElHUmhkR0V0WXowaU1qQWlJSGhzYVc1ck9taHlaV1k5SWlOTlNsZ3RNek10VkVWWUxVNHRNakFpSUhSeVlXNXpabTl5YlQwaWRISmhibk5zWVhSbEtERTBOalE1TERBcElpOCtQSFZ6WlNCa1lYUmhMV005SWpZMklpQjRiR2x1YXpwb2NtVm1QU0lqVFVwWUxUTXpMVlJGV0MxT0xUWTJJaUIwY21GdWMyWnZjbTA5SW5SeVlXNXpiR0YwWlNneE5EZzVPU3d3S1NJdlBqeDFjMlVnWkdGMFlTMWpQU0kzTWlJZ2VHeHBibXM2YUhKbFpqMGlJMDFLV0Mwek15MVVSVmd0VGkwM01pSWdkSEpoYm5ObWIzSnRQU0owY21GdWMyeGhkR1VvTVRVeU1EVXNNQ2tpTHo0OGRYTmxJR1JoZEdFdFl6MGlOa1lpSUhoc2FXNXJPbWh5WldZOUlpTk5TbGd0TXpNdFZFVllMVTR0TmtZaUlIUnlZVzV6Wm05eWJUMGlkSEpoYm5Oc1lYUmxLREUxTlRrM0xEQXBJaTgrUEhWelpTQmtZWFJoTFdNOUlqWkVJaUI0YkdsdWF6cG9jbVZtUFNJalRVcFlMVE16TFZSRldDMU9MVFpFSWlCMGNtRnVjMlp2Y20wOUluUnlZVzV6YkdGMFpTZ3hOakE1Tnl3d0tTSXZQangxYzJVZ1pHRjBZUzFqUFNJeU1DSWdlR3hwYm1zNmFISmxaajBpSTAxS1dDMHpNeTFVUlZndFRpMHlNQ0lnZEhKaGJuTm1iM0p0UFNKMGNtRnVjMnhoZEdVb01UWTVNekFzTUNraUx6NDhkWE5sSUdSaGRHRXRZejBpTmtVaUlIaHNhVzVyT21oeVpXWTlJaU5OU2xndE16TXRWRVZZTFU0dE5rVWlJSFJ5WVc1elptOXliVDBpZEhKaGJuTnNZWFJsS0RFM01UZ3dMREFwSWk4K1BIVnpaU0JrWVhSaExXTTlJalkxSWlCNGJHbHVhenBvY21WbVBTSWpUVXBZTFRNekxWUkZXQzFPTFRZMUlpQjBjbUZ1YzJadmNtMDlJblJ5WVc1emJHRjBaU2d4Tnpjek5pd3dLU0l2UGp4MWMyVWdaR0YwWVMxalBTSTNPQ0lnZUd4cGJtczZhSEpsWmowaUkwMUtXQzB6TXkxVVJWZ3RUaTAzT0NJZ2RISmhibk5tYjNKdFBTSjBjbUZ1YzJ4aGRHVW9NVGd4T0RBc01Da2lMejQ4ZFhObElHUmhkR0V0WXowaU56UWlJSGhzYVc1ck9taHlaV1k5SWlOTlNsZ3RNek10VkVWWUxVNHROelFpSUhSeVlXNXpabTl5YlQwaWRISmhibk5zWVhSbEtERTROekE0TERBcElpOCtQSFZ6WlNCa1lYUmhMV005SWpJd0lpQjRiR2x1YXpwb2NtVm1QU0lqVFVwWUxUTXpMVlJGV0MxT0xUSXdJaUIwY21GdWMyWnZjbTA5SW5SeVlXNXpiR0YwWlNneE9UQTVOeXd3S1NJdlBqeDFjMlVnWkdGMFlTMWpQU0kzTXlJZ2VHeHBibXM2YUhKbFpqMGlJMDFLV0Mwek15MVVSVmd0VGkwM015SWdkSEpoYm5ObWIzSnRQU0owY21GdWMyeGhkR1VvTVRrek5EY3NNQ2tpTHo0OGRYTmxJR1JoZEdFdFl6MGlOelFpSUhoc2FXNXJPbWh5WldZOUlpTk5TbGd0TXpNdFZFVllMVTR0TnpRaUlIUnlZVzV6Wm05eWJUMGlkSEpoYm5Oc1lYUmxLREU1TnpReExEQXBJaTgrUEhWelpTQmtZWFJoTFdNOUlqWXhJaUI0YkdsdWF6cG9jbVZtUFNJalRVcFlMVE16TFZSRldDMU9MVFl4SWlCMGNtRnVjMlp2Y20wOUluUnlZVzV6YkdGMFpTZ3lNREV6TUN3d0tTSXZQangxYzJVZ1pHRjBZUzFqUFNJM05DSWdlR3hwYm1zNmFISmxaajBpSTAxS1dDMHpNeTFVUlZndFRpMDNOQ0lnZEhKaGJuTm1iM0p0UFNKMGNtRnVjMnhoZEdVb01qQTJNekFzTUNraUx6NDhkWE5sSUdSaGRHRXRZejBpTmpVaUlIaHNhVzVyT21oeVpXWTlJaU5OU2xndE16TXRWRVZZTFU0dE5qVWlJSFJ5WVc1elptOXliVDBpZEhKaGJuTnNZWFJsS0RJeE1ERTVMREFwSWk4K1BIVnpaU0JrWVhSaExXTTlJa0V3SWlCNGJHbHVhenBvY21WbVBTSWpUVXBZTFRNekxWUkZXQzFPTFVFd0lpQjBjbUZ1YzJadmNtMDlJblJ5WVc1emJHRjBaU2d5TVRRMk15d3dLU0l2UGp3dlp6NDhaeUJrWVhSaExXMXRiQzF1YjJSbFBTSnRjM1Z3SWlCMGNtRnVjMlp2Y20wOUluUnlZVzV6YkdGMFpTZ3lNalUwTmk0MkxEQXBJajQ4WnlCa1lYUmhMVzF0YkMxdWIyUmxQU0p0YVNJK1BIVnpaU0JrWVhSaExXTTlJakZFTkRZd0lpQjRiR2x1YXpwb2NtVm1QU0lqVFVwWUxUTXpMVlJGV0MxSkxURkVORFl3SWk4K1BDOW5QanhuSUdSaGRHRXRiVzFzTFc1dlpHVTlJbTF2SWlCMGNtRnVjMlp2Y20wOUluUnlZVzV6YkdGMFpTZzFNRElzTkRFektTQnpZMkZzWlNnd0xqY3dOeWtpUGp4MWMyVWdaR0YwWVMxalBTSXlNRE15SWlCNGJHbHVhenBvY21WbVBTSWpUVXBZTFRNekxWUkZXQzFXTFRJd016SWlMejQ4TDJjK1BDOW5Qand2Wno0OEwyYytQQzluUGp3dlp6NDhMMmMrUEM5emRtYysiLAoJIlJlYWxWaWV3U2l6ZUpzb24iIDogIntcImhlaWdodFwiOjE0NjQuMjg1NzM2MDgzOTg0NCxcIndpZHRoXCI6OTE3OC41NzExNjY5OTIxODh9Igp9Cg=="/>
    </extobj>
  </extobjs>
</s:customData>
</file>

<file path=customXml/itemProps6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12803</Words>
  <Application>WPS Presentation</Application>
  <PresentationFormat>Widescreen</PresentationFormat>
  <Paragraphs>430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Arial</vt:lpstr>
      <vt:lpstr>SimSun</vt:lpstr>
      <vt:lpstr>Wingdings</vt:lpstr>
      <vt:lpstr>Cambria</vt:lpstr>
      <vt:lpstr>Wingdings</vt:lpstr>
      <vt:lpstr>Microsoft YaHei</vt:lpstr>
      <vt:lpstr>Arial Unicode MS</vt:lpstr>
      <vt:lpstr>Calibri</vt:lpstr>
      <vt:lpstr>Default Design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SHUBHAM</dc:creator>
  <cp:lastModifiedBy>Shubham Kumar</cp:lastModifiedBy>
  <cp:revision>332</cp:revision>
  <dcterms:created xsi:type="dcterms:W3CDTF">2025-09-02T04:47:00Z</dcterms:created>
  <dcterms:modified xsi:type="dcterms:W3CDTF">2025-09-17T12:46:47Z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32C3DB3C1FD84838A40692C3FF2D318F_11</vt:lpwstr>
  </property>
  <property fmtid="{D5CDD505-2E9C-101B-9397-08002B2CF9AE}" pid="3" name="KSOProductBuildVer">
    <vt:lpwstr>1033-12.2.0.22549</vt:lpwstr>
  </property>
</Properties>
</file>