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\Downloads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\Downloads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\Downloads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bham\Downloads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Bike</a:t>
            </a:r>
            <a:r>
              <a:rPr lang="en-IN" baseline="0" dirty="0"/>
              <a:t> related purchase based on Gender 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Sheet8!$B$4:$B$7</c:f>
              <c:numCache>
                <c:formatCode>General</c:formatCode>
                <c:ptCount val="3"/>
                <c:pt idx="0">
                  <c:v>1161</c:v>
                </c:pt>
                <c:pt idx="1">
                  <c:v>1191</c:v>
                </c:pt>
                <c:pt idx="2">
                  <c:v>1084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093600"/>
        <c:axId val="416092424"/>
      </c:barChart>
      <c:catAx>
        <c:axId val="41609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92424"/>
        <c:crosses val="autoZero"/>
        <c:auto val="1"/>
        <c:lblAlgn val="ctr"/>
        <c:lblOffset val="100"/>
        <c:noMultiLvlLbl val="0"/>
      </c:catAx>
      <c:valAx>
        <c:axId val="41609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9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Profit</a:t>
            </a:r>
            <a:r>
              <a:rPr lang="en-IN" baseline="0"/>
              <a:t> based on industry category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Sheet7!$B$4:$B$13</c:f>
              <c:numCache>
                <c:formatCode>General</c:formatCode>
                <c:ptCount val="9"/>
                <c:pt idx="0">
                  <c:v>25409.819999999996</c:v>
                </c:pt>
                <c:pt idx="1">
                  <c:v>36375.950000000012</c:v>
                </c:pt>
                <c:pt idx="2">
                  <c:v>269597.11999999982</c:v>
                </c:pt>
                <c:pt idx="3">
                  <c:v>205322.12999999983</c:v>
                </c:pt>
                <c:pt idx="4">
                  <c:v>534324.06000000029</c:v>
                </c:pt>
                <c:pt idx="5">
                  <c:v>219075.24999999956</c:v>
                </c:pt>
                <c:pt idx="6">
                  <c:v>57848.179999999986</c:v>
                </c:pt>
                <c:pt idx="7">
                  <c:v>119429.17000000009</c:v>
                </c:pt>
                <c:pt idx="8">
                  <c:v>11112.13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6095952"/>
        <c:axId val="416096344"/>
      </c:barChart>
      <c:catAx>
        <c:axId val="4160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96344"/>
        <c:crosses val="autoZero"/>
        <c:auto val="1"/>
        <c:lblAlgn val="ctr"/>
        <c:lblOffset val="100"/>
        <c:noMultiLvlLbl val="0"/>
      </c:catAx>
      <c:valAx>
        <c:axId val="41609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9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Clusters Profit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Sheet4!$B$5:$B$10</c:f>
              <c:numCache>
                <c:formatCode>_-[$$-409]* #,##0.00_ ;_-[$$-409]* \-#,##0.00\ ;_-[$$-409]* "-"??_ ;_-@_ </c:formatCode>
                <c:ptCount val="5"/>
                <c:pt idx="0">
                  <c:v>110719.93000000004</c:v>
                </c:pt>
                <c:pt idx="1">
                  <c:v>49745.64</c:v>
                </c:pt>
                <c:pt idx="2">
                  <c:v>77136.839999999982</c:v>
                </c:pt>
                <c:pt idx="3">
                  <c:v>28654.959999999995</c:v>
                </c:pt>
                <c:pt idx="4">
                  <c:v>7240.6900000000032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Sheet4!$C$5:$C$10</c:f>
              <c:numCache>
                <c:formatCode>_-[$$-409]* #,##0.00_ ;_-[$$-409]* \-#,##0.00\ ;_-[$$-409]* "-"??_ ;_-@_ </c:formatCode>
                <c:ptCount val="5"/>
                <c:pt idx="0">
                  <c:v>99837.969999999987</c:v>
                </c:pt>
                <c:pt idx="1">
                  <c:v>76508.61000000003</c:v>
                </c:pt>
                <c:pt idx="2">
                  <c:v>59579.190000000039</c:v>
                </c:pt>
                <c:pt idx="3">
                  <c:v>15577.209999999997</c:v>
                </c:pt>
                <c:pt idx="4">
                  <c:v>11559.26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Sheet4!$A$5:$A$10</c:f>
              <c:strCache>
                <c:ptCount val="5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</c:strCache>
            </c:strRef>
          </c:cat>
          <c:val>
            <c:numRef>
              <c:f>Sheet4!$D$5:$D$10</c:f>
              <c:numCache>
                <c:formatCode>_-[$$-409]* #,##0.00_ ;_-[$$-409]* \-#,##0.00\ ;_-[$$-409]* "-"??_ ;_-@_ </c:formatCode>
                <c:ptCount val="5"/>
                <c:pt idx="0">
                  <c:v>204421.04999999981</c:v>
                </c:pt>
                <c:pt idx="1">
                  <c:v>139710.3600000001</c:v>
                </c:pt>
                <c:pt idx="2">
                  <c:v>163072.06999999983</c:v>
                </c:pt>
                <c:pt idx="3">
                  <c:v>39228.329999999987</c:v>
                </c:pt>
                <c:pt idx="4">
                  <c:v>20695.47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835960"/>
        <c:axId val="272836352"/>
      </c:barChart>
      <c:catAx>
        <c:axId val="27283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836352"/>
        <c:crosses val="autoZero"/>
        <c:auto val="1"/>
        <c:lblAlgn val="ctr"/>
        <c:lblOffset val="100"/>
        <c:noMultiLvlLbl val="0"/>
      </c:catAx>
      <c:valAx>
        <c:axId val="27283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83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Own</a:t>
            </a:r>
            <a:r>
              <a:rPr lang="en-IN" baseline="0"/>
              <a:t> Car By Each States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Sheet5!$B$5:$B$8</c:f>
              <c:numCache>
                <c:formatCode>General</c:formatCode>
                <c:ptCount val="3"/>
                <c:pt idx="0">
                  <c:v>290</c:v>
                </c:pt>
                <c:pt idx="1">
                  <c:v>146</c:v>
                </c:pt>
                <c:pt idx="2">
                  <c:v>153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Sheet5!$C$5:$C$8</c:f>
              <c:numCache>
                <c:formatCode>General</c:formatCode>
                <c:ptCount val="3"/>
                <c:pt idx="0">
                  <c:v>353</c:v>
                </c:pt>
                <c:pt idx="1">
                  <c:v>156</c:v>
                </c:pt>
                <c:pt idx="2">
                  <c:v>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399792"/>
        <c:axId val="273398224"/>
      </c:barChart>
      <c:catAx>
        <c:axId val="27339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398224"/>
        <c:crosses val="autoZero"/>
        <c:auto val="1"/>
        <c:lblAlgn val="ctr"/>
        <c:lblOffset val="100"/>
        <c:noMultiLvlLbl val="0"/>
      </c:catAx>
      <c:valAx>
        <c:axId val="2733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39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20522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Shubham </a:t>
            </a:r>
            <a:r>
              <a:rPr lang="en-IN" smtClean="0"/>
              <a:t>Kore 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Interpretation </a:t>
            </a:r>
            <a:endParaRPr lang="en-IN" dirty="0"/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 </a:t>
            </a:r>
            <a:r>
              <a:rPr lang="en-IN" dirty="0" smtClean="0"/>
              <a:t>Summary Table for High Value Customers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320" y="1696453"/>
            <a:ext cx="817784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dirty="0" smtClean="0"/>
              <a:t>Here is snapshot of a few customer that will come under the high value customer classification</a:t>
            </a: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" y="2108877"/>
            <a:ext cx="79830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7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Identify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5" y="1816639"/>
            <a:ext cx="4520629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Sprocket</a:t>
            </a: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is a company that Specializes in high-Quality bike and accessories.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The marketing team is looking to Boost sales.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To target 1000 new customer that will bring the highest value to the business.</a:t>
            </a: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931" y="1795393"/>
            <a:ext cx="4335694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Approach For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purchases for the last 3 years based on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Top industries contributing the maximum profit and bike related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 by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Age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aseline="0" dirty="0" smtClean="0"/>
              <a:t>Number</a:t>
            </a:r>
            <a:r>
              <a:rPr lang="en-IN" dirty="0" smtClean="0"/>
              <a:t> of cars owned by each state.</a:t>
            </a:r>
            <a:endParaRPr kumimoji="0" lang="en-IN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36152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Key issue dealt with for the data quality issue: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4" y="2270589"/>
            <a:ext cx="8702669" cy="26712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09650"/>
              </p:ext>
            </p:extLst>
          </p:nvPr>
        </p:nvGraphicFramePr>
        <p:xfrm>
          <a:off x="452063" y="2270589"/>
          <a:ext cx="8219326" cy="264045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54419"/>
                <a:gridCol w="1311970"/>
                <a:gridCol w="1216703"/>
                <a:gridCol w="1595959"/>
                <a:gridCol w="1282031"/>
                <a:gridCol w="1358244"/>
              </a:tblGrid>
              <a:tr h="436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Completeness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Relevancy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Validity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Consistency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5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Transaction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Profit</a:t>
                      </a:r>
                      <a:r>
                        <a:rPr lang="en-IN" sz="1200" kern="100" dirty="0">
                          <a:effectLst/>
                        </a:rPr>
                        <a:t>: Missing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Online order</a:t>
                      </a:r>
                      <a:r>
                        <a:rPr lang="en-IN" sz="1200" kern="100" dirty="0">
                          <a:effectLst/>
                        </a:rPr>
                        <a:t>:</a:t>
                      </a:r>
                      <a:endParaRPr lang="en-IN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Blanks</a:t>
                      </a:r>
                      <a:endParaRPr lang="en-IN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Brands</a:t>
                      </a:r>
                      <a:r>
                        <a:rPr lang="en-IN" sz="1200" kern="100" dirty="0">
                          <a:effectLst/>
                        </a:rPr>
                        <a:t>: Blanks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Cancelled status</a:t>
                      </a:r>
                      <a:r>
                        <a:rPr lang="en-IN" sz="1200" kern="100" dirty="0">
                          <a:effectLst/>
                        </a:rPr>
                        <a:t>: Filtered Out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List price and date </a:t>
                      </a:r>
                      <a:r>
                        <a:rPr lang="en-IN" sz="1200" b="1" kern="100" dirty="0" smtClean="0">
                          <a:effectLst/>
                        </a:rPr>
                        <a:t>product sold</a:t>
                      </a:r>
                      <a:r>
                        <a:rPr lang="en-IN" sz="1200" kern="100" dirty="0">
                          <a:effectLst/>
                        </a:rPr>
                        <a:t>: Format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6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Customer Demographic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Age</a:t>
                      </a:r>
                      <a:r>
                        <a:rPr lang="en-IN" sz="1200" kern="100" dirty="0">
                          <a:effectLst/>
                        </a:rPr>
                        <a:t>: Missing</a:t>
                      </a:r>
                      <a:endParaRPr lang="en-IN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DOB:</a:t>
                      </a:r>
                      <a:endParaRPr lang="en-IN" sz="1100" b="1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Inaccurate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Job title</a:t>
                      </a:r>
                      <a:r>
                        <a:rPr lang="en-IN" sz="1200" kern="100" dirty="0">
                          <a:effectLst/>
                        </a:rPr>
                        <a:t>:</a:t>
                      </a:r>
                      <a:endParaRPr lang="en-IN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Blanks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Default column</a:t>
                      </a:r>
                      <a:r>
                        <a:rPr lang="en-IN" sz="1200" kern="100" dirty="0">
                          <a:effectLst/>
                        </a:rPr>
                        <a:t>: Irrelevant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Customer Addresses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States:</a:t>
                      </a:r>
                      <a:endParaRPr lang="en-IN" sz="1100" b="1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Inconsistence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4102" y="1338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</a:t>
            </a:r>
            <a:r>
              <a:rPr lang="en-IN" dirty="0" smtClean="0"/>
              <a:t>purchase Over the last 3 years </a:t>
            </a:r>
            <a:r>
              <a:rPr lang="en-IN" dirty="0"/>
              <a:t>based on Gender 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Data shows, on males have made more bike related purchases in last 3 years compared to females or 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Females are also made more bike related purchases in last 3 years.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:lc="http://schemas.openxmlformats.org/drawingml/2006/lockedCanvas" xmlns="" id="{F873780A-3AD5-6542-260A-04B9EED04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7725"/>
              </p:ext>
            </p:extLst>
          </p:nvPr>
        </p:nvGraphicFramePr>
        <p:xfrm>
          <a:off x="4339625" y="1742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Top Job Industry Contributing to the Maxing Profit &amp; Bike Related Purchases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14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Top 3 Industry Sector bringing in the highest </a:t>
            </a:r>
          </a:p>
          <a:p>
            <a:r>
              <a:rPr lang="en-IN" sz="1400" dirty="0" smtClean="0"/>
              <a:t>      Profit are: IT, Financial Services,  	    	    Manufacturing.</a:t>
            </a:r>
          </a:p>
          <a:p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These can be obvious as most of these industry sectors are based within the city or the outskirts of the city therefore consumer prefer bikes for commuting.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:lc="http://schemas.openxmlformats.org/drawingml/2006/lockedCanvas" xmlns="" id="{8FDBF794-7971-A23A-D162-74BD17856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1084"/>
              </p:ext>
            </p:extLst>
          </p:nvPr>
        </p:nvGraphicFramePr>
        <p:xfrm>
          <a:off x="4181582" y="1867971"/>
          <a:ext cx="4872412" cy="302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 </a:t>
            </a:r>
            <a:r>
              <a:rPr lang="en-IN" dirty="0" smtClean="0"/>
              <a:t>Profit by Wealth Segment by Age Cluster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71B705A7-7C3C-8DC8-64D8-366CFAC99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30892"/>
              </p:ext>
            </p:extLst>
          </p:nvPr>
        </p:nvGraphicFramePr>
        <p:xfrm>
          <a:off x="4603901" y="1696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1321" y="1696453"/>
            <a:ext cx="403716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Overall, the Mass customer  segmentation makes the highest profit across the different</a:t>
            </a: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age clusters.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 customer aged between 21-30 are likely to being more profit for the company compared to other age cluster.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This also indicate a trend of buying power ,as the buying power </a:t>
            </a:r>
            <a:r>
              <a:rPr lang="en-IN" dirty="0" smtClean="0"/>
              <a:t>increases over time till 50 and then see’s a decline in buying power, thus leading to lower profits.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 </a:t>
            </a:r>
            <a:r>
              <a:rPr lang="en-IN" dirty="0" smtClean="0"/>
              <a:t>Number of Cars Owned in each state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321" y="1696453"/>
            <a:ext cx="4037162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NSW,QLD &amp; VLC could be potential market opportunities for the company.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NSW, has the highest potential as the number of people who don’t own cars which shows that there is opportunity find value customers there.  </a:t>
            </a: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:lc="http://schemas.openxmlformats.org/drawingml/2006/lockedCanvas" xmlns="" id="{3E20C216-C977-1ED5-1761-1698E6FB7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553609"/>
              </p:ext>
            </p:extLst>
          </p:nvPr>
        </p:nvGraphicFramePr>
        <p:xfrm>
          <a:off x="4603901" y="16872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215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Model Development </a:t>
            </a:r>
            <a:endParaRPr lang="en-IN" dirty="0"/>
          </a:p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 </a:t>
            </a:r>
            <a:r>
              <a:rPr lang="en-IN" dirty="0" smtClean="0"/>
              <a:t>Customer Classification – Targeting High Value Customer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320" y="1696453"/>
            <a:ext cx="8177841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Most of the high value customers will be male and female. </a:t>
            </a: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Working in the IT, Financial services, manufacturing industry sector,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Aged between 21-30</a:t>
            </a:r>
            <a:endParaRPr kumimoji="0" lang="en-IN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smtClean="0"/>
              <a:t>Who are currently living in NSW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958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812</Words>
  <Application>Microsoft Office PowerPoint</Application>
  <PresentationFormat>On-screen Show (16:9)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17</cp:revision>
  <dcterms:modified xsi:type="dcterms:W3CDTF">2023-07-25T20:11:35Z</dcterms:modified>
</cp:coreProperties>
</file>