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7" r:id="rId6"/>
    <p:sldId id="268" r:id="rId7"/>
    <p:sldId id="269" r:id="rId8"/>
    <p:sldId id="270" r:id="rId9"/>
    <p:sldId id="260" r:id="rId10"/>
    <p:sldId id="261" r:id="rId11"/>
    <p:sldId id="262" r:id="rId12"/>
    <p:sldId id="263" r:id="rId13"/>
    <p:sldId id="264" r:id="rId14"/>
    <p:sldId id="26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9"/>
  </p:normalViewPr>
  <p:slideViewPr>
    <p:cSldViewPr snapToGrid="0" snapToObjects="1">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8548-EEDF-39D0-7971-35FD0E1169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FAFACC-9481-4BC9-B193-2B6AF1602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4D2F4C-B272-F80E-C8F1-C7C0FF44A986}"/>
              </a:ext>
            </a:extLst>
          </p:cNvPr>
          <p:cNvSpPr>
            <a:spLocks noGrp="1"/>
          </p:cNvSpPr>
          <p:nvPr>
            <p:ph type="dt" sz="half" idx="10"/>
          </p:nvPr>
        </p:nvSpPr>
        <p:spPr/>
        <p:txBody>
          <a:bodyPr/>
          <a:lstStyle/>
          <a:p>
            <a:fld id="{9EEB3238-69B3-C24D-ACE3-441253F5A940}" type="datetimeFigureOut">
              <a:rPr lang="en-US" smtClean="0"/>
              <a:t>8/15/22</a:t>
            </a:fld>
            <a:endParaRPr lang="en-US"/>
          </a:p>
        </p:txBody>
      </p:sp>
      <p:sp>
        <p:nvSpPr>
          <p:cNvPr id="5" name="Footer Placeholder 4">
            <a:extLst>
              <a:ext uri="{FF2B5EF4-FFF2-40B4-BE49-F238E27FC236}">
                <a16:creationId xmlns:a16="http://schemas.microsoft.com/office/drawing/2014/main" id="{6C023B30-F638-57B5-DA50-72A234CC3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F80A6-9BE2-94DA-59F0-B460109A23A1}"/>
              </a:ext>
            </a:extLst>
          </p:cNvPr>
          <p:cNvSpPr>
            <a:spLocks noGrp="1"/>
          </p:cNvSpPr>
          <p:nvPr>
            <p:ph type="sldNum" sz="quarter" idx="12"/>
          </p:nvPr>
        </p:nvSpPr>
        <p:spPr/>
        <p:txBody>
          <a:bodyPr/>
          <a:lstStyle/>
          <a:p>
            <a:fld id="{092E7396-B2C3-AC4B-9663-B477F2334980}" type="slidenum">
              <a:rPr lang="en-US" smtClean="0"/>
              <a:t>‹#›</a:t>
            </a:fld>
            <a:endParaRPr lang="en-US"/>
          </a:p>
        </p:txBody>
      </p:sp>
    </p:spTree>
    <p:extLst>
      <p:ext uri="{BB962C8B-B14F-4D97-AF65-F5344CB8AC3E}">
        <p14:creationId xmlns:p14="http://schemas.microsoft.com/office/powerpoint/2010/main" val="220961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D025C-38AE-389D-E8E7-BCDD8E2803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6F2EB2-9BA2-5DA5-A5C7-BAECF63926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E90FD-5178-8740-A740-9209CFC8C5B0}"/>
              </a:ext>
            </a:extLst>
          </p:cNvPr>
          <p:cNvSpPr>
            <a:spLocks noGrp="1"/>
          </p:cNvSpPr>
          <p:nvPr>
            <p:ph type="dt" sz="half" idx="10"/>
          </p:nvPr>
        </p:nvSpPr>
        <p:spPr/>
        <p:txBody>
          <a:bodyPr/>
          <a:lstStyle/>
          <a:p>
            <a:fld id="{9EEB3238-69B3-C24D-ACE3-441253F5A940}" type="datetimeFigureOut">
              <a:rPr lang="en-US" smtClean="0"/>
              <a:t>8/15/22</a:t>
            </a:fld>
            <a:endParaRPr lang="en-US"/>
          </a:p>
        </p:txBody>
      </p:sp>
      <p:sp>
        <p:nvSpPr>
          <p:cNvPr id="5" name="Footer Placeholder 4">
            <a:extLst>
              <a:ext uri="{FF2B5EF4-FFF2-40B4-BE49-F238E27FC236}">
                <a16:creationId xmlns:a16="http://schemas.microsoft.com/office/drawing/2014/main" id="{9AB50CC0-240C-7B16-D10E-23B213CE4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BAB07-FA24-C93A-4B61-48400C1AC802}"/>
              </a:ext>
            </a:extLst>
          </p:cNvPr>
          <p:cNvSpPr>
            <a:spLocks noGrp="1"/>
          </p:cNvSpPr>
          <p:nvPr>
            <p:ph type="sldNum" sz="quarter" idx="12"/>
          </p:nvPr>
        </p:nvSpPr>
        <p:spPr/>
        <p:txBody>
          <a:bodyPr/>
          <a:lstStyle/>
          <a:p>
            <a:fld id="{092E7396-B2C3-AC4B-9663-B477F2334980}" type="slidenum">
              <a:rPr lang="en-US" smtClean="0"/>
              <a:t>‹#›</a:t>
            </a:fld>
            <a:endParaRPr lang="en-US"/>
          </a:p>
        </p:txBody>
      </p:sp>
    </p:spTree>
    <p:extLst>
      <p:ext uri="{BB962C8B-B14F-4D97-AF65-F5344CB8AC3E}">
        <p14:creationId xmlns:p14="http://schemas.microsoft.com/office/powerpoint/2010/main" val="3394020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C43BAF-D701-090B-6FFD-81F9444DB4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34AD38-B8EC-2D41-C252-F08BDE371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A0521-64D7-2D94-29DF-C4825E2CD2EC}"/>
              </a:ext>
            </a:extLst>
          </p:cNvPr>
          <p:cNvSpPr>
            <a:spLocks noGrp="1"/>
          </p:cNvSpPr>
          <p:nvPr>
            <p:ph type="dt" sz="half" idx="10"/>
          </p:nvPr>
        </p:nvSpPr>
        <p:spPr/>
        <p:txBody>
          <a:bodyPr/>
          <a:lstStyle/>
          <a:p>
            <a:fld id="{9EEB3238-69B3-C24D-ACE3-441253F5A940}" type="datetimeFigureOut">
              <a:rPr lang="en-US" smtClean="0"/>
              <a:t>8/15/22</a:t>
            </a:fld>
            <a:endParaRPr lang="en-US"/>
          </a:p>
        </p:txBody>
      </p:sp>
      <p:sp>
        <p:nvSpPr>
          <p:cNvPr id="5" name="Footer Placeholder 4">
            <a:extLst>
              <a:ext uri="{FF2B5EF4-FFF2-40B4-BE49-F238E27FC236}">
                <a16:creationId xmlns:a16="http://schemas.microsoft.com/office/drawing/2014/main" id="{9AC4FB71-AA49-5445-A3A9-D0C1B8E8C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91FEB-2F4C-4C03-29BE-5D0B72A9AA20}"/>
              </a:ext>
            </a:extLst>
          </p:cNvPr>
          <p:cNvSpPr>
            <a:spLocks noGrp="1"/>
          </p:cNvSpPr>
          <p:nvPr>
            <p:ph type="sldNum" sz="quarter" idx="12"/>
          </p:nvPr>
        </p:nvSpPr>
        <p:spPr/>
        <p:txBody>
          <a:bodyPr/>
          <a:lstStyle/>
          <a:p>
            <a:fld id="{092E7396-B2C3-AC4B-9663-B477F2334980}" type="slidenum">
              <a:rPr lang="en-US" smtClean="0"/>
              <a:t>‹#›</a:t>
            </a:fld>
            <a:endParaRPr lang="en-US"/>
          </a:p>
        </p:txBody>
      </p:sp>
    </p:spTree>
    <p:extLst>
      <p:ext uri="{BB962C8B-B14F-4D97-AF65-F5344CB8AC3E}">
        <p14:creationId xmlns:p14="http://schemas.microsoft.com/office/powerpoint/2010/main" val="176316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ACBF-24CC-C4C4-4C8D-EE7FEDD4BB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6C0A9-FB80-60D6-3A82-5A0096762E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6BC9F-A08C-2001-AB03-F4715A55D27C}"/>
              </a:ext>
            </a:extLst>
          </p:cNvPr>
          <p:cNvSpPr>
            <a:spLocks noGrp="1"/>
          </p:cNvSpPr>
          <p:nvPr>
            <p:ph type="dt" sz="half" idx="10"/>
          </p:nvPr>
        </p:nvSpPr>
        <p:spPr/>
        <p:txBody>
          <a:bodyPr/>
          <a:lstStyle/>
          <a:p>
            <a:fld id="{9EEB3238-69B3-C24D-ACE3-441253F5A940}" type="datetimeFigureOut">
              <a:rPr lang="en-US" smtClean="0"/>
              <a:t>8/15/22</a:t>
            </a:fld>
            <a:endParaRPr lang="en-US"/>
          </a:p>
        </p:txBody>
      </p:sp>
      <p:sp>
        <p:nvSpPr>
          <p:cNvPr id="5" name="Footer Placeholder 4">
            <a:extLst>
              <a:ext uri="{FF2B5EF4-FFF2-40B4-BE49-F238E27FC236}">
                <a16:creationId xmlns:a16="http://schemas.microsoft.com/office/drawing/2014/main" id="{ACEAA332-4C42-EEA5-EBB7-A0474D4A8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8B89D-9B93-C59F-07AA-9F03A59D1A8D}"/>
              </a:ext>
            </a:extLst>
          </p:cNvPr>
          <p:cNvSpPr>
            <a:spLocks noGrp="1"/>
          </p:cNvSpPr>
          <p:nvPr>
            <p:ph type="sldNum" sz="quarter" idx="12"/>
          </p:nvPr>
        </p:nvSpPr>
        <p:spPr/>
        <p:txBody>
          <a:bodyPr/>
          <a:lstStyle/>
          <a:p>
            <a:fld id="{092E7396-B2C3-AC4B-9663-B477F2334980}" type="slidenum">
              <a:rPr lang="en-US" smtClean="0"/>
              <a:t>‹#›</a:t>
            </a:fld>
            <a:endParaRPr lang="en-US"/>
          </a:p>
        </p:txBody>
      </p:sp>
    </p:spTree>
    <p:extLst>
      <p:ext uri="{BB962C8B-B14F-4D97-AF65-F5344CB8AC3E}">
        <p14:creationId xmlns:p14="http://schemas.microsoft.com/office/powerpoint/2010/main" val="25030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A757-99FA-3333-B5B0-9FB3C8DD74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30FAF1-FA07-C0BC-6CB5-048ED9D69D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9E11A3-725C-AB2F-8D5A-6C2FF4F5E715}"/>
              </a:ext>
            </a:extLst>
          </p:cNvPr>
          <p:cNvSpPr>
            <a:spLocks noGrp="1"/>
          </p:cNvSpPr>
          <p:nvPr>
            <p:ph type="dt" sz="half" idx="10"/>
          </p:nvPr>
        </p:nvSpPr>
        <p:spPr/>
        <p:txBody>
          <a:bodyPr/>
          <a:lstStyle/>
          <a:p>
            <a:fld id="{9EEB3238-69B3-C24D-ACE3-441253F5A940}" type="datetimeFigureOut">
              <a:rPr lang="en-US" smtClean="0"/>
              <a:t>8/15/22</a:t>
            </a:fld>
            <a:endParaRPr lang="en-US"/>
          </a:p>
        </p:txBody>
      </p:sp>
      <p:sp>
        <p:nvSpPr>
          <p:cNvPr id="5" name="Footer Placeholder 4">
            <a:extLst>
              <a:ext uri="{FF2B5EF4-FFF2-40B4-BE49-F238E27FC236}">
                <a16:creationId xmlns:a16="http://schemas.microsoft.com/office/drawing/2014/main" id="{D1E9CD09-B633-196D-E0DC-4F5484726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8BCF5-ECC3-DCF0-4706-D64075D12704}"/>
              </a:ext>
            </a:extLst>
          </p:cNvPr>
          <p:cNvSpPr>
            <a:spLocks noGrp="1"/>
          </p:cNvSpPr>
          <p:nvPr>
            <p:ph type="sldNum" sz="quarter" idx="12"/>
          </p:nvPr>
        </p:nvSpPr>
        <p:spPr/>
        <p:txBody>
          <a:bodyPr/>
          <a:lstStyle/>
          <a:p>
            <a:fld id="{092E7396-B2C3-AC4B-9663-B477F2334980}" type="slidenum">
              <a:rPr lang="en-US" smtClean="0"/>
              <a:t>‹#›</a:t>
            </a:fld>
            <a:endParaRPr lang="en-US"/>
          </a:p>
        </p:txBody>
      </p:sp>
    </p:spTree>
    <p:extLst>
      <p:ext uri="{BB962C8B-B14F-4D97-AF65-F5344CB8AC3E}">
        <p14:creationId xmlns:p14="http://schemas.microsoft.com/office/powerpoint/2010/main" val="244373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00FA-EA39-ACBF-9234-7A0D1BED83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05615F-DF9D-7348-DDD7-8DC993BA28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C2A9DF-816C-A97A-8446-379B2A2DDC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A90411-BCFA-654F-DC34-B7D3F3D52F4B}"/>
              </a:ext>
            </a:extLst>
          </p:cNvPr>
          <p:cNvSpPr>
            <a:spLocks noGrp="1"/>
          </p:cNvSpPr>
          <p:nvPr>
            <p:ph type="dt" sz="half" idx="10"/>
          </p:nvPr>
        </p:nvSpPr>
        <p:spPr/>
        <p:txBody>
          <a:bodyPr/>
          <a:lstStyle/>
          <a:p>
            <a:fld id="{9EEB3238-69B3-C24D-ACE3-441253F5A940}" type="datetimeFigureOut">
              <a:rPr lang="en-US" smtClean="0"/>
              <a:t>8/15/22</a:t>
            </a:fld>
            <a:endParaRPr lang="en-US"/>
          </a:p>
        </p:txBody>
      </p:sp>
      <p:sp>
        <p:nvSpPr>
          <p:cNvPr id="6" name="Footer Placeholder 5">
            <a:extLst>
              <a:ext uri="{FF2B5EF4-FFF2-40B4-BE49-F238E27FC236}">
                <a16:creationId xmlns:a16="http://schemas.microsoft.com/office/drawing/2014/main" id="{EB8852FB-1826-7235-0D26-A3FA25785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85ABE8-5D91-AB20-BADA-74A1624EFC5E}"/>
              </a:ext>
            </a:extLst>
          </p:cNvPr>
          <p:cNvSpPr>
            <a:spLocks noGrp="1"/>
          </p:cNvSpPr>
          <p:nvPr>
            <p:ph type="sldNum" sz="quarter" idx="12"/>
          </p:nvPr>
        </p:nvSpPr>
        <p:spPr/>
        <p:txBody>
          <a:bodyPr/>
          <a:lstStyle/>
          <a:p>
            <a:fld id="{092E7396-B2C3-AC4B-9663-B477F2334980}" type="slidenum">
              <a:rPr lang="en-US" smtClean="0"/>
              <a:t>‹#›</a:t>
            </a:fld>
            <a:endParaRPr lang="en-US"/>
          </a:p>
        </p:txBody>
      </p:sp>
    </p:spTree>
    <p:extLst>
      <p:ext uri="{BB962C8B-B14F-4D97-AF65-F5344CB8AC3E}">
        <p14:creationId xmlns:p14="http://schemas.microsoft.com/office/powerpoint/2010/main" val="389398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9A5E-B190-2E74-521F-663C91791B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525A0D-9F5C-6482-9136-DB3C36653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077C91-ABEB-F8C0-92C8-9D98F7F2D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1743BC-BA27-1C69-0DE6-C84DCED453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99829A-6ECC-5A19-DA7C-233E3C2635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E2C612-FA6A-D315-7069-C32EA6F3496C}"/>
              </a:ext>
            </a:extLst>
          </p:cNvPr>
          <p:cNvSpPr>
            <a:spLocks noGrp="1"/>
          </p:cNvSpPr>
          <p:nvPr>
            <p:ph type="dt" sz="half" idx="10"/>
          </p:nvPr>
        </p:nvSpPr>
        <p:spPr/>
        <p:txBody>
          <a:bodyPr/>
          <a:lstStyle/>
          <a:p>
            <a:fld id="{9EEB3238-69B3-C24D-ACE3-441253F5A940}" type="datetimeFigureOut">
              <a:rPr lang="en-US" smtClean="0"/>
              <a:t>8/15/22</a:t>
            </a:fld>
            <a:endParaRPr lang="en-US"/>
          </a:p>
        </p:txBody>
      </p:sp>
      <p:sp>
        <p:nvSpPr>
          <p:cNvPr id="8" name="Footer Placeholder 7">
            <a:extLst>
              <a:ext uri="{FF2B5EF4-FFF2-40B4-BE49-F238E27FC236}">
                <a16:creationId xmlns:a16="http://schemas.microsoft.com/office/drawing/2014/main" id="{828C0B53-CFB0-4ACB-D7BC-6BD13F5C6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968E4C-ACAF-0A60-7214-D9403F9E3314}"/>
              </a:ext>
            </a:extLst>
          </p:cNvPr>
          <p:cNvSpPr>
            <a:spLocks noGrp="1"/>
          </p:cNvSpPr>
          <p:nvPr>
            <p:ph type="sldNum" sz="quarter" idx="12"/>
          </p:nvPr>
        </p:nvSpPr>
        <p:spPr/>
        <p:txBody>
          <a:bodyPr/>
          <a:lstStyle/>
          <a:p>
            <a:fld id="{092E7396-B2C3-AC4B-9663-B477F2334980}" type="slidenum">
              <a:rPr lang="en-US" smtClean="0"/>
              <a:t>‹#›</a:t>
            </a:fld>
            <a:endParaRPr lang="en-US"/>
          </a:p>
        </p:txBody>
      </p:sp>
    </p:spTree>
    <p:extLst>
      <p:ext uri="{BB962C8B-B14F-4D97-AF65-F5344CB8AC3E}">
        <p14:creationId xmlns:p14="http://schemas.microsoft.com/office/powerpoint/2010/main" val="209800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3660-FBC9-16E8-88EF-34DFCF8C78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AF9F17-67AC-E300-D509-50A247C66DD7}"/>
              </a:ext>
            </a:extLst>
          </p:cNvPr>
          <p:cNvSpPr>
            <a:spLocks noGrp="1"/>
          </p:cNvSpPr>
          <p:nvPr>
            <p:ph type="dt" sz="half" idx="10"/>
          </p:nvPr>
        </p:nvSpPr>
        <p:spPr/>
        <p:txBody>
          <a:bodyPr/>
          <a:lstStyle/>
          <a:p>
            <a:fld id="{9EEB3238-69B3-C24D-ACE3-441253F5A940}" type="datetimeFigureOut">
              <a:rPr lang="en-US" smtClean="0"/>
              <a:t>8/15/22</a:t>
            </a:fld>
            <a:endParaRPr lang="en-US"/>
          </a:p>
        </p:txBody>
      </p:sp>
      <p:sp>
        <p:nvSpPr>
          <p:cNvPr id="4" name="Footer Placeholder 3">
            <a:extLst>
              <a:ext uri="{FF2B5EF4-FFF2-40B4-BE49-F238E27FC236}">
                <a16:creationId xmlns:a16="http://schemas.microsoft.com/office/drawing/2014/main" id="{CBC346A6-65F4-AE3E-2260-7A7B2CEA34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439C97-EF31-5173-B93D-4F6B42360B75}"/>
              </a:ext>
            </a:extLst>
          </p:cNvPr>
          <p:cNvSpPr>
            <a:spLocks noGrp="1"/>
          </p:cNvSpPr>
          <p:nvPr>
            <p:ph type="sldNum" sz="quarter" idx="12"/>
          </p:nvPr>
        </p:nvSpPr>
        <p:spPr/>
        <p:txBody>
          <a:bodyPr/>
          <a:lstStyle/>
          <a:p>
            <a:fld id="{092E7396-B2C3-AC4B-9663-B477F2334980}" type="slidenum">
              <a:rPr lang="en-US" smtClean="0"/>
              <a:t>‹#›</a:t>
            </a:fld>
            <a:endParaRPr lang="en-US"/>
          </a:p>
        </p:txBody>
      </p:sp>
    </p:spTree>
    <p:extLst>
      <p:ext uri="{BB962C8B-B14F-4D97-AF65-F5344CB8AC3E}">
        <p14:creationId xmlns:p14="http://schemas.microsoft.com/office/powerpoint/2010/main" val="96512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67C56-C3FB-AD63-F9F5-79DA25857D82}"/>
              </a:ext>
            </a:extLst>
          </p:cNvPr>
          <p:cNvSpPr>
            <a:spLocks noGrp="1"/>
          </p:cNvSpPr>
          <p:nvPr>
            <p:ph type="dt" sz="half" idx="10"/>
          </p:nvPr>
        </p:nvSpPr>
        <p:spPr/>
        <p:txBody>
          <a:bodyPr/>
          <a:lstStyle/>
          <a:p>
            <a:fld id="{9EEB3238-69B3-C24D-ACE3-441253F5A940}" type="datetimeFigureOut">
              <a:rPr lang="en-US" smtClean="0"/>
              <a:t>8/15/22</a:t>
            </a:fld>
            <a:endParaRPr lang="en-US"/>
          </a:p>
        </p:txBody>
      </p:sp>
      <p:sp>
        <p:nvSpPr>
          <p:cNvPr id="3" name="Footer Placeholder 2">
            <a:extLst>
              <a:ext uri="{FF2B5EF4-FFF2-40B4-BE49-F238E27FC236}">
                <a16:creationId xmlns:a16="http://schemas.microsoft.com/office/drawing/2014/main" id="{E0E3F9F6-59EC-D0DE-664F-AB11A5FB57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E862AD-9F5A-DA99-F038-EED33656E92F}"/>
              </a:ext>
            </a:extLst>
          </p:cNvPr>
          <p:cNvSpPr>
            <a:spLocks noGrp="1"/>
          </p:cNvSpPr>
          <p:nvPr>
            <p:ph type="sldNum" sz="quarter" idx="12"/>
          </p:nvPr>
        </p:nvSpPr>
        <p:spPr/>
        <p:txBody>
          <a:bodyPr/>
          <a:lstStyle/>
          <a:p>
            <a:fld id="{092E7396-B2C3-AC4B-9663-B477F2334980}" type="slidenum">
              <a:rPr lang="en-US" smtClean="0"/>
              <a:t>‹#›</a:t>
            </a:fld>
            <a:endParaRPr lang="en-US"/>
          </a:p>
        </p:txBody>
      </p:sp>
    </p:spTree>
    <p:extLst>
      <p:ext uri="{BB962C8B-B14F-4D97-AF65-F5344CB8AC3E}">
        <p14:creationId xmlns:p14="http://schemas.microsoft.com/office/powerpoint/2010/main" val="357851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45D0E-496B-3880-5AD6-9B10F27BD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E5B050-1153-2687-0528-17BFB45668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F7CA91-344F-00C9-92D9-9B811E3A2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DD9A96-0F49-9C16-4880-19F74C9D283C}"/>
              </a:ext>
            </a:extLst>
          </p:cNvPr>
          <p:cNvSpPr>
            <a:spLocks noGrp="1"/>
          </p:cNvSpPr>
          <p:nvPr>
            <p:ph type="dt" sz="half" idx="10"/>
          </p:nvPr>
        </p:nvSpPr>
        <p:spPr/>
        <p:txBody>
          <a:bodyPr/>
          <a:lstStyle/>
          <a:p>
            <a:fld id="{9EEB3238-69B3-C24D-ACE3-441253F5A940}" type="datetimeFigureOut">
              <a:rPr lang="en-US" smtClean="0"/>
              <a:t>8/15/22</a:t>
            </a:fld>
            <a:endParaRPr lang="en-US"/>
          </a:p>
        </p:txBody>
      </p:sp>
      <p:sp>
        <p:nvSpPr>
          <p:cNvPr id="6" name="Footer Placeholder 5">
            <a:extLst>
              <a:ext uri="{FF2B5EF4-FFF2-40B4-BE49-F238E27FC236}">
                <a16:creationId xmlns:a16="http://schemas.microsoft.com/office/drawing/2014/main" id="{FCA4D768-D841-39E8-9F53-87BDD96F4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6A1C5-44A6-05D8-5D2C-C179C6AC39F5}"/>
              </a:ext>
            </a:extLst>
          </p:cNvPr>
          <p:cNvSpPr>
            <a:spLocks noGrp="1"/>
          </p:cNvSpPr>
          <p:nvPr>
            <p:ph type="sldNum" sz="quarter" idx="12"/>
          </p:nvPr>
        </p:nvSpPr>
        <p:spPr/>
        <p:txBody>
          <a:bodyPr/>
          <a:lstStyle/>
          <a:p>
            <a:fld id="{092E7396-B2C3-AC4B-9663-B477F2334980}" type="slidenum">
              <a:rPr lang="en-US" smtClean="0"/>
              <a:t>‹#›</a:t>
            </a:fld>
            <a:endParaRPr lang="en-US"/>
          </a:p>
        </p:txBody>
      </p:sp>
    </p:spTree>
    <p:extLst>
      <p:ext uri="{BB962C8B-B14F-4D97-AF65-F5344CB8AC3E}">
        <p14:creationId xmlns:p14="http://schemas.microsoft.com/office/powerpoint/2010/main" val="47755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5D8-0127-1289-3787-50F052230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8A3CC0-E3DF-10D5-6FDF-DD4A690BD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5AC6F6-38FA-4F5B-BE6C-233F0AE8A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817D4-FEAB-CDB1-EDF3-888D13219B1D}"/>
              </a:ext>
            </a:extLst>
          </p:cNvPr>
          <p:cNvSpPr>
            <a:spLocks noGrp="1"/>
          </p:cNvSpPr>
          <p:nvPr>
            <p:ph type="dt" sz="half" idx="10"/>
          </p:nvPr>
        </p:nvSpPr>
        <p:spPr/>
        <p:txBody>
          <a:bodyPr/>
          <a:lstStyle/>
          <a:p>
            <a:fld id="{9EEB3238-69B3-C24D-ACE3-441253F5A940}" type="datetimeFigureOut">
              <a:rPr lang="en-US" smtClean="0"/>
              <a:t>8/15/22</a:t>
            </a:fld>
            <a:endParaRPr lang="en-US"/>
          </a:p>
        </p:txBody>
      </p:sp>
      <p:sp>
        <p:nvSpPr>
          <p:cNvPr id="6" name="Footer Placeholder 5">
            <a:extLst>
              <a:ext uri="{FF2B5EF4-FFF2-40B4-BE49-F238E27FC236}">
                <a16:creationId xmlns:a16="http://schemas.microsoft.com/office/drawing/2014/main" id="{9D5CC0C7-9844-9486-282D-1A61435D9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F10D5-6E13-3F99-B17E-C7974659898F}"/>
              </a:ext>
            </a:extLst>
          </p:cNvPr>
          <p:cNvSpPr>
            <a:spLocks noGrp="1"/>
          </p:cNvSpPr>
          <p:nvPr>
            <p:ph type="sldNum" sz="quarter" idx="12"/>
          </p:nvPr>
        </p:nvSpPr>
        <p:spPr/>
        <p:txBody>
          <a:bodyPr/>
          <a:lstStyle/>
          <a:p>
            <a:fld id="{092E7396-B2C3-AC4B-9663-B477F2334980}" type="slidenum">
              <a:rPr lang="en-US" smtClean="0"/>
              <a:t>‹#›</a:t>
            </a:fld>
            <a:endParaRPr lang="en-US"/>
          </a:p>
        </p:txBody>
      </p:sp>
    </p:spTree>
    <p:extLst>
      <p:ext uri="{BB962C8B-B14F-4D97-AF65-F5344CB8AC3E}">
        <p14:creationId xmlns:p14="http://schemas.microsoft.com/office/powerpoint/2010/main" val="24579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D8176E-EEBA-31A3-3403-B9E75A357A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7DCEFB-DB40-1D91-4778-D1FA9D45D8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2DC27E-21CA-7F02-273A-F99BCFF95E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B3238-69B3-C24D-ACE3-441253F5A940}" type="datetimeFigureOut">
              <a:rPr lang="en-US" smtClean="0"/>
              <a:t>8/15/22</a:t>
            </a:fld>
            <a:endParaRPr lang="en-US"/>
          </a:p>
        </p:txBody>
      </p:sp>
      <p:sp>
        <p:nvSpPr>
          <p:cNvPr id="5" name="Footer Placeholder 4">
            <a:extLst>
              <a:ext uri="{FF2B5EF4-FFF2-40B4-BE49-F238E27FC236}">
                <a16:creationId xmlns:a16="http://schemas.microsoft.com/office/drawing/2014/main" id="{389A734E-BD9E-16B1-3BEE-E64764DE86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6CFE7E-0895-1751-066E-CCE9E0BECB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E7396-B2C3-AC4B-9663-B477F2334980}" type="slidenum">
              <a:rPr lang="en-US" smtClean="0"/>
              <a:t>‹#›</a:t>
            </a:fld>
            <a:endParaRPr lang="en-US"/>
          </a:p>
        </p:txBody>
      </p:sp>
    </p:spTree>
    <p:extLst>
      <p:ext uri="{BB962C8B-B14F-4D97-AF65-F5344CB8AC3E}">
        <p14:creationId xmlns:p14="http://schemas.microsoft.com/office/powerpoint/2010/main" val="10176379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A114-0567-E890-CC6B-5FBEB3A04FB4}"/>
              </a:ext>
            </a:extLst>
          </p:cNvPr>
          <p:cNvSpPr>
            <a:spLocks noGrp="1"/>
          </p:cNvSpPr>
          <p:nvPr>
            <p:ph type="ctrTitle"/>
          </p:nvPr>
        </p:nvSpPr>
        <p:spPr/>
        <p:txBody>
          <a:bodyPr>
            <a:normAutofit fontScale="90000"/>
          </a:bodyPr>
          <a:lstStyle/>
          <a:p>
            <a:r>
              <a:rPr lang="en-US" dirty="0"/>
              <a:t>TWITTER AIRLINE SENTIMENTS USING NATURAL LANGUAGE PROCESSING</a:t>
            </a:r>
          </a:p>
        </p:txBody>
      </p:sp>
      <p:sp>
        <p:nvSpPr>
          <p:cNvPr id="3" name="Subtitle 2">
            <a:extLst>
              <a:ext uri="{FF2B5EF4-FFF2-40B4-BE49-F238E27FC236}">
                <a16:creationId xmlns:a16="http://schemas.microsoft.com/office/drawing/2014/main" id="{B50752FA-0B5D-257B-6E65-14CD83AB7A56}"/>
              </a:ext>
            </a:extLst>
          </p:cNvPr>
          <p:cNvSpPr>
            <a:spLocks noGrp="1"/>
          </p:cNvSpPr>
          <p:nvPr>
            <p:ph type="subTitle" idx="1"/>
          </p:nvPr>
        </p:nvSpPr>
        <p:spPr/>
        <p:txBody>
          <a:bodyPr>
            <a:normAutofit fontScale="55000" lnSpcReduction="20000"/>
          </a:bodyPr>
          <a:lstStyle/>
          <a:p>
            <a:r>
              <a:rPr lang="en-US" dirty="0"/>
              <a:t>CS 6120</a:t>
            </a:r>
          </a:p>
          <a:p>
            <a:r>
              <a:rPr lang="en-US" dirty="0"/>
              <a:t>Professor Uzair Ahmed</a:t>
            </a:r>
          </a:p>
          <a:p>
            <a:endParaRPr lang="en-US" dirty="0"/>
          </a:p>
          <a:p>
            <a:r>
              <a:rPr lang="en-US" dirty="0"/>
              <a:t>Group 5</a:t>
            </a:r>
          </a:p>
          <a:p>
            <a:r>
              <a:rPr lang="en-US" dirty="0"/>
              <a:t>Uma Mahesh </a:t>
            </a:r>
            <a:r>
              <a:rPr lang="en-US" dirty="0" err="1"/>
              <a:t>Avalapati</a:t>
            </a:r>
            <a:endParaRPr lang="en-US" dirty="0"/>
          </a:p>
          <a:p>
            <a:r>
              <a:rPr lang="en-US" dirty="0"/>
              <a:t>Siddhant Dube</a:t>
            </a:r>
          </a:p>
        </p:txBody>
      </p:sp>
    </p:spTree>
    <p:extLst>
      <p:ext uri="{BB962C8B-B14F-4D97-AF65-F5344CB8AC3E}">
        <p14:creationId xmlns:p14="http://schemas.microsoft.com/office/powerpoint/2010/main" val="3072350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303-FF89-5D47-7FEA-E5FDABADE0B1}"/>
              </a:ext>
            </a:extLst>
          </p:cNvPr>
          <p:cNvSpPr>
            <a:spLocks noGrp="1"/>
          </p:cNvSpPr>
          <p:nvPr>
            <p:ph type="title"/>
          </p:nvPr>
        </p:nvSpPr>
        <p:spPr/>
        <p:txBody>
          <a:bodyPr/>
          <a:lstStyle/>
          <a:p>
            <a:r>
              <a:rPr lang="en-US" dirty="0"/>
              <a:t>ENCODING TECHNIQUES</a:t>
            </a:r>
          </a:p>
        </p:txBody>
      </p:sp>
      <p:sp>
        <p:nvSpPr>
          <p:cNvPr id="3" name="Content Placeholder 2">
            <a:extLst>
              <a:ext uri="{FF2B5EF4-FFF2-40B4-BE49-F238E27FC236}">
                <a16:creationId xmlns:a16="http://schemas.microsoft.com/office/drawing/2014/main" id="{993BCC00-450A-0F91-B6B7-E40D8BE1BF89}"/>
              </a:ext>
            </a:extLst>
          </p:cNvPr>
          <p:cNvSpPr>
            <a:spLocks noGrp="1"/>
          </p:cNvSpPr>
          <p:nvPr>
            <p:ph idx="1"/>
          </p:nvPr>
        </p:nvSpPr>
        <p:spPr/>
        <p:txBody>
          <a:bodyPr/>
          <a:lstStyle/>
          <a:p>
            <a:r>
              <a:rPr lang="en-US" dirty="0"/>
              <a:t>We made use of two encoders for this study, the </a:t>
            </a:r>
            <a:r>
              <a:rPr lang="en-US" dirty="0" err="1"/>
              <a:t>LabelEncoder</a:t>
            </a:r>
            <a:r>
              <a:rPr lang="en-US" dirty="0"/>
              <a:t> and the One Hot Encoder to convert the outcome feature into a numerical representation.</a:t>
            </a:r>
          </a:p>
          <a:p>
            <a:pPr lvl="1"/>
            <a:r>
              <a:rPr lang="en-US" dirty="0"/>
              <a:t>Label Encoder: It works by assigning a number to each of the different categories present in the column.</a:t>
            </a:r>
          </a:p>
          <a:p>
            <a:pPr lvl="1"/>
            <a:r>
              <a:rPr lang="en-US" dirty="0"/>
              <a:t>One Hot Encoder: The One Hot Encoder works by creating new features equal to the amount of distinct categories in the outcome column of the dataset.</a:t>
            </a:r>
          </a:p>
          <a:p>
            <a:r>
              <a:rPr lang="en-US" dirty="0"/>
              <a:t>Results obtained from the Label Encoder were omitted</a:t>
            </a:r>
          </a:p>
        </p:txBody>
      </p:sp>
    </p:spTree>
    <p:extLst>
      <p:ext uri="{BB962C8B-B14F-4D97-AF65-F5344CB8AC3E}">
        <p14:creationId xmlns:p14="http://schemas.microsoft.com/office/powerpoint/2010/main" val="4156777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EE88-E36D-0967-B40C-BEED4E45B225}"/>
              </a:ext>
            </a:extLst>
          </p:cNvPr>
          <p:cNvSpPr>
            <a:spLocks noGrp="1"/>
          </p:cNvSpPr>
          <p:nvPr>
            <p:ph type="title"/>
          </p:nvPr>
        </p:nvSpPr>
        <p:spPr/>
        <p:txBody>
          <a:bodyPr/>
          <a:lstStyle/>
          <a:p>
            <a:r>
              <a:rPr lang="en-US" dirty="0"/>
              <a:t>MODEL IMPLEMENTATION</a:t>
            </a:r>
          </a:p>
        </p:txBody>
      </p:sp>
      <p:sp>
        <p:nvSpPr>
          <p:cNvPr id="3" name="Content Placeholder 2">
            <a:extLst>
              <a:ext uri="{FF2B5EF4-FFF2-40B4-BE49-F238E27FC236}">
                <a16:creationId xmlns:a16="http://schemas.microsoft.com/office/drawing/2014/main" id="{8F711719-2520-D58F-483C-A9ADCFBD83F9}"/>
              </a:ext>
            </a:extLst>
          </p:cNvPr>
          <p:cNvSpPr>
            <a:spLocks noGrp="1"/>
          </p:cNvSpPr>
          <p:nvPr>
            <p:ph idx="1"/>
          </p:nvPr>
        </p:nvSpPr>
        <p:spPr/>
        <p:txBody>
          <a:bodyPr>
            <a:normAutofit fontScale="70000" lnSpcReduction="20000"/>
          </a:bodyPr>
          <a:lstStyle/>
          <a:p>
            <a:r>
              <a:rPr lang="en-US" dirty="0"/>
              <a:t>A total of 9 different models were used across the dataset for this study. Mainly to compare how each of those would perform in terms of the accuracy.</a:t>
            </a:r>
          </a:p>
          <a:p>
            <a:pPr marL="0" indent="0">
              <a:buNone/>
            </a:pPr>
            <a:endParaRPr lang="en-US" dirty="0"/>
          </a:p>
          <a:p>
            <a:pPr marL="0" indent="0">
              <a:buNone/>
            </a:pPr>
            <a:r>
              <a:rPr lang="en-US" dirty="0"/>
              <a:t>The following were the models used:</a:t>
            </a:r>
          </a:p>
          <a:p>
            <a:r>
              <a:rPr lang="en-US" dirty="0"/>
              <a:t>Sequential Neural Network</a:t>
            </a:r>
          </a:p>
          <a:p>
            <a:r>
              <a:rPr lang="en-US" dirty="0"/>
              <a:t>Support Vector Machine</a:t>
            </a:r>
          </a:p>
          <a:p>
            <a:r>
              <a:rPr lang="en-US" dirty="0"/>
              <a:t>Logistic Regression</a:t>
            </a:r>
          </a:p>
          <a:p>
            <a:r>
              <a:rPr lang="en-US" dirty="0"/>
              <a:t>K </a:t>
            </a:r>
            <a:r>
              <a:rPr lang="en-US" dirty="0" err="1"/>
              <a:t>Neighbours</a:t>
            </a:r>
            <a:r>
              <a:rPr lang="en-US" dirty="0"/>
              <a:t> Classifiers</a:t>
            </a:r>
          </a:p>
          <a:p>
            <a:r>
              <a:rPr lang="en-US" dirty="0"/>
              <a:t>SVC</a:t>
            </a:r>
          </a:p>
          <a:p>
            <a:r>
              <a:rPr lang="en-US" dirty="0"/>
              <a:t>Decision Trees</a:t>
            </a:r>
          </a:p>
          <a:p>
            <a:r>
              <a:rPr lang="en-US" dirty="0"/>
              <a:t>Random Forest</a:t>
            </a:r>
          </a:p>
          <a:p>
            <a:r>
              <a:rPr lang="en-US" dirty="0"/>
              <a:t>Ada Boost Classifier</a:t>
            </a:r>
          </a:p>
          <a:p>
            <a:r>
              <a:rPr lang="en-US" dirty="0"/>
              <a:t>Gaussian Naïve Bayes</a:t>
            </a:r>
          </a:p>
        </p:txBody>
      </p:sp>
    </p:spTree>
    <p:extLst>
      <p:ext uri="{BB962C8B-B14F-4D97-AF65-F5344CB8AC3E}">
        <p14:creationId xmlns:p14="http://schemas.microsoft.com/office/powerpoint/2010/main" val="489522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680E-D53E-4CA5-2D49-B41A54A825C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4F756A6-80C0-4265-598B-9154595E6458}"/>
              </a:ext>
            </a:extLst>
          </p:cNvPr>
          <p:cNvSpPr>
            <a:spLocks noGrp="1"/>
          </p:cNvSpPr>
          <p:nvPr>
            <p:ph idx="1"/>
          </p:nvPr>
        </p:nvSpPr>
        <p:spPr>
          <a:xfrm>
            <a:off x="838200" y="1573619"/>
            <a:ext cx="10515600" cy="4603344"/>
          </a:xfrm>
        </p:spPr>
        <p:txBody>
          <a:bodyPr>
            <a:normAutofit fontScale="70000" lnSpcReduction="20000"/>
          </a:bodyPr>
          <a:lstStyle/>
          <a:p>
            <a:r>
              <a:rPr lang="en-US" sz="1800" dirty="0"/>
              <a:t>Sequential Neural Network</a:t>
            </a:r>
          </a:p>
          <a:p>
            <a:pPr lvl="1"/>
            <a:r>
              <a:rPr lang="en-US" sz="1800" dirty="0"/>
              <a:t>Using Count Vectorizer: Accuracy 96.12%</a:t>
            </a:r>
          </a:p>
          <a:p>
            <a:pPr lvl="1"/>
            <a:r>
              <a:rPr lang="en-US" sz="1800" dirty="0"/>
              <a:t>Using TF-IDF Vectorizer: Accuracy 91.24%</a:t>
            </a:r>
          </a:p>
          <a:p>
            <a:r>
              <a:rPr lang="en-US" sz="1800" dirty="0"/>
              <a:t>Support Vector Machine</a:t>
            </a:r>
          </a:p>
          <a:p>
            <a:pPr lvl="1"/>
            <a:r>
              <a:rPr lang="en-US" sz="1800" dirty="0"/>
              <a:t>Testing AUC: 0.9562</a:t>
            </a:r>
          </a:p>
          <a:p>
            <a:pPr lvl="1"/>
            <a:r>
              <a:rPr lang="en-US" sz="1800" dirty="0"/>
              <a:t>Testing Accuracy: 90.81%</a:t>
            </a:r>
          </a:p>
          <a:p>
            <a:r>
              <a:rPr lang="en-US" sz="1800" dirty="0"/>
              <a:t>Logistic Regression</a:t>
            </a:r>
          </a:p>
          <a:p>
            <a:pPr lvl="1"/>
            <a:r>
              <a:rPr lang="en-US" sz="1800" dirty="0"/>
              <a:t>Testing Accuracy: 85.32%</a:t>
            </a:r>
          </a:p>
          <a:p>
            <a:r>
              <a:rPr lang="en-US" sz="1800" dirty="0"/>
              <a:t>K Neighbors Classifier</a:t>
            </a:r>
          </a:p>
          <a:p>
            <a:pPr lvl="1"/>
            <a:r>
              <a:rPr lang="en-US" sz="1800" dirty="0"/>
              <a:t>Testing Accuracy: 86.46%</a:t>
            </a:r>
          </a:p>
          <a:p>
            <a:r>
              <a:rPr lang="en-US" sz="1800" dirty="0"/>
              <a:t>SVC</a:t>
            </a:r>
          </a:p>
          <a:p>
            <a:pPr lvl="1"/>
            <a:r>
              <a:rPr lang="en-US" sz="1800" dirty="0"/>
              <a:t>Testing Accuracy: 85.40%</a:t>
            </a:r>
          </a:p>
          <a:p>
            <a:r>
              <a:rPr lang="en-US" sz="1800" dirty="0"/>
              <a:t>Decision Trees</a:t>
            </a:r>
          </a:p>
          <a:p>
            <a:pPr lvl="1"/>
            <a:r>
              <a:rPr lang="en-US" sz="1800" dirty="0"/>
              <a:t>Testing Accuracy: 85.24%</a:t>
            </a:r>
          </a:p>
          <a:p>
            <a:r>
              <a:rPr lang="en-US" sz="1800" dirty="0"/>
              <a:t>Random Forest</a:t>
            </a:r>
          </a:p>
          <a:p>
            <a:pPr lvl="1"/>
            <a:r>
              <a:rPr lang="en-US" sz="1800" dirty="0"/>
              <a:t>Testing Accuracy:  92.72%</a:t>
            </a:r>
          </a:p>
          <a:p>
            <a:r>
              <a:rPr lang="en-US" sz="1800" dirty="0"/>
              <a:t>Ada Boost Classifier</a:t>
            </a:r>
          </a:p>
          <a:p>
            <a:pPr lvl="1"/>
            <a:r>
              <a:rPr lang="en-US" sz="1800" dirty="0"/>
              <a:t>Testing Accuracy: 91.05%</a:t>
            </a:r>
          </a:p>
          <a:p>
            <a:r>
              <a:rPr lang="en-US" sz="1800" dirty="0"/>
              <a:t>Gaussian Naïve Bayes</a:t>
            </a:r>
          </a:p>
          <a:p>
            <a:pPr lvl="1"/>
            <a:r>
              <a:rPr lang="en-US" sz="1800" dirty="0"/>
              <a:t>Testing Accuracy: 67.29%</a:t>
            </a:r>
          </a:p>
          <a:p>
            <a:endParaRPr lang="en-US" dirty="0"/>
          </a:p>
        </p:txBody>
      </p:sp>
    </p:spTree>
    <p:extLst>
      <p:ext uri="{BB962C8B-B14F-4D97-AF65-F5344CB8AC3E}">
        <p14:creationId xmlns:p14="http://schemas.microsoft.com/office/powerpoint/2010/main" val="279419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323C-B26B-9E1C-F913-D695313F6AE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B10FEF9F-8D07-F726-930F-D938B7BFCFD9}"/>
              </a:ext>
            </a:extLst>
          </p:cNvPr>
          <p:cNvSpPr>
            <a:spLocks noGrp="1"/>
          </p:cNvSpPr>
          <p:nvPr>
            <p:ph idx="1"/>
          </p:nvPr>
        </p:nvSpPr>
        <p:spPr/>
        <p:txBody>
          <a:bodyPr>
            <a:normAutofit fontScale="92500" lnSpcReduction="10000"/>
          </a:bodyPr>
          <a:lstStyle/>
          <a:p>
            <a:r>
              <a:rPr lang="en-US" dirty="0"/>
              <a:t>Although the accuracy obtained from this study was high enough to conclude that the tweets were being correctly classified into one of the 3 categories, further improvements can always be made. One way this could be done is that the number of tweets taken for this study was limited to the date of February of 2015. If more tweets could be considered, the accuracy of categorizing tweets into a class of sentiment would have been much higher.</a:t>
            </a:r>
          </a:p>
          <a:p>
            <a:r>
              <a:rPr lang="en-US" dirty="0"/>
              <a:t>Apart from altering the data, making use of more complex vectorizers to transform the data into a numerical format would aid in better performing accuracies. </a:t>
            </a:r>
            <a:br>
              <a:rPr lang="en-US" b="0" dirty="0">
                <a:effectLst/>
              </a:rPr>
            </a:br>
            <a:br>
              <a:rPr lang="en-US" dirty="0"/>
            </a:br>
            <a:endParaRPr lang="en-US" dirty="0"/>
          </a:p>
        </p:txBody>
      </p:sp>
    </p:spTree>
    <p:extLst>
      <p:ext uri="{BB962C8B-B14F-4D97-AF65-F5344CB8AC3E}">
        <p14:creationId xmlns:p14="http://schemas.microsoft.com/office/powerpoint/2010/main" val="99345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62D8-3583-6BB5-1B62-FDDE7521994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4E0D8E7-B633-3243-7323-40B1FEF09061}"/>
              </a:ext>
            </a:extLst>
          </p:cNvPr>
          <p:cNvSpPr>
            <a:spLocks noGrp="1"/>
          </p:cNvSpPr>
          <p:nvPr>
            <p:ph idx="1"/>
          </p:nvPr>
        </p:nvSpPr>
        <p:spPr/>
        <p:txBody>
          <a:bodyPr>
            <a:normAutofit fontScale="92500" lnSpcReduction="10000"/>
          </a:bodyPr>
          <a:lstStyle/>
          <a:p>
            <a:r>
              <a:rPr lang="en-US" dirty="0"/>
              <a:t>Throughout this study, we altered our dataset a few times to tune it in order to fit properly into a model. It was found that the neutral sentiment did not add much value into the study and was hence removed. From all the 9 models which were used to train the data, the Sequential Neural Network model has obtained the highest accuracy of 96.12% using the </a:t>
            </a:r>
            <a:r>
              <a:rPr lang="en-US" dirty="0" err="1"/>
              <a:t>CountVectorizer</a:t>
            </a:r>
            <a:r>
              <a:rPr lang="en-US" dirty="0"/>
              <a:t> technique to transform the data.</a:t>
            </a:r>
          </a:p>
          <a:p>
            <a:r>
              <a:rPr lang="en-US" dirty="0"/>
              <a:t>Another main decision made during this study was to exclude the results obtained from Label Encoding. This was to support the fitting of the data into the models as a Label Encoder did not contain any number of rows after the transformation.</a:t>
            </a:r>
            <a:br>
              <a:rPr lang="en-US" b="0" dirty="0">
                <a:effectLst/>
              </a:rPr>
            </a:br>
            <a:br>
              <a:rPr lang="en-US" dirty="0"/>
            </a:br>
            <a:endParaRPr lang="en-US" dirty="0"/>
          </a:p>
        </p:txBody>
      </p:sp>
    </p:spTree>
    <p:extLst>
      <p:ext uri="{BB962C8B-B14F-4D97-AF65-F5344CB8AC3E}">
        <p14:creationId xmlns:p14="http://schemas.microsoft.com/office/powerpoint/2010/main" val="4069623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64BF49-6668-6873-EA26-ACF41B79586A}"/>
              </a:ext>
            </a:extLst>
          </p:cNvPr>
          <p:cNvSpPr>
            <a:spLocks noGrp="1"/>
          </p:cNvSpPr>
          <p:nvPr>
            <p:ph type="title"/>
          </p:nvPr>
        </p:nvSpPr>
        <p:spPr>
          <a:xfrm>
            <a:off x="4123661" y="2683023"/>
            <a:ext cx="10515600" cy="1325563"/>
          </a:xfrm>
        </p:spPr>
        <p:txBody>
          <a:bodyPr/>
          <a:lstStyle/>
          <a:p>
            <a:r>
              <a:rPr lang="en-US" dirty="0"/>
              <a:t>THANK YOU!</a:t>
            </a:r>
          </a:p>
        </p:txBody>
      </p:sp>
    </p:spTree>
    <p:extLst>
      <p:ext uri="{BB962C8B-B14F-4D97-AF65-F5344CB8AC3E}">
        <p14:creationId xmlns:p14="http://schemas.microsoft.com/office/powerpoint/2010/main" val="306307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EADD-7AAD-AC63-57EE-5A90CB8412F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08B3F36-6D15-83C5-0F6C-9A322B570674}"/>
              </a:ext>
            </a:extLst>
          </p:cNvPr>
          <p:cNvSpPr>
            <a:spLocks noGrp="1"/>
          </p:cNvSpPr>
          <p:nvPr>
            <p:ph idx="1"/>
          </p:nvPr>
        </p:nvSpPr>
        <p:spPr/>
        <p:txBody>
          <a:bodyPr/>
          <a:lstStyle/>
          <a:p>
            <a:r>
              <a:rPr lang="en-US" dirty="0"/>
              <a:t>Identifying the general sentiment of a given document is the goal of sentiment analysis. For our project, these documents can be considered as tweets posted on Twitter. </a:t>
            </a:r>
          </a:p>
          <a:p>
            <a:r>
              <a:rPr lang="en-US" dirty="0"/>
              <a:t>All the tweets related to airlines were categorized into "positive," "negative," and "neutral" emotions.</a:t>
            </a:r>
          </a:p>
        </p:txBody>
      </p:sp>
    </p:spTree>
    <p:extLst>
      <p:ext uri="{BB962C8B-B14F-4D97-AF65-F5344CB8AC3E}">
        <p14:creationId xmlns:p14="http://schemas.microsoft.com/office/powerpoint/2010/main" val="142706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2935-BA2E-A97A-9434-574E1CF0209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2FB48D99-46B8-C953-B1A9-2F2B1E206B4D}"/>
              </a:ext>
            </a:extLst>
          </p:cNvPr>
          <p:cNvSpPr>
            <a:spLocks noGrp="1"/>
          </p:cNvSpPr>
          <p:nvPr>
            <p:ph idx="1"/>
          </p:nvPr>
        </p:nvSpPr>
        <p:spPr/>
        <p:txBody>
          <a:bodyPr/>
          <a:lstStyle/>
          <a:p>
            <a:r>
              <a:rPr lang="en-US" dirty="0"/>
              <a:t>The dataset was observed and the null counts for each feature was obtained.</a:t>
            </a:r>
          </a:p>
          <a:p>
            <a:r>
              <a:rPr lang="en-US" dirty="0"/>
              <a:t>The features eliminated after viewing their null count percentages were</a:t>
            </a:r>
          </a:p>
          <a:p>
            <a:pPr lvl="1"/>
            <a:r>
              <a:rPr lang="en-US" dirty="0" err="1"/>
              <a:t>airline_sentiment_gold</a:t>
            </a:r>
            <a:endParaRPr lang="en-US" dirty="0"/>
          </a:p>
          <a:p>
            <a:pPr lvl="1"/>
            <a:r>
              <a:rPr lang="en-US" dirty="0" err="1"/>
              <a:t>negativereason_gold</a:t>
            </a:r>
            <a:endParaRPr lang="en-US" dirty="0"/>
          </a:p>
          <a:p>
            <a:pPr lvl="1"/>
            <a:r>
              <a:rPr lang="en-US" dirty="0" err="1"/>
              <a:t>tweet_coord</a:t>
            </a:r>
            <a:endParaRPr lang="en-US" dirty="0"/>
          </a:p>
        </p:txBody>
      </p:sp>
    </p:spTree>
    <p:extLst>
      <p:ext uri="{BB962C8B-B14F-4D97-AF65-F5344CB8AC3E}">
        <p14:creationId xmlns:p14="http://schemas.microsoft.com/office/powerpoint/2010/main" val="3253415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B9946-8F53-143B-7C86-7B9F4C6CC7FF}"/>
              </a:ext>
            </a:extLst>
          </p:cNvPr>
          <p:cNvSpPr>
            <a:spLocks noGrp="1"/>
          </p:cNvSpPr>
          <p:nvPr>
            <p:ph type="title"/>
          </p:nvPr>
        </p:nvSpPr>
        <p:spPr/>
        <p:txBody>
          <a:bodyPr/>
          <a:lstStyle/>
          <a:p>
            <a:r>
              <a:rPr lang="en-US" dirty="0"/>
              <a:t>TEXT CLEANING		</a:t>
            </a:r>
          </a:p>
        </p:txBody>
      </p:sp>
      <p:sp>
        <p:nvSpPr>
          <p:cNvPr id="3" name="Content Placeholder 2">
            <a:extLst>
              <a:ext uri="{FF2B5EF4-FFF2-40B4-BE49-F238E27FC236}">
                <a16:creationId xmlns:a16="http://schemas.microsoft.com/office/drawing/2014/main" id="{1A19A0D2-38DF-670A-C88E-AFD3CA76E0C0}"/>
              </a:ext>
            </a:extLst>
          </p:cNvPr>
          <p:cNvSpPr>
            <a:spLocks noGrp="1"/>
          </p:cNvSpPr>
          <p:nvPr>
            <p:ph idx="1"/>
          </p:nvPr>
        </p:nvSpPr>
        <p:spPr/>
        <p:txBody>
          <a:bodyPr/>
          <a:lstStyle/>
          <a:p>
            <a:r>
              <a:rPr lang="en-US" dirty="0"/>
              <a:t>Each tweet was cleaned to improve the performances when the data would be fitted into the models. A few techniques were used to clean the text, which are as follows:</a:t>
            </a:r>
          </a:p>
          <a:p>
            <a:pPr marL="0" indent="0">
              <a:buNone/>
            </a:pPr>
            <a:endParaRPr lang="en-US" dirty="0"/>
          </a:p>
          <a:p>
            <a:pPr lvl="1"/>
            <a:r>
              <a:rPr lang="en-US" dirty="0"/>
              <a:t>Punctuation Removal: All the punctuations used in the text were removed</a:t>
            </a:r>
          </a:p>
          <a:p>
            <a:pPr lvl="1"/>
            <a:r>
              <a:rPr lang="en-US" dirty="0"/>
              <a:t>Lower Casing: All the words were converted into a lower case</a:t>
            </a:r>
          </a:p>
          <a:p>
            <a:pPr lvl="1"/>
            <a:r>
              <a:rPr lang="en-US" dirty="0"/>
              <a:t>Lemmatization: Grouping together different inflected forms of a word</a:t>
            </a:r>
          </a:p>
        </p:txBody>
      </p:sp>
    </p:spTree>
    <p:extLst>
      <p:ext uri="{BB962C8B-B14F-4D97-AF65-F5344CB8AC3E}">
        <p14:creationId xmlns:p14="http://schemas.microsoft.com/office/powerpoint/2010/main" val="167527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EC0D-5F83-786E-D511-8E4EB1A35902}"/>
              </a:ext>
            </a:extLst>
          </p:cNvPr>
          <p:cNvSpPr>
            <a:spLocks noGrp="1"/>
          </p:cNvSpPr>
          <p:nvPr>
            <p:ph type="title"/>
          </p:nvPr>
        </p:nvSpPr>
        <p:spPr/>
        <p:txBody>
          <a:bodyPr/>
          <a:lstStyle/>
          <a:p>
            <a:r>
              <a:rPr lang="en-US" dirty="0"/>
              <a:t>VISUALIZATION</a:t>
            </a:r>
          </a:p>
        </p:txBody>
      </p:sp>
      <p:sp>
        <p:nvSpPr>
          <p:cNvPr id="6" name="Text Placeholder 5">
            <a:extLst>
              <a:ext uri="{FF2B5EF4-FFF2-40B4-BE49-F238E27FC236}">
                <a16:creationId xmlns:a16="http://schemas.microsoft.com/office/drawing/2014/main" id="{B2EDA63D-CD96-9C17-B4F8-35548945C936}"/>
              </a:ext>
            </a:extLst>
          </p:cNvPr>
          <p:cNvSpPr>
            <a:spLocks noGrp="1"/>
          </p:cNvSpPr>
          <p:nvPr>
            <p:ph type="body" idx="1"/>
          </p:nvPr>
        </p:nvSpPr>
        <p:spPr/>
        <p:txBody>
          <a:bodyPr/>
          <a:lstStyle/>
          <a:p>
            <a:r>
              <a:rPr lang="en-US" dirty="0"/>
              <a:t>TWEET SENTIMENT DISTRIBUTION</a:t>
            </a:r>
          </a:p>
        </p:txBody>
      </p:sp>
      <p:pic>
        <p:nvPicPr>
          <p:cNvPr id="5" name="Content Placeholder 4">
            <a:extLst>
              <a:ext uri="{FF2B5EF4-FFF2-40B4-BE49-F238E27FC236}">
                <a16:creationId xmlns:a16="http://schemas.microsoft.com/office/drawing/2014/main" id="{047FA04F-EF90-BEF5-05BB-25F4C50FE0D9}"/>
              </a:ext>
            </a:extLst>
          </p:cNvPr>
          <p:cNvPicPr>
            <a:picLocks noGrp="1" noChangeAspect="1"/>
          </p:cNvPicPr>
          <p:nvPr>
            <p:ph sz="half" idx="2"/>
          </p:nvPr>
        </p:nvPicPr>
        <p:blipFill>
          <a:blip r:embed="rId2"/>
          <a:stretch>
            <a:fillRect/>
          </a:stretch>
        </p:blipFill>
        <p:spPr>
          <a:xfrm>
            <a:off x="910431" y="2677319"/>
            <a:ext cx="5016500" cy="3340100"/>
          </a:xfrm>
        </p:spPr>
      </p:pic>
      <p:sp>
        <p:nvSpPr>
          <p:cNvPr id="7" name="Text Placeholder 6">
            <a:extLst>
              <a:ext uri="{FF2B5EF4-FFF2-40B4-BE49-F238E27FC236}">
                <a16:creationId xmlns:a16="http://schemas.microsoft.com/office/drawing/2014/main" id="{9D02DF30-A5D8-E314-A700-BF0865348AFC}"/>
              </a:ext>
            </a:extLst>
          </p:cNvPr>
          <p:cNvSpPr>
            <a:spLocks noGrp="1"/>
          </p:cNvSpPr>
          <p:nvPr>
            <p:ph type="body" sz="quarter" idx="3"/>
          </p:nvPr>
        </p:nvSpPr>
        <p:spPr/>
        <p:txBody>
          <a:bodyPr/>
          <a:lstStyle/>
          <a:p>
            <a:r>
              <a:rPr lang="en-US" dirty="0"/>
              <a:t>NUMBER OF TWEETS FOR AN AIRLINE</a:t>
            </a:r>
          </a:p>
        </p:txBody>
      </p:sp>
      <p:pic>
        <p:nvPicPr>
          <p:cNvPr id="10" name="Content Placeholder 9">
            <a:extLst>
              <a:ext uri="{FF2B5EF4-FFF2-40B4-BE49-F238E27FC236}">
                <a16:creationId xmlns:a16="http://schemas.microsoft.com/office/drawing/2014/main" id="{327A3745-8D90-5FEC-139E-11C7FCB18541}"/>
              </a:ext>
            </a:extLst>
          </p:cNvPr>
          <p:cNvPicPr>
            <a:picLocks noGrp="1" noChangeAspect="1"/>
          </p:cNvPicPr>
          <p:nvPr>
            <p:ph sz="quarter" idx="4"/>
          </p:nvPr>
        </p:nvPicPr>
        <p:blipFill>
          <a:blip r:embed="rId3"/>
          <a:stretch>
            <a:fillRect/>
          </a:stretch>
        </p:blipFill>
        <p:spPr>
          <a:xfrm>
            <a:off x="6837334" y="2505075"/>
            <a:ext cx="3852919" cy="3684588"/>
          </a:xfrm>
        </p:spPr>
      </p:pic>
    </p:spTree>
    <p:extLst>
      <p:ext uri="{BB962C8B-B14F-4D97-AF65-F5344CB8AC3E}">
        <p14:creationId xmlns:p14="http://schemas.microsoft.com/office/powerpoint/2010/main" val="34209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C563-617A-4CC5-F52D-AF4EA3F32117}"/>
              </a:ext>
            </a:extLst>
          </p:cNvPr>
          <p:cNvSpPr>
            <a:spLocks noGrp="1"/>
          </p:cNvSpPr>
          <p:nvPr>
            <p:ph type="title"/>
          </p:nvPr>
        </p:nvSpPr>
        <p:spPr/>
        <p:txBody>
          <a:bodyPr/>
          <a:lstStyle/>
          <a:p>
            <a:r>
              <a:rPr lang="en-US" dirty="0"/>
              <a:t>DISTRIBUTION OF SENTIMENTS FOR EACH AIRLINES</a:t>
            </a:r>
          </a:p>
        </p:txBody>
      </p:sp>
      <p:pic>
        <p:nvPicPr>
          <p:cNvPr id="9" name="Content Placeholder 8">
            <a:extLst>
              <a:ext uri="{FF2B5EF4-FFF2-40B4-BE49-F238E27FC236}">
                <a16:creationId xmlns:a16="http://schemas.microsoft.com/office/drawing/2014/main" id="{F2B0A1CC-8975-9590-4CD0-2A6D9A722768}"/>
              </a:ext>
            </a:extLst>
          </p:cNvPr>
          <p:cNvPicPr>
            <a:picLocks noGrp="1" noChangeAspect="1"/>
          </p:cNvPicPr>
          <p:nvPr>
            <p:ph idx="1"/>
          </p:nvPr>
        </p:nvPicPr>
        <p:blipFill>
          <a:blip r:embed="rId2"/>
          <a:stretch>
            <a:fillRect/>
          </a:stretch>
        </p:blipFill>
        <p:spPr>
          <a:xfrm>
            <a:off x="2764465" y="1825625"/>
            <a:ext cx="6049926" cy="4667250"/>
          </a:xfrm>
        </p:spPr>
      </p:pic>
    </p:spTree>
    <p:extLst>
      <p:ext uri="{BB962C8B-B14F-4D97-AF65-F5344CB8AC3E}">
        <p14:creationId xmlns:p14="http://schemas.microsoft.com/office/powerpoint/2010/main" val="346202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0057-01B4-87FB-0988-E9186DD981CA}"/>
              </a:ext>
            </a:extLst>
          </p:cNvPr>
          <p:cNvSpPr>
            <a:spLocks noGrp="1"/>
          </p:cNvSpPr>
          <p:nvPr>
            <p:ph type="title"/>
          </p:nvPr>
        </p:nvSpPr>
        <p:spPr/>
        <p:txBody>
          <a:bodyPr/>
          <a:lstStyle/>
          <a:p>
            <a:r>
              <a:rPr lang="en-US" dirty="0"/>
              <a:t>REASONS FOR A NEGATIVE SENTIMENT</a:t>
            </a:r>
          </a:p>
        </p:txBody>
      </p:sp>
      <p:pic>
        <p:nvPicPr>
          <p:cNvPr id="5" name="Content Placeholder 4">
            <a:extLst>
              <a:ext uri="{FF2B5EF4-FFF2-40B4-BE49-F238E27FC236}">
                <a16:creationId xmlns:a16="http://schemas.microsoft.com/office/drawing/2014/main" id="{7B7FB43D-F4D0-A06C-D706-DE511D4085F3}"/>
              </a:ext>
            </a:extLst>
          </p:cNvPr>
          <p:cNvPicPr>
            <a:picLocks noGrp="1" noChangeAspect="1"/>
          </p:cNvPicPr>
          <p:nvPr>
            <p:ph idx="1"/>
          </p:nvPr>
        </p:nvPicPr>
        <p:blipFill>
          <a:blip r:embed="rId2"/>
          <a:stretch>
            <a:fillRect/>
          </a:stretch>
        </p:blipFill>
        <p:spPr>
          <a:xfrm>
            <a:off x="3785191" y="1825625"/>
            <a:ext cx="4412005" cy="4568380"/>
          </a:xfrm>
        </p:spPr>
      </p:pic>
    </p:spTree>
    <p:extLst>
      <p:ext uri="{BB962C8B-B14F-4D97-AF65-F5344CB8AC3E}">
        <p14:creationId xmlns:p14="http://schemas.microsoft.com/office/powerpoint/2010/main" val="3741947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6369-308A-7EB5-0AB8-FF9D45E57E6E}"/>
              </a:ext>
            </a:extLst>
          </p:cNvPr>
          <p:cNvSpPr>
            <a:spLocks noGrp="1"/>
          </p:cNvSpPr>
          <p:nvPr>
            <p:ph type="title"/>
          </p:nvPr>
        </p:nvSpPr>
        <p:spPr/>
        <p:txBody>
          <a:bodyPr/>
          <a:lstStyle/>
          <a:p>
            <a:r>
              <a:rPr lang="en-US" dirty="0"/>
              <a:t>NEGATIVE REVIEWS OVER TIME</a:t>
            </a:r>
          </a:p>
        </p:txBody>
      </p:sp>
      <p:pic>
        <p:nvPicPr>
          <p:cNvPr id="5" name="Content Placeholder 4">
            <a:extLst>
              <a:ext uri="{FF2B5EF4-FFF2-40B4-BE49-F238E27FC236}">
                <a16:creationId xmlns:a16="http://schemas.microsoft.com/office/drawing/2014/main" id="{70856ABF-91A4-1E2C-8E19-D4D894AF35A5}"/>
              </a:ext>
            </a:extLst>
          </p:cNvPr>
          <p:cNvPicPr>
            <a:picLocks noGrp="1" noChangeAspect="1"/>
          </p:cNvPicPr>
          <p:nvPr>
            <p:ph idx="1"/>
          </p:nvPr>
        </p:nvPicPr>
        <p:blipFill>
          <a:blip r:embed="rId2"/>
          <a:stretch>
            <a:fillRect/>
          </a:stretch>
        </p:blipFill>
        <p:spPr>
          <a:xfrm>
            <a:off x="1469458" y="1825625"/>
            <a:ext cx="9253083" cy="4351338"/>
          </a:xfrm>
        </p:spPr>
      </p:pic>
    </p:spTree>
    <p:extLst>
      <p:ext uri="{BB962C8B-B14F-4D97-AF65-F5344CB8AC3E}">
        <p14:creationId xmlns:p14="http://schemas.microsoft.com/office/powerpoint/2010/main" val="188409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CB6C-9293-6BF6-E25A-969C7633EDAA}"/>
              </a:ext>
            </a:extLst>
          </p:cNvPr>
          <p:cNvSpPr>
            <a:spLocks noGrp="1"/>
          </p:cNvSpPr>
          <p:nvPr>
            <p:ph type="title"/>
          </p:nvPr>
        </p:nvSpPr>
        <p:spPr/>
        <p:txBody>
          <a:bodyPr/>
          <a:lstStyle/>
          <a:p>
            <a:r>
              <a:rPr lang="en-US" dirty="0"/>
              <a:t>WORD EMBEDDING TECHNIQUES</a:t>
            </a:r>
          </a:p>
        </p:txBody>
      </p:sp>
      <p:sp>
        <p:nvSpPr>
          <p:cNvPr id="3" name="Content Placeholder 2">
            <a:extLst>
              <a:ext uri="{FF2B5EF4-FFF2-40B4-BE49-F238E27FC236}">
                <a16:creationId xmlns:a16="http://schemas.microsoft.com/office/drawing/2014/main" id="{C446A5A7-0BFB-FBE8-C984-4568FE2FA29D}"/>
              </a:ext>
            </a:extLst>
          </p:cNvPr>
          <p:cNvSpPr>
            <a:spLocks noGrp="1"/>
          </p:cNvSpPr>
          <p:nvPr>
            <p:ph idx="1"/>
          </p:nvPr>
        </p:nvSpPr>
        <p:spPr/>
        <p:txBody>
          <a:bodyPr/>
          <a:lstStyle/>
          <a:p>
            <a:r>
              <a:rPr lang="en-US" dirty="0"/>
              <a:t>Two frequency based word embedding techniques were implemented in this study, the </a:t>
            </a:r>
            <a:r>
              <a:rPr lang="en-US" dirty="0" err="1"/>
              <a:t>CountVectorizer</a:t>
            </a:r>
            <a:r>
              <a:rPr lang="en-US" dirty="0"/>
              <a:t> and the Term Frequency-Inverse Document Frequency (TF-IDF) Vectorizer.</a:t>
            </a:r>
          </a:p>
          <a:p>
            <a:pPr lvl="1"/>
            <a:r>
              <a:rPr lang="en-US" dirty="0" err="1"/>
              <a:t>CountVectorizer</a:t>
            </a:r>
            <a:r>
              <a:rPr lang="en-US" dirty="0"/>
              <a:t>: The count vectorizer converts text into a matrix that consists of the word counts.</a:t>
            </a:r>
          </a:p>
          <a:p>
            <a:pPr lvl="1"/>
            <a:r>
              <a:rPr lang="en-US" dirty="0"/>
              <a:t>TF-IDF Vectorizer: The TF-IDF vectorizer computes a score for each word inside a document which corresponds to its importance in the document.</a:t>
            </a:r>
          </a:p>
          <a:p>
            <a:endParaRPr lang="en-US" dirty="0"/>
          </a:p>
        </p:txBody>
      </p:sp>
    </p:spTree>
    <p:extLst>
      <p:ext uri="{BB962C8B-B14F-4D97-AF65-F5344CB8AC3E}">
        <p14:creationId xmlns:p14="http://schemas.microsoft.com/office/powerpoint/2010/main" val="3776797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739</Words>
  <Application>Microsoft Macintosh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TWITTER AIRLINE SENTIMENTS USING NATURAL LANGUAGE PROCESSING</vt:lpstr>
      <vt:lpstr>INTRODUCTION</vt:lpstr>
      <vt:lpstr>METHODOLOGY</vt:lpstr>
      <vt:lpstr>TEXT CLEANING  </vt:lpstr>
      <vt:lpstr>VISUALIZATION</vt:lpstr>
      <vt:lpstr>DISTRIBUTION OF SENTIMENTS FOR EACH AIRLINES</vt:lpstr>
      <vt:lpstr>REASONS FOR A NEGATIVE SENTIMENT</vt:lpstr>
      <vt:lpstr>NEGATIVE REVIEWS OVER TIME</vt:lpstr>
      <vt:lpstr>WORD EMBEDDING TECHNIQUES</vt:lpstr>
      <vt:lpstr>ENCODING TECHNIQUES</vt:lpstr>
      <vt:lpstr>MODEL IMPLEMENTATION</vt:lpstr>
      <vt:lpstr>RESULTS</vt:lpstr>
      <vt:lpstr>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AIRLINE SENTIMENTS USING NATURAL LANGUAGE PROCESSING</dc:title>
  <dc:creator>Siddhant Dube</dc:creator>
  <cp:lastModifiedBy>Siddhant Dube</cp:lastModifiedBy>
  <cp:revision>1</cp:revision>
  <dcterms:created xsi:type="dcterms:W3CDTF">2022-08-15T05:21:24Z</dcterms:created>
  <dcterms:modified xsi:type="dcterms:W3CDTF">2022-08-15T07:41:57Z</dcterms:modified>
</cp:coreProperties>
</file>