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344" r:id="rId4"/>
    <p:sldId id="349" r:id="rId6"/>
    <p:sldId id="3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61" d="100"/>
          <a:sy n="61"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0" vertOverflow="ellipsis" vert="horz" wrap="square" anchor="ctr" anchorCtr="1"/>
          <a:lstStyle/>
          <a:p>
            <a:pPr defTabSz="914400">
              <a:defRPr lang="en-US" sz="1800" b="0" i="0" u="none" strike="noStrike" kern="1200" cap="none" spc="50" baseline="0">
                <a:solidFill>
                  <a:schemeClr val="tx1">
                    <a:lumMod val="65000"/>
                    <a:lumOff val="35000"/>
                  </a:schemeClr>
                </a:solidFill>
                <a:latin typeface="+mn-lt"/>
                <a:ea typeface="+mn-ea"/>
                <a:cs typeface="+mn-cs"/>
              </a:defRPr>
            </a:pPr>
            <a:r>
              <a:rPr b="1">
                <a:solidFill>
                  <a:schemeClr val="tx1"/>
                </a:solidFill>
                <a:latin typeface="Times New Roman" panose="02020603050405020304" charset="0"/>
                <a:cs typeface="Times New Roman" panose="02020603050405020304" charset="0"/>
              </a:rPr>
              <a:t>COST Analysis</a:t>
            </a:r>
            <a:endParaRPr b="1">
              <a:solidFill>
                <a:schemeClr val="tx1"/>
              </a:solidFill>
              <a:latin typeface="Times New Roman" panose="02020603050405020304" charset="0"/>
              <a:cs typeface="Times New Roman" panose="02020603050405020304" charset="0"/>
            </a:endParaRP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noFill/>
            <a:ln w="25400" cap="flat" cmpd="sng" algn="ctr">
              <a:solidFill>
                <a:schemeClr val="accent5"/>
              </a:solidFill>
              <a:miter lim="800000"/>
            </a:ln>
            <a:effectLst/>
          </c:spPr>
          <c:invertIfNegative val="0"/>
          <c:dLbls>
            <c:dLbl>
              <c:idx val="0"/>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65000"/>
                            <a:lumOff val="35000"/>
                          </a:schemeClr>
                        </a:solidFill>
                        <a:latin typeface="+mn-lt"/>
                        <a:ea typeface="+mn-ea"/>
                        <a:cs typeface="+mn-cs"/>
                      </a:defRPr>
                    </a:pPr>
                    <a:r>
                      <a:rPr sz="1000"/>
                      <a:t>4.3</a:t>
                    </a:r>
                    <a:endParaRPr sz="1000"/>
                  </a:p>
                </c:rich>
              </c:tx>
              <c:dLblPos val="outEnd"/>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65000"/>
                            <a:lumOff val="35000"/>
                          </a:schemeClr>
                        </a:solidFill>
                        <a:latin typeface="+mn-lt"/>
                        <a:ea typeface="+mn-ea"/>
                        <a:cs typeface="+mn-cs"/>
                      </a:defRPr>
                    </a:pPr>
                    <a:r>
                      <a:rPr sz="1000"/>
                      <a:t>2.5</a:t>
                    </a:r>
                    <a:endParaRPr sz="1000"/>
                  </a:p>
                </c:rich>
              </c:tx>
              <c:dLblPos val="outEnd"/>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65000"/>
                            <a:lumOff val="35000"/>
                          </a:schemeClr>
                        </a:solidFill>
                        <a:latin typeface="+mn-lt"/>
                        <a:ea typeface="+mn-ea"/>
                        <a:cs typeface="+mn-cs"/>
                      </a:defRPr>
                    </a:pPr>
                    <a:r>
                      <a:rPr sz="1000"/>
                      <a:t>1.5</a:t>
                    </a:r>
                    <a:endParaRPr sz="1000"/>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defTabSz="914400">
                      <a:defRPr lang="en-US" sz="900" b="0" i="0" u="none" strike="noStrike" kern="1200" baseline="0">
                        <a:solidFill>
                          <a:schemeClr val="tx1">
                            <a:lumMod val="65000"/>
                            <a:lumOff val="35000"/>
                          </a:schemeClr>
                        </a:solidFill>
                        <a:latin typeface="+mn-lt"/>
                        <a:ea typeface="+mn-ea"/>
                        <a:cs typeface="+mn-cs"/>
                      </a:defRPr>
                    </a:pPr>
                    <a:r>
                      <a:rPr sz="1000"/>
                      <a:t>2.3</a:t>
                    </a:r>
                    <a:endParaRPr sz="1000"/>
                  </a:p>
                </c:rich>
              </c:tx>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65000"/>
                        <a:lumOff val="3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50000"/>
                    <a:lumOff val="50000"/>
                  </a:schemeClr>
                </a:solidFill>
                <a:round/>
              </a:ln>
              <a:effectLst/>
            </c:spPr>
          </c:errBars>
          <c:cat>
            <c:strRef>
              <c:f>Sheet1!$A$2:$A$5</c:f>
              <c:strCache>
                <c:ptCount val="4"/>
                <c:pt idx="0">
                  <c:v>Implementation Cost</c:v>
                </c:pt>
                <c:pt idx="1">
                  <c:v>Initial License Fee</c:v>
                </c:pt>
                <c:pt idx="2">
                  <c:v>Customizations</c:v>
                </c:pt>
                <c:pt idx="3">
                  <c:v>Third Party Services</c:v>
                </c:pt>
              </c:strCache>
            </c:strRef>
          </c:cat>
          <c:val>
            <c:numRef>
              <c:f>Sheet1!$B$2:$B$5</c:f>
              <c:numCache>
                <c:formatCode>General</c:formatCode>
                <c:ptCount val="4"/>
                <c:pt idx="0">
                  <c:v>4.3</c:v>
                </c:pt>
                <c:pt idx="1">
                  <c:v>2.5</c:v>
                </c:pt>
                <c:pt idx="2">
                  <c:v>1.5</c:v>
                </c:pt>
                <c:pt idx="3">
                  <c:v>2.3</c:v>
                </c:pt>
              </c:numCache>
            </c:numRef>
          </c:val>
        </c:ser>
        <c:dLbls>
          <c:showLegendKey val="0"/>
          <c:showVal val="1"/>
          <c:showCatName val="0"/>
          <c:showSerName val="0"/>
          <c:showPercent val="0"/>
          <c:showBubbleSize val="0"/>
        </c:dLbls>
        <c:gapWidth val="227"/>
        <c:overlap val="-48"/>
        <c:axId val="703289188"/>
        <c:axId val="579778691"/>
      </c:barChart>
      <c:catAx>
        <c:axId val="703289188"/>
        <c:scaling>
          <c:orientation val="minMax"/>
        </c:scaling>
        <c:delete val="0"/>
        <c:axPos val="l"/>
        <c:title>
          <c:tx>
            <c:rich>
              <a:bodyPr rot="-5400000" spcFirstLastPara="0" vertOverflow="ellipsis" vert="horz" wrap="square" anchor="ctr" anchorCtr="1"/>
              <a:lstStyle/>
              <a:p>
                <a:pPr defTabSz="914400">
                  <a:defRPr lang="en-US" sz="900" b="0" i="0" u="none" strike="noStrike" kern="1200" baseline="0">
                    <a:solidFill>
                      <a:schemeClr val="tx1">
                        <a:lumMod val="50000"/>
                        <a:lumOff val="50000"/>
                      </a:schemeClr>
                    </a:solidFill>
                    <a:latin typeface="+mn-lt"/>
                    <a:ea typeface="+mn-ea"/>
                    <a:cs typeface="+mn-cs"/>
                  </a:defRPr>
                </a:pPr>
                <a:r>
                  <a:rPr sz="1200"/>
                  <a:t>Axis Title</a:t>
                </a:r>
                <a:endParaRPr sz="1200"/>
              </a:p>
            </c:rich>
          </c:tx>
          <c:layout/>
          <c:overlay val="0"/>
          <c:spPr>
            <a:noFill/>
            <a:ln>
              <a:noFill/>
            </a:ln>
            <a:effectLst/>
          </c:spPr>
        </c:title>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p>
        </c:txPr>
        <c:crossAx val="579778691"/>
        <c:crosses val="autoZero"/>
        <c:auto val="1"/>
        <c:lblAlgn val="ctr"/>
        <c:lblOffset val="100"/>
        <c:noMultiLvlLbl val="0"/>
      </c:catAx>
      <c:valAx>
        <c:axId val="579778691"/>
        <c:scaling>
          <c:orientation val="minMax"/>
        </c:scaling>
        <c:delete val="0"/>
        <c:axPos val="b"/>
        <c:title>
          <c:tx>
            <c:rich>
              <a:bodyPr rot="0" spcFirstLastPara="0" vertOverflow="ellipsis" vert="horz" wrap="square" anchor="ctr" anchorCtr="1"/>
              <a:lstStyle/>
              <a:p>
                <a:pPr defTabSz="914400">
                  <a:defRPr lang="en-US" sz="900" b="0" i="0" u="none" strike="noStrike" kern="1200" baseline="0">
                    <a:solidFill>
                      <a:schemeClr val="tx1">
                        <a:lumMod val="50000"/>
                        <a:lumOff val="50000"/>
                      </a:schemeClr>
                    </a:solidFill>
                    <a:latin typeface="+mn-lt"/>
                    <a:ea typeface="+mn-ea"/>
                    <a:cs typeface="+mn-cs"/>
                  </a:defRPr>
                </a:pPr>
                <a:r>
                  <a:rPr sz="1000"/>
                  <a:t>in Million $</a:t>
                </a:r>
                <a:endParaRPr sz="1000"/>
              </a:p>
            </c:rich>
          </c:tx>
          <c:layout/>
          <c:overlay val="0"/>
          <c:spPr>
            <a:noFill/>
            <a:ln>
              <a:noFill/>
            </a:ln>
            <a:effectLst/>
          </c:spPr>
        </c:title>
        <c:numFmt formatCode="General" sourceLinked="1"/>
        <c:majorTickMark val="none"/>
        <c:minorTickMark val="none"/>
        <c:tickLblPos val="nextTo"/>
        <c:spPr>
          <a:noFill/>
          <a:ln w="9525">
            <a:solidFill>
              <a:schemeClr val="tx1">
                <a:lumMod val="15000"/>
                <a:lumOff val="85000"/>
              </a:schemeClr>
            </a:solidFill>
          </a:ln>
          <a:effectLst/>
        </c:spPr>
        <c:txPr>
          <a:bodyPr rot="-60000000" spcFirstLastPara="0"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p>
        </c:txPr>
        <c:crossAx val="703289188"/>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Pwerle Outline Black">
    <p:bg bwMode="gray">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endParaRPr lang="en-US" noProof="0" dirty="0"/>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endPar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rPr>
              <a:t>Deloitte TS&amp;I</a:t>
            </a:r>
            <a:endParaRPr kumimoji="0" lang="en-AU" sz="800" b="1"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200"/>
              </a:spcAft>
              <a:buClrTx/>
              <a:buSzTx/>
              <a:buFontTx/>
              <a:buNone/>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rPr>
              <a:t>Inside Sherpa – Digital Internship Module</a:t>
            </a:r>
            <a:endParaRPr kumimoji="0" lang="en-AU"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a:fillRect/>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p:nvPr userDrawn="1"/>
        </p:nvSpPr>
        <p:spPr bwMode="auto">
          <a:xfrm>
            <a:off x="426000" y="6603200"/>
            <a:ext cx="1205458" cy="123111"/>
          </a:xfrm>
          <a:prstGeom prst="rect">
            <a:avLst/>
          </a:prstGeom>
          <a:noFill/>
          <a:ln>
            <a:noFill/>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rPr>
            </a:fld>
            <a:r>
              <a:rPr kumimoji="0" lang="en-US"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Frutiger Next Pro Light" charset="0"/>
              </a:rPr>
              <a:t> |  Deloitte Consulting</a:t>
            </a:r>
            <a:endParaRPr kumimoji="0" lang="en-US" sz="800" b="0" i="0" u="none" strike="noStrike" kern="1200" cap="none" spc="0" normalizeH="0" baseline="0" noProof="0" dirty="0">
              <a:ln>
                <a:noFill/>
              </a:ln>
              <a:solidFill>
                <a:srgbClr val="787878">
                  <a:lumMod val="60000"/>
                  <a:lumOff val="40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Frutiger Next Pro Light" charset="0"/>
            </a:endParaRP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US" noProof="0" dirty="0"/>
              <a:t>Click to edit Master text styles</a:t>
            </a:r>
            <a:endParaRPr lang="en-US" noProof="0" dirty="0"/>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4965" algn="r"/>
              </a:tabLst>
              <a:defRPr/>
            </a:lvl1pPr>
            <a:lvl2pPr>
              <a:spcBef>
                <a:spcPts val="600"/>
              </a:spcBef>
              <a:spcAft>
                <a:spcPts val="600"/>
              </a:spcAft>
              <a:tabLst>
                <a:tab pos="6704965" algn="r"/>
              </a:tabLst>
              <a:defRPr/>
            </a:lvl2pPr>
            <a:lvl3pPr marL="179705" indent="-179705">
              <a:spcBef>
                <a:spcPts val="600"/>
              </a:spcBef>
              <a:spcAft>
                <a:spcPts val="600"/>
              </a:spcAft>
              <a:tabLst>
                <a:tab pos="6704965" algn="r"/>
              </a:tabLst>
              <a:defRPr/>
            </a:lvl3pPr>
            <a:lvl4pPr marL="360045" indent="-179705">
              <a:spcBef>
                <a:spcPts val="600"/>
              </a:spcBef>
              <a:spcAft>
                <a:spcPts val="600"/>
              </a:spcAft>
              <a:tabLst>
                <a:tab pos="6704965" algn="r"/>
              </a:tabLst>
              <a:defRPr/>
            </a:lvl4pPr>
            <a:lvl5pPr marL="539750" indent="-179705">
              <a:spcBef>
                <a:spcPts val="600"/>
              </a:spcBef>
              <a:spcAft>
                <a:spcPts val="600"/>
              </a:spcAft>
              <a:buFont typeface="Arial" panose="020B0604020202020204" pitchFamily="34" charset="0"/>
              <a:buChar char="•"/>
              <a:tabLst>
                <a:tab pos="6704965" algn="r"/>
              </a:tabLst>
              <a:defRPr baseline="0"/>
            </a:lvl5pPr>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endParaRPr lang="en-US" noProof="0" dirty="0"/>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tags" Target="../tags/tag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1" name="think-cell Slide" r:id="rId5" imgW="12700" imgH="12700" progId="TCLayout.ActiveDocument.1">
                  <p:embed/>
                </p:oleObj>
              </mc:Choice>
              <mc:Fallback>
                <p:oleObj name="think-cell Slide" r:id="rId5" imgW="12700" imgH="12700" progId="TCLayout.ActiveDocument.1">
                  <p:embed/>
                  <p:pic>
                    <p:nvPicPr>
                      <p:cNvPr id="0"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000" b="1" kern="1200" dirty="0" smtClean="0">
          <a:solidFill>
            <a:schemeClr val="tx1"/>
          </a:solidFill>
          <a:latin typeface="+mn-lt"/>
          <a:ea typeface="+mn-ea"/>
          <a:cs typeface="+mn-cs"/>
        </a:defRPr>
      </a:lvl2pPr>
      <a:lvl3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235" indent="-17653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765" indent="-176530" algn="l" defTabSz="79883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panose="020B0604020202020204"/>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83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p:nvPr/>
        </p:nvSpPr>
        <p:spPr>
          <a:xfrm>
            <a:off x="514350" y="4149725"/>
            <a:ext cx="6132830" cy="648335"/>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AU" sz="27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7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AU" sz="27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t>
            </a:r>
            <a:r>
              <a:rPr kumimoji="0" lang="en-IN" alt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Innovation</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 TS&amp;I</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p:nvPr/>
        </p:nvSpPr>
        <p:spPr>
          <a:xfrm>
            <a:off x="605052" y="38015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defRPr/>
            </a:pPr>
            <a:r>
              <a:rPr kumimoji="0" lang="en-IN" altLang="en-AU" sz="900" b="0" i="0" u="none" strike="noStrike" kern="0" cap="all" spc="250" normalizeH="0" baseline="0" noProof="0" dirty="0">
                <a:ln>
                  <a:noFill/>
                </a:ln>
                <a:solidFill>
                  <a:srgbClr val="FFFFFF"/>
                </a:solidFill>
                <a:effectLst/>
                <a:uLnTx/>
                <a:uFillTx/>
                <a:latin typeface="Open Sans"/>
              </a:rPr>
              <a:t>June 2020</a:t>
            </a:r>
            <a:endParaRPr kumimoji="0" lang="en-IN" altLang="en-AU" sz="900" b="0" i="0" u="none" strike="noStrike" kern="0" cap="all" spc="250" normalizeH="0" baseline="0" noProof="0" dirty="0">
              <a:ln>
                <a:noFill/>
              </a:ln>
              <a:solidFill>
                <a:srgbClr val="FFFFFF"/>
              </a:solidFill>
              <a:effectLst/>
              <a:uLnTx/>
              <a:uFillTx/>
              <a:latin typeface="Open Sans"/>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9237980" y="4275455"/>
            <a:ext cx="2764155" cy="2252345"/>
          </a:xfrm>
          <a:ln>
            <a:solidFill>
              <a:schemeClr val="accent5">
                <a:lumMod val="60000"/>
                <a:lumOff val="40000"/>
              </a:schemeClr>
            </a:solidFill>
          </a:ln>
        </p:spPr>
        <p:txBody>
          <a:bodyPr/>
          <a:lstStyle/>
          <a:p>
            <a:pPr lvl="1" algn="ctr">
              <a:buFont typeface="Wingdings" panose="05000000000000000000" charset="0"/>
            </a:pPr>
            <a:r>
              <a:rPr lang="en-US" sz="1400" noProof="0"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Usability of the Solution </a:t>
            </a:r>
            <a:endParaRPr lang="en-IN" altLang="en-US" sz="1600" b="0" noProof="0" dirty="0">
              <a:solidFill>
                <a:schemeClr val="tx1"/>
              </a:solidFill>
              <a:effectLst/>
              <a:latin typeface="Times New Roman" panose="02020603050405020304" charset="0"/>
              <a:cs typeface="Times New Roman" panose="02020603050405020304" charset="0"/>
            </a:endParaRPr>
          </a:p>
          <a:p>
            <a:pPr marL="171450" lvl="1" indent="-171450" algn="ctr">
              <a:lnSpc>
                <a:spcPct val="100000"/>
              </a:lnSpc>
              <a:buFont typeface="Wingdings" panose="05000000000000000000" charset="0"/>
              <a:buChar char="v"/>
            </a:pPr>
            <a:r>
              <a:rPr lang="en-IN" altLang="en-US" sz="1600" b="0" noProof="0" dirty="0">
                <a:solidFill>
                  <a:schemeClr val="tx1"/>
                </a:solidFill>
                <a:effectLst/>
                <a:latin typeface="Times New Roman" panose="02020603050405020304" charset="0"/>
                <a:cs typeface="Times New Roman" panose="02020603050405020304" charset="0"/>
              </a:rPr>
              <a:t>Cost - Effective</a:t>
            </a:r>
            <a:endParaRPr lang="en-IN" altLang="en-US" sz="1600" b="0" noProof="0" dirty="0">
              <a:solidFill>
                <a:schemeClr val="tx1"/>
              </a:solidFill>
              <a:effectLst/>
              <a:latin typeface="Times New Roman" panose="02020603050405020304" charset="0"/>
              <a:cs typeface="Times New Roman" panose="02020603050405020304" charset="0"/>
            </a:endParaRPr>
          </a:p>
          <a:p>
            <a:pPr marL="171450" lvl="1" indent="-171450" algn="ctr">
              <a:lnSpc>
                <a:spcPct val="100000"/>
              </a:lnSpc>
              <a:buFont typeface="Wingdings" panose="05000000000000000000" charset="0"/>
              <a:buChar char="v"/>
            </a:pPr>
            <a:r>
              <a:rPr lang="en-IN" altLang="en-US" sz="1600" b="0" noProof="0">
                <a:effectLst/>
                <a:latin typeface="Times New Roman" panose="02020603050405020304" charset="0"/>
                <a:cs typeface="Times New Roman" panose="02020603050405020304" charset="0"/>
                <a:sym typeface="+mn-ea"/>
              </a:rPr>
              <a:t>Faster &amp; </a:t>
            </a:r>
            <a:r>
              <a:rPr lang="en-IN" altLang="en-US" sz="1600" b="0" noProof="0" dirty="0">
                <a:solidFill>
                  <a:schemeClr val="tx1"/>
                </a:solidFill>
                <a:effectLst/>
                <a:latin typeface="Times New Roman" panose="02020603050405020304" charset="0"/>
                <a:cs typeface="Times New Roman" panose="02020603050405020304" charset="0"/>
              </a:rPr>
              <a:t>Reliable</a:t>
            </a:r>
            <a:endParaRPr lang="en-IN" altLang="en-US" sz="1600" b="0" noProof="0" dirty="0">
              <a:solidFill>
                <a:schemeClr val="tx1"/>
              </a:solidFill>
              <a:effectLst/>
              <a:latin typeface="Times New Roman" panose="02020603050405020304" charset="0"/>
              <a:cs typeface="Times New Roman" panose="02020603050405020304" charset="0"/>
            </a:endParaRPr>
          </a:p>
          <a:p>
            <a:pPr marL="171450" lvl="1" indent="-171450" algn="ctr">
              <a:lnSpc>
                <a:spcPct val="100000"/>
              </a:lnSpc>
              <a:buFont typeface="Wingdings" panose="05000000000000000000" charset="0"/>
              <a:buChar char="v"/>
            </a:pPr>
            <a:r>
              <a:rPr lang="en-IN" altLang="en-US" sz="1600" b="0" noProof="0" dirty="0">
                <a:solidFill>
                  <a:schemeClr val="tx1"/>
                </a:solidFill>
                <a:effectLst/>
                <a:latin typeface="Times New Roman" panose="02020603050405020304" charset="0"/>
                <a:cs typeface="Times New Roman" panose="02020603050405020304" charset="0"/>
              </a:rPr>
              <a:t>Automated</a:t>
            </a:r>
            <a:endParaRPr lang="en-IN" altLang="en-US" sz="1600" b="0" noProof="0" dirty="0">
              <a:solidFill>
                <a:schemeClr val="tx1"/>
              </a:solidFill>
              <a:effectLst/>
              <a:latin typeface="Times New Roman" panose="02020603050405020304" charset="0"/>
              <a:cs typeface="Times New Roman" panose="02020603050405020304" charset="0"/>
            </a:endParaRPr>
          </a:p>
          <a:p>
            <a:pPr marL="171450" lvl="1" indent="-171450" algn="ctr">
              <a:lnSpc>
                <a:spcPct val="100000"/>
              </a:lnSpc>
              <a:buFont typeface="Wingdings" panose="05000000000000000000" charset="0"/>
              <a:buChar char="v"/>
            </a:pPr>
            <a:r>
              <a:rPr lang="en-IN" altLang="en-US" sz="1600" b="0" noProof="0" dirty="0">
                <a:solidFill>
                  <a:schemeClr val="tx1"/>
                </a:solidFill>
                <a:effectLst/>
                <a:latin typeface="Times New Roman" panose="02020603050405020304" charset="0"/>
                <a:cs typeface="Times New Roman" panose="02020603050405020304" charset="0"/>
              </a:rPr>
              <a:t>Less Error Prone</a:t>
            </a:r>
            <a:endParaRPr lang="en-IN" altLang="en-US" sz="1600" b="0" noProof="0" dirty="0">
              <a:solidFill>
                <a:schemeClr val="tx1"/>
              </a:solidFill>
              <a:effectLst/>
              <a:latin typeface="Times New Roman" panose="02020603050405020304" charset="0"/>
              <a:cs typeface="Times New Roman" panose="02020603050405020304" charset="0"/>
            </a:endParaRPr>
          </a:p>
          <a:p>
            <a:pPr marL="171450" lvl="1" indent="-171450" algn="ctr">
              <a:lnSpc>
                <a:spcPct val="100000"/>
              </a:lnSpc>
              <a:buFont typeface="Wingdings" panose="05000000000000000000" charset="0"/>
              <a:buChar char="v"/>
            </a:pPr>
            <a:r>
              <a:rPr lang="en-IN" altLang="en-US" sz="1600" b="0" noProof="0" dirty="0">
                <a:solidFill>
                  <a:schemeClr val="tx1"/>
                </a:solidFill>
                <a:effectLst/>
                <a:latin typeface="Times New Roman" panose="02020603050405020304" charset="0"/>
                <a:cs typeface="Times New Roman" panose="02020603050405020304" charset="0"/>
              </a:rPr>
              <a:t>Secure</a:t>
            </a:r>
            <a:endParaRPr lang="en-IN" altLang="en-US" sz="1600" b="0" noProof="0" dirty="0">
              <a:solidFill>
                <a:schemeClr val="tx1"/>
              </a:solidFill>
              <a:effectLst/>
              <a:latin typeface="Times New Roman" panose="02020603050405020304" charset="0"/>
              <a:cs typeface="Times New Roman" panose="02020603050405020304" charset="0"/>
            </a:endParaRPr>
          </a:p>
        </p:txBody>
      </p:sp>
      <p:sp>
        <p:nvSpPr>
          <p:cNvPr id="6" name="Text Placeholder 5"/>
          <p:cNvSpPr>
            <a:spLocks noGrp="1"/>
          </p:cNvSpPr>
          <p:nvPr>
            <p:ph type="body" sz="quarter" idx="13"/>
          </p:nvPr>
        </p:nvSpPr>
        <p:spPr>
          <a:xfrm>
            <a:off x="357505" y="605790"/>
            <a:ext cx="11228070" cy="364490"/>
          </a:xfrm>
        </p:spPr>
        <p:txBody>
          <a:bodyPr/>
          <a:lstStyle/>
          <a:p>
            <a:r>
              <a:rPr lang="en-US" sz="2400"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Client Discover</a:t>
            </a:r>
            <a:r>
              <a:rPr lang="en-IN" altLang="en-US" sz="2400"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y</a:t>
            </a:r>
            <a:endParaRPr lang="en-IN" altLang="en-US" sz="2400"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357505" y="201295"/>
            <a:ext cx="11228070" cy="334010"/>
          </a:xfrm>
        </p:spPr>
        <p:txBody>
          <a:bodyPr/>
          <a:lstStyle/>
          <a:p>
            <a:r>
              <a:rPr lang="en-US"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Module </a:t>
            </a:r>
            <a:r>
              <a:rPr lang="en-IN" altLang="en-US"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1</a:t>
            </a:r>
            <a:r>
              <a:rPr lang="en-US"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                                                                        </a:t>
            </a:r>
            <a:endParaRPr lang="en-IN" altLang="en-US" b="1" u="sng" noProof="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7" name="Content Placeholder 4"/>
          <p:cNvSpPr txBox="1"/>
          <p:nvPr/>
        </p:nvSpPr>
        <p:spPr>
          <a:xfrm>
            <a:off x="4425315" y="4275455"/>
            <a:ext cx="4535805" cy="2252345"/>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6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Technology Delivery </a:t>
            </a:r>
            <a:r>
              <a:rPr lang="en-IN" altLang="en-AU" sz="16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Channels</a:t>
            </a:r>
            <a:endParaRPr lang="en-IN" altLang="en-AU" dirty="0" smtClean="0">
              <a:latin typeface="Times New Roman" panose="02020603050405020304" charset="0"/>
              <a:cs typeface="Times New Roman" panose="02020603050405020304" charset="0"/>
            </a:endParaRPr>
          </a:p>
          <a:p>
            <a:pPr marL="228600" lvl="1" indent="-228600" algn="ctr">
              <a:buFont typeface="Wingdings" panose="05000000000000000000" charset="0"/>
              <a:buChar char="q"/>
            </a:pPr>
            <a:r>
              <a:rPr lang="en-AU" sz="1600" b="0" dirty="0" smtClean="0">
                <a:latin typeface="Times New Roman" panose="02020603050405020304" charset="0"/>
                <a:cs typeface="Times New Roman" panose="02020603050405020304" charset="0"/>
              </a:rPr>
              <a:t>Branch Banking </a:t>
            </a:r>
            <a:endParaRPr lang="en-AU" sz="1600" b="0" dirty="0" smtClean="0">
              <a:latin typeface="Times New Roman" panose="02020603050405020304" charset="0"/>
              <a:cs typeface="Times New Roman" panose="02020603050405020304" charset="0"/>
            </a:endParaRPr>
          </a:p>
          <a:p>
            <a:pPr marL="228600" lvl="1" indent="-228600" algn="ctr">
              <a:buFont typeface="Wingdings" panose="05000000000000000000" charset="0"/>
              <a:buChar char="q"/>
            </a:pPr>
            <a:r>
              <a:rPr lang="en-AU" sz="1600" b="0" dirty="0" smtClean="0">
                <a:latin typeface="Times New Roman" panose="02020603050405020304" charset="0"/>
                <a:cs typeface="Times New Roman" panose="02020603050405020304" charset="0"/>
              </a:rPr>
              <a:t>Mobile Banking </a:t>
            </a:r>
            <a:endParaRPr lang="en-AU" sz="1600" b="0" dirty="0" smtClean="0">
              <a:latin typeface="Times New Roman" panose="02020603050405020304" charset="0"/>
              <a:cs typeface="Times New Roman" panose="02020603050405020304" charset="0"/>
            </a:endParaRPr>
          </a:p>
          <a:p>
            <a:pPr marL="228600" lvl="1" indent="-228600" algn="ctr">
              <a:buFont typeface="Wingdings" panose="05000000000000000000" charset="0"/>
              <a:buChar char="q"/>
            </a:pPr>
            <a:r>
              <a:rPr lang="en-AU" sz="1600" b="0" dirty="0" smtClean="0">
                <a:latin typeface="Times New Roman" panose="02020603050405020304" charset="0"/>
                <a:cs typeface="Times New Roman" panose="02020603050405020304" charset="0"/>
              </a:rPr>
              <a:t>ATM Channel of Banking </a:t>
            </a:r>
            <a:endParaRPr lang="en-AU" sz="1600" b="0" dirty="0" smtClean="0">
              <a:latin typeface="Times New Roman" panose="02020603050405020304" charset="0"/>
              <a:cs typeface="Times New Roman" panose="02020603050405020304" charset="0"/>
            </a:endParaRPr>
          </a:p>
          <a:p>
            <a:pPr marL="228600" lvl="1" indent="-228600" algn="ctr">
              <a:buFont typeface="Wingdings" panose="05000000000000000000" charset="0"/>
              <a:buChar char="q"/>
            </a:pPr>
            <a:r>
              <a:rPr lang="en-AU" sz="1600" b="0" dirty="0" smtClean="0">
                <a:latin typeface="Times New Roman" panose="02020603050405020304" charset="0"/>
                <a:cs typeface="Times New Roman" panose="02020603050405020304" charset="0"/>
              </a:rPr>
              <a:t>Mobile Banking or Phone Banking, Tele-Banking </a:t>
            </a:r>
            <a:endParaRPr lang="en-AU" sz="1600" b="0" dirty="0" smtClean="0">
              <a:latin typeface="Times New Roman" panose="02020603050405020304" charset="0"/>
              <a:cs typeface="Times New Roman" panose="02020603050405020304" charset="0"/>
            </a:endParaRPr>
          </a:p>
          <a:p>
            <a:pPr marL="228600" lvl="1" indent="-228600" algn="ctr">
              <a:buFont typeface="Wingdings" panose="05000000000000000000" charset="0"/>
              <a:buChar char="q"/>
            </a:pPr>
            <a:r>
              <a:rPr lang="en-AU" sz="1600" b="0" dirty="0" smtClean="0">
                <a:latin typeface="Times New Roman" panose="02020603050405020304" charset="0"/>
                <a:cs typeface="Times New Roman" panose="02020603050405020304" charset="0"/>
              </a:rPr>
              <a:t>Internet Banking, Online Banking, E-Banking.</a:t>
            </a:r>
            <a:endParaRPr lang="en-AU" dirty="0" smtClean="0">
              <a:latin typeface="Times New Roman" panose="02020603050405020304" charset="0"/>
              <a:cs typeface="Times New Roman" panose="02020603050405020304" charset="0"/>
            </a:endParaRPr>
          </a:p>
          <a:p>
            <a:pPr lvl="1"/>
            <a:r>
              <a:rPr lang="en-AU" dirty="0" smtClean="0">
                <a:latin typeface="Times New Roman" panose="02020603050405020304" charset="0"/>
                <a:cs typeface="Times New Roman" panose="02020603050405020304" charset="0"/>
              </a:rPr>
              <a:t> </a:t>
            </a:r>
            <a:endParaRPr lang="en-AU" dirty="0" smtClean="0">
              <a:latin typeface="Times New Roman" panose="02020603050405020304" charset="0"/>
              <a:cs typeface="Times New Roman" panose="02020603050405020304" charset="0"/>
            </a:endParaRPr>
          </a:p>
          <a:p>
            <a:pPr lvl="2"/>
            <a:endParaRPr lang="en-AU" dirty="0">
              <a:latin typeface="Times New Roman" panose="02020603050405020304" charset="0"/>
              <a:cs typeface="Times New Roman" panose="02020603050405020304" charset="0"/>
            </a:endParaRPr>
          </a:p>
        </p:txBody>
      </p:sp>
      <p:sp>
        <p:nvSpPr>
          <p:cNvPr id="9" name="Content Placeholder 4"/>
          <p:cNvSpPr txBox="1"/>
          <p:nvPr/>
        </p:nvSpPr>
        <p:spPr>
          <a:xfrm>
            <a:off x="4474210" y="1342390"/>
            <a:ext cx="7598410" cy="2529205"/>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6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Technology Framework</a:t>
            </a:r>
            <a:r>
              <a:rPr lang="en-IN" altLang="en-AU" sz="16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a:t>
            </a:r>
            <a:endParaRPr lang="en-AU" sz="1400" dirty="0" smtClean="0">
              <a:latin typeface="Times New Roman" panose="02020603050405020304" charset="0"/>
              <a:cs typeface="Times New Roman" panose="02020603050405020304" charset="0"/>
            </a:endParaRPr>
          </a:p>
          <a:p>
            <a:pPr marL="285750" lvl="1" indent="-285750" algn="ctr">
              <a:buFont typeface="Arial" panose="020B0604020202020204" pitchFamily="34" charset="0"/>
              <a:buChar char="•"/>
            </a:pPr>
            <a:r>
              <a:rPr lang="en-AU" sz="1400" b="0" dirty="0" smtClean="0">
                <a:latin typeface="Times New Roman" panose="02020603050405020304" charset="0"/>
                <a:cs typeface="Times New Roman" panose="02020603050405020304" charset="0"/>
              </a:rPr>
              <a:t>Losses attributable to operational risk are a significant factor in Comprehensive Capital Analysis and Review (CCAR) loss projections for many banks. The CCAR process has matured, with regulators and financial institutions learning from each other in an ongoing and reinforcing cycle. Initially, the greater focus was on credit and market risk. But now significant regulatory focus has shifted to operational risk.</a:t>
            </a:r>
            <a:endParaRPr lang="en-AU" sz="1400" dirty="0" smtClean="0">
              <a:latin typeface="Times New Roman" panose="02020603050405020304" charset="0"/>
              <a:cs typeface="Times New Roman" panose="02020603050405020304" charset="0"/>
            </a:endParaRPr>
          </a:p>
          <a:p>
            <a:pPr marL="0" lvl="2" indent="0" algn="ctr">
              <a:buNone/>
            </a:pPr>
            <a:r>
              <a:rPr lang="en-IN" altLang="en-AU" sz="1600" b="1" dirty="0">
                <a:effectLst>
                  <a:outerShdw blurRad="38100" dist="38100" dir="2700000" algn="tl">
                    <a:srgbClr val="000000">
                      <a:alpha val="43137"/>
                    </a:srgbClr>
                  </a:outerShdw>
                </a:effectLst>
                <a:latin typeface="Times New Roman" panose="02020603050405020304" charset="0"/>
                <a:cs typeface="Times New Roman" panose="02020603050405020304" charset="0"/>
              </a:rPr>
              <a:t>Compatibility:</a:t>
            </a:r>
            <a:endParaRPr lang="en-IN" altLang="en-AU" sz="1400" dirty="0">
              <a:latin typeface="Times New Roman" panose="02020603050405020304" charset="0"/>
              <a:cs typeface="Times New Roman" panose="02020603050405020304" charset="0"/>
            </a:endParaRPr>
          </a:p>
          <a:p>
            <a:pPr lvl="2" algn="ctr"/>
            <a:r>
              <a:rPr lang="en-IN" altLang="en-AU" sz="1400" dirty="0">
                <a:latin typeface="Times New Roman" panose="02020603050405020304" charset="0"/>
                <a:cs typeface="Times New Roman" panose="02020603050405020304" charset="0"/>
              </a:rPr>
              <a:t>Web Brower (including Chrome, Safari, Firefox, Edge) &amp; Opera Mobile App (Android and iOS)</a:t>
            </a:r>
            <a:endParaRPr lang="en-IN" altLang="en-AU" sz="1400" dirty="0">
              <a:latin typeface="Times New Roman" panose="02020603050405020304" charset="0"/>
              <a:cs typeface="Times New Roman" panose="02020603050405020304" charset="0"/>
            </a:endParaRPr>
          </a:p>
        </p:txBody>
      </p:sp>
      <p:pic>
        <p:nvPicPr>
          <p:cNvPr id="2" name="Content Placeholder 1"/>
          <p:cNvPicPr>
            <a:picLocks noChangeAspect="1"/>
          </p:cNvPicPr>
          <p:nvPr>
            <p:ph sz="quarter" idx="16"/>
          </p:nvPr>
        </p:nvPicPr>
        <p:blipFill>
          <a:blip r:embed="rId1"/>
          <a:stretch>
            <a:fillRect/>
          </a:stretch>
        </p:blipFill>
        <p:spPr>
          <a:xfrm>
            <a:off x="357505" y="1719580"/>
            <a:ext cx="3791585" cy="4691380"/>
          </a:xfrm>
          <a:prstGeom prst="rect">
            <a:avLst/>
          </a:prstGeom>
        </p:spPr>
      </p:pic>
      <p:sp>
        <p:nvSpPr>
          <p:cNvPr id="4" name="Text Box 3"/>
          <p:cNvSpPr txBox="1"/>
          <p:nvPr/>
        </p:nvSpPr>
        <p:spPr>
          <a:xfrm>
            <a:off x="655955" y="1342390"/>
            <a:ext cx="2952115" cy="276860"/>
          </a:xfrm>
          <a:prstGeom prst="rect">
            <a:avLst/>
          </a:prstGeom>
          <a:noFill/>
        </p:spPr>
        <p:txBody>
          <a:bodyPr wrap="square" lIns="0" tIns="0" rIns="0" bIns="0" rtlCol="0">
            <a:spAutoFit/>
          </a:bodyPr>
          <a:p>
            <a:pPr lvl="1"/>
            <a:r>
              <a:rPr lang="en-AU"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Technology Architectur</a:t>
            </a:r>
            <a:r>
              <a:rPr lang="en-IN" altLang="en-AU" b="1" dirty="0" smtClean="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e</a:t>
            </a:r>
            <a:endParaRPr lang="en-IN" altLang="en-AU" b="1" dirty="0" smtClean="0">
              <a:solidFill>
                <a:srgbClr val="31313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136005" y="1264920"/>
            <a:ext cx="5892800" cy="2484120"/>
          </a:xfrm>
          <a:ln>
            <a:solidFill>
              <a:schemeClr val="accent5">
                <a:lumMod val="60000"/>
                <a:lumOff val="40000"/>
              </a:schemeClr>
            </a:solidFill>
          </a:ln>
        </p:spPr>
        <p:txBody>
          <a:bodyPr/>
          <a:lstStyle/>
          <a:p>
            <a:pPr lvl="1" algn="ctr"/>
            <a:r>
              <a:rPr lang="en-AU" sz="2000" dirty="0" smtClean="0">
                <a:latin typeface="Times New Roman" panose="02020603050405020304" charset="0"/>
                <a:cs typeface="Times New Roman" panose="02020603050405020304" charset="0"/>
              </a:rPr>
              <a:t>Value Analysis</a:t>
            </a:r>
            <a:endParaRPr lang="en-AU" sz="2400" dirty="0">
              <a:latin typeface="Times New Roman" panose="02020603050405020304" charset="0"/>
              <a:cs typeface="Times New Roman" panose="02020603050405020304" charset="0"/>
            </a:endParaRPr>
          </a:p>
          <a:p>
            <a:pPr marL="0" lvl="2" indent="0" algn="ctr">
              <a:buNone/>
            </a:pPr>
            <a:r>
              <a:rPr lang="en-US" sz="1600" noProof="0" dirty="0">
                <a:latin typeface="Times New Roman" panose="02020603050405020304" charset="0"/>
                <a:cs typeface="Times New Roman" panose="02020603050405020304" charset="0"/>
              </a:rPr>
              <a:t>Value Chain Analytics Tool (VCAT) underpins Deloitte's approach to helping companies holistically review their  value chain and begin to assess alignment with current transfer pricing arrangements. This innovative technology creates a context to begin pricing transactions between entities by assessing the relative contributions made by each entity to the overall business.</a:t>
            </a:r>
            <a:endParaRPr lang="en-US" sz="1600" noProof="0" dirty="0">
              <a:latin typeface="Times New Roman" panose="02020603050405020304" charset="0"/>
              <a:cs typeface="Times New Roman" panose="02020603050405020304" charset="0"/>
            </a:endParaRPr>
          </a:p>
        </p:txBody>
      </p:sp>
      <p:sp>
        <p:nvSpPr>
          <p:cNvPr id="6" name="Text Placeholder 5"/>
          <p:cNvSpPr>
            <a:spLocks noGrp="1"/>
          </p:cNvSpPr>
          <p:nvPr>
            <p:ph type="body" sz="quarter" idx="13"/>
          </p:nvPr>
        </p:nvSpPr>
        <p:spPr>
          <a:xfrm>
            <a:off x="420370" y="607060"/>
            <a:ext cx="3622040" cy="354965"/>
          </a:xfrm>
        </p:spPr>
        <p:txBody>
          <a:bodyPr/>
          <a:lstStyle/>
          <a:p>
            <a:r>
              <a:rPr lang="en-US" sz="2400" b="1" u="sng" dirty="0">
                <a:solidFill>
                  <a:schemeClr val="tx1">
                    <a:lumMod val="50000"/>
                    <a:lumOff val="50000"/>
                  </a:schemeClr>
                </a:solidFill>
                <a:effectLst>
                  <a:innerShdw blurRad="63500" dist="50800" dir="13500000">
                    <a:srgbClr val="000000">
                      <a:alpha val="50000"/>
                    </a:srgbClr>
                  </a:innerShdw>
                  <a:outerShdw blurRad="38100" dist="38100" dir="2700000" algn="tl">
                    <a:srgbClr val="000000">
                      <a:alpha val="43137"/>
                    </a:srgbClr>
                  </a:outerShdw>
                </a:effectLst>
                <a:latin typeface="Times New Roman" panose="02020603050405020304" charset="0"/>
                <a:cs typeface="Times New Roman" panose="02020603050405020304" charset="0"/>
              </a:rPr>
              <a:t>Design a Business Case</a:t>
            </a:r>
            <a:endParaRPr lang="en-US" sz="2400" b="1" u="sng" dirty="0">
              <a:solidFill>
                <a:schemeClr val="tx1">
                  <a:lumMod val="50000"/>
                  <a:lumOff val="50000"/>
                </a:schemeClr>
              </a:solidFill>
              <a:effectLst>
                <a:innerShdw blurRad="63500" dist="50800" dir="13500000">
                  <a:srgbClr val="000000">
                    <a:alpha val="50000"/>
                  </a:srgbClr>
                </a:innerShdw>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420370" y="107950"/>
            <a:ext cx="1257300" cy="334010"/>
          </a:xfrm>
        </p:spPr>
        <p:txBody>
          <a:bodyPr/>
          <a:lstStyle/>
          <a:p>
            <a:r>
              <a:rPr lang="en-US"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Module 2</a:t>
            </a:r>
            <a:endParaRPr lang="en-US" b="1" u="sng" noProof="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7" name="Content Placeholder 4"/>
          <p:cNvSpPr txBox="1"/>
          <p:nvPr/>
        </p:nvSpPr>
        <p:spPr>
          <a:xfrm>
            <a:off x="348097" y="405182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endParaRPr lang="en-AU" dirty="0"/>
          </a:p>
          <a:p>
            <a:pPr lvl="2"/>
            <a:endParaRPr lang="en-AU" dirty="0"/>
          </a:p>
        </p:txBody>
      </p:sp>
      <p:sp>
        <p:nvSpPr>
          <p:cNvPr id="8" name="Content Placeholder 4"/>
          <p:cNvSpPr txBox="1"/>
          <p:nvPr/>
        </p:nvSpPr>
        <p:spPr>
          <a:xfrm>
            <a:off x="348097" y="126475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US" sz="2000" dirty="0" smtClean="0">
                <a:latin typeface="Times New Roman" panose="02020603050405020304" charset="0"/>
                <a:cs typeface="Times New Roman" panose="02020603050405020304" charset="0"/>
              </a:rPr>
              <a:t>Feasibility</a:t>
            </a:r>
            <a:endParaRPr lang="en-US" dirty="0">
              <a:latin typeface="Times New Roman" panose="02020603050405020304" charset="0"/>
              <a:cs typeface="Times New Roman" panose="02020603050405020304" charset="0"/>
            </a:endParaRPr>
          </a:p>
          <a:p>
            <a:pPr lvl="1"/>
            <a:r>
              <a:rPr lang="en-US" sz="1800" b="0" dirty="0">
                <a:latin typeface="Times New Roman" panose="02020603050405020304" charset="0"/>
                <a:cs typeface="Times New Roman" panose="02020603050405020304" charset="0"/>
              </a:rPr>
              <a:t>Technical Feasibility                         Economic Feasibility Operational Feasibility                           Legal Feasibility</a:t>
            </a:r>
            <a:endParaRPr lang="en-US" sz="2000" b="0" dirty="0">
              <a:latin typeface="Times New Roman" panose="02020603050405020304" charset="0"/>
              <a:cs typeface="Times New Roman" panose="02020603050405020304" charset="0"/>
            </a:endParaRPr>
          </a:p>
          <a:p>
            <a:pPr marL="0" lvl="2" indent="0">
              <a:buNone/>
            </a:pPr>
            <a:endParaRPr lang="en-US" sz="2000" b="0" dirty="0">
              <a:latin typeface="Times New Roman" panose="02020603050405020304" charset="0"/>
              <a:cs typeface="Times New Roman" panose="02020603050405020304" charset="0"/>
            </a:endParaRPr>
          </a:p>
        </p:txBody>
      </p:sp>
      <p:sp>
        <p:nvSpPr>
          <p:cNvPr id="9" name="Content Placeholder 4"/>
          <p:cNvSpPr txBox="1"/>
          <p:nvPr/>
        </p:nvSpPr>
        <p:spPr>
          <a:xfrm>
            <a:off x="6136640" y="4052570"/>
            <a:ext cx="5892165" cy="248412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2000" dirty="0" smtClean="0">
                <a:effectLst/>
                <a:latin typeface="Times New Roman" panose="02020603050405020304" charset="0"/>
                <a:cs typeface="Times New Roman" panose="02020603050405020304" charset="0"/>
              </a:rPr>
              <a:t>Benefits</a:t>
            </a:r>
            <a:endParaRPr lang="en-AU" dirty="0">
              <a:latin typeface="Times New Roman" panose="02020603050405020304" charset="0"/>
              <a:cs typeface="Times New Roman" panose="02020603050405020304" charset="0"/>
            </a:endParaRPr>
          </a:p>
          <a:p>
            <a:pPr lvl="2"/>
            <a:endParaRPr lang="en-AU" dirty="0">
              <a:latin typeface="Times New Roman" panose="02020603050405020304" charset="0"/>
              <a:cs typeface="Times New Roman" panose="02020603050405020304" charset="0"/>
            </a:endParaRPr>
          </a:p>
        </p:txBody>
      </p:sp>
      <p:pic>
        <p:nvPicPr>
          <p:cNvPr id="2" name="Content Placeholder 1"/>
          <p:cNvPicPr>
            <a:picLocks noChangeAspect="1"/>
          </p:cNvPicPr>
          <p:nvPr>
            <p:ph sz="quarter" idx="16"/>
          </p:nvPr>
        </p:nvPicPr>
        <p:blipFill>
          <a:blip r:embed="rId2"/>
          <a:stretch>
            <a:fillRect/>
          </a:stretch>
        </p:blipFill>
        <p:spPr>
          <a:xfrm>
            <a:off x="1677670" y="2552700"/>
            <a:ext cx="2633345" cy="1045845"/>
          </a:xfrm>
          <a:prstGeom prst="rect">
            <a:avLst/>
          </a:prstGeom>
        </p:spPr>
      </p:pic>
      <p:graphicFrame>
        <p:nvGraphicFramePr>
          <p:cNvPr id="15" name="Chart 15"/>
          <p:cNvGraphicFramePr/>
          <p:nvPr/>
        </p:nvGraphicFramePr>
        <p:xfrm>
          <a:off x="1000760" y="4119245"/>
          <a:ext cx="3694430" cy="2350135"/>
        </p:xfrm>
        <a:graphic>
          <a:graphicData uri="http://schemas.openxmlformats.org/drawingml/2006/chart">
            <c:chart xmlns:c="http://schemas.openxmlformats.org/drawingml/2006/chart" xmlns:r="http://schemas.openxmlformats.org/officeDocument/2006/relationships" r:id="rId1"/>
          </a:graphicData>
        </a:graphic>
      </p:graphicFrame>
      <p:pic>
        <p:nvPicPr>
          <p:cNvPr id="4" name="Picture 3"/>
          <p:cNvPicPr>
            <a:picLocks noChangeAspect="1"/>
          </p:cNvPicPr>
          <p:nvPr/>
        </p:nvPicPr>
        <p:blipFill>
          <a:blip r:embed="rId3">
            <a:grayscl/>
            <a:lum bright="12000"/>
          </a:blip>
          <a:srcRect t="2553"/>
          <a:stretch>
            <a:fillRect/>
          </a:stretch>
        </p:blipFill>
        <p:spPr>
          <a:xfrm>
            <a:off x="6452870" y="4493895"/>
            <a:ext cx="5259070" cy="1835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266180" y="4103370"/>
            <a:ext cx="5120005" cy="2678430"/>
          </a:xfrm>
          <a:ln>
            <a:solidFill>
              <a:schemeClr val="accent5">
                <a:lumMod val="60000"/>
                <a:lumOff val="40000"/>
              </a:schemeClr>
            </a:solidFill>
          </a:ln>
        </p:spPr>
        <p:txBody>
          <a:bodyPr/>
          <a:lstStyle/>
          <a:p>
            <a:pPr lvl="1" algn="ctr"/>
            <a:r>
              <a:rPr lang="en-AU" sz="1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Delivery Approach</a:t>
            </a:r>
            <a:endParaRPr lang="en-AU" sz="18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lvl="2" algn="ctr"/>
            <a:endParaRPr lang="en-AU" sz="1800" noProof="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Text Placeholder 5"/>
          <p:cNvSpPr>
            <a:spLocks noGrp="1"/>
          </p:cNvSpPr>
          <p:nvPr>
            <p:ph type="body" sz="quarter" idx="13"/>
          </p:nvPr>
        </p:nvSpPr>
        <p:spPr>
          <a:xfrm>
            <a:off x="396875" y="692150"/>
            <a:ext cx="4044950" cy="344805"/>
          </a:xfrm>
        </p:spPr>
        <p:txBody>
          <a:bodyPr/>
          <a:lstStyle/>
          <a:p>
            <a:r>
              <a:rPr lang="en-US"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Considerations for </a:t>
            </a:r>
            <a:r>
              <a:rPr lang="en-US" b="1" u="sng" dirty="0" err="1">
                <a:effectLst>
                  <a:outerShdw blurRad="38100" dist="38100" dir="2700000" algn="tl">
                    <a:srgbClr val="000000">
                      <a:alpha val="43137"/>
                    </a:srgbClr>
                  </a:outerShdw>
                </a:effectLst>
                <a:latin typeface="Times New Roman" panose="02020603050405020304" charset="0"/>
                <a:cs typeface="Times New Roman" panose="02020603050405020304" charset="0"/>
              </a:rPr>
              <a:t>Mobilisation</a:t>
            </a:r>
            <a:endParaRPr lang="en-US"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396875" y="262255"/>
            <a:ext cx="1264285" cy="334010"/>
          </a:xfrm>
        </p:spPr>
        <p:txBody>
          <a:bodyPr/>
          <a:lstStyle/>
          <a:p>
            <a:r>
              <a:rPr lang="en-US"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Module </a:t>
            </a:r>
            <a:r>
              <a:rPr lang="en-US" b="1" u="sng"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3</a:t>
            </a:r>
            <a:endParaRPr lang="en-US" b="1" u="sng" noProof="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7" name="Content Placeholder 4"/>
          <p:cNvSpPr txBox="1"/>
          <p:nvPr/>
        </p:nvSpPr>
        <p:spPr>
          <a:xfrm>
            <a:off x="6217285" y="1218565"/>
            <a:ext cx="5401945" cy="259842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Resource Requirements</a:t>
            </a:r>
            <a:endParaRPr lang="en-AU" dirty="0">
              <a:latin typeface="Times New Roman" panose="02020603050405020304" charset="0"/>
              <a:cs typeface="Times New Roman" panose="02020603050405020304" charset="0"/>
            </a:endParaRPr>
          </a:p>
          <a:p>
            <a:pPr lvl="2"/>
            <a:endParaRPr lang="en-AU" dirty="0">
              <a:latin typeface="Times New Roman" panose="02020603050405020304" charset="0"/>
              <a:cs typeface="Times New Roman" panose="02020603050405020304" charset="0"/>
            </a:endParaRPr>
          </a:p>
        </p:txBody>
      </p:sp>
      <p:sp>
        <p:nvSpPr>
          <p:cNvPr id="8" name="Content Placeholder 4"/>
          <p:cNvSpPr txBox="1"/>
          <p:nvPr/>
        </p:nvSpPr>
        <p:spPr>
          <a:xfrm>
            <a:off x="462915" y="1218565"/>
            <a:ext cx="4788535" cy="3006725"/>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US" sz="1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rPr>
              <a:t>Timeframes</a:t>
            </a:r>
            <a:endParaRPr lang="en-US" sz="1800" dirty="0" smtClean="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9" name="Content Placeholder 4"/>
          <p:cNvSpPr txBox="1"/>
          <p:nvPr/>
        </p:nvSpPr>
        <p:spPr>
          <a:xfrm>
            <a:off x="548640" y="4670425"/>
            <a:ext cx="4617085" cy="2111375"/>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4965"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panose="020B0604020202020204"/>
              <a:buNone/>
              <a:tabLst>
                <a:tab pos="6704965" algn="r"/>
              </a:tabLst>
              <a:defRPr lang="en-US" sz="1000" b="1" kern="1200">
                <a:solidFill>
                  <a:schemeClr val="tx1"/>
                </a:solidFill>
                <a:latin typeface="+mn-lt"/>
                <a:ea typeface="+mn-ea"/>
                <a:cs typeface="+mn-cs"/>
              </a:defRPr>
            </a:lvl2pPr>
            <a:lvl3pPr marL="179705" indent="-179705" algn="l" defTabSz="91440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a:solidFill>
                  <a:schemeClr val="tx1"/>
                </a:solidFill>
                <a:latin typeface="+mn-lt"/>
                <a:ea typeface="+mn-ea"/>
                <a:cs typeface="+mn-cs"/>
              </a:defRPr>
            </a:lvl3pPr>
            <a:lvl4pPr marL="360045" indent="-179705" algn="l" defTabSz="914400" rtl="0" eaLnBrk="1" latinLnBrk="0" hangingPunct="1">
              <a:spcBef>
                <a:spcPts val="600"/>
              </a:spcBef>
              <a:spcAft>
                <a:spcPts val="600"/>
              </a:spcAft>
              <a:buClrTx/>
              <a:buSzPct val="100000"/>
              <a:buFont typeface="Verdana" panose="020B0604030504040204" pitchFamily="34" charset="0"/>
              <a:buChar char="−"/>
              <a:tabLst>
                <a:tab pos="6704965" algn="r"/>
              </a:tabLst>
              <a:defRPr lang="en-US" sz="1000" kern="1200" baseline="0">
                <a:solidFill>
                  <a:schemeClr val="tx1"/>
                </a:solidFill>
                <a:latin typeface="+mn-lt"/>
                <a:ea typeface="+mn-ea"/>
                <a:cs typeface="+mn-cs"/>
              </a:defRPr>
            </a:lvl4pPr>
            <a:lvl5pPr marL="539750" indent="-179705" algn="l" defTabSz="798830" rtl="0" eaLnBrk="1" latinLnBrk="0" hangingPunct="1">
              <a:spcBef>
                <a:spcPts val="600"/>
              </a:spcBef>
              <a:spcAft>
                <a:spcPts val="600"/>
              </a:spcAft>
              <a:buClrTx/>
              <a:buSzPct val="100000"/>
              <a:buFont typeface="Arial" panose="020B0604020202020204" pitchFamily="34" charset="0"/>
              <a:buChar char="•"/>
              <a:tabLst>
                <a:tab pos="6704965" algn="r"/>
              </a:tabLst>
              <a:defRPr lang="en-US" sz="1000" kern="1200" baseline="0">
                <a:solidFill>
                  <a:schemeClr val="tx1"/>
                </a:solidFill>
                <a:latin typeface="+mn-lt"/>
                <a:ea typeface="+mn-ea"/>
                <a:cs typeface="+mn-cs"/>
              </a:defRPr>
            </a:lvl5pPr>
            <a:lvl6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76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76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800" dirty="0" smtClean="0">
                <a:latin typeface="Times New Roman" panose="02020603050405020304" charset="0"/>
                <a:cs typeface="Times New Roman" panose="02020603050405020304" charset="0"/>
              </a:rPr>
              <a:t>Cost Estimates</a:t>
            </a:r>
            <a:endParaRPr lang="en-AU" sz="1800" dirty="0">
              <a:latin typeface="Times New Roman" panose="02020603050405020304" charset="0"/>
              <a:cs typeface="Times New Roman" panose="02020603050405020304" charset="0"/>
            </a:endParaRPr>
          </a:p>
          <a:p>
            <a:pPr lvl="2" algn="ctr"/>
            <a:endParaRPr lang="en-AU" sz="1800" dirty="0">
              <a:latin typeface="Times New Roman" panose="02020603050405020304" charset="0"/>
              <a:cs typeface="Times New Roman" panose="02020603050405020304" charset="0"/>
            </a:endParaRPr>
          </a:p>
        </p:txBody>
      </p:sp>
      <p:pic>
        <p:nvPicPr>
          <p:cNvPr id="11" name="Content Placeholder 10"/>
          <p:cNvPicPr>
            <a:picLocks noChangeAspect="1"/>
          </p:cNvPicPr>
          <p:nvPr>
            <p:ph sz="quarter" idx="16"/>
          </p:nvPr>
        </p:nvPicPr>
        <p:blipFill>
          <a:blip r:embed="rId1">
            <a:grayscl/>
            <a:lum bright="6000"/>
          </a:blip>
          <a:stretch>
            <a:fillRect/>
          </a:stretch>
        </p:blipFill>
        <p:spPr>
          <a:xfrm>
            <a:off x="1316990" y="1577975"/>
            <a:ext cx="3243580" cy="2551430"/>
          </a:xfrm>
          <a:prstGeom prst="rect">
            <a:avLst/>
          </a:prstGeom>
        </p:spPr>
      </p:pic>
      <p:pic>
        <p:nvPicPr>
          <p:cNvPr id="12" name="Picture 11"/>
          <p:cNvPicPr>
            <a:picLocks noChangeAspect="1"/>
          </p:cNvPicPr>
          <p:nvPr/>
        </p:nvPicPr>
        <p:blipFill>
          <a:blip r:embed="rId2"/>
          <a:stretch>
            <a:fillRect/>
          </a:stretch>
        </p:blipFill>
        <p:spPr>
          <a:xfrm>
            <a:off x="548640" y="4916170"/>
            <a:ext cx="4617720" cy="1684020"/>
          </a:xfrm>
          <a:prstGeom prst="rect">
            <a:avLst/>
          </a:prstGeom>
        </p:spPr>
      </p:pic>
      <p:pic>
        <p:nvPicPr>
          <p:cNvPr id="13" name="Picture 12"/>
          <p:cNvPicPr>
            <a:picLocks noChangeAspect="1"/>
          </p:cNvPicPr>
          <p:nvPr/>
        </p:nvPicPr>
        <p:blipFill>
          <a:blip r:embed="rId3">
            <a:grayscl/>
            <a:lum bright="12000"/>
          </a:blip>
          <a:stretch>
            <a:fillRect/>
          </a:stretch>
        </p:blipFill>
        <p:spPr>
          <a:xfrm>
            <a:off x="6567170" y="1648460"/>
            <a:ext cx="4702175" cy="2063115"/>
          </a:xfrm>
          <a:prstGeom prst="rect">
            <a:avLst/>
          </a:prstGeom>
        </p:spPr>
      </p:pic>
      <p:pic>
        <p:nvPicPr>
          <p:cNvPr id="14" name="Picture 13"/>
          <p:cNvPicPr>
            <a:picLocks noChangeAspect="1"/>
          </p:cNvPicPr>
          <p:nvPr/>
        </p:nvPicPr>
        <p:blipFill>
          <a:blip r:embed="rId4"/>
          <a:srcRect l="4235" t="3569" r="4492" b="13086"/>
          <a:stretch>
            <a:fillRect/>
          </a:stretch>
        </p:blipFill>
        <p:spPr>
          <a:xfrm>
            <a:off x="6685915" y="4626610"/>
            <a:ext cx="4464050" cy="2047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1698</Words>
  <Application>WPS Presentation</Application>
  <PresentationFormat>Widescreen</PresentationFormat>
  <Paragraphs>66</Paragraphs>
  <Slides>4</Slides>
  <Notes>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26" baseType="lpstr">
      <vt:lpstr>Arial</vt:lpstr>
      <vt:lpstr>SimSun</vt:lpstr>
      <vt:lpstr>Wingdings</vt:lpstr>
      <vt:lpstr>Wingdings 2</vt:lpstr>
      <vt:lpstr>Arial</vt:lpstr>
      <vt:lpstr>Verdana</vt:lpstr>
      <vt:lpstr>Chronicle Display Black</vt:lpstr>
      <vt:lpstr>Open Sans</vt:lpstr>
      <vt:lpstr>Segoe Print</vt:lpstr>
      <vt:lpstr>Frutiger Next Pro Light</vt:lpstr>
      <vt:lpstr>Nexa Black</vt:lpstr>
      <vt:lpstr>Segoe UI Semilight</vt:lpstr>
      <vt:lpstr>Open Sans</vt:lpstr>
      <vt:lpstr>Wingdings</vt:lpstr>
      <vt:lpstr>Calibri Light</vt:lpstr>
      <vt:lpstr>Microsoft YaHei</vt:lpstr>
      <vt:lpstr>Arial Unicode MS</vt:lpstr>
      <vt:lpstr>Calibri</vt:lpstr>
      <vt:lpstr>Showcard Gothic</vt:lpstr>
      <vt:lpstr>Times New Roman</vt:lpstr>
      <vt:lpstr>Deloitte_4_3_Onscreen</vt:lpstr>
      <vt:lpstr>TCLayout.ActiveDocument.1</vt:lpstr>
      <vt:lpstr>PowerPoint 演示文稿</vt:lpstr>
      <vt:lpstr>Module 1</vt:lpstr>
      <vt:lpstr>Module 2</vt:lpstr>
      <vt:lpstr>Module 3</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Siddhant</cp:lastModifiedBy>
  <cp:revision>62</cp:revision>
  <dcterms:created xsi:type="dcterms:W3CDTF">2019-02-05T22:29:00Z</dcterms:created>
  <dcterms:modified xsi:type="dcterms:W3CDTF">2020-06-22T10:02:10Z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