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1"/>
  </p:handoutMasterIdLst>
  <p:sldIdLst>
    <p:sldId id="340" r:id="rId3"/>
    <p:sldId id="445" r:id="rId5"/>
    <p:sldId id="441" r:id="rId6"/>
    <p:sldId id="447" r:id="rId7"/>
    <p:sldId id="442" r:id="rId8"/>
    <p:sldId id="448" r:id="rId9"/>
    <p:sldId id="446" r:id="rId10"/>
  </p:sldIdLst>
  <p:sldSz cx="12192000" cy="6858000"/>
  <p:notesSz cx="7315200" cy="9601200"/>
  <p:custDataLst>
    <p:tags r:id="rId15"/>
  </p:custDataLst>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2" id="{802E5F98-B458-43BC-82D3-4C1BA50911FE}">
          <p14:sldIdLst>
            <p14:sldId id="445"/>
            <p14:sldId id="441"/>
            <p14:sldId id="447"/>
            <p14:sldId id="442"/>
            <p14:sldId id="448"/>
            <p14:sldId id="44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26" autoAdjust="0"/>
    <p:restoredTop sz="94799" autoAdjust="0"/>
  </p:normalViewPr>
  <p:slideViewPr>
    <p:cSldViewPr snapToGrid="0" showGuides="1">
      <p:cViewPr varScale="1">
        <p:scale>
          <a:sx n="88" d="100"/>
          <a:sy n="88" d="100"/>
        </p:scale>
        <p:origin x="509" y="62"/>
      </p:cViewPr>
      <p:guideLst>
        <p:guide/>
        <p:guide orient="horz" pos="2070"/>
        <p:guide orient="horz" pos="1573"/>
        <p:guide orient="horz" pos="2568"/>
        <p:guide orient="horz" pos="3070"/>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6.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1219200" rtl="0" eaLnBrk="1" latinLnBrk="0" hangingPunct="1">
      <a:defRPr sz="1600" kern="1200">
        <a:solidFill>
          <a:schemeClr val="tx1"/>
        </a:solidFill>
        <a:latin typeface="Arial" panose="020B0604020202020204" pitchFamily="34" charset="0"/>
        <a:ea typeface="+mn-ea"/>
        <a:cs typeface="+mn-cs"/>
      </a:defRPr>
    </a:lvl1pPr>
    <a:lvl2pPr marL="609600" algn="l" defTabSz="1219200" rtl="0" eaLnBrk="1" latinLnBrk="0" hangingPunct="1">
      <a:defRPr sz="1600" kern="1200">
        <a:solidFill>
          <a:schemeClr val="tx1"/>
        </a:solidFill>
        <a:latin typeface="Arial" panose="020B0604020202020204" pitchFamily="34" charset="0"/>
        <a:ea typeface="+mn-ea"/>
        <a:cs typeface="+mn-cs"/>
      </a:defRPr>
    </a:lvl2pPr>
    <a:lvl3pPr marL="1219200" algn="l" defTabSz="1219200" rtl="0" eaLnBrk="1" latinLnBrk="0" hangingPunct="1">
      <a:defRPr sz="1600" kern="1200">
        <a:solidFill>
          <a:schemeClr val="tx1"/>
        </a:solidFill>
        <a:latin typeface="Arial" panose="020B0604020202020204" pitchFamily="34" charset="0"/>
        <a:ea typeface="+mn-ea"/>
        <a:cs typeface="+mn-cs"/>
      </a:defRPr>
    </a:lvl3pPr>
    <a:lvl4pPr marL="1828800" algn="l" defTabSz="1219200" rtl="0" eaLnBrk="1" latinLnBrk="0" hangingPunct="1">
      <a:defRPr sz="1600" kern="1200">
        <a:solidFill>
          <a:schemeClr val="tx1"/>
        </a:solidFill>
        <a:latin typeface="Arial" panose="020B0604020202020204" pitchFamily="34" charset="0"/>
        <a:ea typeface="+mn-ea"/>
        <a:cs typeface="+mn-cs"/>
      </a:defRPr>
    </a:lvl4pPr>
    <a:lvl5pPr marL="2438400" algn="l" defTabSz="1219200" rtl="0" eaLnBrk="1" latinLnBrk="0" hangingPunct="1">
      <a:defRPr sz="1600" kern="1200">
        <a:solidFill>
          <a:schemeClr val="tx1"/>
        </a:solidFill>
        <a:latin typeface="Arial" panose="020B0604020202020204" pitchFamily="34" charset="0"/>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20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1915" algn="r"/>
              </a:tabLst>
              <a:defRPr/>
            </a:lvl1pPr>
            <a:lvl2pPr>
              <a:tabLst>
                <a:tab pos="8971915" algn="r"/>
              </a:tabLst>
              <a:defRPr/>
            </a:lvl2pPr>
            <a:lvl3pPr>
              <a:tabLst>
                <a:tab pos="8971915" algn="r"/>
              </a:tabLst>
              <a:defRPr/>
            </a:lvl3pPr>
            <a:lvl4pPr>
              <a:tabLst>
                <a:tab pos="8971915" algn="r"/>
              </a:tabLst>
              <a:defRPr/>
            </a:lvl4pPr>
            <a:lvl5pPr>
              <a:tabLst>
                <a:tab pos="6704965" algn="r"/>
              </a:tabLst>
              <a:defRPr baseline="0"/>
            </a:lvl5pPr>
            <a:lvl6pPr>
              <a:tabLst>
                <a:tab pos="8971915" algn="r"/>
              </a:tabLst>
              <a:defRPr/>
            </a:lvl6pPr>
            <a:lvl7pPr>
              <a:tabLst>
                <a:tab pos="8971915" algn="r"/>
              </a:tabLst>
              <a:defRPr/>
            </a:lvl7pPr>
            <a:lvl8pPr>
              <a:tabLst>
                <a:tab pos="8971915" algn="r"/>
              </a:tabLst>
              <a:defRPr/>
            </a:lvl8pPr>
            <a:lvl9pPr>
              <a:tabLst>
                <a:tab pos="8971915" algn="r"/>
              </a:tabLst>
              <a:defRPr/>
            </a:lvl9pPr>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20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hasCustomPrompt="1"/>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hasCustomPrompt="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hasCustomPrompt="1"/>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4965" algn="r"/>
              </a:tabLst>
              <a:defRPr sz="2400">
                <a:solidFill>
                  <a:schemeClr val="accent3"/>
                </a:solidFill>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20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5"/>
              </a:spcAft>
            </a:pPr>
            <a:endParaRPr lang="en-AU" sz="1465"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5"/>
              </a:spcAft>
            </a:pPr>
            <a:endParaRPr lang="en-AU" sz="1465"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smtClean="0">
                <a:solidFill>
                  <a:srgbClr val="FF0000"/>
                </a:solidFill>
              </a:rPr>
              <a:t>[Draft – Work in Progress]</a:t>
            </a:r>
            <a:endParaRPr lang="en-AU" sz="1400" dirty="0" smtClean="0">
              <a:solidFill>
                <a:srgbClr val="FF0000"/>
              </a:solidFill>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smtClean="0">
                <a:solidFill>
                  <a:srgbClr val="FF0000"/>
                </a:solidFill>
              </a:rPr>
              <a:t>[Draft – Work in Progress]</a:t>
            </a:r>
            <a:endParaRPr lang="en-AU" sz="1400" dirty="0" smtClean="0">
              <a:solidFill>
                <a:srgbClr val="FF0000"/>
              </a:solidFill>
            </a:endParaRP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20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p:nvPr userDrawn="1"/>
        </p:nvSpPr>
        <p:spPr bwMode="auto">
          <a:xfrm>
            <a:off x="474358" y="3429000"/>
            <a:ext cx="8556230" cy="2870201"/>
          </a:xfrm>
          <a:prstGeom prst="rect">
            <a:avLst/>
          </a:prstGeom>
          <a:noFill/>
          <a:ln w="9525">
            <a:noFill/>
            <a:miter lim="800000"/>
          </a:ln>
        </p:spPr>
        <p:txBody>
          <a:bodyPr lIns="0" tIns="0" rIns="0" bIns="0" anchor="b"/>
          <a:lstStyle/>
          <a:p>
            <a:pPr defTabSz="1019175">
              <a:spcAft>
                <a:spcPts val="0"/>
              </a:spcAft>
              <a:buClr>
                <a:schemeClr val="tx1"/>
              </a:buClr>
              <a:buSzPct val="80000"/>
              <a:buFont typeface="Wingdings" panose="05000000000000000000"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endParaRPr lang="en-AU" sz="900" noProof="1">
              <a:solidFill>
                <a:schemeClr val="tx1"/>
              </a:solidFill>
            </a:endParaRP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5"/>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7" Type="http://schemas.openxmlformats.org/officeDocument/2006/relationships/theme" Target="../theme/theme1.xml"/><Relationship Id="rId46" Type="http://schemas.openxmlformats.org/officeDocument/2006/relationships/vmlDrawing" Target="../drawings/vmlDrawing1.vml"/><Relationship Id="rId45" Type="http://schemas.openxmlformats.org/officeDocument/2006/relationships/tags" Target="../tags/tag2.xml"/><Relationship Id="rId44" Type="http://schemas.openxmlformats.org/officeDocument/2006/relationships/image" Target="../media/image6.emf"/><Relationship Id="rId43" Type="http://schemas.openxmlformats.org/officeDocument/2006/relationships/oleObject" Target="../embeddings/oleObject1.bin"/><Relationship Id="rId42" Type="http://schemas.openxmlformats.org/officeDocument/2006/relationships/tags" Target="../tags/tag1.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42" name="think-cell Slide" r:id="rId43" imgW="12700" imgH="12700" progId="TCLayout.ActiveDocument.1">
                  <p:embed/>
                </p:oleObj>
              </mc:Choice>
              <mc:Fallback>
                <p:oleObj name="think-cell Slide" r:id="rId43" imgW="12700" imgH="12700" progId="TCLayout.ActiveDocument.1">
                  <p:embed/>
                  <p:pic>
                    <p:nvPicPr>
                      <p:cNvPr id="0" name="Picture 2341"/>
                      <p:cNvPicPr/>
                      <p:nvPr/>
                    </p:nvPicPr>
                    <p:blipFill>
                      <a:blip r:embed="rId44"/>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ln>
        </p:spPr>
        <p:txBody>
          <a:bodyPr wrap="none" lIns="0" tIns="0" rIns="0" bIns="0" rtlCol="0" anchor="ctr"/>
          <a:lstStyle/>
          <a:p>
            <a:pPr marL="0" lvl="0" indent="0" algn="ctr" eaLnBrk="1">
              <a:lnSpc>
                <a:spcPct val="100000"/>
              </a:lnSpc>
              <a:spcBef>
                <a:spcPct val="0"/>
              </a:spcBef>
              <a:spcAft>
                <a:spcPct val="0"/>
              </a:spcAft>
              <a:buFont typeface="Wingdings 2" panose="05020102010507070707" pitchFamily="18" charset="2"/>
              <a:buNone/>
            </a:pPr>
            <a:endParaRPr lang="en-AU" sz="2000" b="0" i="0" baseline="0" dirty="0" smtClean="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tx1"/>
                </a:solidFill>
              </a:rPr>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tx1"/>
                </a:solidFill>
              </a:rPr>
              <a:t>© 2019 Deloitte Consulting Pty Ltd. All rights reserved.</a:t>
            </a:r>
            <a:endParaRPr lang="en-AU" sz="650" b="0" noProof="0" dirty="0">
              <a:solidFill>
                <a:schemeClr val="tx1"/>
              </a:solidFill>
            </a:endParaRP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fld>
            <a:r>
              <a:rPr lang="en-AU"/>
              <a:t>19/02/2019</a:t>
            </a:r>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transition>
    <p:fade/>
  </p:transition>
  <p:hf hdr="0" dt="0"/>
  <p:txStyles>
    <p:titleStyle>
      <a:lvl1pPr algn="l" defTabSz="1219200" rtl="0" eaLnBrk="1" latinLnBrk="0" hangingPunct="1">
        <a:spcBef>
          <a:spcPct val="0"/>
        </a:spcBef>
        <a:buNone/>
        <a:defRPr sz="2000" kern="1200">
          <a:solidFill>
            <a:schemeClr val="tx1"/>
          </a:solidFill>
          <a:latin typeface="+mj-lt"/>
          <a:ea typeface="+mj-ea"/>
          <a:cs typeface="+mj-cs"/>
        </a:defRPr>
      </a:lvl1pPr>
    </p:titleStyle>
    <p:bodyStyle>
      <a:lvl1pPr marL="0" indent="0" algn="l" defTabSz="1219200" rtl="0" eaLnBrk="1" latinLnBrk="0" hangingPunct="1">
        <a:spcBef>
          <a:spcPts val="0"/>
        </a:spcBef>
        <a:spcAft>
          <a:spcPts val="1335"/>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200" rtl="0" eaLnBrk="1" latinLnBrk="0" hangingPunct="1">
        <a:spcBef>
          <a:spcPts val="0"/>
        </a:spcBef>
        <a:spcAft>
          <a:spcPts val="1335"/>
        </a:spcAft>
        <a:buClrTx/>
        <a:buSzPct val="100000"/>
        <a:buFont typeface="Arial" panose="020B0604020202020204"/>
        <a:buNone/>
        <a:defRPr lang="en-US" sz="1200" b="1" kern="1200" dirty="0" smtClean="0">
          <a:solidFill>
            <a:schemeClr val="tx1"/>
          </a:solidFill>
          <a:latin typeface="+mn-lt"/>
          <a:ea typeface="+mn-ea"/>
          <a:cs typeface="+mn-cs"/>
        </a:defRPr>
      </a:lvl2pPr>
      <a:lvl3pPr marL="234950" indent="-234950" algn="l" defTabSz="1219200" rtl="0" eaLnBrk="1" latinLnBrk="0" hangingPunct="1">
        <a:spcBef>
          <a:spcPts val="0"/>
        </a:spcBef>
        <a:spcAft>
          <a:spcPts val="1335"/>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4980" indent="-234950" algn="l" defTabSz="1219200"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565" indent="-234950" algn="l" defTabSz="1064895"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6pPr>
      <a:lvl7pPr marL="710565" indent="-234950" algn="l" defTabSz="1219200" rtl="0" eaLnBrk="1" latinLnBrk="0" hangingPunct="1">
        <a:spcBef>
          <a:spcPts val="0"/>
        </a:spcBef>
        <a:spcAft>
          <a:spcPts val="1335"/>
        </a:spcAft>
        <a:buFont typeface="Verdana" panose="020B0604030504040204" pitchFamily="34" charset="0"/>
        <a:buChar char="−"/>
        <a:defRPr sz="1600" kern="1200">
          <a:solidFill>
            <a:schemeClr val="tx1"/>
          </a:solidFill>
          <a:latin typeface="+mn-lt"/>
          <a:ea typeface="+mn-ea"/>
          <a:cs typeface="+mn-cs"/>
        </a:defRPr>
      </a:lvl7pPr>
      <a:lvl8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8pPr>
      <a:lvl9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image" Target="../media/image16.png"/><Relationship Id="rId7" Type="http://schemas.openxmlformats.org/officeDocument/2006/relationships/image" Target="../media/image15.jpeg"/><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0" Type="http://schemas.openxmlformats.org/officeDocument/2006/relationships/notesSlide" Target="../notesSlides/notesSlide3.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image" Target="../media/image13.png"/><Relationship Id="rId7" Type="http://schemas.openxmlformats.org/officeDocument/2006/relationships/image" Target="../media/image10.png"/><Relationship Id="rId6" Type="http://schemas.openxmlformats.org/officeDocument/2006/relationships/image" Target="../media/image14.jpeg"/><Relationship Id="rId5" Type="http://schemas.openxmlformats.org/officeDocument/2006/relationships/image" Target="../media/image16.png"/><Relationship Id="rId4" Type="http://schemas.openxmlformats.org/officeDocument/2006/relationships/image" Target="../media/image15.jpeg"/><Relationship Id="rId3" Type="http://schemas.openxmlformats.org/officeDocument/2006/relationships/image" Target="../media/image12.png"/><Relationship Id="rId2" Type="http://schemas.openxmlformats.org/officeDocument/2006/relationships/image" Target="../media/image11.png"/><Relationship Id="rId10" Type="http://schemas.openxmlformats.org/officeDocument/2006/relationships/notesSlide" Target="../notesSlides/notesSlide4.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image" Target="../media/image13.png"/><Relationship Id="rId7" Type="http://schemas.openxmlformats.org/officeDocument/2006/relationships/image" Target="../media/image10.png"/><Relationship Id="rId6" Type="http://schemas.openxmlformats.org/officeDocument/2006/relationships/image" Target="../media/image14.jpeg"/><Relationship Id="rId5" Type="http://schemas.openxmlformats.org/officeDocument/2006/relationships/image" Target="../media/image16.png"/><Relationship Id="rId4" Type="http://schemas.openxmlformats.org/officeDocument/2006/relationships/image" Target="../media/image15.jpeg"/><Relationship Id="rId3" Type="http://schemas.openxmlformats.org/officeDocument/2006/relationships/image" Target="../media/image12.png"/><Relationship Id="rId2" Type="http://schemas.openxmlformats.org/officeDocument/2006/relationships/image" Target="../media/image11.png"/><Relationship Id="rId10" Type="http://schemas.openxmlformats.org/officeDocument/2006/relationships/notesSlide" Target="../notesSlides/notesSlide5.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1.xml"/><Relationship Id="rId4" Type="http://schemas.openxmlformats.org/officeDocument/2006/relationships/image" Target="../media/image16.png"/><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smtClean="0">
                <a:cs typeface="Segoe UI Light" panose="020B0502040204020203" pitchFamily="34" charset="0"/>
              </a:rPr>
              <a:t>Inside Sherpa – Digital Internship</a:t>
            </a:r>
            <a:endParaRPr lang="en-AU" dirty="0">
              <a:cs typeface="Segoe UI Light" panose="020B0502040204020203" pitchFamily="34" charset="0"/>
            </a:endParaRPr>
          </a:p>
        </p:txBody>
      </p:sp>
      <p:sp>
        <p:nvSpPr>
          <p:cNvPr id="4" name="FLD_PresentationSubtitle"/>
          <p:cNvSpPr>
            <a:spLocks noGrp="1"/>
          </p:cNvSpPr>
          <p:nvPr>
            <p:ph type="subTitle" idx="1"/>
          </p:nvPr>
        </p:nvSpPr>
        <p:spPr>
          <a:xfrm>
            <a:off x="386906" y="5865058"/>
            <a:ext cx="8389345" cy="505645"/>
          </a:xfrm>
        </p:spPr>
        <p:txBody>
          <a:bodyPr/>
          <a:lstStyle/>
          <a:p>
            <a:r>
              <a:rPr lang="en-AU" dirty="0" smtClean="0">
                <a:latin typeface="+mj-lt"/>
                <a:cs typeface="Segoe UI Light" panose="020B0502040204020203" pitchFamily="34" charset="0"/>
              </a:rPr>
              <a:t>Technology, Strategy &amp; Architecture – Technology Optimisation &amp; Delivery Module</a:t>
            </a:r>
            <a:endParaRPr lang="en-AU" dirty="0">
              <a:latin typeface="+mj-lt"/>
              <a:cs typeface="Segoe UI Light" panose="020B0502040204020203" pitchFamily="34" charset="0"/>
            </a:endParaRPr>
          </a:p>
        </p:txBody>
      </p:sp>
    </p:spTree>
    <p:custDataLst>
      <p:tags r:id="rId2"/>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a:off x="2858951" y="1863872"/>
            <a:ext cx="1" cy="427715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69900" y="321942"/>
            <a:ext cx="11252200" cy="334102"/>
          </a:xfrm>
        </p:spPr>
        <p:txBody>
          <a:bodyPr/>
          <a:lstStyle/>
          <a:p>
            <a:r>
              <a:rPr lang="en-US" noProof="0" dirty="0" smtClean="0">
                <a:solidFill>
                  <a:schemeClr val="accent1">
                    <a:lumMod val="75000"/>
                  </a:schemeClr>
                </a:solidFill>
              </a:rPr>
              <a:t>Market Scan | Shortlisting and Provider Attributes</a:t>
            </a:r>
            <a:endParaRPr lang="en-US" noProof="0" dirty="0">
              <a:solidFill>
                <a:schemeClr val="accent1">
                  <a:lumMod val="75000"/>
                </a:schemeClr>
              </a:solidFill>
            </a:endParaRPr>
          </a:p>
        </p:txBody>
      </p:sp>
      <p:sp>
        <p:nvSpPr>
          <p:cNvPr id="36" name="Content Placeholder 5"/>
          <p:cNvSpPr>
            <a:spLocks noGrp="1"/>
          </p:cNvSpPr>
          <p:nvPr>
            <p:ph idx="4294967295"/>
          </p:nvPr>
        </p:nvSpPr>
        <p:spPr>
          <a:xfrm>
            <a:off x="3042568" y="1808365"/>
            <a:ext cx="7390051" cy="4474989"/>
          </a:xfrm>
          <a:prstGeom prst="rect">
            <a:avLst/>
          </a:prstGeom>
        </p:spPr>
        <p:txBody>
          <a:bodyPr vert="horz" lIns="0" tIns="0" rIns="0" bIns="0" rtlCol="0" anchor="t">
            <a:noAutofit/>
          </a:bodyPr>
          <a:lstStyle/>
          <a:p>
            <a:pPr lvl="1">
              <a:spcAft>
                <a:spcPts val="600"/>
              </a:spcAft>
              <a:buClr>
                <a:srgbClr val="0093A0"/>
              </a:buClr>
            </a:pPr>
            <a:r>
              <a:rPr lang="en-US" b="1" dirty="0" smtClean="0">
                <a:solidFill>
                  <a:schemeClr val="accent1">
                    <a:lumMod val="75000"/>
                  </a:schemeClr>
                </a:solidFill>
              </a:rPr>
              <a:t>Who plays in the market (short longlist)</a:t>
            </a:r>
            <a:endParaRPr lang="en-US" b="1" dirty="0" smtClean="0">
              <a:solidFill>
                <a:schemeClr val="accent1">
                  <a:lumMod val="75000"/>
                </a:schemeClr>
              </a:solidFill>
            </a:endParaRPr>
          </a:p>
          <a:p>
            <a:pPr marL="542925" indent="-171450">
              <a:spcAft>
                <a:spcPts val="0"/>
              </a:spcAft>
              <a:buFont typeface="Arial" panose="020B0604020202020204" pitchFamily="34" charset="0"/>
              <a:buChar char="•"/>
            </a:pPr>
            <a:r>
              <a:rPr lang="en-AU" sz="1000" i="1" dirty="0"/>
              <a:t>Financial Accounting service offering</a:t>
            </a:r>
            <a:endParaRPr lang="en-AU" sz="1000" i="1" dirty="0"/>
          </a:p>
          <a:p>
            <a:pPr marL="542925" indent="-171450">
              <a:spcAft>
                <a:spcPts val="0"/>
              </a:spcAft>
              <a:buFont typeface="Arial" panose="020B0604020202020204" pitchFamily="34" charset="0"/>
              <a:buChar char="•"/>
            </a:pPr>
            <a:r>
              <a:rPr lang="en-AU" sz="1000" i="1" dirty="0"/>
              <a:t>Operations and Support in Australia</a:t>
            </a:r>
            <a:endParaRPr lang="en-AU" sz="1000" i="1" dirty="0"/>
          </a:p>
          <a:p>
            <a:pPr marL="371475">
              <a:spcAft>
                <a:spcPts val="0"/>
              </a:spcAft>
            </a:pPr>
            <a:endParaRPr lang="en-AU" sz="1000" i="1" dirty="0"/>
          </a:p>
          <a:p>
            <a:pPr lvl="1">
              <a:spcAft>
                <a:spcPts val="600"/>
              </a:spcAft>
              <a:buClr>
                <a:srgbClr val="0093A0"/>
              </a:buClr>
            </a:pPr>
            <a:r>
              <a:rPr lang="en-US" b="1" dirty="0" smtClean="0">
                <a:solidFill>
                  <a:schemeClr val="accent1">
                    <a:lumMod val="75000"/>
                  </a:schemeClr>
                </a:solidFill>
              </a:rPr>
              <a:t>Company fundamentals and depth of market presence</a:t>
            </a:r>
            <a:endParaRPr lang="en-US" b="1" dirty="0" smtClean="0">
              <a:solidFill>
                <a:schemeClr val="accent1">
                  <a:lumMod val="75000"/>
                </a:schemeClr>
              </a:solidFill>
            </a:endParaRPr>
          </a:p>
          <a:p>
            <a:pPr marL="542925" indent="-171450">
              <a:spcAft>
                <a:spcPts val="0"/>
              </a:spcAft>
              <a:buFont typeface="Arial" panose="020B0604020202020204" pitchFamily="34" charset="0"/>
              <a:buChar char="•"/>
            </a:pPr>
            <a:r>
              <a:rPr lang="en-AU" sz="1000" i="1" dirty="0"/>
              <a:t>Time in operation and history</a:t>
            </a:r>
            <a:endParaRPr lang="en-AU" sz="1000" i="1" dirty="0"/>
          </a:p>
          <a:p>
            <a:pPr marL="542925" indent="-171450">
              <a:spcAft>
                <a:spcPts val="0"/>
              </a:spcAft>
              <a:buFont typeface="Arial" panose="020B0604020202020204" pitchFamily="34" charset="0"/>
              <a:buChar char="•"/>
            </a:pPr>
            <a:r>
              <a:rPr lang="en-AU" sz="1000" i="1" dirty="0"/>
              <a:t>Financial position and performance</a:t>
            </a:r>
            <a:endParaRPr lang="en-AU" sz="1000" i="1" dirty="0"/>
          </a:p>
          <a:p>
            <a:pPr marL="542925" indent="-171450">
              <a:spcAft>
                <a:spcPts val="0"/>
              </a:spcAft>
              <a:buFont typeface="Arial" panose="020B0604020202020204" pitchFamily="34" charset="0"/>
              <a:buChar char="•"/>
            </a:pPr>
            <a:r>
              <a:rPr lang="en-AU" sz="1000" i="1" dirty="0"/>
              <a:t>Credibility of ownership and leadership</a:t>
            </a:r>
            <a:endParaRPr lang="en-AU" sz="1000" i="1" dirty="0"/>
          </a:p>
          <a:p>
            <a:pPr marL="542925" indent="-171450">
              <a:spcAft>
                <a:spcPts val="0"/>
              </a:spcAft>
              <a:buFont typeface="Arial" panose="020B0604020202020204" pitchFamily="34" charset="0"/>
              <a:buChar char="•"/>
            </a:pPr>
            <a:r>
              <a:rPr lang="en-AU" sz="1000" i="1" dirty="0"/>
              <a:t>Scale</a:t>
            </a:r>
            <a:endParaRPr lang="en-AU" sz="1000" i="1" dirty="0"/>
          </a:p>
          <a:p>
            <a:pPr marL="542925" indent="-171450">
              <a:spcAft>
                <a:spcPts val="0"/>
              </a:spcAft>
              <a:buFont typeface="Arial" panose="020B0604020202020204" pitchFamily="34" charset="0"/>
              <a:buChar char="•"/>
            </a:pPr>
            <a:r>
              <a:rPr lang="en-AU" sz="1000" i="1" dirty="0"/>
              <a:t>Reputation </a:t>
            </a:r>
            <a:endParaRPr lang="en-AU" sz="1000" i="1" dirty="0"/>
          </a:p>
          <a:p>
            <a:pPr marL="371475">
              <a:spcAft>
                <a:spcPts val="0"/>
              </a:spcAft>
            </a:pPr>
            <a:endParaRPr lang="en-US" b="1" dirty="0" smtClean="0">
              <a:solidFill>
                <a:schemeClr val="accent1">
                  <a:lumMod val="75000"/>
                </a:schemeClr>
              </a:solidFill>
            </a:endParaRPr>
          </a:p>
          <a:p>
            <a:pPr lvl="1">
              <a:spcAft>
                <a:spcPts val="600"/>
              </a:spcAft>
              <a:buClr>
                <a:srgbClr val="0093A0"/>
              </a:buClr>
            </a:pPr>
            <a:r>
              <a:rPr lang="en-US" dirty="0">
                <a:solidFill>
                  <a:schemeClr val="accent1">
                    <a:lumMod val="75000"/>
                  </a:schemeClr>
                </a:solidFill>
              </a:rPr>
              <a:t>Proven </a:t>
            </a:r>
            <a:r>
              <a:rPr lang="en-US" dirty="0" smtClean="0">
                <a:solidFill>
                  <a:schemeClr val="accent1">
                    <a:lumMod val="75000"/>
                  </a:schemeClr>
                </a:solidFill>
              </a:rPr>
              <a:t>experience </a:t>
            </a:r>
            <a:r>
              <a:rPr lang="en-US" dirty="0">
                <a:solidFill>
                  <a:schemeClr val="accent1">
                    <a:lumMod val="75000"/>
                  </a:schemeClr>
                </a:solidFill>
              </a:rPr>
              <a:t>in </a:t>
            </a:r>
            <a:r>
              <a:rPr lang="en-US" dirty="0" smtClean="0">
                <a:solidFill>
                  <a:schemeClr val="accent1">
                    <a:lumMod val="75000"/>
                  </a:schemeClr>
                </a:solidFill>
              </a:rPr>
              <a:t>Financial Accounting System</a:t>
            </a:r>
            <a:endParaRPr lang="en-US" dirty="0" smtClean="0">
              <a:solidFill>
                <a:schemeClr val="accent1">
                  <a:lumMod val="75000"/>
                </a:schemeClr>
              </a:solidFill>
            </a:endParaRPr>
          </a:p>
          <a:p>
            <a:pPr marL="542925" indent="-171450">
              <a:spcAft>
                <a:spcPts val="0"/>
              </a:spcAft>
              <a:buFont typeface="Arial" panose="020B0604020202020204" pitchFamily="34" charset="0"/>
              <a:buChar char="•"/>
            </a:pPr>
            <a:r>
              <a:rPr lang="en-AU" sz="1000" i="1" dirty="0"/>
              <a:t>Client base</a:t>
            </a:r>
            <a:endParaRPr lang="en-AU" sz="1000" i="1" dirty="0"/>
          </a:p>
          <a:p>
            <a:pPr marL="542925" indent="-171450">
              <a:spcAft>
                <a:spcPts val="0"/>
              </a:spcAft>
              <a:buFont typeface="Arial" panose="020B0604020202020204" pitchFamily="34" charset="0"/>
              <a:buChar char="•"/>
            </a:pPr>
            <a:r>
              <a:rPr lang="en-AU" sz="1000" i="1" dirty="0"/>
              <a:t>Experience and clients delivering similar services (SaaS)</a:t>
            </a:r>
            <a:endParaRPr lang="en-AU" sz="1000" i="1" dirty="0"/>
          </a:p>
          <a:p>
            <a:pPr marL="542925" indent="-171450">
              <a:spcAft>
                <a:spcPts val="0"/>
              </a:spcAft>
              <a:buFont typeface="Arial" panose="020B0604020202020204" pitchFamily="34" charset="0"/>
              <a:buChar char="•"/>
            </a:pPr>
            <a:r>
              <a:rPr lang="en-AU" sz="1000" i="1" dirty="0"/>
              <a:t>Relevant projects of similar scope and scale</a:t>
            </a:r>
            <a:endParaRPr lang="en-AU" sz="1000" i="1" dirty="0"/>
          </a:p>
          <a:p>
            <a:pPr marL="371475">
              <a:spcAft>
                <a:spcPts val="0"/>
              </a:spcAft>
            </a:pPr>
            <a:endParaRPr lang="en-AU" sz="1000" i="1" dirty="0"/>
          </a:p>
          <a:p>
            <a:pPr lvl="1">
              <a:spcAft>
                <a:spcPts val="600"/>
              </a:spcAft>
              <a:buClr>
                <a:srgbClr val="0093A0"/>
              </a:buClr>
            </a:pPr>
            <a:r>
              <a:rPr lang="en-US" dirty="0" smtClean="0">
                <a:solidFill>
                  <a:schemeClr val="accent1">
                    <a:lumMod val="75000"/>
                  </a:schemeClr>
                </a:solidFill>
              </a:rPr>
              <a:t>Scope of Service </a:t>
            </a:r>
            <a:endParaRPr lang="en-US" dirty="0" smtClean="0">
              <a:solidFill>
                <a:schemeClr val="accent1">
                  <a:lumMod val="75000"/>
                </a:schemeClr>
              </a:solidFill>
            </a:endParaRPr>
          </a:p>
          <a:p>
            <a:pPr marL="542925" indent="-171450">
              <a:spcAft>
                <a:spcPts val="0"/>
              </a:spcAft>
              <a:buFont typeface="Arial" panose="020B0604020202020204" pitchFamily="34" charset="0"/>
              <a:buChar char="•"/>
            </a:pPr>
            <a:r>
              <a:rPr lang="en-AU" sz="1000" i="1" dirty="0"/>
              <a:t>Financial Accounting system functions and capabilities</a:t>
            </a:r>
            <a:endParaRPr lang="en-AU" sz="1000" i="1" dirty="0"/>
          </a:p>
          <a:p>
            <a:pPr marL="542925" indent="-171450">
              <a:spcAft>
                <a:spcPts val="0"/>
              </a:spcAft>
              <a:buFont typeface="Arial" panose="020B0604020202020204" pitchFamily="34" charset="0"/>
              <a:buChar char="•"/>
            </a:pPr>
            <a:r>
              <a:rPr lang="en-AU" sz="1000" i="1" dirty="0"/>
              <a:t>Additional service offerings such as Payroll and Expense Management System</a:t>
            </a:r>
            <a:endParaRPr lang="en-AU" sz="1000" i="1" dirty="0"/>
          </a:p>
          <a:p>
            <a:pPr marL="542925" indent="-171450">
              <a:spcAft>
                <a:spcPts val="0"/>
              </a:spcAft>
              <a:buFont typeface="Arial" panose="020B0604020202020204" pitchFamily="34" charset="0"/>
              <a:buChar char="•"/>
            </a:pPr>
            <a:r>
              <a:rPr lang="en-AU" sz="1000" i="1" dirty="0"/>
              <a:t>Ease of Integration with Salesforce</a:t>
            </a:r>
            <a:endParaRPr lang="en-AU" sz="1000" i="1" dirty="0"/>
          </a:p>
          <a:p>
            <a:pPr marL="542925" indent="-171450">
              <a:spcAft>
                <a:spcPts val="0"/>
              </a:spcAft>
              <a:buFont typeface="Arial" panose="020B0604020202020204" pitchFamily="34" charset="0"/>
              <a:buChar char="•"/>
            </a:pPr>
            <a:r>
              <a:rPr lang="en-AU" sz="1000" i="1" dirty="0"/>
              <a:t>Reporting capabilities</a:t>
            </a:r>
            <a:endParaRPr lang="en-AU" sz="1000" i="1" dirty="0"/>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Long term vision, technology alignment and innovation</a:t>
            </a:r>
            <a:endParaRPr lang="en-US" dirty="0">
              <a:solidFill>
                <a:schemeClr val="accent1">
                  <a:lumMod val="75000"/>
                </a:schemeClr>
              </a:solidFill>
            </a:endParaRPr>
          </a:p>
          <a:p>
            <a:pPr marL="542925" indent="-171450">
              <a:spcAft>
                <a:spcPts val="0"/>
              </a:spcAft>
              <a:buFont typeface="Arial" panose="020B0604020202020204" pitchFamily="34" charset="0"/>
              <a:buChar char="•"/>
            </a:pPr>
            <a:r>
              <a:rPr lang="en-AU" sz="1000" i="1" dirty="0"/>
              <a:t>Native Cloud Application</a:t>
            </a:r>
            <a:endParaRPr lang="en-AU" sz="1000" i="1" dirty="0"/>
          </a:p>
          <a:p>
            <a:pPr marL="542925" indent="-171450">
              <a:spcAft>
                <a:spcPts val="0"/>
              </a:spcAft>
              <a:buFont typeface="Arial" panose="020B0604020202020204" pitchFamily="34" charset="0"/>
              <a:buChar char="•"/>
            </a:pPr>
            <a:r>
              <a:rPr lang="en-AU" sz="1000" i="1" dirty="0"/>
              <a:t>Supports API capabilities</a:t>
            </a:r>
            <a:endParaRPr lang="en-AU" sz="1000" i="1" dirty="0"/>
          </a:p>
          <a:p>
            <a:pPr marL="542925" indent="-171450">
              <a:spcAft>
                <a:spcPts val="0"/>
              </a:spcAft>
              <a:buFont typeface="Arial" panose="020B0604020202020204" pitchFamily="34" charset="0"/>
              <a:buChar char="•"/>
            </a:pPr>
            <a:r>
              <a:rPr lang="en-AU" sz="1000" i="1" dirty="0"/>
              <a:t>Strong investment in R&amp;D and innovation</a:t>
            </a:r>
            <a:endParaRPr lang="en-AU" sz="1000" i="1" dirty="0"/>
          </a:p>
          <a:p>
            <a:pPr marL="371475">
              <a:spcAft>
                <a:spcPts val="0"/>
              </a:spcAft>
            </a:pPr>
            <a:endParaRPr lang="en-AU" sz="1000" i="1" dirty="0"/>
          </a:p>
          <a:p>
            <a:pPr lvl="1">
              <a:spcAft>
                <a:spcPts val="0"/>
              </a:spcAft>
              <a:buClr>
                <a:srgbClr val="0093A0"/>
              </a:buClr>
            </a:pPr>
            <a:endParaRPr lang="en-US" b="1" dirty="0" smtClean="0">
              <a:solidFill>
                <a:schemeClr val="tx2"/>
              </a:solidFill>
            </a:endParaRPr>
          </a:p>
          <a:p>
            <a:pPr lvl="1">
              <a:spcAft>
                <a:spcPts val="0"/>
              </a:spcAft>
              <a:buClr>
                <a:srgbClr val="0093A0"/>
              </a:buClr>
            </a:pPr>
            <a:endParaRPr lang="en-US" b="1" dirty="0" smtClean="0">
              <a:solidFill>
                <a:schemeClr val="tx2"/>
              </a:solidFill>
            </a:endParaRPr>
          </a:p>
          <a:p>
            <a:pPr lvl="1">
              <a:spcAft>
                <a:spcPts val="0"/>
              </a:spcAft>
              <a:buClr>
                <a:srgbClr val="0093A0"/>
              </a:buClr>
            </a:pPr>
            <a:endParaRPr lang="en-US" b="1" dirty="0">
              <a:solidFill>
                <a:schemeClr val="tx2"/>
              </a:solidFill>
            </a:endParaRPr>
          </a:p>
        </p:txBody>
      </p:sp>
      <p:sp>
        <p:nvSpPr>
          <p:cNvPr id="21" name="Text Placeholder 24"/>
          <p:cNvSpPr txBox="1"/>
          <p:nvPr/>
        </p:nvSpPr>
        <p:spPr>
          <a:xfrm>
            <a:off x="1900237" y="736691"/>
            <a:ext cx="8391525" cy="75725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400" dirty="0"/>
              <a:t>An assessment of the Financial Accounting System market landscape to establish and evaluate the following attributes:</a:t>
            </a:r>
            <a:endParaRPr lang="en-US" sz="1400" dirty="0"/>
          </a:p>
        </p:txBody>
      </p:sp>
      <p:sp>
        <p:nvSpPr>
          <p:cNvPr id="5" name="Rectangle 4"/>
          <p:cNvSpPr/>
          <p:nvPr/>
        </p:nvSpPr>
        <p:spPr>
          <a:xfrm>
            <a:off x="1834244" y="1178921"/>
            <a:ext cx="8346594" cy="461665"/>
          </a:xfrm>
          <a:prstGeom prst="rect">
            <a:avLst/>
          </a:prstGeom>
        </p:spPr>
        <p:txBody>
          <a:bodyPr wrap="square">
            <a:spAutoFit/>
          </a:bodyPr>
          <a:lstStyle/>
          <a:p>
            <a:r>
              <a:rPr lang="en-AU" sz="1200" dirty="0">
                <a:solidFill>
                  <a:srgbClr val="575757"/>
                </a:solidFill>
              </a:rPr>
              <a:t>These attributes have been selected based on Workshops conducted with Sector Metric’s Executive Committee, key stakeholders from their Finance Team, Deloitte’s IP and previous market experience.</a:t>
            </a:r>
            <a:endParaRPr lang="en-AU" sz="1200" dirty="0">
              <a:solidFill>
                <a:srgbClr val="575757"/>
              </a:solidFill>
            </a:endParaRPr>
          </a:p>
        </p:txBody>
      </p:sp>
      <p:grpSp>
        <p:nvGrpSpPr>
          <p:cNvPr id="3" name="Group 2"/>
          <p:cNvGrpSpPr/>
          <p:nvPr/>
        </p:nvGrpSpPr>
        <p:grpSpPr>
          <a:xfrm>
            <a:off x="2061489" y="1867088"/>
            <a:ext cx="584203" cy="4194768"/>
            <a:chOff x="537488" y="1640585"/>
            <a:chExt cx="584203" cy="4194768"/>
          </a:xfrm>
        </p:grpSpPr>
        <p:grpSp>
          <p:nvGrpSpPr>
            <p:cNvPr id="20" name="Group 28"/>
            <p:cNvGrpSpPr/>
            <p:nvPr/>
          </p:nvGrpSpPr>
          <p:grpSpPr>
            <a:xfrm>
              <a:off x="567702" y="5287096"/>
              <a:ext cx="510046" cy="548257"/>
              <a:chOff x="9547225" y="3155950"/>
              <a:chExt cx="515938" cy="588963"/>
            </a:xfrm>
            <a:solidFill>
              <a:schemeClr val="tx1"/>
            </a:solidFill>
          </p:grpSpPr>
          <p:sp>
            <p:nvSpPr>
              <p:cNvPr id="22"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28" name="Group 36"/>
            <p:cNvGrpSpPr/>
            <p:nvPr/>
          </p:nvGrpSpPr>
          <p:grpSpPr>
            <a:xfrm>
              <a:off x="567702" y="3592985"/>
              <a:ext cx="553989" cy="493579"/>
              <a:chOff x="-3728641" y="3014910"/>
              <a:chExt cx="560388" cy="530225"/>
            </a:xfrm>
            <a:solidFill>
              <a:schemeClr val="tx1"/>
            </a:solidFill>
          </p:grpSpPr>
          <p:sp>
            <p:nvSpPr>
              <p:cNvPr id="29"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0"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1"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2" name="Group 41"/>
            <p:cNvGrpSpPr/>
            <p:nvPr/>
          </p:nvGrpSpPr>
          <p:grpSpPr>
            <a:xfrm>
              <a:off x="537488" y="2597593"/>
              <a:ext cx="504559" cy="476318"/>
              <a:chOff x="-13631811" y="4392546"/>
              <a:chExt cx="625475" cy="627062"/>
            </a:xfrm>
            <a:solidFill>
              <a:schemeClr val="tx1"/>
            </a:solidFill>
          </p:grpSpPr>
          <p:sp>
            <p:nvSpPr>
              <p:cNvPr id="33"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4"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3074" name="Group 217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3756" y="1640585"/>
              <a:ext cx="552450" cy="5334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3"/>
            <p:cNvGrpSpPr/>
            <p:nvPr/>
          </p:nvGrpSpPr>
          <p:grpSpPr>
            <a:xfrm>
              <a:off x="599485" y="4483607"/>
              <a:ext cx="440992" cy="524612"/>
              <a:chOff x="3104044" y="3546255"/>
              <a:chExt cx="372240" cy="470269"/>
            </a:xfrm>
            <a:solidFill>
              <a:schemeClr val="tx1"/>
            </a:solidFill>
          </p:grpSpPr>
          <p:sp>
            <p:nvSpPr>
              <p:cNvPr id="38"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9"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List of Providers Assessed</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469900" y="838288"/>
            <a:ext cx="11252200" cy="757255"/>
          </a:xfrm>
        </p:spPr>
        <p:txBody>
          <a:bodyPr/>
          <a:lstStyle/>
          <a:p>
            <a:r>
              <a:rPr lang="en-US" sz="1400" dirty="0" smtClean="0"/>
              <a:t>The following is a long list </a:t>
            </a:r>
            <a:r>
              <a:rPr lang="en-US" sz="1400" dirty="0"/>
              <a:t>of proposed providers and rationale for inclusion.</a:t>
            </a:r>
            <a:endParaRPr lang="en-US" sz="1400" dirty="0"/>
          </a:p>
        </p:txBody>
      </p:sp>
      <p:graphicFrame>
        <p:nvGraphicFramePr>
          <p:cNvPr id="18" name="Table 6"/>
          <p:cNvGraphicFramePr>
            <a:graphicFrameLocks noGrp="1"/>
          </p:cNvGraphicFramePr>
          <p:nvPr/>
        </p:nvGraphicFramePr>
        <p:xfrm>
          <a:off x="1900555" y="1284605"/>
          <a:ext cx="8391525" cy="4723130"/>
        </p:xfrm>
        <a:graphic>
          <a:graphicData uri="http://schemas.openxmlformats.org/drawingml/2006/table">
            <a:tbl>
              <a:tblPr firstRow="1" bandRow="1">
                <a:tableStyleId>{073A0DAA-6AF3-43AB-8588-CEC1D06C72B9}</a:tableStyleId>
              </a:tblPr>
              <a:tblGrid>
                <a:gridCol w="1946910"/>
                <a:gridCol w="1552575"/>
                <a:gridCol w="4892040"/>
              </a:tblGrid>
              <a:tr h="451485">
                <a:tc gridSpan="2">
                  <a:txBody>
                    <a:bodyPr/>
                    <a:lstStyle/>
                    <a:p>
                      <a:pPr algn="ctr"/>
                      <a:r>
                        <a:rPr lang="en-AU" sz="1200" dirty="0" smtClean="0">
                          <a:solidFill>
                            <a:schemeClr val="tx1"/>
                          </a:solidFill>
                          <a:latin typeface="+mj-lt"/>
                          <a:ea typeface="Open Sans" panose="020B0606030504020204" pitchFamily="34" charset="0"/>
                          <a:cs typeface="Open Sans" panose="020B0606030504020204" pitchFamily="34" charset="0"/>
                        </a:rPr>
                        <a:t>Provider (by Order of Assessment)</a:t>
                      </a:r>
                      <a:endParaRPr lang="en-AU" sz="1200" dirty="0">
                        <a:solidFill>
                          <a:schemeClr val="tx1"/>
                        </a:solidFill>
                        <a:latin typeface="+mj-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hMerge="1">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200" b="1" kern="1200" dirty="0" smtClean="0">
                          <a:solidFill>
                            <a:schemeClr val="tx1"/>
                          </a:solidFill>
                          <a:latin typeface="+mj-lt"/>
                          <a:ea typeface="Open Sans" panose="020B0606030504020204" pitchFamily="34" charset="0"/>
                          <a:cs typeface="Open Sans" panose="020B0606030504020204" pitchFamily="34" charset="0"/>
                        </a:rPr>
                        <a:t>Rationale for Inclusion</a:t>
                      </a:r>
                      <a:endParaRPr lang="en-AU" sz="1200" b="1" kern="1200" dirty="0">
                        <a:solidFill>
                          <a:schemeClr val="tx1"/>
                        </a:solidFill>
                        <a:latin typeface="+mj-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550545">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Oracle (NETSUITE)</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000" kern="1200" baseline="0" dirty="0">
                        <a:solidFill>
                          <a:schemeClr val="dk1"/>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kern="1200" baseline="0" dirty="0" smtClean="0">
                          <a:solidFill>
                            <a:schemeClr val="dk1"/>
                          </a:solidFill>
                          <a:latin typeface="+mn-lt"/>
                          <a:ea typeface="Open Sans" panose="020B0606030504020204" pitchFamily="34" charset="0"/>
                          <a:cs typeface="Open Sans" panose="020B0606030504020204" pitchFamily="34" charset="0"/>
                        </a:rPr>
                        <a:t>Xx NetSuite Inc. was an American cloud computing company founded in 1998 with headquarters in San Mateo, California that provides software and services to manage business finances, operations, and customer relations. Its software and services are tailored for small, medium-sized and large businesses with modules for ERP,</a:t>
                      </a:r>
                      <a:endParaRPr lang="en-AU" sz="800" kern="1200" baseline="0" dirty="0" smtClean="0">
                        <a:solidFill>
                          <a:schemeClr val="dk1"/>
                        </a:solidFill>
                        <a:latin typeface="+mn-lt"/>
                        <a:ea typeface="Open Sans" panose="020B0606030504020204" pitchFamily="34" charset="0"/>
                        <a:cs typeface="Open Sans" panose="020B0606030504020204" pitchFamily="34" charset="0"/>
                      </a:endParaRPr>
                    </a:p>
                  </a:txBody>
                  <a:tcPr marL="0" marR="0" marT="0" marB="0">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3782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000" b="1" i="0" kern="1200" dirty="0" smtClean="0">
                          <a:solidFill>
                            <a:schemeClr val="tx2"/>
                          </a:solidFill>
                          <a:latin typeface="+mn-lt"/>
                          <a:ea typeface="Open Sans" panose="020B0606030504020204" pitchFamily="34" charset="0"/>
                          <a:cs typeface="Open Sans" panose="020B0606030504020204" pitchFamily="34" charset="0"/>
                        </a:rPr>
                        <a:t>SAGE Live </a:t>
                      </a:r>
                      <a:endParaRPr lang="en-AU" sz="1000" b="1" i="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dirty="0" smtClean="0">
                          <a:latin typeface="+mn-lt"/>
                          <a:ea typeface="Open Sans" panose="020B0606030504020204" pitchFamily="34" charset="0"/>
                          <a:cs typeface="Open Sans" panose="020B0606030504020204" pitchFamily="34" charset="0"/>
                        </a:rPr>
                        <a:t>Xx For owner-run organizations with professionals or small teams responsible for finance, looking to reduce admin, take care of accounting and increase profits.</a:t>
                      </a:r>
                      <a:endParaRPr lang="en-AU" sz="800" dirty="0" smtClean="0">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648335">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Microsoft Dynamics 365</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kern="1200" dirty="0" smtClean="0">
                          <a:solidFill>
                            <a:schemeClr val="dk1"/>
                          </a:solidFill>
                          <a:latin typeface="+mn-lt"/>
                          <a:ea typeface="Open Sans" panose="020B0606030504020204" pitchFamily="34" charset="0"/>
                          <a:cs typeface="Open Sans" panose="020B0606030504020204" pitchFamily="34" charset="0"/>
                        </a:rPr>
                        <a:t>Xx Dynamics 365 is sold in two editions, the Business Edition for small and medium-sized enterprises (SMEs or SMBs), and the Enterprise Edition for medium to large organizations. The Business Edition includes the Financials application, based on the project code-named 'Madeira'. The Enterprise Edition comprises Dynamics CRM applications (field service, sales, project service automation, and customer service)</a:t>
                      </a:r>
                      <a:endParaRPr lang="en-AU" sz="800" kern="1200" dirty="0" smtClean="0">
                        <a:solidFill>
                          <a:schemeClr val="dk1"/>
                        </a:solidFill>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8768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000" b="1" kern="1200" dirty="0" smtClean="0">
                          <a:solidFill>
                            <a:schemeClr val="tx2"/>
                          </a:solidFill>
                          <a:latin typeface="+mn-lt"/>
                          <a:ea typeface="Open Sans" panose="020B0606030504020204" pitchFamily="34" charset="0"/>
                          <a:cs typeface="Open Sans" panose="020B0606030504020204" pitchFamily="34" charset="0"/>
                        </a:rPr>
                        <a:t>FinancialForce</a:t>
                      </a: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dirty="0" smtClean="0">
                          <a:latin typeface="+mn-lt"/>
                        </a:rPr>
                        <a:t>Xx </a:t>
                      </a:r>
                      <a:r>
                        <a:rPr lang="en-IN" altLang="en-AU" sz="800" dirty="0" smtClean="0">
                          <a:ea typeface="Open Sans" panose="020B0606030504020204" pitchFamily="34" charset="0"/>
                          <a:cs typeface="Open Sans" panose="020B0606030504020204" pitchFamily="34" charset="0"/>
                          <a:sym typeface="+mn-ea"/>
                        </a:rPr>
                        <a:t>A</a:t>
                      </a:r>
                      <a:r>
                        <a:rPr lang="en-AU" sz="800" dirty="0" smtClean="0">
                          <a:ea typeface="Open Sans" panose="020B0606030504020204" pitchFamily="34" charset="0"/>
                          <a:cs typeface="Open Sans" panose="020B0606030504020204" pitchFamily="34" charset="0"/>
                          <a:sym typeface="+mn-ea"/>
                        </a:rPr>
                        <a:t> cloud computing platform from salesforce.com.FinancialForce supplies Accounting, Billing, Professional Services Automation (PSA), Revenue recognition, Human Capital Management (HCM), and Supply Chain Management (SCM) applications.</a:t>
                      </a:r>
                      <a:endParaRPr lang="en-AU" sz="800" dirty="0" smtClean="0">
                        <a:latin typeface="+mn-lt"/>
                        <a:ea typeface="Open Sans" panose="020B0606030504020204" pitchFamily="34" charset="0"/>
                        <a:cs typeface="Open Sans" panose="020B0606030504020204" pitchFamily="34" charset="0"/>
                        <a:sym typeface="+mn-ea"/>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AU" sz="800" dirty="0" smtClean="0">
                        <a:latin typeface="+mn-lt"/>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556260">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MYOB Advanced</a:t>
                      </a: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dirty="0" smtClean="0">
                          <a:latin typeface="+mn-lt"/>
                          <a:ea typeface="Open Sans" panose="020B0606030504020204" pitchFamily="34" charset="0"/>
                          <a:cs typeface="Open Sans" panose="020B0606030504020204" pitchFamily="34" charset="0"/>
                        </a:rPr>
                        <a:t>Xx MYOB has a suite of subscription-based products and a browser-based accounting product that was released in August 2010. On 24 October 2012, MYOB released AccountRight Live an update to its flagship product - a Microsoft Windows only software suite which has online storage of data.</a:t>
                      </a:r>
                      <a:endParaRPr lang="en-AU" sz="800" dirty="0" smtClean="0">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527050">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Oracle ERP Cloud </a:t>
                      </a: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dirty="0" smtClean="0">
                          <a:latin typeface="+mn-lt"/>
                          <a:ea typeface="Open Sans" panose="020B0606030504020204" pitchFamily="34" charset="0"/>
                          <a:cs typeface="Open Sans" panose="020B0606030504020204" pitchFamily="34" charset="0"/>
                        </a:rPr>
                        <a:t>Xx Oracle Enterprise Resource Planning Cloud is a cloud-based software application suite introduced by Oracle Corporation in 2012. Oracle ERP Cloud manages enterprise functions including accounting, financial management, project management, and procurement.</a:t>
                      </a:r>
                      <a:endParaRPr lang="en-AU" sz="800" dirty="0" smtClean="0">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527050">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Workday Financials</a:t>
                      </a: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dirty="0" smtClean="0">
                          <a:latin typeface="+mn-lt"/>
                          <a:ea typeface="Open Sans" panose="020B0606030504020204" pitchFamily="34" charset="0"/>
                          <a:cs typeface="Open Sans" panose="020B0606030504020204" pitchFamily="34" charset="0"/>
                        </a:rPr>
                        <a:t>Xx Bring your accounting, consolidation, procurement, projects, reporting, and analytics into one financial management system. Cloud ERP software from Workday gives you unparalleled insight and a state-of-the-art foundation for transactional efficiency and control.</a:t>
                      </a:r>
                      <a:endParaRPr lang="en-AU" sz="800" dirty="0" smtClean="0">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636905">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Epicore</a:t>
                      </a: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kern="1200" baseline="0" dirty="0" smtClean="0">
                          <a:solidFill>
                            <a:schemeClr val="dk1"/>
                          </a:solidFill>
                          <a:latin typeface="+mn-lt"/>
                          <a:ea typeface="Open Sans" panose="020B0606030504020204" pitchFamily="34" charset="0"/>
                          <a:cs typeface="Open Sans" panose="020B0606030504020204" pitchFamily="34" charset="0"/>
                        </a:rPr>
                        <a:t>xx Epicor also released the plan 'Fit for the Future,' intended to support stakeholders in the group develop market sustainability and thrive in the new environment. Providers involve resellers, device integrators, and business partners who can use the Epicor software range and services to introduce, plan, and build transformational IT strategies.</a:t>
                      </a:r>
                      <a:endParaRPr lang="en-AU" sz="800" kern="1200" baseline="0" dirty="0" smtClean="0">
                        <a:solidFill>
                          <a:schemeClr val="dk1"/>
                        </a:solidFill>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bl>
          </a:graphicData>
        </a:graphic>
      </p:graphicFrame>
      <p:sp>
        <p:nvSpPr>
          <p:cNvPr id="36" name="Rectangle 35"/>
          <p:cNvSpPr/>
          <p:nvPr/>
        </p:nvSpPr>
        <p:spPr>
          <a:xfrm>
            <a:off x="1805355" y="6555976"/>
            <a:ext cx="5908431" cy="329321"/>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Deloitte IP, Desktop Research, Gartner  Report – </a:t>
            </a:r>
            <a:r>
              <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a:t>
            </a:r>
            <a:r>
              <a:rPr lang="en-AU"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Magic Quadrant for Cloud Core Financial Management Suites for Midsize, Large and Global Enterprises”</a:t>
            </a:r>
            <a:endPar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Picture 27"/>
          <p:cNvPicPr>
            <a:picLocks noChangeAspect="1"/>
          </p:cNvPicPr>
          <p:nvPr/>
        </p:nvPicPr>
        <p:blipFill>
          <a:blip r:embed="rId1"/>
          <a:stretch>
            <a:fillRect/>
          </a:stretch>
        </p:blipFill>
        <p:spPr>
          <a:xfrm>
            <a:off x="4090187" y="1818057"/>
            <a:ext cx="1043394" cy="342841"/>
          </a:xfrm>
          <a:prstGeom prst="rect">
            <a:avLst/>
          </a:prstGeom>
        </p:spPr>
      </p:pic>
      <p:pic>
        <p:nvPicPr>
          <p:cNvPr id="5" name="Picture 4"/>
          <p:cNvPicPr>
            <a:picLocks noChangeAspect="1"/>
          </p:cNvPicPr>
          <p:nvPr/>
        </p:nvPicPr>
        <p:blipFill>
          <a:blip r:embed="rId2"/>
          <a:stretch>
            <a:fillRect/>
          </a:stretch>
        </p:blipFill>
        <p:spPr>
          <a:xfrm>
            <a:off x="4215884" y="3889492"/>
            <a:ext cx="792000" cy="288973"/>
          </a:xfrm>
          <a:prstGeom prst="rect">
            <a:avLst/>
          </a:prstGeom>
        </p:spPr>
      </p:pic>
      <p:pic>
        <p:nvPicPr>
          <p:cNvPr id="8" name="Picture 7"/>
          <p:cNvPicPr>
            <a:picLocks noChangeAspect="1"/>
          </p:cNvPicPr>
          <p:nvPr/>
        </p:nvPicPr>
        <p:blipFill>
          <a:blip r:embed="rId3"/>
          <a:stretch>
            <a:fillRect/>
          </a:stretch>
        </p:blipFill>
        <p:spPr>
          <a:xfrm>
            <a:off x="4009090" y="5562409"/>
            <a:ext cx="1157331" cy="235600"/>
          </a:xfrm>
          <a:prstGeom prst="rect">
            <a:avLst/>
          </a:prstGeom>
        </p:spPr>
      </p:pic>
      <p:pic>
        <p:nvPicPr>
          <p:cNvPr id="9" name="Picture 8"/>
          <p:cNvPicPr>
            <a:picLocks noChangeAspect="1"/>
          </p:cNvPicPr>
          <p:nvPr/>
        </p:nvPicPr>
        <p:blipFill>
          <a:blip r:embed="rId4"/>
          <a:stretch>
            <a:fillRect/>
          </a:stretch>
        </p:blipFill>
        <p:spPr>
          <a:xfrm>
            <a:off x="4136207" y="4462178"/>
            <a:ext cx="984377" cy="223125"/>
          </a:xfrm>
          <a:prstGeom prst="rect">
            <a:avLst/>
          </a:prstGeom>
        </p:spPr>
      </p:pic>
      <p:pic>
        <p:nvPicPr>
          <p:cNvPr id="4098" name="Picture 2" descr="http://logo-logos.com/wp-content/uploads/2016/12/Workday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9581" y="4929978"/>
            <a:ext cx="944286" cy="4003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financialforce.com/wp-content/uploads/2017/06/FF-logo-2016-larg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9106" y="3361327"/>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www.sage.com/en-us/blog/wp-content/uploads/sites/2/2017/05/Sage-Green-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7276" y="2325548"/>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upload.wikimedia.org/wikipedia/commons/thumb/9/96/Microsoft_logo_%282012%29.svg/1280px-Microsoft_logo_%282012%29.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9427" y="2811587"/>
            <a:ext cx="950944" cy="202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Scope of Service - </a:t>
            </a:r>
            <a:r>
              <a:rPr lang="en-US" dirty="0" smtClean="0">
                <a:solidFill>
                  <a:schemeClr val="accent1">
                    <a:lumMod val="75000"/>
                  </a:schemeClr>
                </a:solidFill>
              </a:rPr>
              <a:t>Capability Assessment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smtClean="0"/>
              <a:t>Initial </a:t>
            </a:r>
            <a:r>
              <a:rPr lang="en-US" sz="1400" dirty="0"/>
              <a:t>assessment of each </a:t>
            </a:r>
            <a:r>
              <a:rPr lang="en-US" sz="1400" dirty="0" smtClean="0"/>
              <a:t>provides </a:t>
            </a:r>
            <a:r>
              <a:rPr lang="en-US" sz="1400" dirty="0"/>
              <a:t>demonstrated capability to deliver specific services related to the scope of work</a:t>
            </a:r>
            <a:endParaRPr lang="en-US" sz="1400" dirty="0"/>
          </a:p>
        </p:txBody>
      </p:sp>
      <p:graphicFrame>
        <p:nvGraphicFramePr>
          <p:cNvPr id="19" name="Table 56"/>
          <p:cNvGraphicFramePr>
            <a:graphicFrameLocks noGrp="1"/>
          </p:cNvGraphicFramePr>
          <p:nvPr/>
        </p:nvGraphicFramePr>
        <p:xfrm>
          <a:off x="1910860" y="1605560"/>
          <a:ext cx="8371245" cy="4332396"/>
        </p:xfrm>
        <a:graphic>
          <a:graphicData uri="http://schemas.openxmlformats.org/drawingml/2006/table">
            <a:tbl>
              <a:tblPr firstRow="1" bandRow="1">
                <a:tableStyleId>{073A0DAA-6AF3-43AB-8588-CEC1D06C72B9}</a:tableStyleId>
              </a:tblPr>
              <a:tblGrid>
                <a:gridCol w="1066384"/>
                <a:gridCol w="1224646"/>
                <a:gridCol w="1142997"/>
                <a:gridCol w="1289089"/>
                <a:gridCol w="1216043"/>
                <a:gridCol w="1216043"/>
                <a:gridCol w="1216043"/>
              </a:tblGrid>
              <a:tr h="647780">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Provider</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kern="1200" dirty="0" smtClean="0">
                          <a:solidFill>
                            <a:schemeClr val="tx1"/>
                          </a:solidFill>
                          <a:latin typeface="+mj-lt"/>
                          <a:ea typeface="Open Sans" panose="020B0606030504020204" pitchFamily="34" charset="0"/>
                          <a:cs typeface="Open Sans" panose="020B0606030504020204" pitchFamily="34" charset="0"/>
                        </a:rPr>
                        <a:t>Core Financial Functions </a:t>
                      </a: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Deferred Revenue</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Payroll and Expense Management System</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Reporting</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API</a:t>
                      </a:r>
                      <a:r>
                        <a:rPr lang="en-AU" sz="1000" b="0" baseline="0" dirty="0" smtClean="0">
                          <a:solidFill>
                            <a:schemeClr val="tx1"/>
                          </a:solidFill>
                          <a:latin typeface="+mj-lt"/>
                          <a:ea typeface="Open Sans" panose="020B0606030504020204" pitchFamily="34" charset="0"/>
                          <a:cs typeface="Open Sans" panose="020B0606030504020204" pitchFamily="34" charset="0"/>
                        </a:rPr>
                        <a:t> based integration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Native Cloud</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900" b="1" i="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60577">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rPr>
                        <a:t>x</a:t>
                      </a:r>
                      <a:endPar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rPr>
                        <a:t>x</a:t>
                      </a:r>
                      <a:endPar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rPr>
                        <a:t>x</a:t>
                      </a:r>
                      <a:endPar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bl>
          </a:graphicData>
        </a:graphic>
      </p:graphicFrame>
      <p:sp>
        <p:nvSpPr>
          <p:cNvPr id="17" name="Rectangle 16"/>
          <p:cNvSpPr/>
          <p:nvPr/>
        </p:nvSpPr>
        <p:spPr bwMode="gray">
          <a:xfrm>
            <a:off x="3060721" y="1374023"/>
            <a:ext cx="7145336" cy="192380"/>
          </a:xfrm>
          <a:prstGeom prst="rect">
            <a:avLst/>
          </a:prstGeom>
          <a:solidFill>
            <a:schemeClr val="accent5"/>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endParaRPr lang="en-AU" sz="1200" b="1" dirty="0">
              <a:solidFill>
                <a:schemeClr val="bg1"/>
              </a:solidFill>
              <a:latin typeface="+mj-lt"/>
              <a:ea typeface="Open Sans" panose="020B0606030504020204" pitchFamily="34" charset="0"/>
              <a:cs typeface="Open Sans" panose="020B0606030504020204" pitchFamily="34" charset="0"/>
            </a:endParaRPr>
          </a:p>
        </p:txBody>
      </p:sp>
      <p:sp>
        <p:nvSpPr>
          <p:cNvPr id="18" name="Rectangle 17"/>
          <p:cNvSpPr/>
          <p:nvPr/>
        </p:nvSpPr>
        <p:spPr>
          <a:xfrm>
            <a:off x="1805355" y="6555976"/>
            <a:ext cx="5908431" cy="210827"/>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a:t>
            </a:r>
            <a:endPar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endPar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4" name="Group 23"/>
          <p:cNvGrpSpPr/>
          <p:nvPr/>
        </p:nvGrpSpPr>
        <p:grpSpPr>
          <a:xfrm>
            <a:off x="3798073" y="6259766"/>
            <a:ext cx="3340818" cy="600164"/>
            <a:chOff x="1695488" y="6334318"/>
            <a:chExt cx="3524219" cy="717355"/>
          </a:xfrm>
        </p:grpSpPr>
        <p:sp>
          <p:nvSpPr>
            <p:cNvPr id="30" name="Rectangle 29"/>
            <p:cNvSpPr/>
            <p:nvPr/>
          </p:nvSpPr>
          <p:spPr>
            <a:xfrm>
              <a:off x="1695488"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30"/>
            <p:cNvSpPr/>
            <p:nvPr/>
          </p:nvSpPr>
          <p:spPr>
            <a:xfrm>
              <a:off x="2807202"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endPar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4" name="Picture 63"/>
          <p:cNvPicPr>
            <a:picLocks noChangeAspect="1"/>
          </p:cNvPicPr>
          <p:nvPr/>
        </p:nvPicPr>
        <p:blipFill>
          <a:blip r:embed="rId1"/>
          <a:stretch>
            <a:fillRect/>
          </a:stretch>
        </p:blipFill>
        <p:spPr>
          <a:xfrm>
            <a:off x="1895537" y="2313950"/>
            <a:ext cx="1043394" cy="342841"/>
          </a:xfrm>
          <a:prstGeom prst="rect">
            <a:avLst/>
          </a:prstGeom>
        </p:spPr>
      </p:pic>
      <p:pic>
        <p:nvPicPr>
          <p:cNvPr id="70" name="Picture 69"/>
          <p:cNvPicPr>
            <a:picLocks noChangeAspect="1"/>
          </p:cNvPicPr>
          <p:nvPr/>
        </p:nvPicPr>
        <p:blipFill>
          <a:blip r:embed="rId2"/>
          <a:stretch>
            <a:fillRect/>
          </a:stretch>
        </p:blipFill>
        <p:spPr>
          <a:xfrm>
            <a:off x="1847912" y="5615307"/>
            <a:ext cx="1057600" cy="215298"/>
          </a:xfrm>
          <a:prstGeom prst="rect">
            <a:avLst/>
          </a:prstGeom>
        </p:spPr>
      </p:pic>
      <p:pic>
        <p:nvPicPr>
          <p:cNvPr id="71" name="Picture 70"/>
          <p:cNvPicPr>
            <a:picLocks noChangeAspect="1"/>
          </p:cNvPicPr>
          <p:nvPr/>
        </p:nvPicPr>
        <p:blipFill>
          <a:blip r:embed="rId3"/>
          <a:stretch>
            <a:fillRect/>
          </a:stretch>
        </p:blipFill>
        <p:spPr>
          <a:xfrm>
            <a:off x="1905062" y="4689815"/>
            <a:ext cx="894888" cy="202841"/>
          </a:xfrm>
          <a:prstGeom prst="rect">
            <a:avLst/>
          </a:prstGeom>
        </p:spPr>
      </p:pic>
      <p:pic>
        <p:nvPicPr>
          <p:cNvPr id="28" name="Picture 6" descr="https://www.sage.com/en-us/blog/wp-content/uploads/sites/2/2017/05/Sage-Gree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62" y="2853644"/>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https://upload.wikimedia.org/wikipedia/commons/thumb/9/96/Microsoft_logo_%282012%29.svg/1280px-Microsoft_logo_%282012%29.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62" y="3307900"/>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www.financialforce.com/wp-content/uploads/2017/06/FF-logo-2016-larg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62" y="3771757"/>
            <a:ext cx="936000" cy="1736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7"/>
          <a:stretch>
            <a:fillRect/>
          </a:stretch>
        </p:blipFill>
        <p:spPr>
          <a:xfrm>
            <a:off x="1866962" y="4201183"/>
            <a:ext cx="792000" cy="288973"/>
          </a:xfrm>
          <a:prstGeom prst="rect">
            <a:avLst/>
          </a:prstGeom>
        </p:spPr>
      </p:pic>
      <p:pic>
        <p:nvPicPr>
          <p:cNvPr id="35" name="Picture 2" descr="http://logo-logos.com/wp-content/uploads/2016/12/Workday_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9888" y="5061968"/>
            <a:ext cx="944286" cy="400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271777"/>
            <a:ext cx="11252200" cy="334102"/>
          </a:xfrm>
        </p:spPr>
        <p:txBody>
          <a:bodyPr/>
          <a:lstStyle/>
          <a:p>
            <a:r>
              <a:rPr lang="en-US" noProof="0" dirty="0" smtClean="0">
                <a:solidFill>
                  <a:schemeClr val="accent1">
                    <a:lumMod val="75000"/>
                  </a:schemeClr>
                </a:solidFill>
              </a:rPr>
              <a:t>Initial Market Scan Results |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469900" y="605878"/>
            <a:ext cx="11252200" cy="757255"/>
          </a:xfrm>
        </p:spPr>
        <p:txBody>
          <a:bodyPr vert="horz" lIns="0" tIns="0" rIns="0" bIns="0" rtlCol="0">
            <a:noAutofit/>
          </a:bodyPr>
          <a:lstStyle/>
          <a:p>
            <a:r>
              <a:rPr lang="en-US" sz="1400" dirty="0"/>
              <a:t>Based on the current research, the following are </a:t>
            </a:r>
            <a:r>
              <a:rPr lang="en-US" sz="1400" dirty="0" smtClean="0"/>
              <a:t>Sector Metrics </a:t>
            </a:r>
            <a:r>
              <a:rPr lang="en-US" sz="1400" dirty="0"/>
              <a:t>assessment of the market longlist against the attributes. Rating are subject to change based on further assessment</a:t>
            </a:r>
            <a:r>
              <a:rPr lang="en-US" sz="1400" dirty="0" smtClean="0"/>
              <a:t>.</a:t>
            </a:r>
            <a:endParaRPr lang="en-US" sz="1400" dirty="0" smtClean="0"/>
          </a:p>
          <a:p>
            <a:endParaRPr lang="en-US" sz="1400" dirty="0"/>
          </a:p>
        </p:txBody>
      </p:sp>
      <p:graphicFrame>
        <p:nvGraphicFramePr>
          <p:cNvPr id="19" name="Table 5"/>
          <p:cNvGraphicFramePr>
            <a:graphicFrameLocks noGrp="1"/>
          </p:cNvGraphicFramePr>
          <p:nvPr/>
        </p:nvGraphicFramePr>
        <p:xfrm>
          <a:off x="1898234" y="1258287"/>
          <a:ext cx="8531002" cy="5130829"/>
        </p:xfrm>
        <a:graphic>
          <a:graphicData uri="http://schemas.openxmlformats.org/drawingml/2006/table">
            <a:tbl>
              <a:tblPr firstRow="1" bandRow="1">
                <a:tableStyleId>{073A0DAA-6AF3-43AB-8588-CEC1D06C72B9}</a:tableStyleId>
              </a:tblPr>
              <a:tblGrid>
                <a:gridCol w="1010024"/>
                <a:gridCol w="1096249"/>
                <a:gridCol w="1096249"/>
                <a:gridCol w="1244712"/>
                <a:gridCol w="1244712"/>
                <a:gridCol w="1181223"/>
                <a:gridCol w="1657833"/>
              </a:tblGrid>
              <a:tr h="370840">
                <a:tc>
                  <a:txBody>
                    <a:bodyPr/>
                    <a:lstStyle/>
                    <a:p>
                      <a:pPr algn="ctr"/>
                      <a:r>
                        <a:rPr lang="en-AU" sz="1100" b="0" dirty="0" smtClean="0">
                          <a:solidFill>
                            <a:schemeClr val="tx1"/>
                          </a:solidFill>
                          <a:latin typeface="+mn-lt"/>
                          <a:ea typeface="Open Sans" panose="020B0606030504020204" pitchFamily="34" charset="0"/>
                          <a:cs typeface="Open Sans" panose="020B0606030504020204" pitchFamily="34" charset="0"/>
                        </a:rPr>
                        <a:t>Provider</a:t>
                      </a:r>
                      <a:endParaRPr lang="en-AU" sz="1100" b="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Scope</a:t>
                      </a:r>
                      <a:r>
                        <a:rPr lang="en-AU" sz="800" b="0" baseline="0" dirty="0" smtClean="0">
                          <a:solidFill>
                            <a:schemeClr val="tx1"/>
                          </a:solidFill>
                          <a:latin typeface="+mn-lt"/>
                          <a:ea typeface="Open Sans" panose="020B0606030504020204" pitchFamily="34" charset="0"/>
                          <a:cs typeface="Open Sans" panose="020B0606030504020204" pitchFamily="34" charset="0"/>
                        </a:rPr>
                        <a:t> of Services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Vision and Culture</a:t>
                      </a:r>
                      <a:endParaRPr lang="en-AU" sz="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100" b="1" dirty="0" smtClean="0">
                          <a:solidFill>
                            <a:schemeClr val="tx1"/>
                          </a:solidFill>
                          <a:latin typeface="+mn-lt"/>
                          <a:ea typeface="Open Sans" panose="020B0606030504020204" pitchFamily="34" charset="0"/>
                          <a:cs typeface="Open Sans" panose="020B0606030504020204" pitchFamily="34" charset="0"/>
                        </a:rPr>
                        <a:t>Comment</a:t>
                      </a:r>
                      <a:endParaRPr lang="en-AU" sz="110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r>
              <a:tr h="731520">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Strong evidence of alignment to  key requirements, including dedicated Australian support and partner with Tier 1 Payroll and Expense Management Systems</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527989">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000" b="1" i="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IN" alt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AU" sz="800" i="0" dirty="0" smtClean="0">
                          <a:solidFill>
                            <a:schemeClr val="tx2"/>
                          </a:solidFill>
                          <a:latin typeface="+mn-lt"/>
                          <a:ea typeface="Open Sans" panose="020B0606030504020204" pitchFamily="34" charset="0"/>
                          <a:cs typeface="Open Sans" panose="020B0606030504020204" pitchFamily="34" charset="0"/>
                        </a:rPr>
                        <a:t>NA</a:t>
                      </a:r>
                      <a:endParaRPr lang="en-IN" altLang="en-AU" sz="800" i="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583530">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AU" sz="800" i="0" dirty="0" smtClean="0">
                          <a:solidFill>
                            <a:schemeClr val="tx2"/>
                          </a:solidFill>
                          <a:latin typeface="+mn-lt"/>
                          <a:ea typeface="Open Sans" panose="020B0606030504020204" pitchFamily="34" charset="0"/>
                          <a:cs typeface="Open Sans" panose="020B0606030504020204" pitchFamily="34" charset="0"/>
                        </a:rPr>
                        <a:t>NA</a:t>
                      </a:r>
                      <a:endParaRPr lang="en-IN" altLang="en-AU" sz="800" i="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527989">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AU" sz="800" i="0" kern="1200" baseline="0" dirty="0" smtClean="0">
                          <a:solidFill>
                            <a:schemeClr val="tx2"/>
                          </a:solidFill>
                          <a:latin typeface="+mn-lt"/>
                          <a:ea typeface="Open Sans" panose="020B0606030504020204" pitchFamily="34" charset="0"/>
                          <a:cs typeface="Open Sans" panose="020B0606030504020204" pitchFamily="34" charset="0"/>
                        </a:rPr>
                        <a:t>NA</a:t>
                      </a:r>
                      <a:endParaRPr lang="en-IN" alt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583530">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 </a:t>
                      </a: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MYOB opted out of accounting system vendor evaluation process due to tight Solution Review Workshops deadline</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93912">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AU" sz="800" i="0" kern="1200" baseline="0" dirty="0">
                          <a:solidFill>
                            <a:schemeClr val="tx2"/>
                          </a:solidFill>
                          <a:latin typeface="+mn-lt"/>
                          <a:ea typeface="Open Sans" panose="020B0606030504020204" pitchFamily="34" charset="0"/>
                          <a:cs typeface="Open Sans" panose="020B0606030504020204" pitchFamily="34" charset="0"/>
                        </a:rPr>
                        <a:t>NA</a:t>
                      </a:r>
                      <a:endParaRPr lang="en-IN" alt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583530">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AU" sz="800" i="0" dirty="0">
                          <a:solidFill>
                            <a:schemeClr val="tx2"/>
                          </a:solidFill>
                          <a:latin typeface="+mn-lt"/>
                          <a:ea typeface="Open Sans" panose="020B0606030504020204" pitchFamily="34" charset="0"/>
                          <a:cs typeface="Open Sans" panose="020B0606030504020204" pitchFamily="34" charset="0"/>
                        </a:rPr>
                        <a:t>NA</a:t>
                      </a:r>
                      <a:endParaRPr lang="en-IN" alt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527989">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AU" sz="800" i="0" kern="1200" dirty="0" smtClean="0">
                          <a:solidFill>
                            <a:schemeClr val="tx2"/>
                          </a:solidFill>
                          <a:latin typeface="+mn-lt"/>
                          <a:ea typeface="Open Sans" panose="020B0606030504020204" pitchFamily="34" charset="0"/>
                          <a:cs typeface="Open Sans" panose="020B0606030504020204" pitchFamily="34" charset="0"/>
                        </a:rPr>
                        <a:t>NA</a:t>
                      </a:r>
                      <a:endParaRPr lang="en-IN" altLang="en-AU" sz="800" i="0"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pSp>
        <p:nvGrpSpPr>
          <p:cNvPr id="33" name="Group 28"/>
          <p:cNvGrpSpPr/>
          <p:nvPr/>
        </p:nvGrpSpPr>
        <p:grpSpPr>
          <a:xfrm>
            <a:off x="7993841" y="1120178"/>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6" name="Group 3"/>
          <p:cNvGrpSpPr/>
          <p:nvPr/>
        </p:nvGrpSpPr>
        <p:grpSpPr>
          <a:xfrm>
            <a:off x="6968934" y="1128642"/>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7" name="Group 36"/>
          <p:cNvGrpSpPr/>
          <p:nvPr/>
        </p:nvGrpSpPr>
        <p:grpSpPr>
          <a:xfrm>
            <a:off x="5587940" y="1139684"/>
            <a:ext cx="197101" cy="175607"/>
            <a:chOff x="-3728641" y="3014910"/>
            <a:chExt cx="560388" cy="530225"/>
          </a:xfrm>
          <a:solidFill>
            <a:schemeClr val="tx1"/>
          </a:solidFill>
        </p:grpSpPr>
        <p:sp>
          <p:nvSpPr>
            <p:cNvPr id="41"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3"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8" name="Group 41"/>
          <p:cNvGrpSpPr/>
          <p:nvPr/>
        </p:nvGrpSpPr>
        <p:grpSpPr>
          <a:xfrm>
            <a:off x="3318445" y="1132974"/>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5" name="Group 4"/>
          <p:cNvGrpSpPr/>
          <p:nvPr/>
        </p:nvGrpSpPr>
        <p:grpSpPr>
          <a:xfrm>
            <a:off x="3036958" y="6464244"/>
            <a:ext cx="1224000" cy="416750"/>
            <a:chOff x="1512958" y="6464244"/>
            <a:chExt cx="1224000" cy="416750"/>
          </a:xfrm>
        </p:grpSpPr>
        <p:sp>
          <p:nvSpPr>
            <p:cNvPr id="115" name="Oval 114"/>
            <p:cNvSpPr/>
            <p:nvPr/>
          </p:nvSpPr>
          <p:spPr bwMode="gray">
            <a:xfrm>
              <a:off x="2048619" y="646424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9" name="Rectangle 118"/>
            <p:cNvSpPr/>
            <p:nvPr/>
          </p:nvSpPr>
          <p:spPr>
            <a:xfrm>
              <a:off x="1512958"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 name="Group 5"/>
          <p:cNvGrpSpPr/>
          <p:nvPr/>
        </p:nvGrpSpPr>
        <p:grpSpPr>
          <a:xfrm>
            <a:off x="4148672" y="6464244"/>
            <a:ext cx="1224000" cy="416750"/>
            <a:chOff x="2624672" y="6464244"/>
            <a:chExt cx="1224000" cy="416750"/>
          </a:xfrm>
        </p:grpSpPr>
        <p:sp>
          <p:nvSpPr>
            <p:cNvPr id="116" name="Oval 115"/>
            <p:cNvSpPr/>
            <p:nvPr/>
          </p:nvSpPr>
          <p:spPr bwMode="gray">
            <a:xfrm>
              <a:off x="3150588" y="6464244"/>
              <a:ext cx="144000" cy="144000"/>
            </a:xfrm>
            <a:prstGeom prst="ellipse">
              <a:avLst/>
            </a:prstGeom>
            <a:solidFill>
              <a:srgbClr val="FFCD0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20" name="Rectangle 119"/>
            <p:cNvSpPr/>
            <p:nvPr/>
          </p:nvSpPr>
          <p:spPr>
            <a:xfrm>
              <a:off x="2624672"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 name="Group 6"/>
          <p:cNvGrpSpPr/>
          <p:nvPr/>
        </p:nvGrpSpPr>
        <p:grpSpPr>
          <a:xfrm>
            <a:off x="5260386" y="6464244"/>
            <a:ext cx="1224000" cy="416750"/>
            <a:chOff x="3736386" y="6464244"/>
            <a:chExt cx="1224000" cy="416750"/>
          </a:xfrm>
        </p:grpSpPr>
        <p:sp>
          <p:nvSpPr>
            <p:cNvPr id="117" name="Oval 116"/>
            <p:cNvSpPr/>
            <p:nvPr/>
          </p:nvSpPr>
          <p:spPr bwMode="gray">
            <a:xfrm>
              <a:off x="4252557" y="6464244"/>
              <a:ext cx="144000" cy="144000"/>
            </a:xfrm>
            <a:prstGeom prst="ellipse">
              <a:avLst/>
            </a:prstGeom>
            <a:solidFill>
              <a:srgbClr val="FF000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21" name="Rectangle 120"/>
            <p:cNvSpPr/>
            <p:nvPr/>
          </p:nvSpPr>
          <p:spPr>
            <a:xfrm>
              <a:off x="3736386"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 name="Group 7"/>
          <p:cNvGrpSpPr/>
          <p:nvPr/>
        </p:nvGrpSpPr>
        <p:grpSpPr>
          <a:xfrm>
            <a:off x="6372101" y="6464244"/>
            <a:ext cx="1224000" cy="430152"/>
            <a:chOff x="4848101" y="6464244"/>
            <a:chExt cx="1224000" cy="430152"/>
          </a:xfrm>
        </p:grpSpPr>
        <p:sp>
          <p:nvSpPr>
            <p:cNvPr id="118" name="Oval 117"/>
            <p:cNvSpPr/>
            <p:nvPr/>
          </p:nvSpPr>
          <p:spPr bwMode="gray">
            <a:xfrm>
              <a:off x="5354527" y="6464244"/>
              <a:ext cx="144000" cy="144000"/>
            </a:xfrm>
            <a:prstGeom prst="ellipse">
              <a:avLst/>
            </a:prstGeom>
            <a:solidFill>
              <a:schemeClr val="bg2"/>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22" name="Rectangle 121"/>
            <p:cNvSpPr/>
            <p:nvPr/>
          </p:nvSpPr>
          <p:spPr>
            <a:xfrm>
              <a:off x="4848101" y="6588606"/>
              <a:ext cx="1224000" cy="305790"/>
            </a:xfrm>
            <a:prstGeom prst="rect">
              <a:avLst/>
            </a:prstGeom>
          </p:spPr>
          <p:txBody>
            <a:bodyPr wrap="square">
              <a:no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endPar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102" name="Picture 101"/>
          <p:cNvPicPr>
            <a:picLocks noChangeAspect="1"/>
          </p:cNvPicPr>
          <p:nvPr/>
        </p:nvPicPr>
        <p:blipFill>
          <a:blip r:embed="rId1"/>
          <a:stretch>
            <a:fillRect/>
          </a:stretch>
        </p:blipFill>
        <p:spPr>
          <a:xfrm>
            <a:off x="1936595" y="1642149"/>
            <a:ext cx="1043394" cy="342841"/>
          </a:xfrm>
          <a:prstGeom prst="rect">
            <a:avLst/>
          </a:prstGeom>
        </p:spPr>
      </p:pic>
      <p:pic>
        <p:nvPicPr>
          <p:cNvPr id="108" name="Picture 107"/>
          <p:cNvPicPr>
            <a:picLocks noChangeAspect="1"/>
          </p:cNvPicPr>
          <p:nvPr/>
        </p:nvPicPr>
        <p:blipFill>
          <a:blip r:embed="rId2"/>
          <a:stretch>
            <a:fillRect/>
          </a:stretch>
        </p:blipFill>
        <p:spPr>
          <a:xfrm>
            <a:off x="1879628" y="5998287"/>
            <a:ext cx="1157331" cy="235600"/>
          </a:xfrm>
          <a:prstGeom prst="rect">
            <a:avLst/>
          </a:prstGeom>
        </p:spPr>
      </p:pic>
      <p:pic>
        <p:nvPicPr>
          <p:cNvPr id="109" name="Picture 108"/>
          <p:cNvPicPr>
            <a:picLocks noChangeAspect="1"/>
          </p:cNvPicPr>
          <p:nvPr/>
        </p:nvPicPr>
        <p:blipFill>
          <a:blip r:embed="rId3"/>
          <a:stretch>
            <a:fillRect/>
          </a:stretch>
        </p:blipFill>
        <p:spPr>
          <a:xfrm>
            <a:off x="1966105" y="4762929"/>
            <a:ext cx="984377" cy="223125"/>
          </a:xfrm>
          <a:prstGeom prst="rect">
            <a:avLst/>
          </a:prstGeom>
        </p:spPr>
      </p:pic>
      <p:pic>
        <p:nvPicPr>
          <p:cNvPr id="84" name="Picture 6" descr="https://www.sage.com/en-us/blog/wp-content/uploads/sites/2/2017/05/Sage-Gree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684" y="2496593"/>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https://upload.wikimedia.org/wikipedia/commons/thumb/9/96/Microsoft_logo_%282012%29.svg/1280px-Microsoft_logo_%282012%29.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4410" y="3083449"/>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s://www.financialforce.com/wp-content/uploads/2017/06/FF-logo-2016-larg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7720" y="3639383"/>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7"/>
          <a:stretch>
            <a:fillRect/>
          </a:stretch>
        </p:blipFill>
        <p:spPr>
          <a:xfrm>
            <a:off x="2062292" y="4164349"/>
            <a:ext cx="792000" cy="288973"/>
          </a:xfrm>
          <a:prstGeom prst="rect">
            <a:avLst/>
          </a:prstGeom>
        </p:spPr>
      </p:pic>
      <p:pic>
        <p:nvPicPr>
          <p:cNvPr id="127" name="Picture 2" descr="http://logo-logos.com/wp-content/uploads/2016/12/Workday_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6149" y="5385529"/>
            <a:ext cx="944286" cy="400361"/>
          </a:xfrm>
          <a:prstGeom prst="rect">
            <a:avLst/>
          </a:prstGeom>
          <a:noFill/>
          <a:extLst>
            <a:ext uri="{909E8E84-426E-40DD-AFC4-6F175D3DCCD1}">
              <a14:hiddenFill xmlns:a14="http://schemas.microsoft.com/office/drawing/2010/main">
                <a:solidFill>
                  <a:srgbClr val="FFFFFF"/>
                </a:solidFill>
              </a14:hiddenFill>
            </a:ext>
          </a:extLst>
        </p:spPr>
      </p:pic>
      <p:sp>
        <p:nvSpPr>
          <p:cNvPr id="49" name="Oval 6"/>
          <p:cNvSpPr/>
          <p:nvPr/>
        </p:nvSpPr>
        <p:spPr bwMode="gray">
          <a:xfrm>
            <a:off x="3374123"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smtClean="0">
              <a:solidFill>
                <a:schemeClr val="bg1"/>
              </a:solidFill>
            </a:endParaRPr>
          </a:p>
        </p:txBody>
      </p:sp>
      <p:sp>
        <p:nvSpPr>
          <p:cNvPr id="50" name="Oval 7"/>
          <p:cNvSpPr/>
          <p:nvPr/>
        </p:nvSpPr>
        <p:spPr bwMode="gray">
          <a:xfrm>
            <a:off x="5569273"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smtClean="0">
              <a:solidFill>
                <a:schemeClr val="bg1"/>
              </a:solidFill>
            </a:endParaRPr>
          </a:p>
        </p:txBody>
      </p:sp>
      <p:sp>
        <p:nvSpPr>
          <p:cNvPr id="51" name="Oval 8"/>
          <p:cNvSpPr/>
          <p:nvPr/>
        </p:nvSpPr>
        <p:spPr bwMode="gray">
          <a:xfrm>
            <a:off x="6907436"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smtClean="0">
              <a:solidFill>
                <a:schemeClr val="bg1"/>
              </a:solidFill>
            </a:endParaRPr>
          </a:p>
        </p:txBody>
      </p:sp>
      <p:sp>
        <p:nvSpPr>
          <p:cNvPr id="52" name="Oval 9"/>
          <p:cNvSpPr/>
          <p:nvPr/>
        </p:nvSpPr>
        <p:spPr bwMode="gray">
          <a:xfrm>
            <a:off x="8080896"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smtClean="0">
              <a:solidFill>
                <a:schemeClr val="bg1"/>
              </a:solidFill>
            </a:endParaRPr>
          </a:p>
        </p:txBody>
      </p:sp>
      <p:sp>
        <p:nvSpPr>
          <p:cNvPr id="11" name="Oval 10"/>
          <p:cNvSpPr/>
          <p:nvPr/>
        </p:nvSpPr>
        <p:spPr>
          <a:xfrm>
            <a:off x="3374390" y="2538730"/>
            <a:ext cx="151130" cy="151130"/>
          </a:xfrm>
          <a:prstGeom prst="ellipse">
            <a:avLst/>
          </a:prstGeom>
          <a:solidFill>
            <a:srgbClr val="FF0000"/>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2" name="Oval 11"/>
          <p:cNvSpPr/>
          <p:nvPr/>
        </p:nvSpPr>
        <p:spPr>
          <a:xfrm>
            <a:off x="8153400" y="4904740"/>
            <a:ext cx="151130" cy="151130"/>
          </a:xfrm>
          <a:prstGeom prst="ellipse">
            <a:avLst/>
          </a:prstGeom>
          <a:solidFill>
            <a:srgbClr val="FF0000"/>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4" name="Oval 13"/>
          <p:cNvSpPr/>
          <p:nvPr/>
        </p:nvSpPr>
        <p:spPr>
          <a:xfrm>
            <a:off x="5713730" y="5509895"/>
            <a:ext cx="151130" cy="151130"/>
          </a:xfrm>
          <a:prstGeom prst="ellipse">
            <a:avLst/>
          </a:prstGeom>
          <a:solidFill>
            <a:srgbClr val="FF0000"/>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5" name="Oval 14"/>
          <p:cNvSpPr/>
          <p:nvPr/>
        </p:nvSpPr>
        <p:spPr>
          <a:xfrm>
            <a:off x="7026275" y="5509895"/>
            <a:ext cx="151130" cy="151130"/>
          </a:xfrm>
          <a:prstGeom prst="ellipse">
            <a:avLst/>
          </a:prstGeom>
          <a:solidFill>
            <a:srgbClr val="FFFF00"/>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6" name="Oval 15"/>
          <p:cNvSpPr/>
          <p:nvPr/>
        </p:nvSpPr>
        <p:spPr>
          <a:xfrm>
            <a:off x="3374390" y="4904740"/>
            <a:ext cx="151130" cy="151130"/>
          </a:xfrm>
          <a:prstGeom prst="ellipse">
            <a:avLst/>
          </a:prstGeom>
          <a:solidFill>
            <a:srgbClr val="FFFF00"/>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7" name="Oval 16"/>
          <p:cNvSpPr/>
          <p:nvPr/>
        </p:nvSpPr>
        <p:spPr>
          <a:xfrm>
            <a:off x="5713730" y="6082665"/>
            <a:ext cx="151130" cy="151130"/>
          </a:xfrm>
          <a:prstGeom prst="ellipse">
            <a:avLst/>
          </a:prstGeom>
          <a:solidFill>
            <a:srgbClr val="FFFF00"/>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8" name="Oval 17"/>
          <p:cNvSpPr/>
          <p:nvPr/>
        </p:nvSpPr>
        <p:spPr>
          <a:xfrm>
            <a:off x="5633720" y="4233545"/>
            <a:ext cx="151130" cy="151130"/>
          </a:xfrm>
          <a:prstGeom prst="ellipse">
            <a:avLst/>
          </a:prstGeom>
          <a:solidFill>
            <a:srgbClr val="FFFF00"/>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20" name="Oval 19"/>
          <p:cNvSpPr/>
          <p:nvPr/>
        </p:nvSpPr>
        <p:spPr>
          <a:xfrm>
            <a:off x="6926580" y="3134995"/>
            <a:ext cx="151130" cy="151130"/>
          </a:xfrm>
          <a:prstGeom prst="ellipse">
            <a:avLst/>
          </a:prstGeom>
          <a:solidFill>
            <a:srgbClr val="FFFF00"/>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21" name="Oval 20"/>
          <p:cNvSpPr/>
          <p:nvPr/>
        </p:nvSpPr>
        <p:spPr>
          <a:xfrm>
            <a:off x="5633720" y="2581275"/>
            <a:ext cx="151130" cy="151130"/>
          </a:xfrm>
          <a:prstGeom prst="ellipse">
            <a:avLst/>
          </a:prstGeom>
          <a:solidFill>
            <a:srgbClr val="FFFF00"/>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22" name="Oval 21"/>
          <p:cNvSpPr/>
          <p:nvPr/>
        </p:nvSpPr>
        <p:spPr>
          <a:xfrm>
            <a:off x="5687060" y="363918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23" name="Oval 22"/>
          <p:cNvSpPr/>
          <p:nvPr/>
        </p:nvSpPr>
        <p:spPr>
          <a:xfrm>
            <a:off x="3367405" y="604012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24" name="Oval 23"/>
          <p:cNvSpPr/>
          <p:nvPr/>
        </p:nvSpPr>
        <p:spPr>
          <a:xfrm>
            <a:off x="3358515" y="55098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26" name="Oval 25"/>
          <p:cNvSpPr/>
          <p:nvPr/>
        </p:nvSpPr>
        <p:spPr>
          <a:xfrm>
            <a:off x="3358515" y="423354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27" name="Oval 26"/>
          <p:cNvSpPr/>
          <p:nvPr/>
        </p:nvSpPr>
        <p:spPr>
          <a:xfrm>
            <a:off x="3358515" y="367157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28" name="Oval 27"/>
          <p:cNvSpPr/>
          <p:nvPr/>
        </p:nvSpPr>
        <p:spPr>
          <a:xfrm>
            <a:off x="5661660" y="31095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29" name="Oval 28"/>
          <p:cNvSpPr/>
          <p:nvPr/>
        </p:nvSpPr>
        <p:spPr>
          <a:xfrm>
            <a:off x="3374390" y="31095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30" name="Oval 29"/>
          <p:cNvSpPr/>
          <p:nvPr/>
        </p:nvSpPr>
        <p:spPr>
          <a:xfrm>
            <a:off x="8081010" y="258000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31" name="Oval 30"/>
          <p:cNvSpPr/>
          <p:nvPr/>
        </p:nvSpPr>
        <p:spPr>
          <a:xfrm>
            <a:off x="6941185" y="258000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32" name="Oval 31"/>
          <p:cNvSpPr/>
          <p:nvPr/>
        </p:nvSpPr>
        <p:spPr>
          <a:xfrm>
            <a:off x="8232140" y="599821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34" name="Oval 33"/>
          <p:cNvSpPr/>
          <p:nvPr/>
        </p:nvSpPr>
        <p:spPr>
          <a:xfrm>
            <a:off x="7064375" y="604075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35" name="Oval 34"/>
          <p:cNvSpPr/>
          <p:nvPr/>
        </p:nvSpPr>
        <p:spPr>
          <a:xfrm>
            <a:off x="7022465" y="490474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48" name="Oval 47"/>
          <p:cNvSpPr/>
          <p:nvPr/>
        </p:nvSpPr>
        <p:spPr>
          <a:xfrm>
            <a:off x="7022465" y="430212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53" name="Oval 52"/>
          <p:cNvSpPr/>
          <p:nvPr/>
        </p:nvSpPr>
        <p:spPr>
          <a:xfrm>
            <a:off x="6969125" y="370395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54" name="Oval 53"/>
          <p:cNvSpPr/>
          <p:nvPr/>
        </p:nvSpPr>
        <p:spPr>
          <a:xfrm>
            <a:off x="5687060" y="490474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55" name="Oval 54"/>
          <p:cNvSpPr/>
          <p:nvPr/>
        </p:nvSpPr>
        <p:spPr>
          <a:xfrm>
            <a:off x="8175625" y="55098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56" name="Oval 55"/>
          <p:cNvSpPr/>
          <p:nvPr/>
        </p:nvSpPr>
        <p:spPr>
          <a:xfrm>
            <a:off x="8081010" y="430212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57" name="Oval 56"/>
          <p:cNvSpPr/>
          <p:nvPr/>
        </p:nvSpPr>
        <p:spPr>
          <a:xfrm>
            <a:off x="8081010" y="367157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58" name="Oval 57"/>
          <p:cNvSpPr/>
          <p:nvPr/>
        </p:nvSpPr>
        <p:spPr>
          <a:xfrm>
            <a:off x="8153400" y="31349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a:t>
            </a:r>
            <a:r>
              <a:rPr lang="en-US" dirty="0" smtClean="0">
                <a:solidFill>
                  <a:schemeClr val="accent1">
                    <a:lumMod val="75000"/>
                  </a:schemeClr>
                </a:solidFill>
              </a:rPr>
              <a:t>Vendors </a:t>
            </a:r>
            <a:r>
              <a:rPr lang="en-US" dirty="0">
                <a:solidFill>
                  <a:schemeClr val="accent1">
                    <a:lumMod val="75000"/>
                  </a:schemeClr>
                </a:solidFill>
              </a:rPr>
              <a:t>for Further </a:t>
            </a:r>
            <a:r>
              <a:rPr lang="en-US" dirty="0" smtClean="0">
                <a:solidFill>
                  <a:schemeClr val="accent1">
                    <a:lumMod val="75000"/>
                  </a:schemeClr>
                </a:solidFill>
              </a:rPr>
              <a:t>Assessment</a:t>
            </a:r>
            <a:endParaRPr lang="en-US" noProof="0" dirty="0">
              <a:solidFill>
                <a:schemeClr val="accent1">
                  <a:lumMod val="75000"/>
                </a:schemeClr>
              </a:solidFill>
            </a:endParaRPr>
          </a:p>
        </p:txBody>
      </p:sp>
      <p:sp>
        <p:nvSpPr>
          <p:cNvPr id="12" name="Picture Placeholder 11"/>
          <p:cNvSpPr>
            <a:spLocks noGrp="1"/>
          </p:cNvSpPr>
          <p:nvPr>
            <p:ph type="pic" sz="quarter" idx="14"/>
          </p:nvPr>
        </p:nvSpPr>
        <p:spPr/>
      </p:sp>
      <p:sp>
        <p:nvSpPr>
          <p:cNvPr id="13" name="Picture Placeholder 12"/>
          <p:cNvSpPr>
            <a:spLocks noGrp="1"/>
          </p:cNvSpPr>
          <p:nvPr>
            <p:ph type="pic" sz="quarter" idx="15"/>
          </p:nvPr>
        </p:nvSpPr>
        <p:spPr/>
      </p:sp>
      <p:sp>
        <p:nvSpPr>
          <p:cNvPr id="25" name="Text Placeholder 24"/>
          <p:cNvSpPr>
            <a:spLocks noGrp="1"/>
          </p:cNvSpPr>
          <p:nvPr>
            <p:ph type="body" sz="quarter" idx="18"/>
          </p:nvPr>
        </p:nvSpPr>
        <p:spPr/>
        <p:txBody>
          <a:bodyPr vert="horz" lIns="0" tIns="0" rIns="0" bIns="0" rtlCol="0">
            <a:noAutofit/>
          </a:bodyPr>
          <a:lstStyle/>
          <a:p>
            <a:r>
              <a:rPr lang="en-US" sz="1400" dirty="0"/>
              <a:t>The following is a list of vendors targeted for further assessment. </a:t>
            </a:r>
            <a:endParaRPr lang="en-US" sz="1400" dirty="0"/>
          </a:p>
        </p:txBody>
      </p:sp>
      <p:graphicFrame>
        <p:nvGraphicFramePr>
          <p:cNvPr id="19" name="Table 5"/>
          <p:cNvGraphicFramePr>
            <a:graphicFrameLocks noGrp="1"/>
          </p:cNvGraphicFramePr>
          <p:nvPr/>
        </p:nvGraphicFramePr>
        <p:xfrm>
          <a:off x="1900235" y="1368462"/>
          <a:ext cx="8391527" cy="2240356"/>
        </p:xfrm>
        <a:graphic>
          <a:graphicData uri="http://schemas.openxmlformats.org/drawingml/2006/table">
            <a:tbl>
              <a:tblPr firstRow="1" bandRow="1">
                <a:tableStyleId>{073A0DAA-6AF3-43AB-8588-CEC1D06C72B9}</a:tableStyleId>
              </a:tblPr>
              <a:tblGrid>
                <a:gridCol w="1158951"/>
                <a:gridCol w="1257935"/>
                <a:gridCol w="1428199"/>
                <a:gridCol w="1428244"/>
                <a:gridCol w="1428244"/>
                <a:gridCol w="1689954"/>
              </a:tblGrid>
              <a:tr h="424815">
                <a:tc>
                  <a:txBody>
                    <a:bodyPr/>
                    <a:lstStyle/>
                    <a:p>
                      <a:pPr algn="l"/>
                      <a:r>
                        <a:rPr lang="en-AU" sz="1100" dirty="0" smtClean="0">
                          <a:solidFill>
                            <a:schemeClr val="tx1"/>
                          </a:solidFill>
                          <a:latin typeface="+mn-lt"/>
                          <a:ea typeface="Open Sans" panose="020B0606030504020204" pitchFamily="34" charset="0"/>
                          <a:cs typeface="Open Sans" panose="020B0606030504020204" pitchFamily="34" charset="0"/>
                        </a:rPr>
                        <a:t>Provider</a:t>
                      </a:r>
                      <a:endParaRPr lang="en-AU" sz="110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Scope of Services</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Vision and Culture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smtClean="0">
                          <a:solidFill>
                            <a:schemeClr val="tx1"/>
                          </a:solidFill>
                          <a:latin typeface="+mn-lt"/>
                          <a:ea typeface="Open Sans" panose="020B0606030504020204" pitchFamily="34" charset="0"/>
                          <a:cs typeface="Open Sans" panose="020B0606030504020204" pitchFamily="34" charset="0"/>
                        </a:rPr>
                        <a:t>Comment</a:t>
                      </a:r>
                      <a:endParaRPr lang="en-AU" sz="105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r>
              <a:tr h="605138">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x</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 </a:t>
                      </a:r>
                      <a:r>
                        <a:rPr lang="en-IN" altLang="en-AU" sz="800" dirty="0" smtClean="0">
                          <a:ea typeface="Open Sans" panose="020B0606030504020204" pitchFamily="34" charset="0"/>
                          <a:cs typeface="Open Sans" panose="020B0606030504020204" pitchFamily="34" charset="0"/>
                          <a:sym typeface="+mn-ea"/>
                        </a:rPr>
                        <a:t>A</a:t>
                      </a:r>
                      <a:r>
                        <a:rPr lang="en-AU" sz="800" dirty="0" smtClean="0">
                          <a:ea typeface="Open Sans" panose="020B0606030504020204" pitchFamily="34" charset="0"/>
                          <a:cs typeface="Open Sans" panose="020B0606030504020204" pitchFamily="34" charset="0"/>
                          <a:sym typeface="+mn-ea"/>
                        </a:rPr>
                        <a:t> cloud computing platform from salesforce.com.</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0513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000" b="1" kern="1200" dirty="0" smtClean="0">
                          <a:solidFill>
                            <a:schemeClr val="tx2"/>
                          </a:solidFill>
                          <a:latin typeface="+mn-lt"/>
                          <a:ea typeface="Open Sans" panose="020B0606030504020204" pitchFamily="34" charset="0"/>
                          <a:cs typeface="Open Sans" panose="020B0606030504020204" pitchFamily="34" charset="0"/>
                        </a:rPr>
                        <a:t>x</a:t>
                      </a: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 </a:t>
                      </a:r>
                      <a:r>
                        <a:rPr lang="en-AU" sz="800" dirty="0" smtClean="0">
                          <a:ea typeface="Open Sans" panose="020B0606030504020204" pitchFamily="34" charset="0"/>
                          <a:cs typeface="Open Sans" panose="020B0606030504020204" pitchFamily="34" charset="0"/>
                          <a:sym typeface="+mn-ea"/>
                        </a:rPr>
                        <a:t>Its software and services are tailored for small, medium-sized and large businesses with modules for ERP,</a:t>
                      </a:r>
                      <a:endParaRPr lang="en-AU" sz="800" kern="1200" baseline="0" dirty="0" smtClean="0">
                        <a:solidFill>
                          <a:schemeClr val="dk1"/>
                        </a:solidFill>
                        <a:latin typeface="+mn-lt"/>
                        <a:ea typeface="Open Sans" panose="020B0606030504020204" pitchFamily="34" charset="0"/>
                        <a:cs typeface="Open Sans" panose="020B0606030504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05138">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x</a:t>
                      </a: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r>
                        <a:rPr lang="en-AU" sz="800" dirty="0" smtClean="0">
                          <a:ea typeface="Open Sans" panose="020B0606030504020204" pitchFamily="34" charset="0"/>
                          <a:cs typeface="Open Sans" panose="020B0606030504020204" pitchFamily="34" charset="0"/>
                          <a:sym typeface="+mn-ea"/>
                        </a:rPr>
                        <a:t>Dynamics 365 is sold in two editions, the Business Edition for small and medium-sized enterprises (SMEs or SMBs), and the Enterprise Edition for medium to large organizations.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14" name="Content Placeholder 13"/>
          <p:cNvSpPr>
            <a:spLocks noGrp="1"/>
          </p:cNvSpPr>
          <p:nvPr>
            <p:ph idx="17"/>
          </p:nvPr>
        </p:nvSpPr>
        <p:spPr/>
        <p:txBody>
          <a:bodyPr/>
          <a:p>
            <a:endParaRPr lang="en-US"/>
          </a:p>
        </p:txBody>
      </p:sp>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endPar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3"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endPar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a:t>
              </a:r>
              <a:r>
                <a:rPr lang="en-AU" sz="1000" dirty="0" smtClean="0">
                  <a:solidFill>
                    <a:schemeClr val="tx2"/>
                  </a:solidFill>
                  <a:ea typeface="Open Sans" panose="020B0606030504020204" pitchFamily="34" charset="0"/>
                  <a:cs typeface="Open Sans" panose="020B0606030504020204" pitchFamily="34" charset="0"/>
                </a:rPr>
                <a:t>to be </a:t>
              </a:r>
              <a:r>
                <a:rPr lang="en-AU" sz="1000" dirty="0">
                  <a:solidFill>
                    <a:schemeClr val="tx2"/>
                  </a:solidFill>
                  <a:ea typeface="Open Sans" panose="020B0606030504020204" pitchFamily="34" charset="0"/>
                  <a:cs typeface="Open Sans" panose="020B0606030504020204" pitchFamily="34" charset="0"/>
                </a:rPr>
                <a:t>sent to the shortlisted </a:t>
              </a:r>
              <a:r>
                <a:rPr lang="en-AU" sz="1000" dirty="0" smtClean="0">
                  <a:solidFill>
                    <a:schemeClr val="tx2"/>
                  </a:solidFill>
                  <a:ea typeface="Open Sans" panose="020B0606030504020204" pitchFamily="34" charset="0"/>
                  <a:cs typeface="Open Sans" panose="020B0606030504020204" pitchFamily="34" charset="0"/>
                </a:rPr>
                <a:t>vendors</a:t>
              </a:r>
              <a:r>
                <a:rPr lang="en-AU" sz="1000" dirty="0">
                  <a:solidFill>
                    <a:schemeClr val="tx2"/>
                  </a:solidFill>
                  <a:ea typeface="Open Sans" panose="020B0606030504020204" pitchFamily="34" charset="0"/>
                  <a:cs typeface="Open Sans" panose="020B0606030504020204" pitchFamily="34" charset="0"/>
                </a:rPr>
                <a:t>.</a:t>
              </a:r>
              <a:endParaRPr lang="en-AU" sz="1000" dirty="0">
                <a:solidFill>
                  <a:schemeClr val="tx2"/>
                </a:solidFill>
                <a:ea typeface="Open Sans" panose="020B0606030504020204" pitchFamily="34" charset="0"/>
                <a:cs typeface="Open Sans" panose="020B0606030504020204" pitchFamily="34" charset="0"/>
              </a:endParaRP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a:t>
              </a:r>
              <a:r>
                <a:rPr lang="en-AU" sz="1000" dirty="0" smtClean="0">
                  <a:solidFill>
                    <a:schemeClr val="tx2"/>
                  </a:solidFill>
                  <a:ea typeface="Open Sans" panose="020B0606030504020204" pitchFamily="34" charset="0"/>
                  <a:cs typeface="Open Sans" panose="020B0606030504020204" pitchFamily="34" charset="0"/>
                </a:rPr>
                <a:t>vendors will be </a:t>
              </a:r>
              <a:r>
                <a:rPr lang="en-AU" sz="1000" dirty="0">
                  <a:solidFill>
                    <a:schemeClr val="tx2"/>
                  </a:solidFill>
                  <a:ea typeface="Open Sans" panose="020B0606030504020204" pitchFamily="34" charset="0"/>
                  <a:cs typeface="Open Sans" panose="020B0606030504020204" pitchFamily="34" charset="0"/>
                </a:rPr>
                <a:t>invited to discuss their submission and showcase their solution capability</a:t>
              </a:r>
              <a:r>
                <a:rPr lang="en-AU" sz="1000" dirty="0" smtClean="0">
                  <a:solidFill>
                    <a:schemeClr val="tx2"/>
                  </a:solidFill>
                  <a:ea typeface="Open Sans" panose="020B0606030504020204" pitchFamily="34" charset="0"/>
                  <a:cs typeface="Open Sans" panose="020B0606030504020204" pitchFamily="34" charset="0"/>
                </a:rPr>
                <a:t>.</a:t>
              </a:r>
              <a:endParaRPr lang="en-AU" sz="1000" dirty="0">
                <a:solidFill>
                  <a:schemeClr val="tx2"/>
                </a:solidFill>
                <a:ea typeface="Open Sans" panose="020B0606030504020204" pitchFamily="34" charset="0"/>
                <a:cs typeface="Open Sans" panose="020B0606030504020204" pitchFamily="34" charset="0"/>
              </a:endParaRP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a:t>
              </a:r>
              <a:r>
                <a:rPr lang="en-AU" sz="1000" b="1" dirty="0" smtClean="0">
                  <a:solidFill>
                    <a:schemeClr val="accent1">
                      <a:lumMod val="75000"/>
                    </a:schemeClr>
                  </a:solidFill>
                  <a:ea typeface="Open Sans" panose="020B0606030504020204" pitchFamily="34" charset="0"/>
                  <a:cs typeface="Open Sans" panose="020B0606030504020204" pitchFamily="34" charset="0"/>
                </a:rPr>
                <a:t>– </a:t>
              </a:r>
              <a:r>
                <a:rPr lang="en-AU" sz="1000" dirty="0" smtClean="0">
                  <a:solidFill>
                    <a:schemeClr val="tx2"/>
                  </a:solidFill>
                  <a:ea typeface="Open Sans" panose="020B0606030504020204" pitchFamily="34" charset="0"/>
                  <a:cs typeface="Open Sans" panose="020B0606030504020204" pitchFamily="34" charset="0"/>
                </a:rPr>
                <a:t>Define scoring </a:t>
              </a:r>
              <a:r>
                <a:rPr lang="en-AU" sz="1000" dirty="0">
                  <a:solidFill>
                    <a:schemeClr val="tx2"/>
                  </a:solidFill>
                  <a:ea typeface="Open Sans" panose="020B0606030504020204" pitchFamily="34" charset="0"/>
                  <a:cs typeface="Open Sans" panose="020B0606030504020204" pitchFamily="34" charset="0"/>
                </a:rPr>
                <a:t>sheet and </a:t>
              </a:r>
              <a:r>
                <a:rPr lang="en-AU" sz="1000" dirty="0" smtClean="0">
                  <a:solidFill>
                    <a:schemeClr val="tx2"/>
                  </a:solidFill>
                  <a:ea typeface="Open Sans" panose="020B0606030504020204" pitchFamily="34" charset="0"/>
                  <a:cs typeface="Open Sans" panose="020B0606030504020204" pitchFamily="34" charset="0"/>
                </a:rPr>
                <a:t>evaluate </a:t>
              </a:r>
              <a:r>
                <a:rPr lang="en-AU" sz="1000" dirty="0">
                  <a:solidFill>
                    <a:schemeClr val="tx2"/>
                  </a:solidFill>
                  <a:ea typeface="Open Sans" panose="020B0606030504020204" pitchFamily="34" charset="0"/>
                  <a:cs typeface="Open Sans" panose="020B0606030504020204" pitchFamily="34" charset="0"/>
                </a:rPr>
                <a:t>each vendor on their product offering, </a:t>
              </a:r>
              <a:r>
                <a:rPr lang="en-AU" sz="1000" dirty="0" smtClean="0">
                  <a:solidFill>
                    <a:schemeClr val="tx2"/>
                  </a:solidFill>
                  <a:ea typeface="Open Sans" panose="020B0606030504020204" pitchFamily="34" charset="0"/>
                  <a:cs typeface="Open Sans" panose="020B0606030504020204" pitchFamily="34" charset="0"/>
                </a:rPr>
                <a:t>using </a:t>
              </a:r>
              <a:r>
                <a:rPr lang="en-AU" sz="1000" dirty="0">
                  <a:solidFill>
                    <a:schemeClr val="tx2"/>
                  </a:solidFill>
                  <a:ea typeface="Open Sans" panose="020B0606030504020204" pitchFamily="34" charset="0"/>
                  <a:cs typeface="Open Sans" panose="020B0606030504020204" pitchFamily="34" charset="0"/>
                </a:rPr>
                <a:t>cases solution and delivery capabilities.</a:t>
              </a:r>
              <a:endParaRPr lang="en-AU" sz="1000" dirty="0">
                <a:solidFill>
                  <a:schemeClr val="tx2"/>
                </a:solidFill>
                <a:ea typeface="Open Sans" panose="020B0606030504020204" pitchFamily="34" charset="0"/>
                <a:cs typeface="Open Sans" panose="020B0606030504020204" pitchFamily="34" charset="0"/>
              </a:endParaRP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smtClean="0">
                  <a:solidFill>
                    <a:schemeClr val="tx2"/>
                  </a:solidFill>
                  <a:ea typeface="Open Sans" panose="020B0606030504020204" pitchFamily="34" charset="0"/>
                  <a:cs typeface="Open Sans" panose="020B0606030504020204" pitchFamily="34" charset="0"/>
                </a:rPr>
                <a:t>Vendors will be requested </a:t>
              </a:r>
              <a:r>
                <a:rPr lang="en-AU" sz="1000" dirty="0">
                  <a:solidFill>
                    <a:schemeClr val="tx2"/>
                  </a:solidFill>
                  <a:ea typeface="Open Sans" panose="020B0606030504020204" pitchFamily="34" charset="0"/>
                  <a:cs typeface="Open Sans" panose="020B0606030504020204" pitchFamily="34" charset="0"/>
                </a:rPr>
                <a:t>to provide their licencing, implementation and ongoing maintenance </a:t>
              </a:r>
              <a:r>
                <a:rPr lang="en-AU" sz="1000" dirty="0" smtClean="0">
                  <a:solidFill>
                    <a:schemeClr val="tx2"/>
                  </a:solidFill>
                  <a:ea typeface="Open Sans" panose="020B0606030504020204" pitchFamily="34" charset="0"/>
                  <a:cs typeface="Open Sans" panose="020B0606030504020204" pitchFamily="34" charset="0"/>
                </a:rPr>
                <a:t>costs for reviewed </a:t>
              </a:r>
              <a:r>
                <a:rPr lang="en-AU" sz="1000" dirty="0">
                  <a:solidFill>
                    <a:schemeClr val="tx2"/>
                  </a:solidFill>
                  <a:ea typeface="Open Sans" panose="020B0606030504020204" pitchFamily="34" charset="0"/>
                  <a:cs typeface="Open Sans" panose="020B0606030504020204" pitchFamily="34" charset="0"/>
                </a:rPr>
                <a:t>and </a:t>
              </a:r>
              <a:r>
                <a:rPr lang="en-AU" sz="1000" dirty="0" smtClean="0">
                  <a:solidFill>
                    <a:schemeClr val="tx2"/>
                  </a:solidFill>
                  <a:ea typeface="Open Sans" panose="020B0606030504020204" pitchFamily="34" charset="0"/>
                  <a:cs typeface="Open Sans" panose="020B0606030504020204" pitchFamily="34" charset="0"/>
                </a:rPr>
                <a:t>negotiation. </a:t>
              </a:r>
              <a:endParaRPr lang="en-AU" sz="1000" dirty="0">
                <a:solidFill>
                  <a:schemeClr val="tx2"/>
                </a:solidFill>
                <a:ea typeface="Open Sans" panose="020B0606030504020204" pitchFamily="34" charset="0"/>
                <a:cs typeface="Open Sans" panose="020B0606030504020204" pitchFamily="34" charset="0"/>
              </a:endParaRP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p:spPr>
        <p:txBody>
          <a:bodyPr vert="horz" wrap="square" lIns="121446" tIns="60723" rIns="121446" bIns="60723" numCol="1" anchor="t" anchorCtr="0" compatLnSpc="1"/>
          <a:lstStyle/>
          <a:p>
            <a:endParaRPr lang="en-GB" sz="320" dirty="0"/>
          </a:p>
        </p:txBody>
      </p:sp>
      <p:pic>
        <p:nvPicPr>
          <p:cNvPr id="4" name="Picture 4" descr="https://www.financialforce.com/wp-content/uploads/2017/06/FF-logo-2016-large.jpg"/>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5040" y="1957705"/>
            <a:ext cx="2058670" cy="381635"/>
          </a:xfrm>
          <a:prstGeom prst="rect">
            <a:avLst/>
          </a:prstGeom>
          <a:noFill/>
          <a:extLst>
            <a:ext uri="{909E8E84-426E-40DD-AFC4-6F175D3DCCD1}">
              <a14:hiddenFill xmlns:a14="http://schemas.microsoft.com/office/drawing/2010/main">
                <a:solidFill>
                  <a:srgbClr val="FFFFFF"/>
                </a:solidFill>
              </a14:hiddenFill>
            </a:ext>
          </a:extLst>
        </p:spPr>
      </p:pic>
      <p:sp>
        <p:nvSpPr>
          <p:cNvPr id="27" name="Oval 26"/>
          <p:cNvSpPr/>
          <p:nvPr/>
        </p:nvSpPr>
        <p:spPr>
          <a:xfrm>
            <a:off x="353822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5" name="Oval 4"/>
          <p:cNvSpPr/>
          <p:nvPr/>
        </p:nvSpPr>
        <p:spPr>
          <a:xfrm>
            <a:off x="493141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6" name="Oval 5"/>
          <p:cNvSpPr/>
          <p:nvPr/>
        </p:nvSpPr>
        <p:spPr>
          <a:xfrm>
            <a:off x="6354445"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7" name="Oval 6"/>
          <p:cNvSpPr/>
          <p:nvPr/>
        </p:nvSpPr>
        <p:spPr>
          <a:xfrm>
            <a:off x="781431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pic>
        <p:nvPicPr>
          <p:cNvPr id="102" name="Picture Placeholder 101"/>
          <p:cNvPicPr>
            <a:picLocks noChangeAspect="1"/>
          </p:cNvPicPr>
          <p:nvPr>
            <p:ph type="pic" sz="quarter" idx="13"/>
          </p:nvPr>
        </p:nvPicPr>
        <p:blipFill>
          <a:blip r:embed="rId3"/>
          <a:stretch>
            <a:fillRect/>
          </a:stretch>
        </p:blipFill>
        <p:spPr>
          <a:xfrm>
            <a:off x="1659890" y="2464435"/>
            <a:ext cx="1248410" cy="492125"/>
          </a:xfrm>
          <a:prstGeom prst="rect">
            <a:avLst/>
          </a:prstGeom>
        </p:spPr>
      </p:pic>
      <p:sp>
        <p:nvSpPr>
          <p:cNvPr id="8" name="Oval 7"/>
          <p:cNvSpPr/>
          <p:nvPr/>
        </p:nvSpPr>
        <p:spPr>
          <a:xfrm>
            <a:off x="353822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9" name="Oval 8"/>
          <p:cNvSpPr/>
          <p:nvPr/>
        </p:nvSpPr>
        <p:spPr>
          <a:xfrm>
            <a:off x="493141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0" name="Oval 9"/>
          <p:cNvSpPr/>
          <p:nvPr/>
        </p:nvSpPr>
        <p:spPr>
          <a:xfrm>
            <a:off x="6354445"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1" name="Oval 10"/>
          <p:cNvSpPr/>
          <p:nvPr/>
        </p:nvSpPr>
        <p:spPr>
          <a:xfrm>
            <a:off x="781431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pic>
        <p:nvPicPr>
          <p:cNvPr id="29" name="Picture 8" descr="https://upload.wikimedia.org/wikipedia/commons/thumb/9/96/Microsoft_logo_%282012%29.svg/1280px-Microsoft_logo_%282012%29.svg.png"/>
          <p:cNvPicPr>
            <a:picLocks noChangeAspect="1" noChangeArrowheads="1"/>
          </p:cNvPicPr>
          <p:nvPr>
            <p:ph idx="16"/>
          </p:nvPr>
        </p:nvPicPr>
        <p:blipFill>
          <a:blip r:embed="rId4">
            <a:extLst>
              <a:ext uri="{28A0092B-C50C-407E-A947-70E740481C1C}">
                <a14:useLocalDpi xmlns:a14="http://schemas.microsoft.com/office/drawing/2010/main" val="0"/>
              </a:ext>
            </a:extLst>
          </a:blip>
          <a:srcRect/>
          <a:stretch>
            <a:fillRect/>
          </a:stretch>
        </p:blipFill>
        <p:spPr bwMode="auto">
          <a:xfrm>
            <a:off x="1235710" y="3216275"/>
            <a:ext cx="1737360" cy="370205"/>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p:cNvSpPr/>
          <p:nvPr/>
        </p:nvSpPr>
        <p:spPr>
          <a:xfrm>
            <a:off x="7795895"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6" name="Oval 15"/>
          <p:cNvSpPr/>
          <p:nvPr/>
        </p:nvSpPr>
        <p:spPr>
          <a:xfrm>
            <a:off x="4980940"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17" name="Oval 16"/>
          <p:cNvSpPr/>
          <p:nvPr/>
        </p:nvSpPr>
        <p:spPr>
          <a:xfrm>
            <a:off x="3549650"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
        <p:nvSpPr>
          <p:cNvPr id="20" name="Oval 19"/>
          <p:cNvSpPr/>
          <p:nvPr/>
        </p:nvSpPr>
        <p:spPr>
          <a:xfrm>
            <a:off x="6398260" y="3325495"/>
            <a:ext cx="151130" cy="151130"/>
          </a:xfrm>
          <a:prstGeom prst="ellipse">
            <a:avLst/>
          </a:prstGeom>
          <a:solidFill>
            <a:srgbClr val="FFFF00"/>
          </a:solidFill>
          <a:ln w="19050" algn="ctr">
            <a:noFill/>
            <a:miter lim="800000"/>
          </a:ln>
        </p:spPr>
        <p:txBody>
          <a:bodyPr wrap="square" lIns="88900" tIns="88900" rIns="88900" bIns="88900" rtlCol="0" anchor="ctr"/>
          <a:p>
            <a:pPr>
              <a:lnSpc>
                <a:spcPct val="106000"/>
              </a:lnSpc>
              <a:buFont typeface="Wingdings 2" panose="05020102010507070707" pitchFamily="18" charset="2"/>
              <a:buNone/>
            </a:pPr>
            <a:endParaRPr lang="en-US" sz="1600" b="1"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
        <p:nvSpPr>
          <p:cNvPr id="6" name="Confidential" hidden="1"/>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
        <p:nvSpPr>
          <p:cNvPr id="7" name="Public"/>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panose="020B0604020202020204"/>
              <a:buNone/>
              <a:defRPr/>
            </a:pPr>
            <a:r>
              <a:rPr kumimoji="0" lang="en-AU" sz="800" b="0" i="0" u="none" strike="noStrike" kern="1200" cap="none" spc="0" normalizeH="0" baseline="0" noProof="0" dirty="0">
                <a:ln>
                  <a:noFill/>
                </a:ln>
                <a:solidFill>
                  <a:prstClr val="black"/>
                </a:solidFill>
                <a:effectLst/>
                <a:uLnTx/>
                <a:uFillTx/>
                <a:latin typeface="Verdana" panose="020B0604030504040204"/>
                <a:ea typeface="+mn-ea"/>
                <a:cs typeface="+mn-cs"/>
              </a:rPr>
              <a:t>PUBLIC</a:t>
            </a:r>
            <a:endParaRPr kumimoji="0" lang="en-AU" sz="18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Tree>
    <p:custDataLst>
      <p:tags r:id="rId1"/>
    </p:custDataLst>
  </p:cSld>
  <p:clrMapOvr>
    <a:masterClrMapping/>
  </p:clrMapOvr>
  <p:transition>
    <p:fade/>
  </p:transition>
  <p:timing>
    <p:tnLst>
      <p:par>
        <p:cTn id="1" dur="indefinite" restart="never" nodeType="tmRoot"/>
      </p:par>
    </p:tnLst>
  </p:timing>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CheeVWQrS6K2Fdi6IESCtA"/>
</p:tagLst>
</file>

<file path=ppt/tags/tag3.xml><?xml version="1.0" encoding="utf-8"?>
<p:tagLst xmlns:p="http://schemas.openxmlformats.org/presentationml/2006/main">
  <p:tag name="TEMPLAFYSLIDEID" val="636286312820941863"/>
</p:tagLst>
</file>

<file path=ppt/tags/tag4.xml><?xml version="1.0" encoding="utf-8"?>
<p:tagLst xmlns:p="http://schemas.openxmlformats.org/presentationml/2006/main">
  <p:tag name="THINKCELLSHAPEDONOTDELETE" val="pUMSnXMcyWU6PLMGUzHtFbA"/>
</p:tagLst>
</file>

<file path=ppt/tags/tag5.xml><?xml version="1.0" encoding="utf-8"?>
<p:tagLst xmlns:p="http://schemas.openxmlformats.org/presentationml/2006/main">
  <p:tag name="TEMPLAFYSLIDEID" val="636286312872347766"/>
</p:tagLst>
</file>

<file path=ppt/tags/tag6.xml><?xml version="1.0" encoding="utf-8"?>
<p:tagLst xmlns:p="http://schemas.openxmlformats.org/presentationml/2006/main">
  <p:tag name="THINKCELLUNDODONOTDELETE" val="0"/>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ln>
      </a:spPr>
      <a:bodyPr wrap="square" lIns="88900" tIns="88900" rIns="88900" bIns="88900" rtlCol="0" anchor="ctr"/>
      <a:lstStyle>
        <a:defPPr>
          <a:lnSpc>
            <a:spcPct val="106000"/>
          </a:lnSpc>
          <a:buFont typeface="Wingdings 2" panose="05020102010507070707"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panose="020B0604020202020204"/>
          <a:buChar char="•"/>
          <a:defRPr dirty="0" smtClean="0">
            <a:solidFill>
              <a:srgbClr val="313131"/>
            </a:solidFill>
          </a:defRPr>
        </a:defPPr>
      </a:lstStyle>
    </a:txDef>
  </a:objectDefaults>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16_9 Deloitte Consulting PPT Template</Template>
  <TotalTime>0</TotalTime>
  <Words>6704</Words>
  <Application>WPS Presentation</Application>
  <PresentationFormat>Widescreen</PresentationFormat>
  <Paragraphs>315</Paragraphs>
  <Slides>7</Slides>
  <Notes>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22" baseType="lpstr">
      <vt:lpstr>Arial</vt:lpstr>
      <vt:lpstr>SimSun</vt:lpstr>
      <vt:lpstr>Wingdings</vt:lpstr>
      <vt:lpstr>Wingdings 2</vt:lpstr>
      <vt:lpstr>Arial</vt:lpstr>
      <vt:lpstr>Verdana</vt:lpstr>
      <vt:lpstr>Open Sans</vt:lpstr>
      <vt:lpstr>Times New Roman</vt:lpstr>
      <vt:lpstr>Segoe UI Light</vt:lpstr>
      <vt:lpstr>Segoe Print</vt:lpstr>
      <vt:lpstr>Verdana</vt:lpstr>
      <vt:lpstr>Microsoft YaHei</vt:lpstr>
      <vt:lpstr>Arial Unicode MS</vt:lpstr>
      <vt:lpstr>Deloitte_US_Onscreen</vt:lpstr>
      <vt:lpstr>TCLayout.ActiveDocument.1</vt:lpstr>
      <vt:lpstr>Inside Sherpa – Digital Internship</vt:lpstr>
      <vt:lpstr>Market Scan | Shortlisting and Provider Attributes</vt:lpstr>
      <vt:lpstr>List of Providers Assessed</vt:lpstr>
      <vt:lpstr>Scope of Service - Capability Assessment </vt:lpstr>
      <vt:lpstr>Initial Market Scan Results | </vt:lpstr>
      <vt:lpstr>Targeted Vendors for Further Assessment</vt:lpstr>
      <vt:lpstr>PowerPoint 演示文稿</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creator>Rahman, Kate</dc:creator>
  <cp:lastModifiedBy>Siddhant</cp:lastModifiedBy>
  <cp:revision>44</cp:revision>
  <cp:lastPrinted>2014-06-25T02:16:00Z</cp:lastPrinted>
  <dcterms:created xsi:type="dcterms:W3CDTF">2016-11-09T03:27:00Z</dcterms:created>
  <dcterms:modified xsi:type="dcterms:W3CDTF">2020-07-18T13:30:32Z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y fmtid="{D5CDD505-2E9C-101B-9397-08002B2CF9AE}" pid="15" name="KSOProductBuildVer">
    <vt:lpwstr>1033-11.2.0.9396</vt:lpwstr>
  </property>
</Properties>
</file>