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2" r:id="rId3"/>
    <p:sldId id="285" r:id="rId5"/>
    <p:sldId id="258" r:id="rId6"/>
    <p:sldId id="284" r:id="rId7"/>
    <p:sldId id="263" r:id="rId8"/>
    <p:sldId id="286" r:id="rId9"/>
    <p:sldId id="287" r:id="rId10"/>
    <p:sldId id="288" r:id="rId11"/>
    <p:sldId id="289" r:id="rId12"/>
    <p:sldId id="264" r:id="rId13"/>
    <p:sldId id="265" r:id="rId14"/>
    <p:sldId id="266" r:id="rId15"/>
    <p:sldId id="267" r:id="rId16"/>
    <p:sldId id="268" r:id="rId17"/>
    <p:sldId id="269" r:id="rId18"/>
    <p:sldId id="270" r:id="rId19"/>
    <p:sldId id="271" r:id="rId20"/>
    <p:sldId id="272" r:id="rId21"/>
    <p:sldId id="273" r:id="rId22"/>
    <p:sldId id="274" r:id="rId23"/>
    <p:sldId id="260" r:id="rId24"/>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varScale="1">
        <p:scale>
          <a:sx n="79" d="100"/>
          <a:sy n="79"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AU" sz="1600" dirty="0"/>
              <a:t>Phase 1 Price Comparison</a:t>
            </a:r>
            <a:endParaRPr lang="en-AU" sz="1600"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General</c:formatCode>
                <c:ptCount val="6"/>
                <c:pt idx="0">
                  <c:v>100705</c:v>
                </c:pt>
                <c:pt idx="1" c:formatCode="#,##0.00">
                  <c:v>50525.64</c:v>
                </c:pt>
                <c:pt idx="2">
                  <c:v>4276.56</c:v>
                </c:pt>
                <c:pt idx="3">
                  <c:v>3207.42</c:v>
                </c:pt>
                <c:pt idx="4" c:formatCode="#,##0.00">
                  <c:v>5801</c:v>
                </c:pt>
                <c:pt idx="5" c:formatCode="#,##0.00">
                  <c:v>5801</c:v>
                </c:pt>
              </c:numCache>
            </c:numRef>
          </c:val>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c:formatCode="#,##0">
                  <c:v>17088</c:v>
                </c:pt>
                <c:pt idx="3">
                  <c:v>7776</c:v>
                </c:pt>
                <c:pt idx="4" c:formatCode="&quot;$&quot;#,##0.00_);[Red]\(&quot;$&quot;#,##0.00\)">
                  <c:v>11544.24</c:v>
                </c:pt>
                <c:pt idx="5">
                  <c:v>15577.2</c:v>
                </c:pt>
              </c:numCache>
            </c:numRef>
          </c:val>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#,##0</c:formatCode>
                <c:ptCount val="6"/>
                <c:pt idx="0">
                  <c:v>115000</c:v>
                </c:pt>
                <c:pt idx="1" c:formatCode="General">
                  <c:v>25000</c:v>
                </c:pt>
                <c:pt idx="2" c:formatCode="General">
                  <c:v>10890</c:v>
                </c:pt>
                <c:pt idx="3" c:formatCode="General">
                  <c:v>5500</c:v>
                </c:pt>
                <c:pt idx="4" c:formatCode="General">
                  <c:v>8070</c:v>
                </c:pt>
                <c:pt idx="5" c:formatCode="General">
                  <c:v>10999</c:v>
                </c:pt>
              </c:numCache>
            </c:numRef>
          </c:val>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smtClean="0">
                <a:solidFill>
                  <a:srgbClr val="FF0000"/>
                </a:solidFill>
              </a:rPr>
              <a:t>[Draft – Work in Progress]</a:t>
            </a:r>
            <a:endParaRPr lang="en-AU" sz="1400" dirty="0" smtClean="0">
              <a:solidFill>
                <a:srgbClr val="FF0000"/>
              </a:solidFill>
            </a:endParaRPr>
          </a:p>
        </p:txBody>
      </p:sp>
    </p:spTree>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smtClean="0">
                <a:solidFill>
                  <a:srgbClr val="FF0000"/>
                </a:solidFill>
              </a:rPr>
              <a:t>[Draft – Work in Progress]</a:t>
            </a:r>
            <a:endParaRPr lang="en-AU" sz="1400" dirty="0" smtClean="0">
              <a:solidFill>
                <a:srgbClr val="FF0000"/>
              </a:solidFill>
            </a:endParaRP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endParaRPr lang="en-AU" sz="900" noProof="1">
              <a:solidFill>
                <a:schemeClr val="tx1"/>
              </a:solidFill>
            </a:endParaRP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7" Type="http://schemas.openxmlformats.org/officeDocument/2006/relationships/theme" Target="../theme/theme1.xml"/><Relationship Id="rId46" Type="http://schemas.openxmlformats.org/officeDocument/2006/relationships/vmlDrawing" Target="../drawings/vmlDrawing1.vml"/><Relationship Id="rId45" Type="http://schemas.openxmlformats.org/officeDocument/2006/relationships/tags" Target="../tags/tag2.xml"/><Relationship Id="rId44" Type="http://schemas.openxmlformats.org/officeDocument/2006/relationships/image" Target="../media/image6.emf"/><Relationship Id="rId43" Type="http://schemas.openxmlformats.org/officeDocument/2006/relationships/oleObject" Target="../embeddings/oleObject1.bin"/><Relationship Id="rId42" Type="http://schemas.openxmlformats.org/officeDocument/2006/relationships/tags" Target="../tags/tag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3" name="think-cell Slide" r:id="rId43" imgW="12700" imgH="12700" progId="TCLayout.ActiveDocument.1">
                  <p:embed/>
                </p:oleObj>
              </mc:Choice>
              <mc:Fallback>
                <p:oleObj name="think-cell Slide" r:id="rId43" imgW="12700" imgH="12700" progId="TCLayout.ActiveDocument.1">
                  <p:embed/>
                  <p:pic>
                    <p:nvPicPr>
                      <p:cNvPr id="0" name="Object 3" hidden="1"/>
                      <p:cNvPicPr/>
                      <p:nvPr/>
                    </p:nvPicPr>
                    <p:blipFill>
                      <a:blip r:embed="rId44"/>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ln>
        </p:spPr>
        <p:txBody>
          <a:bodyPr wrap="none" lIns="0" tIns="0" rIns="0" bIns="0" rtlCol="0" anchor="ctr"/>
          <a:lstStyle/>
          <a:p>
            <a:pPr marL="0" lvl="0" indent="0" algn="ctr" eaLnBrk="1">
              <a:lnSpc>
                <a:spcPct val="100000"/>
              </a:lnSpc>
              <a:spcBef>
                <a:spcPct val="0"/>
              </a:spcBef>
              <a:spcAft>
                <a:spcPct val="0"/>
              </a:spcAft>
              <a:buFont typeface="Wingdings 2" panose="05020102010507070707"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tx1"/>
                </a:solidFill>
              </a:rPr>
              <a:t>© 2019 Deloitte Consulting Pty Ltd. All rights reserved.</a:t>
            </a:r>
            <a:endParaRPr lang="en-AU" sz="650" b="0" noProof="0" dirty="0">
              <a:solidFill>
                <a:schemeClr val="tx1"/>
              </a:solidFill>
            </a:endParaRP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fld>
            <a:r>
              <a:rPr lang="en-AU"/>
              <a:t>19/02/2019</a:t>
            </a:r>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p:fade/>
  </p:transition>
  <p:hf hdr="0" dt="0"/>
  <p:txStyles>
    <p:titleStyle>
      <a:lvl1pPr algn="l" defTabSz="1219200" rtl="0" eaLnBrk="1" latinLnBrk="0" hangingPunct="1">
        <a:spcBef>
          <a:spcPct val="0"/>
        </a:spcBef>
        <a:buNone/>
        <a:defRPr sz="2000" kern="1200">
          <a:solidFill>
            <a:schemeClr val="tx1"/>
          </a:solidFill>
          <a:latin typeface="+mj-lt"/>
          <a:ea typeface="+mj-ea"/>
          <a:cs typeface="+mj-cs"/>
        </a:defRPr>
      </a:lvl1pPr>
    </p:titleStyle>
    <p:bodyStyle>
      <a:lvl1pPr marL="0" indent="0" algn="l" defTabSz="1219200"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200"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9200"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920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89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9200"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7.xml"/><Relationship Id="rId2" Type="http://schemas.openxmlformats.org/officeDocument/2006/relationships/image" Target="../media/image15.jpe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7.xml"/><Relationship Id="rId2" Type="http://schemas.openxmlformats.org/officeDocument/2006/relationships/image" Target="../media/image17.pn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7.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7.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7.xml"/><Relationship Id="rId4" Type="http://schemas.microsoft.com/office/2007/relationships/hdphoto" Target="../media/image12.wdp"/><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7.xml"/><Relationship Id="rId2" Type="http://schemas.openxmlformats.org/officeDocument/2006/relationships/image" Target="../media/image18.png"/><Relationship Id="rId1" Type="http://schemas.openxmlformats.org/officeDocument/2006/relationships/hyperlink" Target="http://www.evosysglobal.com/evocass-evosys-premium-cloud-service-suppor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7.xml"/><Relationship Id="rId2" Type="http://schemas.microsoft.com/office/2007/relationships/hdphoto" Target="../media/image12.wdp"/><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2.vml"/><Relationship Id="rId6" Type="http://schemas.openxmlformats.org/officeDocument/2006/relationships/slideLayout" Target="../slideLayouts/slideLayout27.xml"/><Relationship Id="rId5" Type="http://schemas.openxmlformats.org/officeDocument/2006/relationships/tags" Target="../tags/tag5.xml"/><Relationship Id="rId4" Type="http://schemas.openxmlformats.org/officeDocument/2006/relationships/image" Target="../media/image8.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8.emf"/><Relationship Id="rId24" Type="http://schemas.openxmlformats.org/officeDocument/2006/relationships/vmlDrawing" Target="../drawings/vmlDrawing3.vml"/><Relationship Id="rId23" Type="http://schemas.openxmlformats.org/officeDocument/2006/relationships/slideLayout" Target="../slideLayouts/slideLayout33.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oleObject" Target="../embeddings/oleObject3.bin"/><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31.xml"/><Relationship Id="rId5" Type="http://schemas.openxmlformats.org/officeDocument/2006/relationships/image" Target="../media/image13.png"/><Relationship Id="rId4" Type="http://schemas.microsoft.com/office/2007/relationships/hdphoto" Target="../media/image12.wdp"/><Relationship Id="rId3" Type="http://schemas.openxmlformats.org/officeDocument/2006/relationships/image" Target="../media/image11.png"/><Relationship Id="rId2" Type="http://schemas.microsoft.com/office/2007/relationships/hdphoto" Target="../media/image10.wdp"/><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7.xml"/><Relationship Id="rId3" Type="http://schemas.microsoft.com/office/2007/relationships/hdphoto" Target="../media/image12.wdp"/><Relationship Id="rId2" Type="http://schemas.openxmlformats.org/officeDocument/2006/relationships/image" Target="../media/image11.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2"/>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endParaRPr lang="en-US" sz="1600" dirty="0"/>
          </a:p>
        </p:txBody>
      </p:sp>
      <p:graphicFrame>
        <p:nvGraphicFramePr>
          <p:cNvPr id="18" name="Table 17"/>
          <p:cNvGraphicFramePr>
            <a:graphicFrameLocks noGrp="1"/>
          </p:cNvGraphicFramePr>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gridCol w="2233246"/>
                <a:gridCol w="5057408"/>
              </a:tblGrid>
              <a:tr h="225460">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endPar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9" name="Picture 38"/>
          <p:cNvPicPr>
            <a:picLocks noChangeAspect="1"/>
          </p:cNvPicPr>
          <p:nvPr/>
        </p:nvPicPr>
        <p:blipFill>
          <a:blip r:embed="rId1"/>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endParaRPr lang="en-US" sz="1600" dirty="0"/>
          </a:p>
        </p:txBody>
      </p:sp>
      <p:graphicFrame>
        <p:nvGraphicFramePr>
          <p:cNvPr id="18" name="Table 17"/>
          <p:cNvGraphicFramePr>
            <a:graphicFrameLocks noGrp="1"/>
          </p:cNvGraphicFramePr>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gridCol w="2233246"/>
                <a:gridCol w="5057408"/>
              </a:tblGrid>
              <a:tr h="252271">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t>
                      </a:r>
                      <a:endPar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endPar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kern="1200" dirty="0" smtClean="0">
                        <a:solidFill>
                          <a:schemeClr val="dk1"/>
                        </a:solidFill>
                        <a:latin typeface="+mn-lt"/>
                        <a:ea typeface="+mn-ea"/>
                        <a:cs typeface="+mn-cs"/>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endPar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endPar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smtClean="0">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endPar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Picture 4" descr="https://www.financialforce.com/wp-content/uploads/2017/06/FF-logo-2016-large.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endParaRPr lang="en-US" sz="1600" dirty="0"/>
          </a:p>
        </p:txBody>
      </p:sp>
      <p:graphicFrame>
        <p:nvGraphicFramePr>
          <p:cNvPr id="18" name="Table 17"/>
          <p:cNvGraphicFramePr>
            <a:graphicFrameLocks noGrp="1"/>
          </p:cNvGraphicFramePr>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gridCol w="2233246"/>
                <a:gridCol w="5057408"/>
              </a:tblGrid>
              <a:tr h="225747">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ider</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4" name="Picture 43"/>
          <p:cNvPicPr>
            <a:picLocks noChangeAspect="1"/>
          </p:cNvPicPr>
          <p:nvPr/>
        </p:nvPicPr>
        <p:blipFill>
          <a:blip r:embed="rId1"/>
          <a:stretch>
            <a:fillRect/>
          </a:stretch>
        </p:blipFill>
        <p:spPr>
          <a:xfrm>
            <a:off x="1921713" y="5022343"/>
            <a:ext cx="894888" cy="202841"/>
          </a:xfrm>
          <a:prstGeom prst="rect">
            <a:avLst/>
          </a:prstGeom>
        </p:spPr>
      </p:pic>
      <p:pic>
        <p:nvPicPr>
          <p:cNvPr id="37" name="Picture 36"/>
          <p:cNvPicPr>
            <a:picLocks noChangeAspect="1"/>
          </p:cNvPicPr>
          <p:nvPr/>
        </p:nvPicPr>
        <p:blipFill>
          <a:blip r:embed="rId2"/>
          <a:stretch>
            <a:fillRect/>
          </a:stretch>
        </p:blipFill>
        <p:spPr>
          <a:xfrm>
            <a:off x="1950747" y="2305681"/>
            <a:ext cx="836821" cy="305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endParaRPr lang="en-US" sz="1600" dirty="0"/>
          </a:p>
        </p:txBody>
      </p:sp>
      <p:graphicFrame>
        <p:nvGraphicFramePr>
          <p:cNvPr id="18" name="Table 17"/>
          <p:cNvGraphicFramePr>
            <a:graphicFrameLocks noGrp="1"/>
          </p:cNvGraphicFramePr>
          <p:nvPr/>
        </p:nvGraphicFramePr>
        <p:xfrm>
          <a:off x="1900234" y="1034299"/>
          <a:ext cx="8391528" cy="5448000"/>
        </p:xfrm>
        <a:graphic>
          <a:graphicData uri="http://schemas.openxmlformats.org/drawingml/2006/table">
            <a:tbl>
              <a:tblPr firstRow="1" bandRow="1">
                <a:tableStyleId>{073A0DAA-6AF3-43AB-8588-CEC1D06C72B9}</a:tableStyleId>
              </a:tblPr>
              <a:tblGrid>
                <a:gridCol w="1100874"/>
                <a:gridCol w="2233246"/>
                <a:gridCol w="5057408"/>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endParaRPr lang="en-AU" sz="800" b="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endPar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endPar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endPar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endPar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GB"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endParaRPr lang="en-GB"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3" name="Picture 42"/>
          <p:cNvPicPr>
            <a:picLocks noChangeAspect="1"/>
          </p:cNvPicPr>
          <p:nvPr/>
        </p:nvPicPr>
        <p:blipFill>
          <a:blip r:embed="rId1"/>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endParaRPr lang="en-AU" sz="1400" dirty="0"/>
          </a:p>
          <a:p>
            <a:endParaRPr lang="en-AU" sz="1200" dirty="0"/>
          </a:p>
        </p:txBody>
      </p:sp>
      <p:graphicFrame>
        <p:nvGraphicFramePr>
          <p:cNvPr id="14" name="Table 13"/>
          <p:cNvGraphicFramePr>
            <a:graphicFrameLocks noGrp="1"/>
          </p:cNvGraphicFramePr>
          <p:nvPr/>
        </p:nvGraphicFramePr>
        <p:xfrm>
          <a:off x="2069162" y="1644987"/>
          <a:ext cx="7986517" cy="4501953"/>
        </p:xfrm>
        <a:graphic>
          <a:graphicData uri="http://schemas.openxmlformats.org/drawingml/2006/table">
            <a:tbl>
              <a:tblPr>
                <a:tableStyleId>{E8B1032C-EA38-4F05-BA0D-38AFFFC7BED3}</a:tableStyleId>
              </a:tblPr>
              <a:tblGrid>
                <a:gridCol w="1736248"/>
                <a:gridCol w="2083423"/>
                <a:gridCol w="2083423"/>
                <a:gridCol w="2083423"/>
              </a:tblGrid>
              <a:tr h="3700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1" u="none" strike="noStrike" kern="1200" dirty="0" smtClean="0">
                          <a:solidFill>
                            <a:schemeClr val="tx1"/>
                          </a:solidFill>
                          <a:effectLst/>
                          <a:latin typeface="+mn-lt"/>
                          <a:ea typeface="+mn-ea"/>
                          <a:cs typeface="+mn-cs"/>
                        </a:rPr>
                        <a:t>Phase 1</a:t>
                      </a:r>
                      <a:r>
                        <a:rPr lang="en-AU" sz="1000" b="0" i="1" u="none" strike="noStrike" kern="1200" baseline="0" dirty="0" smtClean="0">
                          <a:solidFill>
                            <a:schemeClr val="tx1"/>
                          </a:solidFill>
                          <a:effectLst/>
                          <a:latin typeface="+mn-lt"/>
                          <a:ea typeface="+mn-ea"/>
                          <a:cs typeface="+mn-cs"/>
                        </a:rPr>
                        <a:t> - </a:t>
                      </a:r>
                      <a:r>
                        <a:rPr lang="en-AU" sz="1000" b="1" i="1" u="none" strike="noStrike" kern="1200" dirty="0" smtClean="0">
                          <a:solidFill>
                            <a:schemeClr val="tx1"/>
                          </a:solidFill>
                          <a:effectLst/>
                          <a:latin typeface="+mn-lt"/>
                          <a:ea typeface="+mn-ea"/>
                          <a:cs typeface="+mn-cs"/>
                        </a:rPr>
                        <a:t>Configuration and set up of the Accounting System</a:t>
                      </a:r>
                      <a:endParaRPr lang="en-AU" sz="1000" b="1" i="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cPr marL="45720" marR="45720" anchor="ctr">
                    <a:solidFill>
                      <a:schemeClr val="bg1"/>
                    </a:solidFill>
                  </a:tcPr>
                </a:tc>
                <a:tc hMerge="1">
                  <a:tcPr marL="45720" marR="45720" anchor="ctr">
                    <a:solidFill>
                      <a:schemeClr val="bg1"/>
                    </a:solidFill>
                  </a:tcPr>
                </a:tc>
                <a:tc hMerge="1">
                  <a:tcPr marL="45720" marR="45720" anchor="ctr">
                    <a:lnR w="3175" cap="flat" cmpd="sng" algn="ctr">
                      <a:solidFill>
                        <a:schemeClr val="bg2"/>
                      </a:solidFill>
                      <a:prstDash val="solid"/>
                      <a:round/>
                      <a:headEnd type="none" w="med" len="med"/>
                      <a:tailEnd type="none" w="med" len="med"/>
                    </a:ln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Implementation</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132,550.00</a:t>
                      </a:r>
                      <a:endParaRPr lang="en-AU" sz="1000" b="0" i="0" u="none" strike="noStrike" kern="1200" dirty="0" smtClean="0">
                        <a:solidFill>
                          <a:srgbClr val="000000"/>
                        </a:solidFill>
                        <a:effectLst/>
                        <a:latin typeface="Verdana" panose="020B0604030504040204" pitchFamily="34" charset="0"/>
                        <a:ea typeface="+mn-ea"/>
                        <a:cs typeface="+mn-cs"/>
                      </a:endParaRP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$90,270.00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204,279.00</a:t>
                      </a:r>
                      <a:endParaRPr lang="en-AU" sz="1000" b="0" i="0" u="none" strike="noStrike" kern="1200" dirty="0" smtClean="0">
                        <a:solidFill>
                          <a:srgbClr val="000000"/>
                        </a:solidFill>
                        <a:effectLst/>
                        <a:latin typeface="Verdana" panose="020B0604030504040204" pitchFamily="34" charset="0"/>
                        <a:ea typeface="+mn-ea"/>
                        <a:cs typeface="+mn-cs"/>
                      </a:endParaRP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Licensing costs</a:t>
                      </a:r>
                      <a:r>
                        <a:rPr lang="en-AU" sz="1000" b="0" i="0" u="none" strike="noStrike" baseline="0" dirty="0" smtClean="0">
                          <a:solidFill>
                            <a:schemeClr val="tx1"/>
                          </a:solidFill>
                          <a:effectLst/>
                          <a:latin typeface="+mn-lt"/>
                        </a:rPr>
                        <a:t> of core finance modules</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43259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Support</a:t>
                      </a:r>
                      <a:r>
                        <a:rPr lang="en-AU" sz="1000" b="0" i="0" u="none" strike="noStrike" baseline="0" dirty="0" smtClean="0">
                          <a:solidFill>
                            <a:schemeClr val="tx1"/>
                          </a:solidFill>
                          <a:effectLst/>
                          <a:latin typeface="+mn-lt"/>
                        </a:rPr>
                        <a:t> &amp; Maintenance</a:t>
                      </a:r>
                      <a:endParaRPr lang="en-AU" sz="10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800" b="0" i="0" u="none" strike="noStrike" baseline="0" dirty="0" smtClean="0">
                          <a:solidFill>
                            <a:schemeClr val="tx1"/>
                          </a:solidFill>
                          <a:effectLst/>
                          <a:latin typeface="+mn-lt"/>
                        </a:rPr>
                        <a:t>(Per Year)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Pending</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Based on</a:t>
                      </a:r>
                      <a:r>
                        <a:rPr lang="en-AU" sz="1000" b="0" i="0" u="none" strike="noStrike" kern="1200" baseline="0" dirty="0" smtClean="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AU" sz="1000" b="1" i="1" u="none" strike="noStrike" kern="1200" dirty="0" smtClean="0">
                          <a:solidFill>
                            <a:srgbClr val="000000"/>
                          </a:solidFill>
                          <a:effectLst/>
                          <a:latin typeface="Verdana" panose="020B0604030504040204" pitchFamily="34" charset="0"/>
                          <a:ea typeface="+mn-ea"/>
                          <a:cs typeface="+mn-cs"/>
                        </a:rPr>
                        <a:t>238,180.00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noProof="0" dirty="0" smtClean="0">
                          <a:solidFill>
                            <a:schemeClr val="tx1"/>
                          </a:solidFill>
                          <a:effectLst/>
                          <a:latin typeface="+mn-lt"/>
                          <a:ea typeface="+mn-ea"/>
                          <a:cs typeface="+mn-cs"/>
                        </a:rPr>
                        <a:t>$130,250</a:t>
                      </a: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Phase 2 – Integration with SalesForce and</a:t>
                      </a:r>
                      <a:r>
                        <a:rPr lang="en-AU" sz="1000" b="1" i="1" u="none" strike="noStrike" baseline="0" dirty="0" smtClean="0">
                          <a:solidFill>
                            <a:schemeClr val="tx1"/>
                          </a:solidFill>
                          <a:effectLst/>
                          <a:latin typeface="+mn-lt"/>
                        </a:rPr>
                        <a:t> any add on functions </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cPr marL="45720" marR="45720" anchor="ctr">
                    <a:solidFill>
                      <a:schemeClr val="bg1"/>
                    </a:solidFill>
                  </a:tcPr>
                </a:tc>
                <a:tc hMerge="1">
                  <a:tcPr marL="45720" marR="45720" anchor="ctr">
                    <a:solidFill>
                      <a:schemeClr val="bg1"/>
                    </a:solidFill>
                  </a:tcPr>
                </a:tc>
                <a:tc hMerge="1">
                  <a:tcPr marL="45720" marR="45720" anchor="ctr">
                    <a:lnR w="3175" cap="flat" cmpd="sng" algn="ctr">
                      <a:solidFill>
                        <a:schemeClr val="bg2"/>
                      </a:solidFill>
                      <a:prstDash val="solid"/>
                      <a:round/>
                      <a:headEnd type="none" w="med" len="med"/>
                      <a:tailEnd type="none" w="med" len="med"/>
                    </a:ln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Implementation</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79,556.00</a:t>
                      </a:r>
                      <a:endParaRPr lang="en-AU" sz="1000" b="0" i="0" u="none" strike="noStrike" kern="1200" dirty="0" smtClean="0">
                        <a:solidFill>
                          <a:srgbClr val="000000"/>
                        </a:solidFill>
                        <a:effectLst/>
                        <a:latin typeface="Verdana" panose="020B0604030504040204" pitchFamily="34" charset="0"/>
                        <a:ea typeface="+mn-ea"/>
                        <a:cs typeface="+mn-cs"/>
                      </a:endParaRPr>
                    </a:p>
                    <a:p>
                      <a:pPr marL="0" marR="0" lvl="0" indent="0" algn="ctr" defTabSz="914400" rtl="0" eaLnBrk="1" fontAlgn="b" latinLnBrk="0" hangingPunct="1">
                        <a:lnSpc>
                          <a:spcPct val="100000"/>
                        </a:lnSpc>
                        <a:spcBef>
                          <a:spcPts val="0"/>
                        </a:spcBef>
                        <a:spcAft>
                          <a:spcPts val="0"/>
                        </a:spcAft>
                        <a:buClrTx/>
                        <a:buSzTx/>
                        <a:buFontTx/>
                        <a:buNone/>
                        <a:defRPr/>
                      </a:pPr>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1000" b="0" i="0" u="none" strike="noStrike" kern="1200" dirty="0" smtClean="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N/A</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Expense Mgmt</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Payroll</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Planning</a:t>
                      </a:r>
                      <a:r>
                        <a:rPr lang="en-AU" sz="1000" b="0" i="0" u="none" strike="noStrike" baseline="0" dirty="0" smtClean="0">
                          <a:solidFill>
                            <a:schemeClr val="tx1"/>
                          </a:solidFill>
                          <a:effectLst/>
                          <a:latin typeface="+mn-lt"/>
                        </a:rPr>
                        <a:t> &amp; Budgeting</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None</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None</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smtClean="0">
                          <a:solidFill>
                            <a:schemeClr val="tx1"/>
                          </a:solidFill>
                          <a:effectLst/>
                          <a:latin typeface="+mn-lt"/>
                        </a:rPr>
                        <a:t>-</a:t>
                      </a:r>
                      <a:endParaRPr lang="en-AU" sz="1000" b="0" i="1"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r>
            </a:tbl>
          </a:graphicData>
        </a:graphic>
      </p:graphicFrame>
      <p:pic>
        <p:nvPicPr>
          <p:cNvPr id="15" name="Picture 14"/>
          <p:cNvPicPr>
            <a:picLocks noChangeAspect="1"/>
          </p:cNvPicPr>
          <p:nvPr/>
        </p:nvPicPr>
        <p:blipFill>
          <a:blip r:embed="rId1"/>
          <a:stretch>
            <a:fillRect/>
          </a:stretch>
        </p:blipFill>
        <p:spPr>
          <a:xfrm>
            <a:off x="4320847" y="1665752"/>
            <a:ext cx="1043394" cy="342841"/>
          </a:xfrm>
          <a:prstGeom prst="rect">
            <a:avLst/>
          </a:prstGeom>
        </p:spPr>
      </p:pic>
      <p:pic>
        <p:nvPicPr>
          <p:cNvPr id="17" name="Picture 16"/>
          <p:cNvPicPr>
            <a:picLocks noChangeAspect="1"/>
          </p:cNvPicPr>
          <p:nvPr/>
        </p:nvPicPr>
        <p:blipFill>
          <a:blip r:embed="rId2"/>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a:t>
            </a:r>
            <a:r>
              <a:rPr lang="en-US" dirty="0" smtClean="0">
                <a:solidFill>
                  <a:schemeClr val="accent1">
                    <a:lumMod val="75000"/>
                  </a:schemeClr>
                </a:solidFill>
              </a:rPr>
              <a:t>Commercials </a:t>
            </a:r>
            <a:r>
              <a:rPr lang="en-US" dirty="0">
                <a:solidFill>
                  <a:schemeClr val="accent1">
                    <a:lumMod val="75000"/>
                  </a:schemeClr>
                </a:solidFill>
              </a:rPr>
              <a:t>– </a:t>
            </a:r>
            <a:r>
              <a:rPr lang="en-US" dirty="0" smtClean="0">
                <a:solidFill>
                  <a:schemeClr val="accent1">
                    <a:lumMod val="75000"/>
                  </a:schemeClr>
                </a:solidFill>
              </a:rPr>
              <a:t>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endParaRPr lang="en-AU" sz="1400" dirty="0"/>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rowSpan="2">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b="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NetSuite Implementation includes </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 Includes data migration</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 Training</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$131,550</a:t>
                      </a:r>
                      <a:endParaRPr lang="en-AU" sz="900" b="0" i="0" u="none" strike="noStrike" dirty="0" smtClean="0">
                        <a:solidFill>
                          <a:schemeClr val="tx1"/>
                        </a:solidFill>
                        <a:effectLst/>
                        <a:latin typeface="+mn-lt"/>
                      </a:endParaRP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162971">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-NetSuite Mid-Market Cloud Service</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-Advanced Financials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-Contracts Renewals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-Fixed Asset Management</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-Advanced Electronic Bank Payments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-NetSuite Revenue Management</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-NetSuite OneWorld</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-NetSuite OneWorld Additional –Countries</a:t>
                      </a:r>
                      <a:r>
                        <a:rPr lang="en-AU" sz="700" b="1" i="1" u="none" strike="noStrike" dirty="0" smtClean="0">
                          <a:solidFill>
                            <a:schemeClr val="tx1"/>
                          </a:solidFill>
                          <a:effectLst/>
                          <a:latin typeface="+mn-lt"/>
                        </a:rPr>
                        <a:t>(per country per annum)</a:t>
                      </a:r>
                      <a:endParaRPr lang="en-AU" sz="700" b="1" i="1"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-10x General Access user</a:t>
                      </a:r>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$84,654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rowSpan="2">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Support &amp; Maintenance </a:t>
                      </a:r>
                      <a:endParaRPr lang="en-AU" sz="900" u="none" strike="noStrike" dirty="0" smtClean="0">
                        <a:effectLst/>
                      </a:endParaRP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195" algn="l" defTabSz="914400" rtl="0" eaLnBrk="1" fontAlgn="b" latinLnBrk="0" hangingPunct="1"/>
                      <a:r>
                        <a:rPr lang="en-AU" sz="900" b="0" i="0" u="none" strike="noStrike" kern="1200" dirty="0">
                          <a:solidFill>
                            <a:schemeClr val="tx1"/>
                          </a:solidFill>
                          <a:effectLst/>
                          <a:latin typeface="+mn-lt"/>
                          <a:ea typeface="+mn-ea"/>
                          <a:cs typeface="+mn-cs"/>
                        </a:rPr>
                        <a:t>Phase One Support</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$10,488</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Phase One Sandbox Environment Cost</a:t>
                      </a:r>
                      <a:endParaRPr lang="en-AU" sz="900" b="0" i="0" u="none" strike="noStrike" kern="120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$10,488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$238,180</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r>
                        <a:rPr lang="en-AU" sz="800" b="0" i="0" u="none" strike="noStrike" kern="1200" baseline="0" dirty="0" smtClean="0">
                          <a:solidFill>
                            <a:schemeClr val="tx1"/>
                          </a:solidFill>
                          <a:effectLst/>
                          <a:latin typeface="+mn-lt"/>
                          <a:ea typeface="+mn-ea"/>
                          <a:cs typeface="+mn-cs"/>
                        </a:rPr>
                        <a:t>(Fixed Price)</a:t>
                      </a:r>
                      <a:endParaRPr lang="en-AU" sz="8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Includes testing &amp; Training of PBCS, Celigo &amp; Payroll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130x ICS Payroll users per annum (AU/NZ)</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 Mgmt/ Employee Self Service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125 users 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smtClean="0">
                          <a:solidFill>
                            <a:schemeClr val="tx1"/>
                          </a:solidFill>
                          <a:effectLst/>
                          <a:latin typeface="+mn-lt"/>
                          <a:ea typeface="+mn-ea"/>
                          <a:cs typeface="+mn-cs"/>
                        </a:rPr>
                        <a:t>$20,250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Celigo Salesforce Connector</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r>
                        <a:rPr lang="en-AU" sz="900" b="0" i="0" u="none" strike="noStrike" dirty="0" smtClean="0">
                          <a:solidFill>
                            <a:schemeClr val="tx1"/>
                          </a:solidFill>
                          <a:effectLst/>
                          <a:latin typeface="+mn-lt"/>
                        </a:rPr>
                        <a:t>5</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smtClean="0">
                          <a:solidFill>
                            <a:schemeClr val="tx1"/>
                          </a:solidFill>
                          <a:effectLst/>
                          <a:latin typeface="+mn-lt"/>
                          <a:ea typeface="+mn-ea"/>
                          <a:cs typeface="+mn-cs"/>
                        </a:rPr>
                        <a:t>Oracle NetSuite Planning and Budgeting Cloud Service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per Annum</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$17,688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marL="0" algn="ctr" defTabSz="914400" rtl="0" eaLnBrk="1" fontAlgn="b" latinLnBrk="0" hangingPunct="1"/>
                      <a:r>
                        <a:rPr lang="en-AU" sz="900" b="0" i="0" u="none" strike="noStrike" kern="1200" dirty="0" smtClean="0">
                          <a:solidFill>
                            <a:schemeClr val="tx1"/>
                          </a:solidFill>
                          <a:effectLst/>
                          <a:latin typeface="+mn-lt"/>
                          <a:ea typeface="+mn-ea"/>
                          <a:cs typeface="+mn-cs"/>
                        </a:rPr>
                        <a:t>6</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10x Oracle PBCS Users</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$6,966</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smtClean="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pic>
        <p:nvPicPr>
          <p:cNvPr id="12" name="Picture 11"/>
          <p:cNvPicPr>
            <a:picLocks noChangeAspect="1"/>
          </p:cNvPicPr>
          <p:nvPr/>
        </p:nvPicPr>
        <p:blipFill>
          <a:blip r:embed="rId1"/>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FinancialForce and other add on functions such as Payroll, Expense Management System etc. </a:t>
            </a:r>
            <a:endParaRPr lang="en-AU" sz="800" dirty="0"/>
          </a:p>
          <a:p>
            <a:endParaRPr lang="en-AU"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nvGraphicFramePr>
        <p:xfrm>
          <a:off x="1805354" y="891606"/>
          <a:ext cx="8073802" cy="3995928"/>
        </p:xfrm>
        <a:graphic>
          <a:graphicData uri="http://schemas.openxmlformats.org/drawingml/2006/table">
            <a:tbl>
              <a:tblPr firstRow="1" bandRow="1">
                <a:tableStyleId>{073A0DAA-6AF3-43AB-8588-CEC1D06C72B9}</a:tableStyleId>
              </a:tblPr>
              <a:tblGrid>
                <a:gridCol w="1443298"/>
                <a:gridCol w="6630504"/>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7" name="Picture 6"/>
          <p:cNvPicPr>
            <a:picLocks noChangeAspect="1"/>
          </p:cNvPicPr>
          <p:nvPr/>
        </p:nvPicPr>
        <p:blipFill>
          <a:blip r:embed="rId1"/>
          <a:stretch>
            <a:fillRect/>
          </a:stretch>
        </p:blipFill>
        <p:spPr>
          <a:xfrm>
            <a:off x="2022703" y="2638408"/>
            <a:ext cx="1043394" cy="3428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ORACLE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Evosys (Oracle Platinum Partner) across Phase 1 and Phase 2</a:t>
            </a:r>
            <a:endParaRPr lang="en-AU" sz="1400" dirty="0"/>
          </a:p>
          <a:p>
            <a:endParaRPr lang="en-AU" sz="1400" dirty="0"/>
          </a:p>
        </p:txBody>
      </p:sp>
      <p:graphicFrame>
        <p:nvGraphicFramePr>
          <p:cNvPr id="77" name="Table 76"/>
          <p:cNvGraphicFramePr>
            <a:graphicFrameLocks noGrp="1"/>
          </p:cNvGraphicFramePr>
          <p:nvPr/>
        </p:nvGraphicFramePr>
        <p:xfrm>
          <a:off x="1956708" y="1128083"/>
          <a:ext cx="8167979" cy="4281483"/>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Oracle Implementation includes </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Testing, Training, Data Migration &amp; Production Configuration (Set up &amp; Installation), excluding expenses &amp; GST</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$197,079</a:t>
                      </a:r>
                      <a:endParaRPr lang="en-AU" sz="900" b="0" i="0" u="none" strike="noStrike" dirty="0" smtClean="0">
                        <a:solidFill>
                          <a:schemeClr val="tx1"/>
                        </a:solidFill>
                        <a:effectLst/>
                        <a:latin typeface="+mn-lt"/>
                      </a:endParaRP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 Accommodation &amp; Other Expenses(</a:t>
                      </a:r>
                      <a:r>
                        <a:rPr lang="en-AU" sz="900" b="0" i="0" u="none" strike="noStrike" kern="1200" baseline="0" dirty="0" smtClean="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$7,200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-Purchasing(10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Contract Billing(10 named users)</a:t>
                      </a:r>
                      <a:endParaRPr lang="en-AU" sz="700" b="0" i="0" u="none" strike="noStrike" dirty="0" smtClean="0">
                        <a:solidFill>
                          <a:schemeClr val="tx1"/>
                        </a:solidFill>
                        <a:effectLst/>
                        <a:latin typeface="+mn-lt"/>
                      </a:endParaRPr>
                    </a:p>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$89,780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96310">
                <a:tc>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smtClean="0">
                          <a:effectLst/>
                        </a:rPr>
                        <a:t>Support &amp; Maintenance </a:t>
                      </a:r>
                      <a:endParaRPr lang="en-AU" sz="900" u="none" strike="noStrike" dirty="0" smtClean="0">
                        <a:effectLst/>
                      </a:endParaRP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Based</a:t>
                      </a:r>
                      <a:r>
                        <a:rPr lang="en-AU" sz="900" b="0" i="0" u="none" strike="noStrike" baseline="0" dirty="0" smtClean="0">
                          <a:solidFill>
                            <a:schemeClr val="tx1"/>
                          </a:solidFill>
                          <a:effectLst/>
                          <a:latin typeface="+mn-lt"/>
                        </a:rPr>
                        <a:t> on the level of support required by Sector Metrics</a:t>
                      </a:r>
                      <a:endParaRPr lang="en-AU" sz="900" b="0" i="0" u="none" strike="noStrike" baseline="0" dirty="0" smtClean="0">
                        <a:solidFill>
                          <a:schemeClr val="tx1"/>
                        </a:solidFill>
                        <a:effectLst/>
                        <a:latin typeface="+mn-lt"/>
                      </a:endParaRPr>
                    </a:p>
                    <a:p>
                      <a:pPr algn="ctr" fontAlgn="b"/>
                      <a:r>
                        <a:rPr lang="en-AU" sz="700" b="0" i="0" u="none" strike="noStrike" baseline="0" dirty="0" smtClean="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$294,059</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Salesforce integration </a:t>
                      </a:r>
                      <a:r>
                        <a:rPr lang="en-AU" sz="700" b="0" i="0" u="none" strike="noStrike" kern="1200" baseline="0" dirty="0" smtClean="0">
                          <a:solidFill>
                            <a:schemeClr val="tx1"/>
                          </a:solidFill>
                          <a:effectLst/>
                          <a:latin typeface="+mn-lt"/>
                          <a:ea typeface="+mn-ea"/>
                          <a:cs typeface="+mn-cs"/>
                        </a:rPr>
                        <a:t>(Offshore Implementation)</a:t>
                      </a:r>
                      <a:endParaRPr lang="en-AU" sz="7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offer Payroll Services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smtClean="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1000 Expense Report per Month</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smtClean="0">
                          <a:solidFill>
                            <a:schemeClr val="tx1"/>
                          </a:solidFill>
                          <a:effectLst/>
                          <a:latin typeface="+mn-lt"/>
                          <a:ea typeface="+mn-ea"/>
                          <a:cs typeface="+mn-cs"/>
                        </a:rPr>
                        <a:t>$3,831</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Planning and Budgeting</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recommend P&amp;B module for Sector Metrics at this stage</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smtClean="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FinancialForce and other add on functions such as Payroll, Expense Management System etc. </a:t>
            </a:r>
            <a:endParaRPr lang="en-AU" sz="800" dirty="0"/>
          </a:p>
          <a:p>
            <a:r>
              <a:rPr lang="en-AU" sz="800" dirty="0"/>
              <a:t>Oracle have also shared their pricing details for a second option that excludes Project Financials and Project Contract Billing. </a:t>
            </a:r>
            <a:r>
              <a:rPr lang="en-AU" sz="800" dirty="0" smtClean="0"/>
              <a:t>Sector Metrics </a:t>
            </a:r>
            <a:r>
              <a:rPr lang="en-AU" sz="800" dirty="0"/>
              <a:t>have confirmed that Project billing and financials is an essential requirement and hence the pricing for this option has been excluded from evaluation</a:t>
            </a:r>
            <a:endParaRPr lang="en-AU" sz="800" dirty="0"/>
          </a:p>
          <a:p>
            <a:endParaRPr lang="en-AU" sz="1400" dirty="0"/>
          </a:p>
        </p:txBody>
      </p:sp>
      <p:pic>
        <p:nvPicPr>
          <p:cNvPr id="8" name="Picture 7"/>
          <p:cNvPicPr>
            <a:picLocks noChangeAspect="1"/>
          </p:cNvPicPr>
          <p:nvPr/>
        </p:nvPicPr>
        <p:blipFill>
          <a:blip r:embed="rId1"/>
          <a:stretch>
            <a:fillRect/>
          </a:stretch>
        </p:blipFill>
        <p:spPr>
          <a:xfrm>
            <a:off x="3362283" y="1170942"/>
            <a:ext cx="894888" cy="2028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nvGraphicFramePr>
        <p:xfrm>
          <a:off x="1821683" y="651600"/>
          <a:ext cx="8073802" cy="6082284"/>
        </p:xfrm>
        <a:graphic>
          <a:graphicData uri="http://schemas.openxmlformats.org/drawingml/2006/table">
            <a:tbl>
              <a:tblPr firstRow="1" bandRow="1">
                <a:tableStyleId>{073A0DAA-6AF3-43AB-8588-CEC1D06C72B9}</a:tableStyleId>
              </a:tblPr>
              <a:tblGrid>
                <a:gridCol w="1443298"/>
                <a:gridCol w="6630504"/>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(Evosys) or directly from Oracle. The pricing shared as a response to the RFP was via Evosys</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hlinkClick r:id="rId1"/>
                        </a:rPr>
                        <a:t>http://www.evosysglobal.com/evocass-evosys-premium-cloud-service-support</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smtClean="0">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4" name="Picture 23"/>
          <p:cNvPicPr>
            <a:picLocks noChangeAspect="1"/>
          </p:cNvPicPr>
          <p:nvPr/>
        </p:nvPicPr>
        <p:blipFill>
          <a:blip r:embed="rId2"/>
          <a:stretch>
            <a:fillRect/>
          </a:stretch>
        </p:blipFill>
        <p:spPr>
          <a:xfrm>
            <a:off x="2061281" y="3009746"/>
            <a:ext cx="894888" cy="2028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endParaRPr lang="en-US" sz="1400" dirty="0"/>
          </a:p>
        </p:txBody>
      </p:sp>
      <p:graphicFrame>
        <p:nvGraphicFramePr>
          <p:cNvPr id="19" name="Table 5"/>
          <p:cNvGraphicFramePr>
            <a:graphicFrameLocks noGrp="1"/>
          </p:cNvGraphicFramePr>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gridCol w="1257890"/>
                <a:gridCol w="1428244"/>
                <a:gridCol w="1428244"/>
                <a:gridCol w="1428244"/>
                <a:gridCol w="1689954"/>
              </a:tblGrid>
              <a:tr h="424942">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algn="ctr"/>
                      <a:r>
                        <a:rPr lang="en-IN" altLang="en-AU" sz="1000" b="1" dirty="0">
                          <a:solidFill>
                            <a:schemeClr val="tx2"/>
                          </a:solidFill>
                          <a:latin typeface="+mn-lt"/>
                          <a:ea typeface="Open Sans" panose="020B0606030504020204" pitchFamily="34" charset="0"/>
                          <a:cs typeface="Open Sans" panose="020B0606030504020204" pitchFamily="34" charset="0"/>
                        </a:rPr>
                        <a:t>Financial Force</a:t>
                      </a:r>
                      <a:endParaRPr lang="en-IN" alt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 </a:t>
                      </a:r>
                      <a:r>
                        <a:rPr lang="en-IN" altLang="en-AU" sz="800" dirty="0" smtClean="0">
                          <a:ea typeface="Open Sans" panose="020B0606030504020204" pitchFamily="34" charset="0"/>
                          <a:cs typeface="Open Sans" panose="020B0606030504020204" pitchFamily="34" charset="0"/>
                          <a:sym typeface="+mn-ea"/>
                        </a:rPr>
                        <a:t>A</a:t>
                      </a:r>
                      <a:r>
                        <a:rPr lang="en-AU" sz="800" dirty="0" smtClean="0">
                          <a:ea typeface="Open Sans" panose="020B0606030504020204" pitchFamily="34" charset="0"/>
                          <a:cs typeface="Open Sans" panose="020B0606030504020204" pitchFamily="34" charset="0"/>
                          <a:sym typeface="+mn-ea"/>
                        </a:rPr>
                        <a:t> cloud computing platform from salesforce.com.</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altLang="en-AU" sz="1000" b="1" kern="1200" dirty="0" smtClean="0">
                          <a:solidFill>
                            <a:schemeClr val="tx2"/>
                          </a:solidFill>
                          <a:latin typeface="+mn-lt"/>
                          <a:ea typeface="Open Sans" panose="020B0606030504020204" pitchFamily="34" charset="0"/>
                          <a:cs typeface="Open Sans" panose="020B0606030504020204" pitchFamily="34" charset="0"/>
                        </a:rPr>
                        <a:t>Netsuite</a:t>
                      </a:r>
                      <a:endParaRPr lang="en-IN" alt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 </a:t>
                      </a:r>
                      <a:r>
                        <a:rPr lang="en-AU" sz="800" dirty="0" smtClean="0">
                          <a:ea typeface="Open Sans" panose="020B0606030504020204" pitchFamily="34" charset="0"/>
                          <a:cs typeface="Open Sans" panose="020B0606030504020204" pitchFamily="34" charset="0"/>
                          <a:sym typeface="+mn-ea"/>
                        </a:rPr>
                        <a:t>Its software and services are tailored for small, medium-sized and large businesses with modules for ERP,</a:t>
                      </a:r>
                      <a:endParaRPr lang="en-AU" sz="800" kern="1200" baseline="0" dirty="0" smtClean="0">
                        <a:solidFill>
                          <a:schemeClr val="dk1"/>
                        </a:solidFill>
                        <a:latin typeface="+mn-lt"/>
                        <a:ea typeface="Open Sans" panose="020B0606030504020204" pitchFamily="34" charset="0"/>
                        <a:cs typeface="Open Sans" panose="020B0606030504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algn="ctr"/>
                      <a:r>
                        <a:rPr lang="en-IN" altLang="en-AU" sz="1000" b="1" kern="1200" dirty="0" smtClean="0">
                          <a:solidFill>
                            <a:schemeClr val="tx2"/>
                          </a:solidFill>
                          <a:latin typeface="+mn-lt"/>
                          <a:ea typeface="Open Sans" panose="020B0606030504020204" pitchFamily="34" charset="0"/>
                          <a:cs typeface="Open Sans" panose="020B0606030504020204" pitchFamily="34" charset="0"/>
                        </a:rPr>
                        <a:t>Microsoft</a:t>
                      </a:r>
                      <a:endParaRPr lang="en-IN" alt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r>
                        <a:rPr lang="en-AU" sz="800" dirty="0" smtClean="0">
                          <a:ea typeface="Open Sans" panose="020B0606030504020204" pitchFamily="34" charset="0"/>
                          <a:cs typeface="Open Sans" panose="020B0606030504020204" pitchFamily="34" charset="0"/>
                          <a:sym typeface="+mn-ea"/>
                        </a:rPr>
                        <a:t>Dynamics 365 is sold in two editions, the Business Edition for small and medium-sized enterprises (SMEs or SMBs), and the Enterprise Edition for medium to large organizations.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endPar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sp>
        <p:nvSpPr>
          <p:cNvPr id="27" name="Oval 26"/>
          <p:cNvSpPr/>
          <p:nvPr/>
        </p:nvSpPr>
        <p:spPr>
          <a:xfrm>
            <a:off x="353822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5" name="Oval 4"/>
          <p:cNvSpPr/>
          <p:nvPr/>
        </p:nvSpPr>
        <p:spPr>
          <a:xfrm>
            <a:off x="49314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6" name="Oval 5"/>
          <p:cNvSpPr/>
          <p:nvPr/>
        </p:nvSpPr>
        <p:spPr>
          <a:xfrm>
            <a:off x="6354445"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7" name="Oval 6"/>
          <p:cNvSpPr/>
          <p:nvPr/>
        </p:nvSpPr>
        <p:spPr>
          <a:xfrm>
            <a:off x="78143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8" name="Oval 7"/>
          <p:cNvSpPr/>
          <p:nvPr/>
        </p:nvSpPr>
        <p:spPr>
          <a:xfrm>
            <a:off x="353822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9" name="Oval 8"/>
          <p:cNvSpPr/>
          <p:nvPr/>
        </p:nvSpPr>
        <p:spPr>
          <a:xfrm>
            <a:off x="49314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0" name="Oval 9"/>
          <p:cNvSpPr/>
          <p:nvPr/>
        </p:nvSpPr>
        <p:spPr>
          <a:xfrm>
            <a:off x="6354445"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1" name="Oval 10"/>
          <p:cNvSpPr/>
          <p:nvPr/>
        </p:nvSpPr>
        <p:spPr>
          <a:xfrm>
            <a:off x="78143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5" name="Oval 14"/>
          <p:cNvSpPr/>
          <p:nvPr/>
        </p:nvSpPr>
        <p:spPr>
          <a:xfrm>
            <a:off x="7795895"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6" name="Oval 15"/>
          <p:cNvSpPr/>
          <p:nvPr/>
        </p:nvSpPr>
        <p:spPr>
          <a:xfrm>
            <a:off x="498094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7" name="Oval 16"/>
          <p:cNvSpPr/>
          <p:nvPr/>
        </p:nvSpPr>
        <p:spPr>
          <a:xfrm>
            <a:off x="354965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0" name="Oval 19"/>
          <p:cNvSpPr/>
          <p:nvPr/>
        </p:nvSpPr>
        <p:spPr>
          <a:xfrm>
            <a:off x="6398260" y="3325495"/>
            <a:ext cx="151130" cy="151130"/>
          </a:xfrm>
          <a:prstGeom prst="ellipse">
            <a:avLst/>
          </a:prstGeom>
          <a:solidFill>
            <a:srgbClr val="FFFF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endParaRPr lang="en-AU" sz="1400" dirty="0"/>
          </a:p>
          <a:p>
            <a:endParaRPr lang="en-AU" sz="1400" dirty="0"/>
          </a:p>
        </p:txBody>
      </p:sp>
      <p:graphicFrame>
        <p:nvGraphicFramePr>
          <p:cNvPr id="77" name="Table 76"/>
          <p:cNvGraphicFramePr>
            <a:graphicFrameLocks noGrp="1"/>
          </p:cNvGraphicFramePr>
          <p:nvPr/>
        </p:nvGraphicFramePr>
        <p:xfrm>
          <a:off x="1956708" y="1128083"/>
          <a:ext cx="8167979" cy="3768607"/>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rowSpan="8">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smtClean="0">
                          <a:solidFill>
                            <a:schemeClr val="tx1"/>
                          </a:solidFill>
                          <a:effectLst/>
                          <a:latin typeface="+mn-lt"/>
                        </a:rPr>
                        <a:t>Implementation</a:t>
                      </a:r>
                      <a:endParaRPr lang="en-AU" sz="900" b="0" i="0" u="none" strike="noStrike" dirty="0" smtClean="0">
                        <a:solidFill>
                          <a:schemeClr val="tx1"/>
                        </a:solidFill>
                        <a:effectLst/>
                        <a:latin typeface="+mn-lt"/>
                      </a:endParaRPr>
                    </a:p>
                    <a:p>
                      <a:pPr algn="ctr" fontAlgn="b"/>
                      <a:r>
                        <a:rPr lang="en-AU" sz="900" b="0" i="0" u="none" strike="noStrike" dirty="0" smtClean="0">
                          <a:solidFill>
                            <a:schemeClr val="tx1"/>
                          </a:solidFill>
                          <a:effectLst/>
                          <a:latin typeface="+mn-lt"/>
                        </a:rPr>
                        <a:t>(Firm Quote)</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Implementation Services</a:t>
                      </a:r>
                      <a:r>
                        <a:rPr lang="en-AU" sz="900" b="0" i="0" u="none" strike="noStrike" baseline="0" dirty="0" smtClean="0">
                          <a:solidFill>
                            <a:schemeClr val="tx1"/>
                          </a:solidFill>
                          <a:effectLst/>
                          <a:latin typeface="+mn-lt"/>
                        </a:rPr>
                        <a:t> </a:t>
                      </a:r>
                      <a:endParaRPr lang="en-AU" sz="900" b="0" i="0" u="none" strike="noStrike" baseline="0" dirty="0" smtClean="0">
                        <a:solidFill>
                          <a:schemeClr val="tx1"/>
                        </a:solidFill>
                        <a:effectLst/>
                        <a:latin typeface="+mn-lt"/>
                      </a:endParaRPr>
                    </a:p>
                    <a:p>
                      <a:pPr algn="l" fontAlgn="b"/>
                      <a:r>
                        <a:rPr lang="en-AU" sz="700" b="0" i="0" u="none" strike="noStrike" baseline="0" dirty="0" smtClean="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$16,256</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162971">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Prototype / Build / Go Live</a:t>
                      </a:r>
                      <a:endParaRPr lang="en-AU" sz="900" b="0" i="0" u="none" strike="noStrike" kern="1200" dirty="0" smtClean="0">
                        <a:solidFill>
                          <a:schemeClr val="tx1"/>
                        </a:solidFill>
                        <a:effectLst/>
                        <a:latin typeface="+mn-lt"/>
                        <a:ea typeface="+mn-ea"/>
                        <a:cs typeface="+mn-cs"/>
                      </a:endParaRPr>
                    </a:p>
                    <a:p>
                      <a:pPr marL="0" marR="0" lvl="0" indent="0" algn="l" defTabSz="914400" rtl="0" eaLnBrk="1" fontAlgn="b" latinLnBrk="0" hangingPunct="1">
                        <a:lnSpc>
                          <a:spcPct val="100000"/>
                        </a:lnSpc>
                        <a:spcBef>
                          <a:spcPts val="0"/>
                        </a:spcBef>
                        <a:spcAft>
                          <a:spcPts val="0"/>
                        </a:spcAft>
                        <a:buClrTx/>
                        <a:buSzTx/>
                        <a:buFontTx/>
                        <a:buNone/>
                        <a:defRPr/>
                      </a:pPr>
                      <a:r>
                        <a:rPr lang="en-AU" sz="800" b="0" i="0" u="none" strike="noStrike" baseline="0" dirty="0" smtClean="0">
                          <a:solidFill>
                            <a:schemeClr val="tx1"/>
                          </a:solidFill>
                          <a:effectLst/>
                          <a:latin typeface="+mn-lt"/>
                        </a:rPr>
                        <a:t>(effort – 90 hours @ $255 per hour)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$22,950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303251">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Project Management </a:t>
                      </a:r>
                      <a:r>
                        <a:rPr lang="en-AU" sz="800" b="0" i="0" u="none" strike="noStrike" baseline="0" dirty="0" smtClean="0">
                          <a:solidFill>
                            <a:schemeClr val="tx1"/>
                          </a:solidFill>
                          <a:effectLst/>
                          <a:latin typeface="+mn-lt"/>
                        </a:rPr>
                        <a:t>(effort – 60 hours @ $255 per hour)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$15,300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Integration</a:t>
                      </a:r>
                      <a:r>
                        <a:rPr lang="en-AU" sz="900" b="0" i="0" u="none" strike="noStrike" kern="1200" baseline="0" dirty="0" smtClean="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$7,076</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Testing</a:t>
                      </a:r>
                      <a:r>
                        <a:rPr lang="en-AU" sz="800" b="0" i="0" u="none" strike="noStrike" baseline="0" dirty="0" smtClean="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$6,694</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Training</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$16,256</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Data Migration</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$5,738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Sub</a:t>
                      </a:r>
                      <a:r>
                        <a:rPr lang="en-AU" sz="900" b="0" i="0" u="none" strike="noStrike" kern="1200" baseline="0" dirty="0" smtClean="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$90,270</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900" b="0" i="0" u="none" strike="noStrike" baseline="0" dirty="0" smtClean="0">
                          <a:solidFill>
                            <a:schemeClr val="tx1"/>
                          </a:solidFill>
                          <a:effectLst/>
                          <a:latin typeface="+mn-lt"/>
                        </a:rPr>
                        <a:t>(per Annum)</a:t>
                      </a:r>
                      <a:endParaRPr 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800" b="0" i="0" u="none" strike="noStrike" dirty="0" smtClean="0">
                          <a:solidFill>
                            <a:schemeClr val="tx1"/>
                          </a:solidFill>
                          <a:effectLst/>
                          <a:latin typeface="+mn-lt"/>
                        </a:rPr>
                        <a:t>-</a:t>
                      </a:r>
                      <a:r>
                        <a:rPr lang="en-AU" sz="700" b="0" i="0" u="none" strike="noStrike" dirty="0" smtClean="0">
                          <a:solidFill>
                            <a:schemeClr val="tx1"/>
                          </a:solidFill>
                          <a:effectLst/>
                          <a:latin typeface="+mn-lt"/>
                        </a:rPr>
                        <a:t>Accounting Module - GL, AP, AR and Fixed Assets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-Subscription Billing Module - Advanced Billing engine, includes subscriptions and metered (aka usage based) billing</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-Advanced Revenue Recognition including IFRS15/AASB15 requirements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-Full accounting user access(8 users/Annum)</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-CRM view and approve users(40 users/Annum)</a:t>
                      </a:r>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smtClean="0">
                          <a:solidFill>
                            <a:schemeClr val="tx1"/>
                          </a:solidFill>
                          <a:effectLst/>
                          <a:latin typeface="+mn-lt"/>
                          <a:ea typeface="+mn-ea"/>
                          <a:cs typeface="+mn-cs"/>
                        </a:rPr>
                        <a:t>$39,980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Support &amp; Maintenance</a:t>
                      </a:r>
                      <a:endParaRPr 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smtClean="0">
                          <a:solidFill>
                            <a:schemeClr val="tx1"/>
                          </a:solidFill>
                          <a:effectLst/>
                          <a:latin typeface="+mn-lt"/>
                          <a:ea typeface="+mn-ea"/>
                          <a:cs typeface="+mn-cs"/>
                        </a:rPr>
                        <a:t>TBC</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r>
                        <a:rPr lang="en-AU" sz="1000" b="1" i="0" u="none" strike="noStrike" kern="1200" baseline="0" dirty="0" smtClean="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noProof="0" dirty="0" smtClean="0">
                          <a:solidFill>
                            <a:schemeClr val="tx1"/>
                          </a:solidFill>
                          <a:effectLst/>
                          <a:latin typeface="+mn-lt"/>
                          <a:ea typeface="+mn-ea"/>
                          <a:cs typeface="+mn-cs"/>
                        </a:rPr>
                        <a:t>$130,250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FinancialForce and other add on functions such as Payroll, Expense Management System etc. </a:t>
            </a:r>
            <a:endParaRPr lang="en-AU" sz="800" dirty="0"/>
          </a:p>
          <a:p>
            <a:r>
              <a:rPr lang="en-AU" sz="800" dirty="0"/>
              <a:t>FinancialForce does not require an integration with SalesForce, hence pricing for phase 2 has not been quoted.</a:t>
            </a:r>
            <a:endParaRPr lang="en-AU" sz="800" dirty="0"/>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endParaRPr lang="en-AU" sz="800" dirty="0"/>
          </a:p>
        </p:txBody>
      </p:sp>
      <p:pic>
        <p:nvPicPr>
          <p:cNvPr id="8" name="Picture 4" descr="https://www.financialforce.com/wp-content/uploads/2017/06/FF-logo-2016-large.jpg"/>
          <p:cNvPicPr>
            <a:picLocks noChangeAspect="1" noChangeArrowheads="1"/>
          </p:cNvPicPr>
          <p:nvPr/>
        </p:nvPicPr>
        <p:blipFill>
          <a:blip r:embed="rId1" cstate="print">
            <a:extLst>
              <a:ext uri="{BEBA8EAE-BF5A-486C-A8C5-ECC9F3942E4B}">
                <a14:imgProps xmlns:a14="http://schemas.microsoft.com/office/drawing/2010/main">
                  <a14:imgLayer r:embed="rId2">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6" name="Confidential" hidden="1"/>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7" name="Public"/>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PUBLIC</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3" imgW="5715" imgH="5715" progId="TCLayout.ActiveDocument.1">
                  <p:embed/>
                </p:oleObj>
              </mc:Choice>
              <mc:Fallback>
                <p:oleObj name="think-cell Slide" r:id="rId3" imgW="5715" imgH="5715" progId="TCLayout.ActiveDocument.1">
                  <p:embed/>
                  <p:pic>
                    <p:nvPicPr>
                      <p:cNvPr id="0"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5"/>
            </p:custDataLst>
          </p:nvPr>
        </p:nvSpPr>
        <p:spPr bwMode="gray">
          <a:xfrm>
            <a:off x="0" y="0"/>
            <a:ext cx="158750" cy="158750"/>
          </a:xfrm>
          <a:prstGeom prst="rect">
            <a:avLst/>
          </a:prstGeom>
          <a:solidFill>
            <a:schemeClr val="accent3"/>
          </a:solidFill>
          <a:ln w="19050" algn="ctr">
            <a:noFill/>
            <a:miter lim="800000"/>
          </a:ln>
        </p:spPr>
        <p:txBody>
          <a:bodyPr vert="horz" wrap="none" lIns="0" tIns="0" rIns="0" bIns="0" numCol="1" spcCol="0" rtlCol="0" anchor="ctr" anchorCtr="0">
            <a:noAutofit/>
          </a:bodyPr>
          <a:lstStyle/>
          <a:p>
            <a:pPr algn="ctr" defTabSz="1219200">
              <a:spcBef>
                <a:spcPct val="0"/>
              </a:spcBef>
              <a:spcAft>
                <a:spcPct val="0"/>
              </a:spcAft>
              <a:buFont typeface="Wingdings 2" panose="05020102010507070707" pitchFamily="18" charset="2"/>
              <a:buNone/>
              <a:defRPr/>
            </a:pPr>
            <a:endParaRPr kumimoji="0" lang="en-US" sz="2000" u="none" strike="noStrike" kern="1200" cap="none" spc="0" normalizeH="0" noProof="0" dirty="0" smtClean="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smtClean="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smtClean="0"/>
              <a:t>xx</a:t>
            </a:r>
            <a:r>
              <a:rPr lang="en-AU" sz="1400" dirty="0" smtClean="0"/>
              <a:t>, </a:t>
            </a:r>
            <a:r>
              <a:rPr lang="en-AU" sz="1400" b="1" dirty="0" smtClean="0"/>
              <a:t>xx </a:t>
            </a:r>
            <a:r>
              <a:rPr lang="en-AU" sz="1400" dirty="0" smtClean="0"/>
              <a:t>and</a:t>
            </a:r>
            <a:r>
              <a:rPr lang="en-AU" sz="1400" b="1" dirty="0" smtClean="0"/>
              <a:t> xx </a:t>
            </a:r>
            <a:r>
              <a:rPr lang="en-AU" sz="1400" dirty="0" smtClean="0"/>
              <a:t>was </a:t>
            </a:r>
            <a:r>
              <a:rPr lang="en-AU" sz="1400" dirty="0"/>
              <a:t>carried out for Phase 1 (Implementation of the new financial accounting system)</a:t>
            </a:r>
            <a:endParaRPr lang="en-AU" sz="1400" dirty="0"/>
          </a:p>
          <a:p>
            <a:endParaRPr lang="en-AU" sz="1200" dirty="0"/>
          </a:p>
        </p:txBody>
      </p:sp>
      <p:graphicFrame>
        <p:nvGraphicFramePr>
          <p:cNvPr id="14" name="Table 13"/>
          <p:cNvGraphicFramePr>
            <a:graphicFrameLocks noGrp="1"/>
          </p:cNvGraphicFramePr>
          <p:nvPr/>
        </p:nvGraphicFramePr>
        <p:xfrm>
          <a:off x="1921335" y="1170146"/>
          <a:ext cx="4174667" cy="3922239"/>
        </p:xfrm>
        <a:graphic>
          <a:graphicData uri="http://schemas.openxmlformats.org/drawingml/2006/table">
            <a:tbl>
              <a:tblPr>
                <a:tableStyleId>{E8B1032C-EA38-4F05-BA0D-38AFFFC7BED3}</a:tableStyleId>
              </a:tblPr>
              <a:tblGrid>
                <a:gridCol w="1270511"/>
                <a:gridCol w="968052"/>
                <a:gridCol w="968052"/>
                <a:gridCol w="968052"/>
              </a:tblGrid>
              <a:tr h="2981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100" b="0" i="0" u="none" strike="noStrike" dirty="0" smtClean="0">
                          <a:ln>
                            <a:solidFill>
                              <a:sysClr val="windowText" lastClr="000000"/>
                            </a:solidFill>
                          </a:ln>
                          <a:solidFill>
                            <a:schemeClr val="tx1"/>
                          </a:solidFill>
                          <a:effectLst/>
                          <a:latin typeface="+mn-lt"/>
                        </a:rPr>
                        <a:t>Financial Force</a:t>
                      </a:r>
                      <a:r>
                        <a:rPr lang="en-AU" sz="1100" b="0" i="0" u="none" strike="noStrike" dirty="0" smtClean="0">
                          <a:ln>
                            <a:solidFill>
                              <a:sysClr val="windowText" lastClr="000000"/>
                            </a:solidFill>
                          </a:ln>
                          <a:solidFill>
                            <a:schemeClr val="tx1"/>
                          </a:solidFill>
                          <a:effectLst/>
                          <a:latin typeface="+mn-lt"/>
                        </a:rPr>
                        <a:t> </a:t>
                      </a:r>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Netsuite</a:t>
                      </a:r>
                      <a:endParaRPr lang="en-IN"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smtClean="0">
                          <a:ln>
                            <a:solidFill>
                              <a:sysClr val="windowText" lastClr="000000"/>
                            </a:solidFill>
                          </a:ln>
                          <a:solidFill>
                            <a:schemeClr val="tx1"/>
                          </a:solidFill>
                          <a:effectLst/>
                          <a:latin typeface="+mn-lt"/>
                          <a:ea typeface="+mn-ea"/>
                          <a:cs typeface="+mn-cs"/>
                        </a:rPr>
                        <a:t>Microsoft</a:t>
                      </a:r>
                      <a:endParaRPr lang="en-IN"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Implementation</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$15000</a:t>
                      </a:r>
                      <a:endParaRPr lang="en-IN"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$25000</a:t>
                      </a:r>
                      <a:endParaRPr lang="en-IN"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$10000</a:t>
                      </a:r>
                      <a:endParaRPr lang="en-IN"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Travel</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288529">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kern="1200" dirty="0" smtClean="0">
                          <a:solidFill>
                            <a:schemeClr val="tx1"/>
                          </a:solidFill>
                          <a:effectLst/>
                          <a:latin typeface="+mn-lt"/>
                          <a:ea typeface="+mn-ea"/>
                          <a:cs typeface="+mn-cs"/>
                        </a:rPr>
                        <a:t>Sub Total</a:t>
                      </a:r>
                      <a:endParaRPr lang="en-AU" sz="900" b="1" i="1" u="none" strike="noStrike" kern="1200" dirty="0" smtClean="0">
                        <a:solidFill>
                          <a:schemeClr val="tx1"/>
                        </a:solidFill>
                        <a:effectLst/>
                        <a:latin typeface="+mn-lt"/>
                        <a:ea typeface="+mn-ea"/>
                        <a:cs typeface="+mn-cs"/>
                      </a:endParaRP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1" i="1" u="none" strike="noStrike" kern="1200" dirty="0">
                          <a:solidFill>
                            <a:schemeClr val="tx1"/>
                          </a:solidFill>
                          <a:effectLst/>
                          <a:latin typeface="+mn-lt"/>
                          <a:ea typeface="+mn-ea"/>
                          <a:cs typeface="+mn-cs"/>
                        </a:rPr>
                        <a:t>$20000</a:t>
                      </a:r>
                      <a:endParaRPr lang="en-IN" altLang="en-AU" sz="9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$40000</a:t>
                      </a:r>
                      <a:endParaRPr lang="en-IN" alt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$20000</a:t>
                      </a:r>
                      <a:endParaRPr lang="en-IN" alt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Licencing costs</a:t>
                      </a:r>
                      <a:r>
                        <a:rPr lang="en-AU" sz="900" b="0" i="0" u="none" strike="noStrike" baseline="0" dirty="0" smtClean="0">
                          <a:solidFill>
                            <a:schemeClr val="tx1"/>
                          </a:solidFill>
                          <a:effectLst/>
                          <a:latin typeface="+mn-lt"/>
                        </a:rPr>
                        <a:t> of core finance modules</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8 x</a:t>
                      </a:r>
                      <a:r>
                        <a:rPr lang="en-AU" sz="900" b="0" i="0" u="none" strike="noStrike" kern="1200" baseline="0" dirty="0" smtClean="0">
                          <a:solidFill>
                            <a:schemeClr val="tx1"/>
                          </a:solidFill>
                          <a:effectLst/>
                          <a:latin typeface="+mn-lt"/>
                          <a:ea typeface="+mn-ea"/>
                          <a:cs typeface="+mn-cs"/>
                        </a:rPr>
                        <a:t> </a:t>
                      </a:r>
                      <a:r>
                        <a:rPr lang="en-AU" sz="900" b="0" i="0" u="none" strike="noStrike" kern="1200" dirty="0" smtClean="0">
                          <a:solidFill>
                            <a:schemeClr val="tx1"/>
                          </a:solidFill>
                          <a:effectLst/>
                          <a:latin typeface="+mn-lt"/>
                          <a:ea typeface="+mn-ea"/>
                          <a:cs typeface="+mn-cs"/>
                        </a:rPr>
                        <a:t>Finance Users</a:t>
                      </a:r>
                      <a:endParaRPr lang="en-AU" sz="900" b="0" i="0" u="none" strike="noStrike" kern="1200" dirty="0" smtClean="0">
                        <a:solidFill>
                          <a:schemeClr val="tx1"/>
                        </a:solidFill>
                        <a:effectLst/>
                        <a:latin typeface="+mn-lt"/>
                        <a:ea typeface="+mn-ea"/>
                        <a:cs typeface="+mn-cs"/>
                      </a:endParaRP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$30000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6 x KPI Dashboard Users</a:t>
                      </a:r>
                      <a:endParaRPr lang="en-AU" sz="900" b="0" i="0" u="none" strike="noStrike" kern="1200" dirty="0" smtClean="0">
                        <a:solidFill>
                          <a:schemeClr val="tx1"/>
                        </a:solidFill>
                        <a:effectLst/>
                        <a:latin typeface="+mn-lt"/>
                        <a:ea typeface="+mn-ea"/>
                        <a:cs typeface="+mn-cs"/>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rgbClr val="000000"/>
                          </a:solidFill>
                          <a:effectLst/>
                          <a:latin typeface="Verdana" panose="020B0604030504040204" pitchFamily="34" charset="0"/>
                          <a:ea typeface="+mn-ea"/>
                          <a:cs typeface="+mn-cs"/>
                        </a:rPr>
                        <a:t>$20000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endParaRPr lang="en-IN" alt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endParaRPr lang="en-IN" alt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Support</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$5000</a:t>
                      </a:r>
                      <a:endParaRPr lang="en-IN" alt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$15000</a:t>
                      </a:r>
                      <a:endParaRPr lang="en-IN" alt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r>
              <a:tr h="54668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Sand Box</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endParaRPr lang="en-IN" alt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4973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dirty="0" smtClean="0">
                          <a:solidFill>
                            <a:schemeClr val="tx1"/>
                          </a:solidFill>
                          <a:effectLst/>
                          <a:latin typeface="+mn-lt"/>
                        </a:rPr>
                        <a:t>Sub - Total</a:t>
                      </a:r>
                      <a:r>
                        <a:rPr lang="en-IN" altLang="en-AU" sz="900" b="1" i="1" u="none" strike="noStrike" dirty="0" smtClean="0">
                          <a:solidFill>
                            <a:schemeClr val="tx1"/>
                          </a:solidFill>
                          <a:effectLst/>
                          <a:latin typeface="+mn-lt"/>
                        </a:rPr>
                        <a:t>$</a:t>
                      </a:r>
                      <a:endParaRPr lang="en-IN" altLang="en-AU" sz="900" b="1" i="1" u="none" strike="noStrike" dirty="0" smtClean="0">
                        <a:solidFill>
                          <a:schemeClr val="tx1"/>
                        </a:solidFill>
                        <a:effectLst/>
                        <a:latin typeface="+mn-lt"/>
                      </a:endParaRPr>
                    </a:p>
                  </a:txBody>
                  <a:tcPr marL="45720" marR="45720" anchor="ctr">
                    <a:solidFill>
                      <a:schemeClr val="bg1">
                        <a:lumMod val="95000"/>
                      </a:schemeClr>
                    </a:solidFill>
                  </a:tcPr>
                </a:tc>
                <a:tc>
                  <a:txBody>
                    <a:bodyPr/>
                    <a:lstStyle/>
                    <a:p>
                      <a:pPr marL="0" algn="ctr" defTabSz="914400" rtl="0" eaLnBrk="1" fontAlgn="b" latinLnBrk="0" hangingPunct="1">
                        <a:spcAft>
                          <a:spcPts val="0"/>
                        </a:spcAft>
                      </a:pPr>
                      <a:r>
                        <a:rPr lang="en-IN" altLang="en-AU" sz="900" b="1" i="1" u="none" strike="noStrike" kern="1200" dirty="0">
                          <a:solidFill>
                            <a:srgbClr val="000000"/>
                          </a:solidFill>
                          <a:effectLst/>
                          <a:latin typeface="Verdana" panose="020B0604030504040204" pitchFamily="34" charset="0"/>
                          <a:ea typeface="+mn-ea"/>
                          <a:cs typeface="+mn-cs"/>
                        </a:rPr>
                        <a:t>$100000</a:t>
                      </a:r>
                      <a:endParaRPr lang="en-IN" altLang="en-AU" sz="900" b="1" i="1"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$70000</a:t>
                      </a:r>
                      <a:endParaRPr lang="en-IN" alt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$80000</a:t>
                      </a:r>
                      <a:endParaRPr lang="en-IN" alt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dirty="0">
                          <a:solidFill>
                            <a:schemeClr val="tx1"/>
                          </a:solidFill>
                          <a:effectLst/>
                          <a:latin typeface="+mn-lt"/>
                          <a:ea typeface="+mn-ea"/>
                          <a:cs typeface="+mn-cs"/>
                        </a:rPr>
                        <a:t>$120000</a:t>
                      </a:r>
                      <a:endParaRPr lang="en-IN" altLang="en-AU" sz="1000" b="1" i="0" u="none" strike="noStrike" kern="1200" baseline="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$110000</a:t>
                      </a:r>
                      <a:endParaRPr lang="en-IN" alt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$100000</a:t>
                      </a:r>
                      <a:endParaRPr lang="en-IN" alt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r>
            </a:tbl>
          </a:graphicData>
        </a:graphic>
      </p:graphicFrame>
      <p:graphicFrame>
        <p:nvGraphicFramePr>
          <p:cNvPr id="5" name="Chart 4"/>
          <p:cNvGraphicFramePr/>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1"/>
          </a:graphicData>
        </a:graphic>
      </p:graphicFrame>
      <p:sp>
        <p:nvSpPr>
          <p:cNvPr id="12" name="Text Placeholder 24"/>
          <p:cNvSpPr txBox="1"/>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endPar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1 – Implementation of the Finance Accounting System alone</a:t>
            </a:r>
            <a:endPar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endParaRPr>
          </a:p>
          <a:p>
            <a:pPr marL="171450" marR="0" lvl="0" indent="-171450" algn="l" defTabSz="1219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2 – Integration of the new accounting system with FinancialForce and other functions such as Payroll, Expense Management System etc. </a:t>
            </a:r>
            <a:endPar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endParaRPr>
          </a:p>
        </p:txBody>
      </p:sp>
      <p:sp>
        <p:nvSpPr>
          <p:cNvPr id="10" name="Text Placeholder 24"/>
          <p:cNvSpPr txBox="1"/>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r>
              <a:rPr kumimoji="0" 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Findings …</a:t>
            </a:r>
            <a:r>
              <a:rPr kumimoji="0" lang="en-AU" sz="1200" b="0" i="0" u="none" strike="noStrike" kern="1200" cap="none" spc="0" normalizeH="0" baseline="0" noProof="0" dirty="0" err="1" smtClean="0">
                <a:ln>
                  <a:noFill/>
                </a:ln>
                <a:solidFill>
                  <a:srgbClr val="575757"/>
                </a:solidFill>
                <a:effectLst/>
                <a:uLnTx/>
                <a:uFillTx/>
                <a:latin typeface="Verdana" panose="020B0604030504040204"/>
                <a:ea typeface="+mn-ea"/>
                <a:cs typeface="+mn-cs"/>
              </a:rPr>
              <a:t>xxxx</a:t>
            </a:r>
            <a:r>
              <a:rPr kumimoji="0" 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7" name="think-cell Slide" r:id="rId2" imgW="5715" imgH="5715" progId="TCLayout.ActiveDocument.1">
                  <p:embed/>
                </p:oleObj>
              </mc:Choice>
              <mc:Fallback>
                <p:oleObj name="think-cell Slide" r:id="rId2" imgW="5715" imgH="5715" progId="TCLayout.ActiveDocument.1">
                  <p:embed/>
                  <p:pic>
                    <p:nvPicPr>
                      <p:cNvPr id="0" name="Picture 5126"/>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a:t>
            </a:r>
            <a:r>
              <a:rPr lang="en-AU" sz="1600" dirty="0" smtClean="0"/>
              <a:t>outlines the next steps for implementing the most suitable solution.</a:t>
            </a:r>
            <a:endParaRPr lang="en-AU" sz="1600" dirty="0"/>
          </a:p>
          <a:p>
            <a:endParaRPr lang="en-AU" sz="1600" dirty="0"/>
          </a:p>
        </p:txBody>
      </p:sp>
      <p:sp>
        <p:nvSpPr>
          <p:cNvPr id="10" name="Rectangle 9"/>
          <p:cNvSpPr/>
          <p:nvPr>
            <p:custDataLst>
              <p:tags r:id="rId4"/>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5"/>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6"/>
            </p:custData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gridCol w="967658"/>
                <a:gridCol w="967658"/>
                <a:gridCol w="967658"/>
                <a:gridCol w="967658"/>
                <a:gridCol w="967658"/>
                <a:gridCol w="967658"/>
                <a:gridCol w="967658"/>
                <a:gridCol w="967658"/>
                <a:gridCol w="967658"/>
              </a:tblGrid>
              <a:tr h="253318">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1</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2</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3</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4</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5</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6</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7</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8</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9</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10</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1</a:t>
            </a:r>
            <a:endParaRPr lang="en-AU" sz="665" b="1" dirty="0">
              <a:solidFill>
                <a:schemeClr val="bg1"/>
              </a:solidFill>
            </a:endParaRP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2</a:t>
            </a:r>
            <a:endParaRPr lang="en-AU" sz="665" b="1" dirty="0">
              <a:solidFill>
                <a:schemeClr val="bg1"/>
              </a:solidFill>
            </a:endParaRP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5"/>
              </a:lnSpc>
            </a:pPr>
            <a:r>
              <a:rPr lang="en-AU" sz="665" b="1" dirty="0" smtClean="0">
                <a:solidFill>
                  <a:schemeClr val="bg1"/>
                </a:solidFill>
              </a:rPr>
              <a:t>Weekly Leads Meeting</a:t>
            </a:r>
            <a:endParaRPr lang="en-AU" sz="665" b="1" dirty="0">
              <a:solidFill>
                <a:schemeClr val="bg1"/>
              </a:solidFill>
            </a:endParaRP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3</a:t>
            </a:r>
            <a:endParaRPr lang="en-AU" sz="665" b="1" dirty="0">
              <a:solidFill>
                <a:schemeClr val="bg1"/>
              </a:solidFill>
            </a:endParaRPr>
          </a:p>
        </p:txBody>
      </p:sp>
      <p:sp>
        <p:nvSpPr>
          <p:cNvPr id="18" name="Diamond 17"/>
          <p:cNvSpPr/>
          <p:nvPr>
            <p:custDataLst>
              <p:tags r:id="rId7"/>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8"/>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endParaRPr lang="en-AU" sz="900" dirty="0"/>
          </a:p>
        </p:txBody>
      </p:sp>
      <p:sp>
        <p:nvSpPr>
          <p:cNvPr id="20" name="Diamond 19"/>
          <p:cNvSpPr/>
          <p:nvPr>
            <p:custDataLst>
              <p:tags r:id="rId9"/>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10"/>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smtClean="0"/>
              <a:t>Project status</a:t>
            </a:r>
            <a:endParaRPr lang="en-AU" sz="900" dirty="0" smtClean="0"/>
          </a:p>
          <a:p>
            <a:r>
              <a:rPr lang="en-AU" sz="900" dirty="0" smtClean="0"/>
              <a:t>meeting</a:t>
            </a:r>
            <a:endParaRPr lang="en-AU" sz="900" dirty="0"/>
          </a:p>
        </p:txBody>
      </p:sp>
      <p:cxnSp>
        <p:nvCxnSpPr>
          <p:cNvPr id="35" name="Straight Connector 34"/>
          <p:cNvCxnSpPr/>
          <p:nvPr>
            <p:custDataLst>
              <p:tags r:id="rId11"/>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2"/>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3"/>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4"/>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5"/>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6"/>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7"/>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8"/>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9"/>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20"/>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1"/>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rgbClr val="53565A"/>
                </a:solidFill>
              </a:rPr>
              <a:t>Phase</a:t>
            </a:r>
            <a:endParaRPr lang="en-AU" sz="665" b="1" dirty="0">
              <a:solidFill>
                <a:srgbClr val="53565A"/>
              </a:solidFill>
            </a:endParaRPr>
          </a:p>
        </p:txBody>
      </p:sp>
      <p:sp>
        <p:nvSpPr>
          <p:cNvPr id="68" name="Text Placeholder 4"/>
          <p:cNvSpPr>
            <a:spLocks noGrp="1"/>
          </p:cNvSpPr>
          <p:nvPr>
            <p:ph type="body" sz="quarter" idx="4294967295"/>
          </p:nvPr>
        </p:nvSpPr>
        <p:spPr>
          <a:xfrm>
            <a:off x="460866" y="1937499"/>
            <a:ext cx="10563508" cy="2615925"/>
          </a:xfrm>
        </p:spPr>
        <p:txBody>
          <a:bodyPr/>
          <a:lstStyle/>
          <a:p>
            <a:r>
              <a:rPr lang="en-IN" altLang="en-AU" b="0" dirty="0"/>
              <a:t>Implementa																																.	&gt;&gt;&gt;&gt;&gt;&gt;&gt;&gt;&gt;&gt;&gt;&gt;&gt;&gt;&gt;&gt;&gt;&gt;&gt;&gt;&gt;&gt;&gt;&gt;&gt;&gt;&gt;&gt;&gt;&gt;&gt;&gt;&gt;&gt;					&gt;&gt;&gt;&gt;&gt;&gt;&gt;&gt;&gt;&gt;&gt;&gt;&gt;&gt;&gt;&gt;&gt;&gt;&gt;&gt;&gt;&gt;&gt;&gt;&gt;&gt;&gt;&gt;&gt;&gt;&gt;&gt;&gt;&gt;&gt;&gt;&gt;&gt;&gt;&gt;&gt;&gt;&gt;</a:t>
            </a:r>
            <a:endParaRPr lang="en-IN" altLang="en-AU" b="0" dirty="0"/>
          </a:p>
          <a:p>
            <a:r>
              <a:rPr lang="en-IN" altLang="en-AU" b="0" dirty="0"/>
              <a:t>                       &gt;&gt;&gt;&gt;&gt;&gt;&gt;&gt;&gt;&gt;&gt;&gt;&gt;&gt;&gt;&gt;&gt;&gt;&gt;&gt;&gt;&gt;&gt;&gt;&gt;&gt;&gt;&gt;&gt;&gt;&gt;&gt;&gt;&gt;&gt;&gt;&gt;&gt;&gt;&gt;&gt;&gt;&gt;&gt;&gt;&gt;&gt;&gt;&gt;&gt;&gt;&gt;&gt;&gt;</a:t>
            </a:r>
            <a:endParaRPr lang="en-IN" altLang="en-AU" b="0" dirty="0"/>
          </a:p>
          <a:p>
            <a:r>
              <a:rPr lang="en-IN" altLang="en-AU" b="0" dirty="0"/>
              <a:t>	&gt;&gt;&gt;&gt;&gt;&gt;&gt;&gt;&gt;&gt;&gt;&gt;&gt;&gt;&gt;&gt;&gt;&gt;&gt;&gt;&gt;&gt;&gt;&gt;&gt;&gt;&gt;&gt;&gt;&gt;&gt;&gt;&gt;&gt;&gt;&gt;&gt;&gt;&gt;&gt;&gt;&gt;&gt;&gt;&gt;&gt;&gt;&gt;&gt;&gt;&gt;&gt;&gt;&gt;&gt;&gt;&gt;&gt;&gt;&gt;&gt;&gt;&gt;&gt;&gt;&gt;					</a:t>
            </a:r>
            <a:endParaRPr lang="en-IN" altLang="en-AU" b="0" dirty="0"/>
          </a:p>
        </p:txBody>
      </p:sp>
      <p:sp>
        <p:nvSpPr>
          <p:cNvPr id="34" name="Title 1"/>
          <p:cNvSpPr>
            <a:spLocks noGrp="1"/>
          </p:cNvSpPr>
          <p:nvPr>
            <p:ph type="title"/>
          </p:nvPr>
        </p:nvSpPr>
        <p:spPr/>
        <p:txBody>
          <a:bodyPr/>
          <a:lstStyle/>
          <a:p>
            <a:r>
              <a:rPr lang="en-US" dirty="0" smtClean="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67" name="TextBox 66"/>
          <p:cNvSpPr txBox="1"/>
          <p:nvPr>
            <p:custDataLst>
              <p:tags r:id="rId22"/>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AU" sz="1400" b="1" i="0" u="none" strike="noStrike" kern="1200" cap="none" spc="0" normalizeH="0" baseline="0" noProof="0" dirty="0" smtClean="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endPar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200"/>
              <a:r>
                <a:rPr kumimoji="0" lang="en-AU" sz="1000" b="1" i="0" u="none" strike="noStrike" kern="1200" cap="none" spc="0" normalizeH="0" baseline="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Finalise</a:t>
              </a:r>
              <a:r>
                <a:rPr kumimoji="0" lang="en-AU" sz="1000" b="1" i="0" u="none" strike="noStrike" kern="1200" cap="none" spc="0" normalizeH="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a:t>
              </a:r>
              <a:r>
                <a:rPr lang="en-AU" sz="1000" b="1" dirty="0" smtClean="0">
                  <a:solidFill>
                    <a:srgbClr val="86BC25">
                      <a:lumMod val="75000"/>
                    </a:srgbClr>
                  </a:solidFill>
                  <a:ea typeface="Open Sans" panose="020B0606030504020204" pitchFamily="34" charset="0"/>
                  <a:cs typeface="Open Sans" panose="020B0606030504020204" pitchFamily="34" charset="0"/>
                </a:rPr>
                <a:t>Negotiation with selected vendor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200" rtl="0" eaLnBrk="1" fontAlgn="auto" latinLnBrk="0" hangingPunct="1">
                <a:lnSpc>
                  <a:spcPct val="100000"/>
                </a:lnSpc>
                <a:spcBef>
                  <a:spcPts val="0"/>
                </a:spcBef>
                <a:spcAft>
                  <a:spcPts val="600"/>
                </a:spcAft>
                <a:buClrTx/>
                <a:buSzTx/>
                <a:buFontTx/>
                <a:buNone/>
                <a:defRPr/>
              </a:pPr>
              <a:r>
                <a:rPr lang="en-AU" sz="1000" b="1" dirty="0" smtClean="0">
                  <a:solidFill>
                    <a:srgbClr val="86BC25">
                      <a:lumMod val="75000"/>
                    </a:srgbClr>
                  </a:solidFill>
                  <a:latin typeface="Verdana" panose="020B0604030504040204"/>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8"/>
          </p:nvPr>
        </p:nvSpPr>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endParaRPr lang="en-AU" sz="1400" dirty="0"/>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gridCol w="1379424"/>
                <a:gridCol w="1461520"/>
                <a:gridCol w="1420472"/>
              </a:tblGrid>
              <a:tr h="507961">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tr>
              <a:tr h="25658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smtClean="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tr>
            </a:tbl>
          </a:graphicData>
        </a:graphic>
      </p:graphicFrame>
      <p:pic>
        <p:nvPicPr>
          <p:cNvPr id="78" name="Picture 77"/>
          <p:cNvPicPr>
            <a:picLocks noChangeAspect="1"/>
          </p:cNvPicPr>
          <p:nvPr/>
        </p:nvPicPr>
        <p:blipFill>
          <a:blip r:embed="rId1">
            <a:extLst>
              <a:ext uri="{BEBA8EAE-BF5A-486C-A8C5-ECC9F3942E4B}">
                <a14:imgProps xmlns:a14="http://schemas.microsoft.com/office/drawing/2010/main">
                  <a14:imgLayer r:embed="rId2">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5923280" y="1954530"/>
            <a:ext cx="1193800" cy="392430"/>
          </a:xfrm>
          <a:prstGeom prst="rect">
            <a:avLst/>
          </a:prstGeom>
        </p:spPr>
      </p:pic>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gridCol w="2746622"/>
                <a:gridCol w="1379424"/>
                <a:gridCol w="1461520"/>
                <a:gridCol w="1420472"/>
              </a:tblGrid>
              <a:tr h="403452">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smtClean="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NETSUITE</a:t>
                      </a:r>
                      <a:endParaRPr lang="en-IN"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r>
              <a:tr h="256585">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a:t>
                      </a:r>
                      <a:r>
                        <a:rPr lang="en-AU" sz="1000" u="none" strike="noStrike" baseline="0" dirty="0" smtClean="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General</a:t>
                      </a:r>
                      <a:r>
                        <a:rPr lang="en-AU" sz="1000" u="none" strike="noStrike" baseline="0" dirty="0" smtClean="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7889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bl>
          </a:graphicData>
        </a:graphic>
      </p:graphicFrame>
      <p:pic>
        <p:nvPicPr>
          <p:cNvPr id="22"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800050"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endParaRPr lang="en-AU" sz="800" dirty="0">
              <a:solidFill>
                <a:schemeClr val="tx1">
                  <a:lumMod val="65000"/>
                  <a:lumOff val="35000"/>
                </a:schemeClr>
              </a:solidFill>
            </a:endParaRPr>
          </a:p>
        </p:txBody>
      </p:sp>
      <p:pic>
        <p:nvPicPr>
          <p:cNvPr id="29" name="Picture 8" descr="https://upload.wikimedia.org/wikipedia/commons/thumb/9/96/Microsoft_logo_%282012%29.svg/1280px-Microsoft_logo_%282012%29.svg.png"/>
          <p:cNvPicPr>
            <a:picLocks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324725" y="2020570"/>
            <a:ext cx="1221105" cy="2603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www.financialforce.com/wp-content/uploads/2017/06/FF-logo-2016-large.jpg"/>
          <p:cNvPicPr>
            <a:picLocks noChangeAspect="1" noChangeArrowheads="1"/>
          </p:cNvPicPr>
          <p:nvPr>
            <p:ph type="pic" sz="quarter" idx="13"/>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800465" y="3112770"/>
            <a:ext cx="1163955" cy="215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upload.wikimedia.org/wikipedia/commons/thumb/9/96/Microsoft_logo_%282012%29.svg/1280px-Microsoft_logo_%282012%29.svg.png"/>
          <p:cNvPicPr>
            <a:picLocks noChangeAspect="1" noChangeArrowheads="1"/>
          </p:cNvPicPr>
          <p:nvPr>
            <p:ph idx="16"/>
          </p:nvPr>
        </p:nvPicPr>
        <p:blipFill>
          <a:blip r:embed="rId5">
            <a:extLst>
              <a:ext uri="{28A0092B-C50C-407E-A947-70E740481C1C}">
                <a14:useLocalDpi xmlns:a14="http://schemas.microsoft.com/office/drawing/2010/main" val="0"/>
              </a:ext>
            </a:extLst>
          </a:blip>
          <a:srcRect/>
          <a:stretch>
            <a:fillRect/>
          </a:stretch>
        </p:blipFill>
        <p:spPr bwMode="auto">
          <a:xfrm>
            <a:off x="7392035" y="3094355"/>
            <a:ext cx="1086485" cy="234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endParaRPr lang="en-AU" sz="1400" dirty="0"/>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nvGraphicFramePr>
        <p:xfrm>
          <a:off x="2067316" y="1875034"/>
          <a:ext cx="8053676" cy="2877943"/>
        </p:xfrm>
        <a:graphic>
          <a:graphicData uri="http://schemas.openxmlformats.org/drawingml/2006/table">
            <a:tbl>
              <a:tblPr>
                <a:tableStyleId>{E8B1032C-EA38-4F05-BA0D-38AFFFC7BED3}</a:tableStyleId>
              </a:tblPr>
              <a:tblGrid>
                <a:gridCol w="1045638"/>
                <a:gridCol w="2746622"/>
                <a:gridCol w="1379424"/>
                <a:gridCol w="1461520"/>
                <a:gridCol w="1420472"/>
              </a:tblGrid>
              <a:tr h="521294">
                <a:tc gridSpan="2">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cPr/>
                </a:tc>
                <a:tc>
                  <a:txBody>
                    <a:bodyPr/>
                    <a:lstStyle/>
                    <a:p>
                      <a:pPr algn="ctr" fontAlgn="b"/>
                      <a:r>
                        <a:rPr lang="en-IN" altLang="en-AU" sz="1100" b="0" i="0" u="none" strike="noStrike" dirty="0">
                          <a:ln>
                            <a:solidFill>
                              <a:sysClr val="windowText" lastClr="000000"/>
                            </a:solidFill>
                          </a:ln>
                          <a:solidFill>
                            <a:schemeClr val="tx1"/>
                          </a:solidFill>
                          <a:effectLst/>
                          <a:latin typeface="+mn-lt"/>
                        </a:rPr>
                        <a:t>MICROSOFT</a:t>
                      </a:r>
                      <a:endParaRPr lang="en-IN"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NETSUITE</a:t>
                      </a:r>
                      <a:endParaRPr lang="en-IN"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100" b="0" i="0" u="none" strike="noStrike" dirty="0">
                          <a:ln>
                            <a:solidFill>
                              <a:sysClr val="windowText" lastClr="000000"/>
                            </a:solidFill>
                          </a:ln>
                          <a:solidFill>
                            <a:schemeClr val="tx1"/>
                          </a:solidFill>
                          <a:effectLst/>
                          <a:latin typeface="+mn-lt"/>
                        </a:rPr>
                        <a:t>FINANCIAL </a:t>
                      </a:r>
                      <a:endParaRPr lang="en-IN" altLang="en-AU" sz="1100" b="0" i="0" u="none" strike="noStrike" dirty="0">
                        <a:ln>
                          <a:solidFill>
                            <a:sysClr val="windowText" lastClr="000000"/>
                          </a:solidFill>
                        </a:ln>
                        <a:solidFill>
                          <a:schemeClr val="tx1"/>
                        </a:solidFill>
                        <a:effectLst/>
                        <a:latin typeface="+mn-lt"/>
                      </a:endParaRPr>
                    </a:p>
                    <a:p>
                      <a:pPr algn="ctr" fontAlgn="b"/>
                      <a:r>
                        <a:rPr lang="en-IN" altLang="en-AU" sz="1100" b="0" i="0" u="none" strike="noStrike" dirty="0">
                          <a:ln>
                            <a:solidFill>
                              <a:sysClr val="windowText" lastClr="000000"/>
                            </a:solidFill>
                          </a:ln>
                          <a:solidFill>
                            <a:schemeClr val="tx1"/>
                          </a:solidFill>
                          <a:effectLst/>
                          <a:latin typeface="+mn-lt"/>
                        </a:rPr>
                        <a:t>FORCE</a:t>
                      </a:r>
                      <a:endParaRPr lang="en-IN" alt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smtClean="0">
                          <a:solidFill>
                            <a:schemeClr val="tx1"/>
                          </a:solidFill>
                          <a:effectLst/>
                          <a:latin typeface="+mn-l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cPr marL="9525" marR="9525" marT="9525" marB="0" anchor="b"/>
                </a:tc>
                <a:tc hMerge="1">
                  <a:tcPr marL="9525" marR="9525" marT="9525" marB="0" anchor="b"/>
                </a:tc>
                <a:tc hMerge="1">
                  <a:tcPr marL="9525" marR="9525" marT="9525" marB="0" anchor="b"/>
                </a:tc>
                <a:tc hMerge="1">
                  <a:tcPr marL="9525" marR="9525" marT="9525" marB="0" anchor="b"/>
                </a:tc>
              </a:tr>
              <a:tr h="375499">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smtClean="0">
                          <a:solidFill>
                            <a:schemeClr val="tx1"/>
                          </a:solidFill>
                          <a:effectLst/>
                          <a:latin typeface="+mn-lt"/>
                          <a:ea typeface="+mn-ea"/>
                          <a:cs typeface="+mn-cs"/>
                        </a:rPr>
                        <a:t>Use Cases</a:t>
                      </a:r>
                      <a:endParaRPr lang="en-AU" sz="1200" b="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MICROSOFT</a:t>
                      </a:r>
                      <a:endParaRPr lang="en-IN"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NETSUITE</a:t>
                      </a:r>
                      <a:endParaRPr lang="en-IN"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FINANCIAL FORCE</a:t>
                      </a:r>
                      <a:endParaRPr lang="en-IN"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r>
              <a:tr h="263320">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smtClean="0">
                          <a:solidFill>
                            <a:schemeClr val="tx1"/>
                          </a:solidFill>
                          <a:effectLst/>
                          <a:latin typeface="+mn-l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smtClean="0">
                          <a:solidFill>
                            <a:schemeClr val="tx1"/>
                          </a:solidFill>
                          <a:effectLst/>
                          <a:latin typeface="+mn-lt"/>
                        </a:rPr>
                        <a:t>Consolidation</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8621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u="none" strike="noStrike" kern="1200" cap="none" spc="0" normalizeH="0" baseline="0" noProof="0" dirty="0" smtClean="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endParaRPr lang="en-AU" sz="800" b="1"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endParaRPr lang="en-AU" sz="800"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endParaRPr lang="en-AU" sz="800"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endParaRPr lang="en-AU" sz="800" dirty="0">
              <a:solidFill>
                <a:schemeClr val="tx1">
                  <a:lumMod val="65000"/>
                  <a:lumOff val="35000"/>
                </a:schemeClr>
              </a:solidFill>
            </a:endParaRPr>
          </a:p>
        </p:txBody>
      </p:sp>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endParaRPr lang="en-AU" sz="8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endParaRPr lang="en-US" sz="1400" dirty="0"/>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gridCol w="1224646"/>
                <a:gridCol w="1142997"/>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 ERP with G/L, </a:t>
                      </a:r>
                      <a:endParaRPr lang="en-AU" sz="900" b="0" dirty="0" smtClean="0">
                        <a:solidFill>
                          <a:schemeClr val="tx2"/>
                        </a:solidFill>
                        <a:latin typeface="+mn-lt"/>
                        <a:ea typeface="Open Sans" panose="020B0606030504020204" pitchFamily="34" charset="0"/>
                        <a:cs typeface="Open Sans" panose="020B0606030504020204" pitchFamily="34" charset="0"/>
                      </a:endParaRPr>
                    </a:p>
                    <a:p>
                      <a:pPr algn="ctr"/>
                      <a:r>
                        <a:rPr lang="en-AU" sz="900" b="0" dirty="0" smtClean="0">
                          <a:solidFill>
                            <a:schemeClr val="tx2"/>
                          </a:solidFill>
                          <a:latin typeface="+mn-lt"/>
                          <a:ea typeface="Open Sans" panose="020B0606030504020204" pitchFamily="34" charset="0"/>
                          <a:cs typeface="Open Sans" panose="020B0606030504020204" pitchFamily="34" charset="0"/>
                        </a:rPr>
                        <a:t>AP, AR</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i="0" kern="1200" dirty="0" smtClean="0">
                          <a:solidFill>
                            <a:schemeClr val="tx2"/>
                          </a:solidFill>
                          <a:latin typeface="+mn-lt"/>
                          <a:ea typeface="Open Sans" panose="020B0606030504020204" pitchFamily="34" charset="0"/>
                          <a:cs typeface="Open Sans" panose="020B0606030504020204" pitchFamily="34" charset="0"/>
                        </a:rPr>
                        <a:t>Expense Allocations </a:t>
                      </a:r>
                      <a:endParaRPr lang="en-AU" sz="900" b="0" i="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Amortization Schedules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Automated Contract Renewals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Multiple Contract Support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Acquire, Depreciate, Dispose and Revalue assets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Depreciation Management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Real Time Asset Reporting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endParaRPr lang="en-AU" sz="1200" b="1" dirty="0">
              <a:solidFill>
                <a:schemeClr val="bg1"/>
              </a:solidFill>
              <a:latin typeface="+mj-lt"/>
              <a:ea typeface="Open Sans" panose="020B0606030504020204" pitchFamily="34" charset="0"/>
              <a:cs typeface="Open Sans" panose="020B0606030504020204" pitchFamily="34" charset="0"/>
            </a:endParaRPr>
          </a:p>
        </p:txBody>
      </p:sp>
      <p:sp>
        <p:nvSpPr>
          <p:cNvPr id="18" name="Rectangle 17"/>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endPar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gridCol w="1284365"/>
                <a:gridCol w="1198734"/>
              </a:tblGrid>
              <a:tr h="661693">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r>
              <a:tr h="700530">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Metrics for individual company and consolidated level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Revenue Forecasting</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900" b="1" kern="1200" noProof="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Multiple subsidiaries, business units and legal entities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Configurable Tax Engine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Purchase Order</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Cash Management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Financial Reporting</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pic>
        <p:nvPicPr>
          <p:cNvPr id="27" name="Picture 26"/>
          <p:cNvPicPr>
            <a:picLocks noChangeAspect="1"/>
          </p:cNvPicPr>
          <p:nvPr/>
        </p:nvPicPr>
        <p:blipFill>
          <a:blip r:embed="rId1"/>
          <a:stretch>
            <a:fillRect/>
          </a:stretch>
        </p:blipFill>
        <p:spPr>
          <a:xfrm>
            <a:off x="3335783" y="1805321"/>
            <a:ext cx="1043394" cy="342841"/>
          </a:xfrm>
          <a:prstGeom prst="rect">
            <a:avLst/>
          </a:prstGeom>
        </p:spPr>
      </p:pic>
      <p:pic>
        <p:nvPicPr>
          <p:cNvPr id="29" name="Picture 28"/>
          <p:cNvPicPr>
            <a:picLocks noChangeAspect="1"/>
          </p:cNvPicPr>
          <p:nvPr/>
        </p:nvPicPr>
        <p:blipFill>
          <a:blip r:embed="rId1"/>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32993" y="1850325"/>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ZmMGRfm4rEuqYCQasiUWjg"/>
</p:tagLst>
</file>

<file path=ppt/tags/tag11.xml><?xml version="1.0" encoding="utf-8"?>
<p:tagLst xmlns:p="http://schemas.openxmlformats.org/presentationml/2006/main">
  <p:tag name="THINKCELLSHAPEDONOTDELETE" val="pSmm7uRiUtU.JmH98qLiGsA"/>
</p:tagLst>
</file>

<file path=ppt/tags/tag12.xml><?xml version="1.0" encoding="utf-8"?>
<p:tagLst xmlns:p="http://schemas.openxmlformats.org/presentationml/2006/main">
  <p:tag name="THINKCELLSHAPEDONOTDELETE" val="p9rkHjFU.jU2k2OzQ8PDQFA"/>
</p:tagLst>
</file>

<file path=ppt/tags/tag13.xml><?xml version="1.0" encoding="utf-8"?>
<p:tagLst xmlns:p="http://schemas.openxmlformats.org/presentationml/2006/main">
  <p:tag name="THINKCELLSHAPEDONOTDELETE" val="psnQemyh5tkKEejMZezUyNA"/>
</p:tagLst>
</file>

<file path=ppt/tags/tag14.xml><?xml version="1.0" encoding="utf-8"?>
<p:tagLst xmlns:p="http://schemas.openxmlformats.org/presentationml/2006/main">
  <p:tag name="THINKCELLSHAPEDONOTDELETE" val="pvD95b_2NFE2syNZCyTEeBQ"/>
</p:tagLst>
</file>

<file path=ppt/tags/tag15.xml><?xml version="1.0" encoding="utf-8"?>
<p:tagLst xmlns:p="http://schemas.openxmlformats.org/presentationml/2006/main">
  <p:tag name="THINKCELLSHAPEDONOTDELETE" val="pOubzxuPKG02WHX_7p63NhQ"/>
</p:tagLst>
</file>

<file path=ppt/tags/tag16.xml><?xml version="1.0" encoding="utf-8"?>
<p:tagLst xmlns:p="http://schemas.openxmlformats.org/presentationml/2006/main">
  <p:tag name="THINKCELLSHAPEDONOTDELETE" val="pOubzxuPKG02WHX_7p63NhQ"/>
</p:tagLst>
</file>

<file path=ppt/tags/tag17.xml><?xml version="1.0" encoding="utf-8"?>
<p:tagLst xmlns:p="http://schemas.openxmlformats.org/presentationml/2006/main">
  <p:tag name="THINKCELLSHAPEDONOTDELETE" val="pvD95b_2NFE2syNZCyTEeBQ"/>
</p:tagLst>
</file>

<file path=ppt/tags/tag18.xml><?xml version="1.0" encoding="utf-8"?>
<p:tagLst xmlns:p="http://schemas.openxmlformats.org/presentationml/2006/main">
  <p:tag name="THINKCELLSHAPEDONOTDELETE" val="pOubzxuPKG02WHX_7p63NhQ"/>
</p:tagLst>
</file>

<file path=ppt/tags/tag19.xml><?xml version="1.0" encoding="utf-8"?>
<p:tagLst xmlns:p="http://schemas.openxmlformats.org/presentationml/2006/main">
  <p:tag name="THINKCELLSHAPEDONOTDELETE" val="pOubzxuPKG02WHX_7p63NhQ"/>
</p:tagLst>
</file>

<file path=ppt/tags/tag2.xml><?xml version="1.0" encoding="utf-8"?>
<p:tagLst xmlns:p="http://schemas.openxmlformats.org/presentationml/2006/main">
  <p:tag name="THINKCELLSHAPEDONOTDELETE" val="tCheeVWQrS6K2Fdi6IESCtA"/>
</p:tagLst>
</file>

<file path=ppt/tags/tag20.xml><?xml version="1.0" encoding="utf-8"?>
<p:tagLst xmlns:p="http://schemas.openxmlformats.org/presentationml/2006/main">
  <p:tag name="THINKCELLSHAPEDONOTDELETE" val="pvD95b_2NFE2syNZCyTEeBQ"/>
</p:tagLst>
</file>

<file path=ppt/tags/tag21.xml><?xml version="1.0" encoding="utf-8"?>
<p:tagLst xmlns:p="http://schemas.openxmlformats.org/presentationml/2006/main">
  <p:tag name="THINKCELLSHAPEDONOTDELETE" val="pvD95b_2NFE2syNZCyTEeBQ"/>
</p:tagLst>
</file>

<file path=ppt/tags/tag22.xml><?xml version="1.0" encoding="utf-8"?>
<p:tagLst xmlns:p="http://schemas.openxmlformats.org/presentationml/2006/main">
  <p:tag name="THINKCELLSHAPEDONOTDELETE" val="pvD95b_2NFE2syNZCyTEeBQ"/>
</p:tagLst>
</file>

<file path=ppt/tags/tag23.xml><?xml version="1.0" encoding="utf-8"?>
<p:tagLst xmlns:p="http://schemas.openxmlformats.org/presentationml/2006/main">
  <p:tag name="THINKCELLSHAPEDONOTDELETE" val="pvD95b_2NFE2syNZCyTEeBQ"/>
</p:tagLst>
</file>

<file path=ppt/tags/tag24.xml><?xml version="1.0" encoding="utf-8"?>
<p:tagLst xmlns:p="http://schemas.openxmlformats.org/presentationml/2006/main">
  <p:tag name="THINKCELLSHAPEDONOTDELETE" val="pvD95b_2NFE2syNZCyTEeBQ"/>
</p:tagLst>
</file>

<file path=ppt/tags/tag25.xml><?xml version="1.0" encoding="utf-8"?>
<p:tagLst xmlns:p="http://schemas.openxmlformats.org/presentationml/2006/main">
  <p:tag name="THINKCELLSHAPEDONOTDELETE" val="pUMSnXMcyWU6PLMGUzHtFbA"/>
</p:tagLst>
</file>

<file path=ppt/tags/tag26.xml><?xml version="1.0" encoding="utf-8"?>
<p:tagLst xmlns:p="http://schemas.openxmlformats.org/presentationml/2006/main">
  <p:tag name="TEMPLAFYSLIDEID" val="636286312872347766"/>
</p:tagLst>
</file>

<file path=ppt/tags/tag27.xml><?xml version="1.0" encoding="utf-8"?>
<p:tagLst xmlns:p="http://schemas.openxmlformats.org/presentationml/2006/main">
  <p:tag name="THINKCELLUNDODONOTDELETE" val="0"/>
</p:tagLst>
</file>

<file path=ppt/tags/tag3.xml><?xml version="1.0" encoding="utf-8"?>
<p:tagLst xmlns:p="http://schemas.openxmlformats.org/presentationml/2006/main">
  <p:tag name="TEMPLAFYSLIDEID" val="636286312820941863"/>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PPkFOdfQQmeT.hW6yJTT0A"/>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pZK4cFUID00q1F56rNrMIvw"/>
</p:tagLst>
</file>

<file path=ppt/tags/tag8.xml><?xml version="1.0" encoding="utf-8"?>
<p:tagLst xmlns:p="http://schemas.openxmlformats.org/presentationml/2006/main">
  <p:tag name="THINKCELLSHAPEDONOTDELETE" val="pds9tbQbCFEOip0LQzD18nA"/>
</p:tagLst>
</file>

<file path=ppt/tags/tag9.xml><?xml version="1.0" encoding="utf-8"?>
<p:tagLst xmlns:p="http://schemas.openxmlformats.org/presentationml/2006/main">
  <p:tag name="THINKCELLSHAPEDONOTDELETE" val="pEQ12kDLQyk6.uqCuZnf8Iw"/>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anose="05020102010507070707"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27961</Words>
  <Application>WPS Presentation</Application>
  <PresentationFormat>Widescreen</PresentationFormat>
  <Paragraphs>1250</Paragraphs>
  <Slides>21</Slides>
  <Notes>19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9" baseType="lpstr">
      <vt:lpstr>Arial</vt:lpstr>
      <vt:lpstr>SimSun</vt:lpstr>
      <vt:lpstr>Wingdings</vt:lpstr>
      <vt:lpstr>Wingdings 2</vt:lpstr>
      <vt:lpstr>Arial</vt:lpstr>
      <vt:lpstr>Verdana</vt:lpstr>
      <vt:lpstr>Open Sans</vt:lpstr>
      <vt:lpstr>Times New Roman</vt:lpstr>
      <vt:lpstr>Segoe UI Light</vt:lpstr>
      <vt:lpstr>Segoe Print</vt:lpstr>
      <vt:lpstr>Verdana</vt:lpstr>
      <vt:lpstr>Microsoft YaHei</vt:lpstr>
      <vt:lpstr>Arial Unicode MS</vt:lpstr>
      <vt:lpstr>Calibri</vt:lpstr>
      <vt:lpstr>Deloitte_US_Onscreen</vt:lpstr>
      <vt:lpstr>TCLayout.ActiveDocument.1</vt:lpstr>
      <vt:lpstr>TCLayout.ActiveDocument.1</vt:lpstr>
      <vt:lpstr>TCLayout.ActiveDocument.1</vt:lpstr>
      <vt:lpstr>Inside Sherpa – Digital Internship</vt:lpstr>
      <vt:lpstr>Targeted Vendors for Further Assessment</vt:lpstr>
      <vt:lpstr>Evaluation | Commercials – Final Offer – Phase 1 only</vt:lpstr>
      <vt:lpstr>Next Steps | Implementation Plan</vt:lpstr>
      <vt:lpstr>PowerPoint 演示文稿</vt:lpstr>
      <vt:lpstr>RFP Evaluation | Functional Requirements </vt:lpstr>
      <vt:lpstr>RFP Evaluation | Use Cases</vt:lpstr>
      <vt:lpstr>Scope of Service - Comparison</vt:lpstr>
      <vt:lpstr>PowerPoint 演示文稿</vt:lpstr>
      <vt:lpstr>Provider High Level Assessment</vt:lpstr>
      <vt:lpstr>Provider High Level Assessment</vt:lpstr>
      <vt:lpstr>Provider High Level Assessment</vt:lpstr>
      <vt:lpstr>Provider High Level Assessment</vt:lpstr>
      <vt:lpstr>PowerPoint 演示文稿</vt:lpstr>
      <vt:lpstr>RFP Evaluation | Commercials – Summary </vt:lpstr>
      <vt:lpstr>RFP Evaluation | Commercials – NETSUITE</vt:lpstr>
      <vt:lpstr>Pricing Assumptions</vt:lpstr>
      <vt:lpstr>RFP Evaluation | Commercials – ORACLE</vt:lpstr>
      <vt:lpstr>Pricing Assumptions</vt:lpstr>
      <vt:lpstr>RFP Evaluation | Commercials – FinancialForce</vt:lpstr>
      <vt:lpstr>PowerPoint 演示文稿</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Siddhant</cp:lastModifiedBy>
  <cp:revision>18</cp:revision>
  <dcterms:created xsi:type="dcterms:W3CDTF">2019-03-28T23:50:00Z</dcterms:created>
  <dcterms:modified xsi:type="dcterms:W3CDTF">2020-07-19T05:03:46Z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