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480" r:id="rId3"/>
    <p:sldId id="592" r:id="rId4"/>
    <p:sldId id="594" r:id="rId5"/>
    <p:sldId id="612" r:id="rId6"/>
    <p:sldId id="595" r:id="rId7"/>
    <p:sldId id="600" r:id="rId8"/>
    <p:sldId id="602" r:id="rId9"/>
    <p:sldId id="601" r:id="rId10"/>
    <p:sldId id="597" r:id="rId11"/>
    <p:sldId id="596" r:id="rId12"/>
    <p:sldId id="598" r:id="rId13"/>
    <p:sldId id="603" r:id="rId14"/>
    <p:sldId id="604" r:id="rId15"/>
    <p:sldId id="599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593" r:id="rId24"/>
    <p:sldId id="482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9A2"/>
    <a:srgbClr val="07A98A"/>
    <a:srgbClr val="01055F"/>
    <a:srgbClr val="FFFF1D"/>
    <a:srgbClr val="E64310"/>
    <a:srgbClr val="744500"/>
    <a:srgbClr val="FFFFCD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/>
    <p:restoredTop sz="94660"/>
  </p:normalViewPr>
  <p:slideViewPr>
    <p:cSldViewPr showGuides="1">
      <p:cViewPr varScale="1">
        <p:scale>
          <a:sx n="87" d="100"/>
          <a:sy n="87" d="100"/>
        </p:scale>
        <p:origin x="-894" y="-78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57DD80-9D40-46F3-B601-9B31F86927D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319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2624455"/>
            <a:ext cx="6858000" cy="160909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4230" y="4708525"/>
            <a:ext cx="1160780" cy="4286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4A3D13F-F03C-44B8-8082-31D982B7FC6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副标题 2"/>
          <p:cNvSpPr>
            <a:spLocks noGrp="1"/>
          </p:cNvSpPr>
          <p:nvPr userDrawn="1"/>
        </p:nvSpPr>
        <p:spPr>
          <a:xfrm>
            <a:off x="4796790" y="4708525"/>
            <a:ext cx="1160780" cy="4286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BE7E03-EA2B-4483-AF74-88E6F435C0B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228850" cy="6248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557341" cy="6248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E2A0398-7345-4C65-A2E1-A82D959235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56532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868" y="990600"/>
            <a:ext cx="4256532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6BD1B-2227-4104-BE08-471B5AF4DF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A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85160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228850" cy="6248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557341" cy="6248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98EB35-8235-4B5D-8754-03D80F626C5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56532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868" y="990600"/>
            <a:ext cx="4256532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43E59E-0B1F-4201-8A56-E609A602C80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1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C337E6-EB5F-41EB-8E26-69B7F998D3A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17D496-D797-4F75-998D-85A4026432A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468CB6-3652-4A90-B7FF-5C4A0FEE732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9" name="Rectangl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034BF2-EB37-4837-8F62-8BE6B3F9F79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A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85160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9" name="Rectangl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7A1D42-A246-4BCD-9A18-32415551D90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049" descr="C:\Users\Administrator\Desktop\2.png2"/>
          <p:cNvPicPr>
            <a:picLocks noChangeAspect="1"/>
          </p:cNvPicPr>
          <p:nvPr userDrawn="1"/>
        </p:nvPicPr>
        <p:blipFill>
          <a:blip r:embed="rId13"/>
          <a:srcRect l="12381" r="12817"/>
          <a:stretch>
            <a:fillRect/>
          </a:stretch>
        </p:blipFill>
        <p:spPr>
          <a:xfrm>
            <a:off x="-6985" y="-13970"/>
            <a:ext cx="9157335" cy="688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4"/>
          <p:cNvSpPr>
            <a:spLocks noGrp="1"/>
          </p:cNvSpPr>
          <p:nvPr>
            <p:ph type="body"/>
          </p:nvPr>
        </p:nvSpPr>
        <p:spPr>
          <a:xfrm>
            <a:off x="228600" y="990600"/>
            <a:ext cx="86868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lvl="4"/>
            <a:endParaRPr lang="zh-CN" alt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title"/>
          </p:nvPr>
        </p:nvSpPr>
        <p:spPr>
          <a:xfrm>
            <a:off x="0" y="1524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4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0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5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RHEL Clustering &amp; Storage Management</a:t>
            </a:r>
          </a:p>
        </p:txBody>
      </p:sp>
      <p:sp>
        <p:nvSpPr>
          <p:cNvPr id="2056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72264F-C071-4F0D-8328-AFC1D247212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v"/>
        <a:defRPr sz="2400" b="1" kern="1200">
          <a:solidFill>
            <a:srgbClr val="085160"/>
          </a:solidFill>
          <a:latin typeface="+mn-lt"/>
          <a:ea typeface="+mn-ea"/>
          <a:cs typeface="宋体" panose="02010600030101010101" pitchFamily="2" charset="-122"/>
        </a:defRPr>
      </a:lvl1pPr>
      <a:lvl2pPr marL="692150" lvl="1" indent="-34798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Ü"/>
        <a:defRPr sz="2200" b="1" kern="1200">
          <a:solidFill>
            <a:srgbClr val="085160"/>
          </a:solidFill>
          <a:latin typeface="+mn-lt"/>
          <a:ea typeface="+mn-ea"/>
          <a:cs typeface="+mn-cs"/>
        </a:defRPr>
      </a:lvl2pPr>
      <a:lvl3pPr marL="987425" lvl="2" indent="-294005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î"/>
        <a:defRPr sz="1900" b="1" kern="1200">
          <a:solidFill>
            <a:srgbClr val="085160"/>
          </a:solidFill>
          <a:latin typeface="+mn-lt"/>
          <a:ea typeface="+mn-ea"/>
          <a:cs typeface="+mn-cs"/>
        </a:defRPr>
      </a:lvl3pPr>
      <a:lvl4pPr marL="1281430" lvl="3" indent="-2921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l"/>
        <a:defRPr sz="1600" b="1" kern="1200">
          <a:solidFill>
            <a:srgbClr val="085160"/>
          </a:solidFill>
          <a:latin typeface="+mn-lt"/>
          <a:ea typeface="+mn-ea"/>
          <a:cs typeface="+mn-cs"/>
        </a:defRPr>
      </a:lvl4pPr>
      <a:lvl5pPr marL="1598930" lvl="4" indent="-31623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 sz="1200" kern="1200">
          <a:solidFill>
            <a:srgbClr val="085160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5"/>
          <p:cNvSpPr txBox="1">
            <a:spLocks noChangeArrowheads="1"/>
          </p:cNvSpPr>
          <p:nvPr/>
        </p:nvSpPr>
        <p:spPr bwMode="auto">
          <a:xfrm>
            <a:off x="0" y="6532563"/>
            <a:ext cx="9144000" cy="215900"/>
          </a:xfrm>
          <a:prstGeom prst="rect">
            <a:avLst/>
          </a:prstGeom>
          <a:pattFill prst="pct80">
            <a:fgClr>
              <a:srgbClr val="0070C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4" descr="C:\Users\hp\Desktop\默认标题_PPT+16_9_2018.07.25 (1).png默认标题_PPT+16_9_2018.07.25 (1)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 flipV="1">
            <a:off x="-635" y="6583680"/>
            <a:ext cx="9145270" cy="296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Text Box 52"/>
          <p:cNvSpPr txBox="1">
            <a:spLocks noChangeArrowheads="1"/>
          </p:cNvSpPr>
          <p:nvPr/>
        </p:nvSpPr>
        <p:spPr bwMode="auto">
          <a:xfrm>
            <a:off x="0" y="547688"/>
            <a:ext cx="9144000" cy="365125"/>
          </a:xfrm>
          <a:prstGeom prst="rect">
            <a:avLst/>
          </a:prstGeom>
          <a:blipFill rotWithShape="1">
            <a:blip r:embed="rId14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3" name="Picture 51" descr="C:\Users\hp\Desktop\默认标题_PPT+16_9_2018.07.25 (1).png默认标题_PPT+16_9_2018.07.25 (1)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 flipV="1">
            <a:off x="635" y="-14605"/>
            <a:ext cx="9144000" cy="811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Rectangle 3"/>
          <p:cNvSpPr>
            <a:spLocks noGrp="1"/>
          </p:cNvSpPr>
          <p:nvPr>
            <p:ph type="title"/>
          </p:nvPr>
        </p:nvSpPr>
        <p:spPr>
          <a:xfrm>
            <a:off x="0" y="1524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5" name="Rectangle 4"/>
          <p:cNvSpPr>
            <a:spLocks noGrp="1"/>
          </p:cNvSpPr>
          <p:nvPr>
            <p:ph type="body"/>
          </p:nvPr>
        </p:nvSpPr>
        <p:spPr>
          <a:xfrm>
            <a:off x="228600" y="990600"/>
            <a:ext cx="86868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320" name="Rectangle 44"/>
          <p:cNvSpPr>
            <a:spLocks noChangeArrowheads="1"/>
          </p:cNvSpPr>
          <p:nvPr/>
        </p:nvSpPr>
        <p:spPr bwMode="auto">
          <a:xfrm>
            <a:off x="8220075" y="6477000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D9429E-5FF9-43B9-AD71-B8E539CCE86D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3" name="图片 2" descr="C:\Users\Administrator\Desktop\微信图片_20180920112949.png微信图片_20180920112949"/>
          <p:cNvPicPr>
            <a:picLocks noChangeAspect="1"/>
          </p:cNvPicPr>
          <p:nvPr userDrawn="1"/>
        </p:nvPicPr>
        <p:blipFill>
          <a:blip r:embed="rId15"/>
          <a:srcRect l="16978" t="16153" r="18550" b="18173"/>
          <a:stretch>
            <a:fillRect/>
          </a:stretch>
        </p:blipFill>
        <p:spPr>
          <a:xfrm>
            <a:off x="7607935" y="-14605"/>
            <a:ext cx="1536065" cy="8261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v"/>
        <a:defRPr sz="2400" b="1" kern="1200">
          <a:solidFill>
            <a:srgbClr val="085160"/>
          </a:solidFill>
          <a:latin typeface="+mn-lt"/>
          <a:ea typeface="+mn-ea"/>
          <a:cs typeface="宋体" panose="02010600030101010101" pitchFamily="2" charset="-122"/>
        </a:defRPr>
      </a:lvl1pPr>
      <a:lvl2pPr marL="692150" lvl="1" indent="-34798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Ü"/>
        <a:defRPr sz="2200" b="1" kern="1200">
          <a:solidFill>
            <a:srgbClr val="085160"/>
          </a:solidFill>
          <a:latin typeface="+mn-lt"/>
          <a:ea typeface="+mn-ea"/>
          <a:cs typeface="+mn-cs"/>
        </a:defRPr>
      </a:lvl2pPr>
      <a:lvl3pPr marL="987425" lvl="2" indent="-294005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î"/>
        <a:defRPr sz="1900" b="1" kern="1200">
          <a:solidFill>
            <a:srgbClr val="085160"/>
          </a:solidFill>
          <a:latin typeface="+mn-lt"/>
          <a:ea typeface="+mn-ea"/>
          <a:cs typeface="+mn-cs"/>
        </a:defRPr>
      </a:lvl3pPr>
      <a:lvl4pPr marL="1281430" lvl="3" indent="-2921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l"/>
        <a:defRPr sz="1600" b="1" kern="1200">
          <a:solidFill>
            <a:srgbClr val="085160"/>
          </a:solidFill>
          <a:latin typeface="+mn-lt"/>
          <a:ea typeface="+mn-ea"/>
          <a:cs typeface="+mn-cs"/>
        </a:defRPr>
      </a:lvl4pPr>
      <a:lvl5pPr marL="1598930" lvl="4" indent="-31623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 sz="1200" kern="1200">
          <a:solidFill>
            <a:srgbClr val="085160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harts.baidu.com/echarts2/doc/start.html" TargetMode="External"/><Relationship Id="rId2" Type="http://schemas.openxmlformats.org/officeDocument/2006/relationships/hyperlink" Target="http://echarts.baidu.com/echarts2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38530" y="2790190"/>
            <a:ext cx="7162800" cy="1066800"/>
          </a:xfrm>
        </p:spPr>
        <p:txBody>
          <a:bodyPr vert="horz" wrap="square" lIns="91440" tIns="45720" rIns="91440" bIns="45720" numCol="1" anchor="b" anchorCtr="0" compatLnSpc="1"/>
          <a:lstStyle/>
          <a:p>
            <a:pPr lvl="0" algn="ctr" eaLnBrk="1" hangingPunct="1">
              <a:defRPr/>
            </a:pPr>
            <a:r>
              <a:rPr lang="zh-CN" altLang="en-US" sz="4800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可视化分析</a:t>
            </a:r>
            <a:r>
              <a:rPr lang="en-US" altLang="zh-CN" sz="4800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web</a:t>
            </a:r>
            <a:r>
              <a:rPr lang="zh-CN" altLang="en-US" sz="4800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访问日志</a:t>
            </a:r>
            <a:endParaRPr kumimoji="0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uLnTx/>
              <a:uFillTx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subTitle"/>
          </p:nvPr>
        </p:nvSpPr>
        <p:spPr>
          <a:xfrm>
            <a:off x="2057466" y="4114782"/>
            <a:ext cx="4571880" cy="432435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344805" lvl="1" indent="0" algn="ctr">
              <a:buNone/>
              <a:defRPr/>
            </a:lvl2pPr>
            <a:lvl3pPr marL="694055" lvl="2" indent="0" algn="ctr">
              <a:buNone/>
              <a:defRPr/>
            </a:lvl3pPr>
            <a:lvl4pPr marL="989330" lvl="3" indent="0" algn="ctr">
              <a:buNone/>
              <a:defRPr/>
            </a:lvl4pPr>
            <a:lvl5pPr marL="1282700" lvl="4" indent="0" algn="ctr">
              <a:buNone/>
              <a:defRPr/>
            </a:lvl5pPr>
          </a:lstStyle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</a:rPr>
              <a:t>讲师 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r>
              <a:rPr lang="en-US" altLang="zh-CN" sz="2800" dirty="0" smtClean="0">
                <a:solidFill>
                  <a:schemeClr val="bg1"/>
                </a:solidFill>
              </a:rPr>
              <a:t>KK</a:t>
            </a:r>
          </a:p>
          <a:p>
            <a:pPr lvl="0" eaLnBrk="1" hangingPunct="1"/>
            <a:r>
              <a:rPr lang="zh-CN" altLang="en-US" sz="2800" dirty="0" smtClean="0">
                <a:solidFill>
                  <a:schemeClr val="bg1"/>
                </a:solidFill>
              </a:rPr>
              <a:t>邮箱</a:t>
            </a:r>
            <a:r>
              <a:rPr lang="en-US" altLang="zh-CN" sz="2800" dirty="0" smtClean="0">
                <a:solidFill>
                  <a:schemeClr val="bg1"/>
                </a:solidFill>
              </a:rPr>
              <a:t>:iamkk@pm.me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lvl="0" eaLnBrk="1" hangingPunct="1"/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可视化</a:t>
            </a:r>
            <a:r>
              <a:rPr lang="zh-CN" altLang="en-US" dirty="0"/>
              <a:t>组件</a:t>
            </a:r>
            <a:r>
              <a:rPr lang="en-US" altLang="zh-CN" dirty="0" err="1"/>
              <a:t>echarts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项目地址：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http://echarts.baidu.com/echarts2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/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项目介绍：可视化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目前主要版本：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 3.0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使用步骤（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+ 3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http://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echarts.baidu.com/echarts2/doc/start.html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常用图形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饼状图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曲线图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柱状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仪表盘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地图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线图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lvl="1"/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46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访问日志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访问日志是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服务器记录的网站被访问的过程日志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什么时候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什么人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通过什么工具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以什么方式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访问了什么资源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结果是什么（状态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返回数据大小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8019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访问日志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每天的点击量、总点击数量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每天的日志行数、日志的总行数（每天的日志行数之和）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每天的浏览者数量、总浏览者数量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每天的不重复的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的数量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总的不重复的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数量（每天不重复的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数量之和？？？）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发生错误的请求有多少次，状态码分布情况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每种状态码出现的次数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每天流量大小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每天的日志中每行流量之和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总的流量之和（每天流量之和）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访问地域分布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获取地理位置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发生访问次数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最多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TOP N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列表</a:t>
            </a:r>
            <a:endParaRPr lang="zh-CN" altLang="en-US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725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访问日志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通用日志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格式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127.0.0.1 - - [14/May/2017:12:45:29 +0800] "GET /index.html HTTP/1.1" 200 4286</a:t>
            </a:r>
          </a:p>
          <a:p>
            <a:pPr marL="693420" lvl="2" indent="0">
              <a:buNone/>
            </a:pP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远程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-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请求时间 时区 方法 资源 协议 状态码 发送字节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组合日志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格式</a:t>
            </a:r>
            <a:endParaRPr lang="en-US" altLang="zh-CN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127.0.0.1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- [14/May/2017:12:51:13 +0800] "GET /index.html HTTP/1.1" 200 4286 "http://127.0.0.1/" "Mozilla/5.0 (Windows NT 6.1; Win64; x64)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AppleWebKit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/537.36 (KHTML, like Gecko) Chrome/53.0.2785.116 Safari/537.36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</a:p>
          <a:p>
            <a:pPr marL="693420" lvl="2" indent="0">
              <a:buNone/>
            </a:pP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远程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 - -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请求时间 时区 方法 资源 协议 状态码 发送字节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referer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 浏览器信息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54"/>
            <a:ext cx="9144000" cy="14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3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程序入口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" y="1524050"/>
            <a:ext cx="9030919" cy="477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主程序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8" y="1828842"/>
            <a:ext cx="75438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5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每天统计项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47852"/>
            <a:ext cx="8611298" cy="502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6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统计项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4" y="1752644"/>
            <a:ext cx="81343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3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区域统计项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4" y="1524050"/>
            <a:ext cx="7772196" cy="48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7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模板页面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显示内容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3" y="1476433"/>
            <a:ext cx="74961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课前注意事项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en-US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禁止发广告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分享过程中可将问题记录或发送至聊天窗口</a:t>
            </a:r>
            <a:r>
              <a:rPr lang="en-US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探讨环节与大家一块儿讨论</a:t>
            </a:r>
            <a:r>
              <a:rPr lang="en-US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，请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</a:t>
            </a:r>
            <a:r>
              <a:rPr lang="en-US" altLang="en-US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准备好问题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今天分享的视频、代码和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都会在发放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到我们的公众号和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交流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邀请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大家加入我们的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en-US" altLang="en-US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交流群</a:t>
            </a:r>
            <a:r>
              <a:rPr lang="en-US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一块学习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做更多好玩的东西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大家也可以将想学习的课程反馈给我们的小林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小月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我们会在以后的分享课程中进行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安排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公众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号：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51reboot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运维开发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978" y="4190980"/>
            <a:ext cx="1612515" cy="220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模板页面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echarts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88" y="1452605"/>
            <a:ext cx="67437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91" y="989240"/>
            <a:ext cx="55721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模板页面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流程控制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34" y="1905040"/>
            <a:ext cx="73152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2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探讨环节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邀请大家加入我们的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QQ</a:t>
            </a:r>
            <a:r>
              <a:rPr lang="en-US" altLang="en-US" dirty="0" err="1" smtClean="0">
                <a:solidFill>
                  <a:schemeClr val="tx1"/>
                </a:solidFill>
                <a:latin typeface="+mn-ea"/>
              </a:rPr>
              <a:t>交流群</a:t>
            </a:r>
            <a:r>
              <a:rPr lang="en-US" altLang="en-US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有任何问题可以在群中进行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讨论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公众号：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51reboot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运维开发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42" y="2438426"/>
            <a:ext cx="2814247" cy="38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4"/>
          <p:cNvSpPr>
            <a:spLocks noGrp="1"/>
          </p:cNvSpPr>
          <p:nvPr>
            <p:ph type="ctrTitle" idx="4294967295"/>
          </p:nvPr>
        </p:nvSpPr>
        <p:spPr>
          <a:xfrm>
            <a:off x="1295400" y="1371600"/>
            <a:ext cx="6565900" cy="2276475"/>
          </a:xfrm>
          <a:ln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楷体" panose="02010609060101010101" pitchFamily="49" charset="-122"/>
                <a:cs typeface="宋体" panose="02010600030101010101" pitchFamily="2" charset="-122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分享内容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知识介绍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模块介绍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可视化组件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echarts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访问日志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代码解读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探讨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943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创建虚拟化环境并进入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ython3/python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venv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venv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)source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venv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\bin\active</a:t>
            </a: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(win)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venv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\Scripts\active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安装第三方库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pip install -r requirements.txt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loganalysis.py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–h</a:t>
            </a: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loganalysis.py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access.log -o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report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浏览器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打开文件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eport/index.html</a:t>
            </a: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501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数值、字符串、列表、字典、文件的使用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关键字使用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函数、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函数、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</a:t>
            </a: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时间类型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转化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918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E:\Silence\Desktop\绘图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1828842"/>
            <a:ext cx="8177013" cy="35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中每个元素出现的次数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languages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['python', 'java', 'python', 'c', 'c++', 'go', 'c#', 'c++', 'lisp', 'c', '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', 'java', 'python', '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', 'python', 'go', 'java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']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结果为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element:count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的形式，统计结果采用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dict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左到右依次遍历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中元素，判断是否在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dict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中，如果不在则将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element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存入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dict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并设置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，否则将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dict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element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后再存储到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dict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36"/>
            <a:ext cx="903605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8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常用模块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os.path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文件路径操作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os.mkdir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os.rmdir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os.unlink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os.listdir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os.path.join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os.path.abspath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os.path.dirname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os.path.exists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rgparse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命令行参数解析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add_argument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short_name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full_name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type,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desc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default, help, choices,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nargs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action)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shutil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文件夹操作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shutil.copy2/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shutil.copytree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shutil.rmtree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ogging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日志记录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logging.basicConfig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(level, format, filename,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filemode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www.jianshu.com/p/4a801f61ecda</a:t>
            </a: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253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常用模块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jinja2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模板引擎，用于根据模板生成文件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使用步骤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步走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创建加载器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获取模板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渲染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模板语言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打印变量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流程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控制（条件、循环）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过滤器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模板继承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geoip2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maxmind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二进制库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mmdb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打开文件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国家、城市、地理位置等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关闭文件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572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B8989"/>
    </a:accent6>
    <a:hlink>
      <a:srgbClr val="7E9CE8"/>
    </a:hlink>
    <a:folHlink>
      <a:srgbClr val="D8D8EC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B8989"/>
    </a:accent6>
    <a:hlink>
      <a:srgbClr val="7E9CE8"/>
    </a:hlink>
    <a:folHlink>
      <a:srgbClr val="D8D8E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219</TotalTime>
  <Words>811</Words>
  <Application>Microsoft Office PowerPoint</Application>
  <PresentationFormat>全屏显示(4:3)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2_Network</vt:lpstr>
      <vt:lpstr>3_Network</vt:lpstr>
      <vt:lpstr>可视化分析web访问日志</vt:lpstr>
      <vt:lpstr>课前注意事项</vt:lpstr>
      <vt:lpstr>分享内容</vt:lpstr>
      <vt:lpstr>演示</vt:lpstr>
      <vt:lpstr>Python基础</vt:lpstr>
      <vt:lpstr>时间类型转换</vt:lpstr>
      <vt:lpstr>PowerPoint 演示文稿</vt:lpstr>
      <vt:lpstr>常用模块</vt:lpstr>
      <vt:lpstr>常用模块</vt:lpstr>
      <vt:lpstr>可视化组件echarts介绍</vt:lpstr>
      <vt:lpstr>Web访问日志</vt:lpstr>
      <vt:lpstr>Web访问日志</vt:lpstr>
      <vt:lpstr>Web访问日志</vt:lpstr>
      <vt:lpstr>代码解读</vt:lpstr>
      <vt:lpstr>代码解读</vt:lpstr>
      <vt:lpstr>代码解读</vt:lpstr>
      <vt:lpstr>代码解读</vt:lpstr>
      <vt:lpstr>代码解读</vt:lpstr>
      <vt:lpstr>代码解读</vt:lpstr>
      <vt:lpstr>代码解读</vt:lpstr>
      <vt:lpstr>代码解读</vt:lpstr>
      <vt:lpstr>探讨环节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吴科</dc:creator>
  <cp:lastModifiedBy>吴科</cp:lastModifiedBy>
  <cp:revision>1535</cp:revision>
  <dcterms:created xsi:type="dcterms:W3CDTF">2015-10-13T02:33:00Z</dcterms:created>
  <dcterms:modified xsi:type="dcterms:W3CDTF">2018-11-08T13:26:03Z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2052-10.1.0.7520</vt:lpwstr>
  </property>
</Properties>
</file>