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0"/>
  </p:notesMasterIdLst>
  <p:sldIdLst>
    <p:sldId id="480" r:id="rId3"/>
    <p:sldId id="592" r:id="rId4"/>
    <p:sldId id="594" r:id="rId5"/>
    <p:sldId id="613" r:id="rId6"/>
    <p:sldId id="620" r:id="rId7"/>
    <p:sldId id="612" r:id="rId8"/>
    <p:sldId id="614" r:id="rId9"/>
    <p:sldId id="615" r:id="rId10"/>
    <p:sldId id="616" r:id="rId11"/>
    <p:sldId id="617" r:id="rId12"/>
    <p:sldId id="618" r:id="rId13"/>
    <p:sldId id="619" r:id="rId14"/>
    <p:sldId id="623" r:id="rId15"/>
    <p:sldId id="624" r:id="rId16"/>
    <p:sldId id="627" r:id="rId17"/>
    <p:sldId id="626" r:id="rId18"/>
    <p:sldId id="628" r:id="rId19"/>
    <p:sldId id="629" r:id="rId20"/>
    <p:sldId id="631" r:id="rId21"/>
    <p:sldId id="632" r:id="rId22"/>
    <p:sldId id="633" r:id="rId23"/>
    <p:sldId id="634" r:id="rId24"/>
    <p:sldId id="630" r:id="rId25"/>
    <p:sldId id="622" r:id="rId26"/>
    <p:sldId id="621" r:id="rId27"/>
    <p:sldId id="635" r:id="rId28"/>
    <p:sldId id="636" r:id="rId29"/>
    <p:sldId id="637" r:id="rId30"/>
    <p:sldId id="638" r:id="rId31"/>
    <p:sldId id="639" r:id="rId32"/>
    <p:sldId id="640" r:id="rId33"/>
    <p:sldId id="644" r:id="rId34"/>
    <p:sldId id="641" r:id="rId35"/>
    <p:sldId id="642" r:id="rId36"/>
    <p:sldId id="643" r:id="rId37"/>
    <p:sldId id="593" r:id="rId38"/>
    <p:sldId id="482" r:id="rId3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89A2"/>
    <a:srgbClr val="07A98A"/>
    <a:srgbClr val="01055F"/>
    <a:srgbClr val="FFFF1D"/>
    <a:srgbClr val="E64310"/>
    <a:srgbClr val="744500"/>
    <a:srgbClr val="FFFFCD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/>
    <p:restoredTop sz="94660"/>
  </p:normalViewPr>
  <p:slideViewPr>
    <p:cSldViewPr showGuides="1">
      <p:cViewPr varScale="1">
        <p:scale>
          <a:sx n="72" d="100"/>
          <a:sy n="72" d="100"/>
        </p:scale>
        <p:origin x="-1344" y="-102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157DD80-9D40-46F3-B601-9B31F86927D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3195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2624455"/>
            <a:ext cx="6858000" cy="160909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4230" y="4708525"/>
            <a:ext cx="1160780" cy="42862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4A3D13F-F03C-44B8-8082-31D982B7FC6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副标题 2"/>
          <p:cNvSpPr>
            <a:spLocks noGrp="1"/>
          </p:cNvSpPr>
          <p:nvPr userDrawn="1"/>
        </p:nvSpPr>
        <p:spPr>
          <a:xfrm>
            <a:off x="4796790" y="4708525"/>
            <a:ext cx="1160780" cy="4286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BE7E03-EA2B-4483-AF74-88E6F435C0B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228850" cy="6248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557341" cy="6248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E2A0398-7345-4C65-A2E1-A82D959235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256532" cy="5410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8868" y="990600"/>
            <a:ext cx="4256532" cy="5410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F6BD1B-2227-4104-BE08-471B5AF4DF5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A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085160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228850" cy="6248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557341" cy="6248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98EB35-8235-4B5D-8754-03D80F626C5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256532" cy="5410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8868" y="990600"/>
            <a:ext cx="4256532" cy="5410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5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843E59E-0B1F-4201-8A56-E609A602C806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5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1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C337E6-EB5F-41EB-8E26-69B7F998D3A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17D496-D797-4F75-998D-85A4026432A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F468CB6-3652-4A90-B7FF-5C4A0FEE732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9" name="Rectangle 5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C034BF2-EB37-4837-8F62-8BE6B3F9F79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A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085160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9" name="Rectangle 5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RHEL Clustering &amp; Storage Management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7A1D42-A246-4BCD-9A18-32415551D90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049" descr="C:\Users\Administrator\Desktop\2.png2"/>
          <p:cNvPicPr>
            <a:picLocks noChangeAspect="1"/>
          </p:cNvPicPr>
          <p:nvPr userDrawn="1"/>
        </p:nvPicPr>
        <p:blipFill>
          <a:blip r:embed="rId13"/>
          <a:srcRect l="12381" r="12817"/>
          <a:stretch>
            <a:fillRect/>
          </a:stretch>
        </p:blipFill>
        <p:spPr>
          <a:xfrm>
            <a:off x="-6985" y="-13970"/>
            <a:ext cx="9157335" cy="688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4"/>
          <p:cNvSpPr>
            <a:spLocks noGrp="1"/>
          </p:cNvSpPr>
          <p:nvPr>
            <p:ph type="body"/>
          </p:nvPr>
        </p:nvSpPr>
        <p:spPr>
          <a:xfrm>
            <a:off x="228600" y="990600"/>
            <a:ext cx="8686800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lvl="4"/>
            <a:endParaRPr lang="zh-CN" altLang="en-US" dirty="0"/>
          </a:p>
        </p:txBody>
      </p:sp>
      <p:sp>
        <p:nvSpPr>
          <p:cNvPr id="1028" name="Rectangle 3"/>
          <p:cNvSpPr>
            <a:spLocks noGrp="1"/>
          </p:cNvSpPr>
          <p:nvPr>
            <p:ph type="title"/>
          </p:nvPr>
        </p:nvSpPr>
        <p:spPr>
          <a:xfrm>
            <a:off x="0" y="15240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4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0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55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RHEL Clustering &amp; Storage Management</a:t>
            </a:r>
          </a:p>
        </p:txBody>
      </p:sp>
      <p:sp>
        <p:nvSpPr>
          <p:cNvPr id="2056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72264F-C071-4F0D-8328-AFC1D247212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Font typeface="Wingdings" panose="05000000000000000000" pitchFamily="2" charset="2"/>
        <a:buChar char="v"/>
        <a:defRPr sz="2400" b="1" kern="1200">
          <a:solidFill>
            <a:srgbClr val="085160"/>
          </a:solidFill>
          <a:latin typeface="+mn-lt"/>
          <a:ea typeface="+mn-ea"/>
          <a:cs typeface="宋体" panose="02010600030101010101" pitchFamily="2" charset="-122"/>
        </a:defRPr>
      </a:lvl1pPr>
      <a:lvl2pPr marL="692150" lvl="1" indent="-347980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Font typeface="Wingdings" panose="05000000000000000000" pitchFamily="2" charset="2"/>
        <a:buChar char="Ü"/>
        <a:defRPr sz="2200" b="1" kern="1200">
          <a:solidFill>
            <a:srgbClr val="085160"/>
          </a:solidFill>
          <a:latin typeface="+mn-lt"/>
          <a:ea typeface="+mn-ea"/>
          <a:cs typeface="+mn-cs"/>
        </a:defRPr>
      </a:lvl2pPr>
      <a:lvl3pPr marL="987425" lvl="2" indent="-294005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Font typeface="Wingdings" panose="05000000000000000000" pitchFamily="2" charset="2"/>
        <a:buChar char="î"/>
        <a:defRPr sz="1900" b="1" kern="1200">
          <a:solidFill>
            <a:srgbClr val="085160"/>
          </a:solidFill>
          <a:latin typeface="+mn-lt"/>
          <a:ea typeface="+mn-ea"/>
          <a:cs typeface="+mn-cs"/>
        </a:defRPr>
      </a:lvl3pPr>
      <a:lvl4pPr marL="1281430" lvl="3" indent="-292100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Font typeface="Wingdings" panose="05000000000000000000" pitchFamily="2" charset="2"/>
        <a:buChar char="l"/>
        <a:defRPr sz="1600" b="1" kern="1200">
          <a:solidFill>
            <a:srgbClr val="085160"/>
          </a:solidFill>
          <a:latin typeface="+mn-lt"/>
          <a:ea typeface="+mn-ea"/>
          <a:cs typeface="+mn-cs"/>
        </a:defRPr>
      </a:lvl4pPr>
      <a:lvl5pPr marL="1598930" lvl="4" indent="-31623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 sz="1200" kern="1200">
          <a:solidFill>
            <a:srgbClr val="085160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200" b="0" i="0" u="none" kern="1200" baseline="0">
          <a:solidFill>
            <a:srgbClr val="085160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200" b="0" i="0" u="none" kern="1200" baseline="0">
          <a:solidFill>
            <a:srgbClr val="085160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200" b="0" i="0" u="none" kern="1200" baseline="0">
          <a:solidFill>
            <a:srgbClr val="085160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200" b="0" i="0" u="none" kern="1200" baseline="0">
          <a:solidFill>
            <a:srgbClr val="08516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5"/>
          <p:cNvSpPr txBox="1">
            <a:spLocks noChangeArrowheads="1"/>
          </p:cNvSpPr>
          <p:nvPr/>
        </p:nvSpPr>
        <p:spPr bwMode="auto">
          <a:xfrm>
            <a:off x="0" y="6532563"/>
            <a:ext cx="9144000" cy="215900"/>
          </a:xfrm>
          <a:prstGeom prst="rect">
            <a:avLst/>
          </a:prstGeom>
          <a:pattFill prst="pct80">
            <a:fgClr>
              <a:srgbClr val="0070C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54" descr="C:\Users\hp\Desktop\默认标题_PPT+16_9_2018.07.25 (1).png默认标题_PPT+16_9_2018.07.25 (1)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 flipV="1">
            <a:off x="-635" y="6583680"/>
            <a:ext cx="9145270" cy="296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Text Box 52"/>
          <p:cNvSpPr txBox="1">
            <a:spLocks noChangeArrowheads="1"/>
          </p:cNvSpPr>
          <p:nvPr/>
        </p:nvSpPr>
        <p:spPr bwMode="auto">
          <a:xfrm>
            <a:off x="0" y="547688"/>
            <a:ext cx="9144000" cy="365125"/>
          </a:xfrm>
          <a:prstGeom prst="rect">
            <a:avLst/>
          </a:prstGeom>
          <a:blipFill rotWithShape="1">
            <a:blip r:embed="rId14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3" name="Picture 51" descr="C:\Users\hp\Desktop\默认标题_PPT+16_9_2018.07.25 (1).png默认标题_PPT+16_9_2018.07.25 (1)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 flipV="1">
            <a:off x="635" y="-14605"/>
            <a:ext cx="9144000" cy="811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Rectangle 3"/>
          <p:cNvSpPr>
            <a:spLocks noGrp="1"/>
          </p:cNvSpPr>
          <p:nvPr>
            <p:ph type="title"/>
          </p:nvPr>
        </p:nvSpPr>
        <p:spPr>
          <a:xfrm>
            <a:off x="0" y="15240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5" name="Rectangle 4"/>
          <p:cNvSpPr>
            <a:spLocks noGrp="1"/>
          </p:cNvSpPr>
          <p:nvPr>
            <p:ph type="body"/>
          </p:nvPr>
        </p:nvSpPr>
        <p:spPr>
          <a:xfrm>
            <a:off x="228600" y="990600"/>
            <a:ext cx="8686800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320" name="Rectangle 44"/>
          <p:cNvSpPr>
            <a:spLocks noChangeArrowheads="1"/>
          </p:cNvSpPr>
          <p:nvPr/>
        </p:nvSpPr>
        <p:spPr bwMode="auto">
          <a:xfrm>
            <a:off x="8220075" y="6477000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1D9429E-5FF9-43B9-AD71-B8E539CCE86D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3" name="图片 2" descr="C:\Users\Administrator\Desktop\微信图片_20180920112949.png微信图片_20180920112949"/>
          <p:cNvPicPr>
            <a:picLocks noChangeAspect="1"/>
          </p:cNvPicPr>
          <p:nvPr userDrawn="1"/>
        </p:nvPicPr>
        <p:blipFill>
          <a:blip r:embed="rId15"/>
          <a:srcRect l="16978" t="16153" r="18550" b="18173"/>
          <a:stretch>
            <a:fillRect/>
          </a:stretch>
        </p:blipFill>
        <p:spPr>
          <a:xfrm>
            <a:off x="7607935" y="-14605"/>
            <a:ext cx="1536065" cy="8261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Font typeface="Wingdings" panose="05000000000000000000" pitchFamily="2" charset="2"/>
        <a:buChar char="v"/>
        <a:defRPr sz="2400" b="1" kern="1200">
          <a:solidFill>
            <a:srgbClr val="085160"/>
          </a:solidFill>
          <a:latin typeface="+mn-lt"/>
          <a:ea typeface="+mn-ea"/>
          <a:cs typeface="宋体" panose="02010600030101010101" pitchFamily="2" charset="-122"/>
        </a:defRPr>
      </a:lvl1pPr>
      <a:lvl2pPr marL="692150" lvl="1" indent="-347980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Font typeface="Wingdings" panose="05000000000000000000" pitchFamily="2" charset="2"/>
        <a:buChar char="Ü"/>
        <a:defRPr sz="2200" b="1" kern="1200">
          <a:solidFill>
            <a:srgbClr val="085160"/>
          </a:solidFill>
          <a:latin typeface="+mn-lt"/>
          <a:ea typeface="+mn-ea"/>
          <a:cs typeface="+mn-cs"/>
        </a:defRPr>
      </a:lvl2pPr>
      <a:lvl3pPr marL="987425" lvl="2" indent="-294005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Font typeface="Wingdings" panose="05000000000000000000" pitchFamily="2" charset="2"/>
        <a:buChar char="î"/>
        <a:defRPr sz="1900" b="1" kern="1200">
          <a:solidFill>
            <a:srgbClr val="085160"/>
          </a:solidFill>
          <a:latin typeface="+mn-lt"/>
          <a:ea typeface="+mn-ea"/>
          <a:cs typeface="+mn-cs"/>
        </a:defRPr>
      </a:lvl3pPr>
      <a:lvl4pPr marL="1281430" lvl="3" indent="-292100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Font typeface="Wingdings" panose="05000000000000000000" pitchFamily="2" charset="2"/>
        <a:buChar char="l"/>
        <a:defRPr sz="1600" b="1" kern="1200">
          <a:solidFill>
            <a:srgbClr val="085160"/>
          </a:solidFill>
          <a:latin typeface="+mn-lt"/>
          <a:ea typeface="+mn-ea"/>
          <a:cs typeface="+mn-cs"/>
        </a:defRPr>
      </a:lvl4pPr>
      <a:lvl5pPr marL="1598930" lvl="4" indent="-31623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 sz="1200" kern="1200">
          <a:solidFill>
            <a:srgbClr val="085160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200" b="0" i="0" u="none" kern="1200" baseline="0">
          <a:solidFill>
            <a:srgbClr val="085160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200" b="0" i="0" u="none" kern="1200" baseline="0">
          <a:solidFill>
            <a:srgbClr val="085160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200" b="0" i="0" u="none" kern="1200" baseline="0">
          <a:solidFill>
            <a:srgbClr val="085160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200" b="0" i="0" u="none" kern="1200" baseline="0">
          <a:solidFill>
            <a:srgbClr val="08516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ansible.com/ansible/latest/dev_guide/developing_api.html#python-api-example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imsilence/ansible-doc/master/docs/ansible.png" TargetMode="External"/><Relationship Id="rId2" Type="http://schemas.openxmlformats.org/officeDocument/2006/relationships/hyperlink" Target="https://www.jianshu.com/p/1657f05e1f56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506" y="2790190"/>
            <a:ext cx="8076988" cy="1066800"/>
          </a:xfrm>
        </p:spPr>
        <p:txBody>
          <a:bodyPr vert="horz" wrap="square" lIns="91440" tIns="45720" rIns="91440" bIns="45720" numCol="1" anchor="b" anchorCtr="0" compatLnSpc="1"/>
          <a:lstStyle/>
          <a:p>
            <a:pPr lvl="0" algn="ctr" eaLnBrk="1" hangingPunct="1">
              <a:defRPr/>
            </a:pPr>
            <a:r>
              <a:rPr lang="en-US" altLang="zh-CN" sz="4800" dirty="0" err="1" smtClean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Django+Ansible</a:t>
            </a:r>
            <a:r>
              <a:rPr lang="zh-CN" altLang="en-US" sz="4800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主机</a:t>
            </a:r>
            <a:r>
              <a:rPr lang="zh-CN" altLang="en-US" sz="4800" dirty="0" smtClean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管理</a:t>
            </a:r>
            <a:endParaRPr kumimoji="0" lang="zh-CN" alt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uLnTx/>
              <a:uFillTx/>
            </a:endParaRPr>
          </a:p>
        </p:txBody>
      </p:sp>
      <p:sp>
        <p:nvSpPr>
          <p:cNvPr id="15363" name="Rectangle 6"/>
          <p:cNvSpPr>
            <a:spLocks noGrp="1"/>
          </p:cNvSpPr>
          <p:nvPr>
            <p:ph type="subTitle"/>
          </p:nvPr>
        </p:nvSpPr>
        <p:spPr>
          <a:xfrm>
            <a:off x="2057466" y="4114782"/>
            <a:ext cx="4571880" cy="432435"/>
          </a:xfrm>
        </p:spPr>
        <p:txBody>
          <a:bodyPr vert="horz" wrap="square" lIns="91440" tIns="45720" rIns="91440" bIns="45720" anchor="t"/>
          <a:lstStyle>
            <a:lvl1pPr marL="0" lvl="0" indent="0" algn="ctr">
              <a:buNone/>
              <a:defRPr/>
            </a:lvl1pPr>
            <a:lvl2pPr marL="344805" lvl="1" indent="0" algn="ctr">
              <a:buNone/>
              <a:defRPr/>
            </a:lvl2pPr>
            <a:lvl3pPr marL="694055" lvl="2" indent="0" algn="ctr">
              <a:buNone/>
              <a:defRPr/>
            </a:lvl3pPr>
            <a:lvl4pPr marL="989330" lvl="3" indent="0" algn="ctr">
              <a:buNone/>
              <a:defRPr/>
            </a:lvl4pPr>
            <a:lvl5pPr marL="1282700" lvl="4" indent="0" algn="ctr">
              <a:buNone/>
              <a:defRPr/>
            </a:lvl5pPr>
          </a:lstStyle>
          <a:p>
            <a:pPr lvl="0" eaLnBrk="1" hangingPunct="1"/>
            <a:r>
              <a:rPr lang="zh-CN" altLang="en-US" sz="2800" dirty="0">
                <a:solidFill>
                  <a:schemeClr val="bg1"/>
                </a:solidFill>
              </a:rPr>
              <a:t>讲师 </a:t>
            </a:r>
            <a:r>
              <a:rPr lang="en-US" altLang="zh-CN" sz="2800" dirty="0">
                <a:solidFill>
                  <a:schemeClr val="bg1"/>
                </a:solidFill>
              </a:rPr>
              <a:t>:</a:t>
            </a:r>
            <a:r>
              <a:rPr lang="en-US" altLang="zh-CN" sz="2800" dirty="0" smtClean="0">
                <a:solidFill>
                  <a:schemeClr val="bg1"/>
                </a:solidFill>
              </a:rPr>
              <a:t>KK</a:t>
            </a:r>
          </a:p>
          <a:p>
            <a:pPr lvl="0" eaLnBrk="1" hangingPunct="1"/>
            <a:r>
              <a:rPr lang="zh-CN" altLang="en-US" sz="2800" dirty="0" smtClean="0">
                <a:solidFill>
                  <a:schemeClr val="bg1"/>
                </a:solidFill>
              </a:rPr>
              <a:t>邮箱</a:t>
            </a:r>
            <a:r>
              <a:rPr lang="en-US" altLang="zh-CN" sz="2800" dirty="0" smtClean="0">
                <a:solidFill>
                  <a:schemeClr val="bg1"/>
                </a:solidFill>
              </a:rPr>
              <a:t>:iamkk@pm.me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lvl="0" eaLnBrk="1" hangingPunct="1"/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ORM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 Relation Mapping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（关系对象映射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用来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把对象模型表示的对象映射到基于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 Q L 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的关系模型数据库结构中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去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>
              <a:defRPr/>
            </a:pP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具体的操作</a:t>
            </a: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</a:t>
            </a:r>
            <a:endParaRPr lang="en-US" altLang="zh-CN" sz="21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体对象的时候，</a:t>
            </a: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就不</a:t>
            </a:r>
            <a:endParaRPr lang="en-US" altLang="zh-CN" sz="21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需要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再去和</a:t>
            </a: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复杂的 </a:t>
            </a:r>
            <a:endParaRPr lang="en-US" altLang="zh-CN" sz="21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altLang="zh-CN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语句打交道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</a:t>
            </a:r>
            <a:endParaRPr lang="en-US" altLang="zh-CN" sz="21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简单的</a:t>
            </a: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实体</a:t>
            </a: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</a:t>
            </a:r>
            <a:endParaRPr lang="en-US" altLang="zh-CN" sz="21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象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属性和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</a:t>
            </a:r>
          </a:p>
        </p:txBody>
      </p:sp>
      <p:pic>
        <p:nvPicPr>
          <p:cNvPr id="24580" name="Picture 2" descr="https://imgsa.baidu.com/baike/c0%3Dbaike80%2C5%2C5%2C80%2C26/sign=39de8beef9edab64607f4592965fc4a6/3bf33a87e950352a5b8dd02d5143fbf2b2118b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553402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3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开发者可为应用注册后台命令到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manage.py,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 manage.py command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在命令行中执行程序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存放目录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  <a:defRPr/>
            </a:pP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app/management/commands</a:t>
            </a: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命名格式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</a:t>
            </a:r>
            <a:r>
              <a:rPr lang="en-US" altLang="zh-CN" sz="2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BaseCommand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Command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类，并实现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handle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</a:t>
            </a: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5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Authentication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Django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带有用户身份验证系统，它处理用户帐户，组，权限和基于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的用户会话。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认证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python manage.py </a:t>
            </a:r>
            <a:r>
              <a:rPr lang="en-US" altLang="zh-CN" sz="22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createsuperuser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认证</a:t>
            </a:r>
            <a:endParaRPr lang="en-US" altLang="zh-CN" sz="21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93420" lvl="2" indent="0">
              <a:buNone/>
              <a:defRPr/>
            </a:pP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altLang="zh-CN" sz="21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django.contrib.auth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import authenticate, login, logout</a:t>
            </a:r>
          </a:p>
          <a:p>
            <a:pPr marL="693420" lvl="2" indent="0">
              <a:buNone/>
              <a:defRPr/>
            </a:pP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 = authenticate(request, username=name, password=</a:t>
            </a:r>
            <a:r>
              <a:rPr lang="en-US" altLang="zh-CN" sz="21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pwd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marL="693420" lvl="2" indent="0">
              <a:buNone/>
              <a:defRPr/>
            </a:pP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login(request, user)</a:t>
            </a:r>
          </a:p>
          <a:p>
            <a:pPr marL="693420" lvl="2" indent="0">
              <a:buNone/>
              <a:defRPr/>
            </a:pP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logout(request)</a:t>
            </a:r>
          </a:p>
          <a:p>
            <a:pPr marL="693420" lvl="2" indent="0">
              <a:buNone/>
              <a:defRPr/>
            </a:pPr>
            <a:endParaRPr lang="en-US" altLang="zh-CN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93420" lvl="2" indent="0">
              <a:buNone/>
              <a:defRPr/>
            </a:pP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altLang="zh-CN" sz="21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django.contrib.auth.decorators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import </a:t>
            </a:r>
            <a:r>
              <a:rPr lang="en-US" altLang="zh-CN" sz="21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login_required</a:t>
            </a:r>
            <a:endParaRPr lang="en-US" altLang="zh-CN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93420" lvl="2" indent="0">
              <a:buNone/>
              <a:defRPr/>
            </a:pP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LOGIN_URL</a:t>
            </a:r>
            <a:endParaRPr lang="zh-CN" altLang="en-US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6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 err="1" smtClean="0"/>
              <a:t>Ansible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是一套自动化运维工具，基于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开发，实现了批量系统配置、批量程序部署、批量运行命令等功能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学习流程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管理协议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ad-hoc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playbook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endParaRPr lang="zh-CN" altLang="en-US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661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 err="1" smtClean="0"/>
              <a:t>Ansible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控制机器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pip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install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2.5.5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yum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install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sshpass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受控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yum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install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libselinux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-python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yum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install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python2-simplejson(version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python2.4)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echo localhost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ansible_connection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=local &gt;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hosts</a:t>
            </a:r>
          </a:p>
          <a:p>
            <a:pPr lvl="2"/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all -m ping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hosts</a:t>
            </a:r>
            <a:endParaRPr lang="zh-CN" altLang="en-US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313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 err="1" smtClean="0"/>
              <a:t>Ansible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管理协议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协议对受控机器管理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可使用口令和密钥对两种方式进行权限验证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默认使用密钥对方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式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控制机器生成秘钥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ssh-keygen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-t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-b 4096 -C "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kk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到公钥到受控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远程拷贝添加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9330" lvl="3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-copy-id -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~/.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/id_rsa.pub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user@host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本地添加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cat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~/.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/id_rsa.pub &gt;&gt; ~/.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authorized_keys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root@xxx.xxx.xxx.xxx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echo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xxx.xxx.xxx.xxx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hosts</a:t>
            </a:r>
          </a:p>
          <a:p>
            <a:pPr lvl="2"/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all -m ping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hosts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977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 err="1" smtClean="0"/>
              <a:t>Ansible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ansible.cfg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93420" lvl="2" indent="0">
              <a:buNone/>
            </a:pP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host_key_checking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: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检查控制主机秘钥存在于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know_hosts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剧本文件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93420" lvl="2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用于主机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组及变量的配置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ini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9330" lvl="3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localhost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ansible_connect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=local</a:t>
            </a:r>
          </a:p>
          <a:p>
            <a:pPr marL="989330" lvl="3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[webserver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 marL="989330" lvl="3" indent="0">
              <a:buNone/>
            </a:pP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ansible_host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xxx.xxx.xxx.xxx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ansible_user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="silence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9330" lvl="3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webserver:vars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 marL="989330" lvl="3" indent="0">
              <a:buNone/>
            </a:pP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ansible_connect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=smart</a:t>
            </a:r>
          </a:p>
          <a:p>
            <a:pPr marL="989330" lvl="3" indent="0">
              <a:buNone/>
            </a:pP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ansible_port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=22</a:t>
            </a:r>
          </a:p>
          <a:p>
            <a:pPr marL="989330" lvl="3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ansible_become_user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="root"</a:t>
            </a:r>
          </a:p>
          <a:p>
            <a:pPr marL="989330" lvl="3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ansible_python_interpreter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="/bin/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env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python2.6"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239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 err="1" smtClean="0"/>
              <a:t>Ansible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ad-hoc&amp;playbook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提供两种完成任务方式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一种是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Ad-Hoc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命令集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另一种就是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-playbook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-playbook.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前者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更注重于解决一些简单的或者平时工作中临时遇到的任务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相当于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系统命令行下的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后者更适合与解决复杂或需固化下来的任务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相当于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系统的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 Scripts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ad-hoc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指令集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93420" lvl="2" indent="0"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patterns -m module -a arguments -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inventory --become --ask-become-pass -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vvvv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patterns: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主机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组匹配格式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module: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arguments: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nventory: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主机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become: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提权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/ask-become-pass: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提示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输入提权密码</a:t>
            </a:r>
          </a:p>
          <a:p>
            <a:pPr lvl="2"/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vvvv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日志详情</a:t>
            </a:r>
          </a:p>
          <a:p>
            <a:pPr lvl="2"/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190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 err="1" smtClean="0"/>
              <a:t>Ansible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ad-hoc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ping: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检查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主机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all -m ping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hosts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主机上执行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all -m shell -a 'sleep 10'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hosts</a:t>
            </a: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shell -a 'echo ${TEST}'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hosts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command: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主机上执行系统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93420" lvl="2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shell,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不会解析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HOME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等自定义环境变量，以及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&lt;, &gt;, |, &amp;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等命令符</a:t>
            </a: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all -m command -a 'sleep 10'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hosts</a:t>
            </a: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command -a 'echo ${TEST}'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hosts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raw: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原始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raw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a'echo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`date` &gt; /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/current '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hosts</a:t>
            </a:r>
          </a:p>
          <a:p>
            <a:pPr marL="344170" lvl="1" indent="0">
              <a:buNone/>
            </a:pP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190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 err="1" smtClean="0"/>
              <a:t>Ansible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ad-hoc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copy: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复制文件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文件夹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copy -a '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=/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/hosts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dest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=/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/hosts' -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hosts</a:t>
            </a: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copy -a '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=/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profile.d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=/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profile.d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/'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文件夹进行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file -a '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dest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=/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/hosts mode=777 owner=root group=root' -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hosts --become --ask-become-pass</a:t>
            </a: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file -a '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dest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=/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kk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/01/ mode=777 owner=silence group=silence state=directory' -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hosts</a:t>
            </a: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file -a '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=/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kk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state=absent'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hosts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159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课前注意事项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en-US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禁止发广告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分享过程中可将问题记录或发送至聊天窗口</a:t>
            </a:r>
            <a:r>
              <a:rPr lang="en-US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探讨环节与大家一块儿讨论</a:t>
            </a:r>
            <a:r>
              <a:rPr lang="en-US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，请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大家</a:t>
            </a:r>
            <a:r>
              <a:rPr lang="en-US" altLang="en-US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准备好问题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今天分享的视频、代码和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都会在发放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到我们的公众号和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交流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邀请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大家加入我们的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en-US" altLang="en-US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交流群</a:t>
            </a:r>
            <a:r>
              <a:rPr lang="en-US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一块学习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做更多好玩的东西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大家也可以将想学习的课程反馈给我们的小林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小月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我们会在以后的分享课程中进行安排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公众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号：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51reboot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运维开发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62" y="4267178"/>
            <a:ext cx="1612515" cy="220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E:\Silence\Desktop\微信图片_2018112512125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78" y="4733837"/>
            <a:ext cx="1743083" cy="174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 err="1" smtClean="0"/>
              <a:t>Ansible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ad-hoc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yum: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安装包进行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93420" lvl="2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针对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受控机器为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centos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python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解释必须为系统默认安装的</a:t>
            </a: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yum -a 'name=tree state=latest'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hosts --become --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ask-become-pass</a:t>
            </a: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yum -a 'name=tree state=absent'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hosts --become --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ask-become-pass</a:t>
            </a: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yum -a 'name=tree state=present'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hosts --become --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ask-become-pass</a:t>
            </a: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yum -a 'name=tree-1.5.3 state=present'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hosts --become --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ask-become-pass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32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 err="1" smtClean="0"/>
              <a:t>Ansible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ad-hoc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用户进行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openssl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passwd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-salt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saltstring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password</a:t>
            </a: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user -a 'name=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kk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password=&lt;password&gt;' 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hosts --become --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ask-become-pass</a:t>
            </a: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user -a 'name=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kk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state=absent' 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hosts --become --ask-become-pass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代码进行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a'repo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=https://github.com/imsilence/asynctask.git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=/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asynctask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 version=HEAD'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hosts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750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 err="1" smtClean="0"/>
              <a:t>Ansible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ad-hoc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service: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服务进行管理</a:t>
            </a: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service -a 'name=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nginx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state=started'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hosts --become --ask-become-pass</a:t>
            </a: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service -a 'name=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nginx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state=stopped'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hosts --become --ask-become-pass</a:t>
            </a: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service -a 'name=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nginx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state=restarted'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hosts --become --ask-become-pass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setup: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受控机器信息</a:t>
            </a:r>
          </a:p>
          <a:p>
            <a:pPr marL="693420" lvl="2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mytest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-m setup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hosts</a:t>
            </a:r>
          </a:p>
          <a:p>
            <a:pPr marL="693420" lvl="2" indent="0">
              <a:buNone/>
            </a:pP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93420" lvl="2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所有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93420" lvl="2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https://docs.ansible.com/ansible/latest/modules/list_of_all_modules.html#all-modules</a:t>
            </a: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756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 err="1" smtClean="0"/>
              <a:t>Ansible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剧本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playbook</a:t>
            </a:r>
          </a:p>
          <a:p>
            <a:pPr lvl="1" algn="just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命令行选项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 algn="just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https://docs.ansible.com/ansible/latest/dev_guide/developing_api.html#python-api-example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 algn="just">
              <a:buNone/>
            </a:pPr>
            <a:endParaRPr lang="zh-CN" altLang="en-US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190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 err="1" smtClean="0"/>
              <a:t>Ansible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整理资料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www.jianshu.com/p/1657f05e1f56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https://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raw.githubusercontent.com/imsilence/ansible-doc/master/docs/ansible.png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531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用户认证流程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17" y="1577005"/>
            <a:ext cx="8011439" cy="449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2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用户认证流程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94" y="1948122"/>
            <a:ext cx="69437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6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用户认证流程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2" y="1676446"/>
            <a:ext cx="8637168" cy="397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1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信息收集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8" y="1479800"/>
            <a:ext cx="7962820" cy="48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4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信息收集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56" y="1540643"/>
            <a:ext cx="8415130" cy="481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分享内容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演示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知识介绍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Django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ORM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COMMAND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Authentication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ad-hoc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命令集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ython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代码解读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探讨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943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信息收集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88" y="2133634"/>
            <a:ext cx="64770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信息展示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905000"/>
            <a:ext cx="7429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信息展示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452688"/>
            <a:ext cx="53149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5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信息展示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752644"/>
            <a:ext cx="8802737" cy="372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1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信息展示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0" y="2566988"/>
            <a:ext cx="66389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1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部署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nginx+gunicorn+django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ommand: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cron+django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监控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supervisord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284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探讨环节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邀请大家加入我们的</a:t>
            </a:r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QQ</a:t>
            </a:r>
            <a:r>
              <a:rPr lang="en-US" altLang="en-US" dirty="0" err="1" smtClean="0">
                <a:solidFill>
                  <a:schemeClr val="tx1"/>
                </a:solidFill>
                <a:latin typeface="+mn-ea"/>
              </a:rPr>
              <a:t>交流群</a:t>
            </a:r>
            <a:r>
              <a:rPr lang="en-US" altLang="en-US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有任何问题可以在群中进行讨论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公众号：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51reboot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运维开发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74" y="2286030"/>
            <a:ext cx="2814247" cy="385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Silence\Desktop\微信图片_2018112512125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94" y="2514624"/>
            <a:ext cx="2971722" cy="297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4"/>
          <p:cNvSpPr>
            <a:spLocks noGrp="1"/>
          </p:cNvSpPr>
          <p:nvPr>
            <p:ph type="ctrTitle" idx="4294967295"/>
          </p:nvPr>
        </p:nvSpPr>
        <p:spPr>
          <a:xfrm>
            <a:off x="1295400" y="1371600"/>
            <a:ext cx="6565900" cy="2276475"/>
          </a:xfrm>
          <a:ln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楷体" panose="02010609060101010101" pitchFamily="49" charset="-122"/>
                <a:cs typeface="宋体" panose="02010600030101010101" pitchFamily="2" charset="-122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8" y="1676446"/>
            <a:ext cx="8142984" cy="379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94" y="1676446"/>
            <a:ext cx="8305812" cy="386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40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创建虚拟化环境并进入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ython3/python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venv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venv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)source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venv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\bin\active</a:t>
            </a:r>
          </a:p>
          <a:p>
            <a:pPr marL="34417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(win)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venv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\Scripts\active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安装第三方库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pip install -r requirements.txt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manage.py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makemigrations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manage.py migrate</a:t>
            </a:r>
          </a:p>
          <a:p>
            <a:pPr marL="344170" lvl="1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ython manage.py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createsuperuser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365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配置免密登陆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剧本文件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ssh-keygen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-t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-b 4096</a:t>
            </a:r>
          </a:p>
          <a:p>
            <a:pPr marL="344170" lvl="1" indent="0">
              <a:buNone/>
            </a:pP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-copy-id -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~/.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id_rsa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root@xxx.xxx.xxx.xx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root@xxx.xxx.xxx.xxx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echo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xxx.xxx.xxx.xxx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/hosts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 manage.py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runserver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0.0.0.0:8888 </a:t>
            </a:r>
          </a:p>
          <a:p>
            <a:pPr marL="34417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 manager.py fact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浏览器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http://xxx.xxx.xxx.xxx:8888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Picture 5" descr="https://timgsa.baidu.com/timg?image&amp;quality=80&amp;size=b9999_10000&amp;sec=1488719640273&amp;di=ed02d6b42f579d802a8e99bdbf4ad241&amp;imgtype=0&amp;src=http%3A%2F%2Fm2.quanjing.com%2F2m%2Fikon002%2Fikon-113100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501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Django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Django</a:t>
            </a:r>
          </a:p>
          <a:p>
            <a:pPr marL="344170" lvl="1" indent="0">
              <a:buNone/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个可以使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开发工作愉快并且高效的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开发框架，能够以最小的代价构建和维护高质量的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</a:t>
            </a: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1" indent="-342900">
              <a:buFont typeface="Wingdings" pitchFamily="2" charset="2"/>
              <a:buChar char="v"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框架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95275" lvl="2" indent="0">
              <a:buNone/>
              <a:defRPr/>
            </a:pP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软件开发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工程师从日常的重复劳动中总结出快速的、模块化的、安全的软件开发模式</a:t>
            </a:r>
            <a:endParaRPr lang="en-US" altLang="zh-CN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1" indent="-342900">
              <a:buFont typeface="Wingdings" pitchFamily="2" charset="2"/>
              <a:buChar char="v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95275" lvl="2" indent="0">
              <a:buNone/>
              <a:defRPr/>
            </a:pPr>
            <a:r>
              <a:rPr lang="en-US" altLang="zh-CN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endParaRPr lang="en-US" altLang="zh-CN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1" indent="-342900">
              <a:buFont typeface="Wingdings" pitchFamily="2" charset="2"/>
              <a:buChar char="v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设计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思想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95275" lvl="2" indent="0">
              <a:buNone/>
              <a:defRPr/>
            </a:pPr>
            <a:r>
              <a:rPr lang="en-US" altLang="zh-CN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MVC</a:t>
            </a:r>
            <a:endParaRPr lang="en-US" altLang="zh-CN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95275" lvl="2" indent="0">
              <a:buNone/>
              <a:defRPr/>
            </a:pPr>
            <a:r>
              <a:rPr lang="en-US" altLang="zh-CN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ORM</a:t>
            </a:r>
            <a:endParaRPr lang="en-US" altLang="zh-CN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95275" lvl="2" indent="0">
              <a:buFont typeface="Wingdings" pitchFamily="2" charset="2"/>
              <a:buNone/>
              <a:defRPr/>
            </a:pPr>
            <a:endParaRPr lang="en-US" altLang="zh-CN" sz="2200" b="0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21508" name="Picture 8" descr="https://timgsa.baidu.com/timg?image&amp;quality=80&amp;size=b9999_10000&amp;sec=1487701699902&amp;di=6305df8d67440ddfd1556362e8551631&amp;imgtype=0&amp;src=http%3A%2F%2Fstatic.open-open.com%2Fnews%2FuploadImg%2F20160504%2F20160504094907_2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71888"/>
            <a:ext cx="19304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7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MVC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model</a:t>
            </a: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控制器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22532" name="Picture 2" descr="https://imgsa.baidu.com/baike/c0%3Dbaike80%2C5%2C5%2C80%2C26/sign=7948cf4dbf096b63951456026d5aec21/b03533fa828ba61edbddc04d4034970a304e59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28" y="1143000"/>
            <a:ext cx="55149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6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Django</a:t>
            </a:r>
            <a:r>
              <a:rPr lang="zh-CN" altLang="en-US" smtClean="0"/>
              <a:t>中的</a:t>
            </a:r>
            <a:r>
              <a:rPr lang="en-US" altLang="zh-CN" smtClean="0"/>
              <a:t>MTV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Model 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业务逻辑判断和数据存取</a:t>
            </a: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Template</a:t>
            </a:r>
          </a:p>
          <a:p>
            <a:pPr lvl="1"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数据展示给用户</a:t>
            </a: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</a:p>
          <a:p>
            <a:pPr lvl="1"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用户请求数据传递给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Model</a:t>
            </a:r>
          </a:p>
          <a:p>
            <a:pPr lvl="1">
              <a:defRPr/>
            </a:pP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Model</a:t>
            </a: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返回的数据传递给</a:t>
            </a:r>
            <a:r>
              <a:rPr lang="en-US" altLang="zh-CN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Template</a:t>
            </a:r>
          </a:p>
          <a:p>
            <a:pPr marL="342900" lvl="1" indent="-342900">
              <a:buFont typeface="Wingdings" pitchFamily="2" charset="2"/>
              <a:buChar char="v"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URLS</a:t>
            </a:r>
          </a:p>
          <a:p>
            <a:pPr marL="638175" lvl="2" indent="-342900">
              <a:buFont typeface="Wingdings" pitchFamily="2" charset="2"/>
              <a:buChar char="v"/>
              <a:defRPr/>
            </a:pP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用于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配置</a:t>
            </a:r>
            <a:r>
              <a:rPr lang="en-US" altLang="zh-CN" sz="21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url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view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处理对应</a:t>
            </a: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关系</a:t>
            </a:r>
            <a:endParaRPr lang="en-US" altLang="zh-CN" sz="21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89280" lvl="3" indent="0">
              <a:buNone/>
              <a:defRPr/>
            </a:pP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1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url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都使用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结尾配置</a:t>
            </a:r>
            <a:endParaRPr lang="en-US" altLang="zh-CN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4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650</TotalTime>
  <Words>1444</Words>
  <Application>Microsoft Office PowerPoint</Application>
  <PresentationFormat>全屏显示(4:3)</PresentationFormat>
  <Paragraphs>253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2_Network</vt:lpstr>
      <vt:lpstr>3_Network</vt:lpstr>
      <vt:lpstr>Django+Ansible主机管理</vt:lpstr>
      <vt:lpstr>课前注意事项</vt:lpstr>
      <vt:lpstr>分享内容</vt:lpstr>
      <vt:lpstr>演示</vt:lpstr>
      <vt:lpstr>演示</vt:lpstr>
      <vt:lpstr>演示</vt:lpstr>
      <vt:lpstr>Django</vt:lpstr>
      <vt:lpstr>MVC</vt:lpstr>
      <vt:lpstr>在Django中的MTV</vt:lpstr>
      <vt:lpstr>ORM</vt:lpstr>
      <vt:lpstr>Command</vt:lpstr>
      <vt:lpstr>Authentication</vt:lpstr>
      <vt:lpstr>Ansible</vt:lpstr>
      <vt:lpstr>Ansible</vt:lpstr>
      <vt:lpstr>Ansible</vt:lpstr>
      <vt:lpstr>Ansible</vt:lpstr>
      <vt:lpstr>Ansible</vt:lpstr>
      <vt:lpstr>Ansible</vt:lpstr>
      <vt:lpstr>Ansible</vt:lpstr>
      <vt:lpstr>Ansible</vt:lpstr>
      <vt:lpstr>Ansible</vt:lpstr>
      <vt:lpstr>Ansible</vt:lpstr>
      <vt:lpstr>Ansible</vt:lpstr>
      <vt:lpstr>Ansible</vt:lpstr>
      <vt:lpstr>代码解读</vt:lpstr>
      <vt:lpstr>代码解读</vt:lpstr>
      <vt:lpstr>代码解读</vt:lpstr>
      <vt:lpstr>代码解读</vt:lpstr>
      <vt:lpstr>代码解读</vt:lpstr>
      <vt:lpstr>代码解读</vt:lpstr>
      <vt:lpstr>代码解读</vt:lpstr>
      <vt:lpstr>代码解读</vt:lpstr>
      <vt:lpstr>代码解读</vt:lpstr>
      <vt:lpstr>代码解读</vt:lpstr>
      <vt:lpstr>部署</vt:lpstr>
      <vt:lpstr>探讨环节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吴科</dc:creator>
  <cp:lastModifiedBy>吴科</cp:lastModifiedBy>
  <cp:revision>1587</cp:revision>
  <dcterms:created xsi:type="dcterms:W3CDTF">2015-10-13T02:33:00Z</dcterms:created>
  <dcterms:modified xsi:type="dcterms:W3CDTF">2018-11-25T11:20:43Z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2052-10.1.0.7520</vt:lpwstr>
  </property>
</Properties>
</file>