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9" r:id="rId6"/>
    <p:sldId id="261" r:id="rId7"/>
    <p:sldId id="278" r:id="rId8"/>
    <p:sldId id="260" r:id="rId9"/>
    <p:sldId id="275" r:id="rId10"/>
    <p:sldId id="262" r:id="rId11"/>
    <p:sldId id="271" r:id="rId12"/>
    <p:sldId id="272" r:id="rId13"/>
    <p:sldId id="273" r:id="rId14"/>
    <p:sldId id="274" r:id="rId15"/>
    <p:sldId id="264" r:id="rId16"/>
    <p:sldId id="265" r:id="rId17"/>
    <p:sldId id="276" r:id="rId18"/>
    <p:sldId id="266" r:id="rId19"/>
    <p:sldId id="267" r:id="rId20"/>
    <p:sldId id="26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416B-3A20-48E4-8A2F-8F73DA98668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6A8A-46F2-47BA-9F23-2A569B1E6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DD09-F271-414B-A987-C50C293E3378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980B-9BCA-4174-86C6-A0297FB4D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544DEA-455F-4DC3-883C-239491B3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368" y="1656193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latinLnBrk="0"/>
            <a:r>
              <a:rPr lang="en-US" altLang="ko-KR" sz="8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YOLO: </a:t>
            </a:r>
            <a:br>
              <a:rPr lang="en-US" altLang="ko-KR" sz="8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8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You Only Look Once</a:t>
            </a:r>
          </a:p>
        </p:txBody>
      </p:sp>
    </p:spTree>
    <p:extLst>
      <p:ext uri="{BB962C8B-B14F-4D97-AF65-F5344CB8AC3E}">
        <p14:creationId xmlns:p14="http://schemas.microsoft.com/office/powerpoint/2010/main" val="1569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96346-B47C-4DC5-B0A8-E169A9C2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altLang="ko-KR" sz="4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conditional Class probabilities(C)</a:t>
            </a:r>
            <a:endParaRPr lang="ko-KR" altLang="en-US" sz="4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294B6-630A-498F-A3A8-915B80BB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502714"/>
            <a:ext cx="10143668" cy="2892246"/>
          </a:xfrm>
        </p:spPr>
        <p:txBody>
          <a:bodyPr anchor="ctr">
            <a:normAutofit/>
          </a:bodyPr>
          <a:lstStyle/>
          <a:p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예측</a:t>
            </a:r>
            <a:endParaRPr lang="en-US" altLang="ko-KR" sz="19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C=</a:t>
            </a:r>
            <a:r>
              <a:rPr lang="en-US" altLang="ko-KR" sz="19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19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Classi|Object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: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객체가 있다는 조건 하에 어떤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인지에 대한 확률</a:t>
            </a:r>
            <a:endParaRPr lang="en-US" altLang="ko-KR" sz="19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하나의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에서는 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r>
              <a:rPr lang="ko-KR" altLang="en-US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하나만 예측</a:t>
            </a:r>
            <a:r>
              <a:rPr lang="en-US" altLang="ko-KR" sz="1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19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9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테스트할때</a:t>
            </a:r>
            <a:endParaRPr lang="en-US" altLang="ko-KR" sz="19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endParaRPr lang="en-US" altLang="ko-KR" sz="19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1B0C68-16C3-0E6B-D807-58519EE6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86" y="4292516"/>
            <a:ext cx="7187293" cy="962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2CBDD3-165E-E409-D4BA-56EA07A39EEE}"/>
              </a:ext>
            </a:extLst>
          </p:cNvPr>
          <p:cNvSpPr txBox="1"/>
          <p:nvPr/>
        </p:nvSpPr>
        <p:spPr>
          <a:xfrm>
            <a:off x="4805525" y="5378607"/>
            <a:ext cx="873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=(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특정 객체가 나타날 확률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)*(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예측된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얼마나 정확한지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31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0D3220-68C8-603C-B4F3-E422BE5DF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1299411" y="216442"/>
            <a:ext cx="9593178" cy="5947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9F1F3-0677-4A08-8531-8FC2A2538639}"/>
              </a:ext>
            </a:extLst>
          </p:cNvPr>
          <p:cNvSpPr txBox="1"/>
          <p:nvPr/>
        </p:nvSpPr>
        <p:spPr>
          <a:xfrm>
            <a:off x="1551837" y="371327"/>
            <a:ext cx="4688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 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높을수록 박스 굵게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그려줌</a:t>
            </a:r>
            <a:endParaRPr lang="en-US" altLang="ko-KR" sz="1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얇은 박스 모두 삭제</a:t>
            </a:r>
            <a:endParaRPr lang="en-US" altLang="ko-KR" sz="1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남은 박스들을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NMS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알고리즘으로 선별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7EE70-FFDB-39BA-A6DE-6CF47BB68D44}"/>
              </a:ext>
            </a:extLst>
          </p:cNvPr>
          <p:cNvSpPr txBox="1"/>
          <p:nvPr/>
        </p:nvSpPr>
        <p:spPr>
          <a:xfrm>
            <a:off x="3896107" y="6180564"/>
            <a:ext cx="8005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최종 예측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텐서의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dimension=S*S*(B*5+class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B*5: B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x,y,w,h,confidence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5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변수 예측</a:t>
            </a:r>
          </a:p>
        </p:txBody>
      </p:sp>
    </p:spTree>
    <p:extLst>
      <p:ext uri="{BB962C8B-B14F-4D97-AF65-F5344CB8AC3E}">
        <p14:creationId xmlns:p14="http://schemas.microsoft.com/office/powerpoint/2010/main" val="25999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잔디이(가) 표시된 사진&#10;&#10;자동 생성된 설명">
            <a:extLst>
              <a:ext uri="{FF2B5EF4-FFF2-40B4-BE49-F238E27FC236}">
                <a16:creationId xmlns:a16="http://schemas.microsoft.com/office/drawing/2014/main" id="{003407A8-01F4-4B31-BC26-3FC6DC3D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48097"/>
            <a:ext cx="10998831" cy="5004468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737ED6A-68C6-20FA-A52D-9E776DF7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476" y="482757"/>
            <a:ext cx="3070411" cy="2922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 이미지를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 x S grid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나눈다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6FBEF-3D7A-5F65-CE26-0D538EA40693}"/>
              </a:ext>
            </a:extLst>
          </p:cNvPr>
          <p:cNvSpPr txBox="1"/>
          <p:nvPr/>
        </p:nvSpPr>
        <p:spPr>
          <a:xfrm>
            <a:off x="7407701" y="6075490"/>
            <a:ext cx="423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각각의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박스에 대한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예측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FEA3-2EAE-8A53-CE58-95AD7A57DEC0}"/>
              </a:ext>
            </a:extLst>
          </p:cNvPr>
          <p:cNvSpPr txBox="1"/>
          <p:nvPr/>
        </p:nvSpPr>
        <p:spPr>
          <a:xfrm>
            <a:off x="883146" y="6075490"/>
            <a:ext cx="6093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높을수록 박스 굵게 </a:t>
            </a:r>
            <a:r>
              <a:rPr lang="ko-KR" altLang="en-US" sz="1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그려줌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EB401-7360-073F-E54D-3F7FA30E165D}"/>
              </a:ext>
            </a:extLst>
          </p:cNvPr>
          <p:cNvSpPr txBox="1"/>
          <p:nvPr/>
        </p:nvSpPr>
        <p:spPr>
          <a:xfrm>
            <a:off x="6529192" y="301952"/>
            <a:ext cx="3879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객체의 중심이 특정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안에 있으면 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객체를 검출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98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D45214-879E-462C-9139-C929A275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6289"/>
            <a:ext cx="11277598" cy="53054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F57303-95DC-4B57-B7D7-86A86C818A5D}"/>
              </a:ext>
            </a:extLst>
          </p:cNvPr>
          <p:cNvSpPr/>
          <p:nvPr/>
        </p:nvSpPr>
        <p:spPr>
          <a:xfrm>
            <a:off x="7824486" y="1921397"/>
            <a:ext cx="300942" cy="3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C3DDF-BACA-4DF6-A53D-54E6D5F09F0F}"/>
              </a:ext>
            </a:extLst>
          </p:cNvPr>
          <p:cNvSpPr txBox="1"/>
          <p:nvPr/>
        </p:nvSpPr>
        <p:spPr>
          <a:xfrm>
            <a:off x="6389225" y="253067"/>
            <a:ext cx="500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빨간색 </a:t>
            </a:r>
            <a:r>
              <a:rPr lang="en-US" altLang="ko-KR" sz="14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14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예측한 </a:t>
            </a:r>
            <a:r>
              <a:rPr lang="en-US" altLang="ko-KR" sz="1400" u="sng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endParaRPr lang="en-US" altLang="ko-KR" sz="14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초록색 박스의 중심이 빨간색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안에 있어야함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7C7FB5-AB94-45AE-B393-D75482C8E89D}"/>
              </a:ext>
            </a:extLst>
          </p:cNvPr>
          <p:cNvCxnSpPr>
            <a:cxnSpLocks/>
          </p:cNvCxnSpPr>
          <p:nvPr/>
        </p:nvCxnSpPr>
        <p:spPr>
          <a:xfrm flipV="1">
            <a:off x="7824486" y="776288"/>
            <a:ext cx="0" cy="902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BD34A6-2E8F-42AB-BBFE-EDE0706CF6E4}"/>
              </a:ext>
            </a:extLst>
          </p:cNvPr>
          <p:cNvSpPr txBox="1"/>
          <p:nvPr/>
        </p:nvSpPr>
        <p:spPr>
          <a:xfrm>
            <a:off x="2150962" y="2746339"/>
            <a:ext cx="449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&lt;NMS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알고리즘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목록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 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가장 높은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선택하고 목록에서 제거</a:t>
            </a:r>
            <a:endParaRPr lang="en-US" altLang="ko-KR" sz="12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가장 높은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나머지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와의 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IOU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계산하여 임계치보다 높으면 제거</a:t>
            </a:r>
            <a:endParaRPr lang="en-US" altLang="ko-KR" sz="12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두번째로 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높은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~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반복</a:t>
            </a:r>
            <a:endParaRPr lang="en-US" altLang="ko-KR" sz="12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목록에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en-US" altLang="ko-KR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없을 때까지 반복</a:t>
            </a:r>
            <a:endParaRPr lang="en-US" altLang="ko-KR" sz="12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50B1E-1B06-F603-DF8A-3433F7870FEF}"/>
              </a:ext>
            </a:extLst>
          </p:cNvPr>
          <p:cNvSpPr txBox="1"/>
          <p:nvPr/>
        </p:nvSpPr>
        <p:spPr>
          <a:xfrm>
            <a:off x="8082987" y="2926412"/>
            <a:ext cx="31610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</a:t>
            </a:r>
            <a:r>
              <a:rPr lang="en-US" altLang="ko-KR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bounding box  </a:t>
            </a:r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중에서 </a:t>
            </a:r>
            <a:r>
              <a:rPr lang="en-US" altLang="ko-KR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best one </a:t>
            </a:r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찾아 </a:t>
            </a:r>
            <a:r>
              <a:rPr lang="en-US" altLang="ko-KR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</a:t>
            </a:r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증가시킴</a:t>
            </a:r>
            <a:endParaRPr lang="en-US" altLang="ko-KR" sz="11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나머지는</a:t>
            </a:r>
            <a:r>
              <a:rPr lang="en-US" altLang="ko-KR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감소시킴</a:t>
            </a:r>
            <a:endParaRPr lang="en-US" altLang="ko-KR" sz="11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70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EFEA72-CD0C-48E7-87B1-21FD6B78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92" y="522016"/>
            <a:ext cx="9251016" cy="5364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D7E0D-7C92-A821-0806-6F441D8FB414}"/>
              </a:ext>
            </a:extLst>
          </p:cNvPr>
          <p:cNvSpPr txBox="1"/>
          <p:nvPr/>
        </p:nvSpPr>
        <p:spPr>
          <a:xfrm>
            <a:off x="3391381" y="2812648"/>
            <a:ext cx="3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label 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값이 없으면 다 제거 </a:t>
            </a:r>
          </a:p>
        </p:txBody>
      </p:sp>
    </p:spTree>
    <p:extLst>
      <p:ext uri="{BB962C8B-B14F-4D97-AF65-F5344CB8AC3E}">
        <p14:creationId xmlns:p14="http://schemas.microsoft.com/office/powerpoint/2010/main" val="41721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5460C1-B222-4DAE-AF58-70DE189E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Training – </a:t>
            </a:r>
            <a:r>
              <a:rPr lang="ko-KR" altLang="en-US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사전학습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B0075-B42A-432E-B4C9-5946D3D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1" y="2780068"/>
            <a:ext cx="7824249" cy="358719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ImageNet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셋으로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pretrain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시킴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성능 향상을 위해 이미지 해상도 높임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(224*244-&gt;448*448)</a:t>
            </a: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신경망의 마지막 계층에는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linear activation function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 모든 계층에는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leaky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ReLU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                    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이하의 값도 작은 음수 값 가짐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0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이하에서 뉴런이 죽는 문제를 피하기 위해서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0D0C2-677A-4209-B989-B72D697D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81" y="4573667"/>
            <a:ext cx="3427469" cy="10612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9A95D2-7762-47FD-8F6E-64859605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Training -YOLO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3D161-1C2C-4C29-AAAD-029DA448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323225"/>
            <a:ext cx="10574724" cy="4147845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SSE(sum-squared error)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기반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SSE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최적화 쉬움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Localization loss: bounding box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위치를 얼마나 잘 예측했는지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Classification loss: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클래스를 얼마나 잘 예측했는지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12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9A95D2-7762-47FD-8F6E-64859605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Training –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문제점 해결 방법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3D161-1C2C-4C29-AAAD-029DA448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87" y="2671971"/>
            <a:ext cx="10574724" cy="2931251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내 대부분의 그리드 셀에는 객체가 없음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-&gt;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존재하는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localization loss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가중치↑</a:t>
            </a:r>
            <a:r>
              <a:rPr lang="el-GR" altLang="ko-KR" sz="20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 </a:t>
            </a:r>
            <a:endParaRPr lang="en-US" altLang="ko-KR" sz="2000" b="0" i="0" dirty="0">
              <a:effectLst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-&gt;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존재하지 않는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classification(confidence)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가중치↓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SSE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큰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작은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 모두 동일한 가중치로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 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-&gt;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작을수록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조금만 움직여도 객체를 벗어남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-&gt;(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w,h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제곱근을 씌워 증가율을 감소시켜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가중치 ↓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26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EB6A6-5501-4BF2-BAD0-A791B7E5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" y="2559235"/>
            <a:ext cx="10683846" cy="3791689"/>
          </a:xfrm>
        </p:spPr>
        <p:txBody>
          <a:bodyPr anchor="ctr">
            <a:no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하나의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예측된 여러 개의 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중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IOU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가장 큰 것을 예측하는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predictor</a:t>
            </a:r>
          </a:p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과정을 통해 특정크기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너비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높이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 클래스를 잘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λ_coord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(x, y, w, h)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다른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들과의 균형을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parameter(=5)</a:t>
            </a:r>
          </a:p>
          <a:p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λ_noobj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있는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box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없는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box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간에 균형을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balancing parameter(=0.5)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FA2D1E6-3E4E-9F23-E969-2FE815A5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569802" cy="1188950"/>
          </a:xfrm>
        </p:spPr>
        <p:txBody>
          <a:bodyPr anchor="b">
            <a:no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Training –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 predictor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59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9E6B4B-035E-42A3-8410-25B99F80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5" y="689044"/>
            <a:ext cx="8595815" cy="59526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DD1B937-9B9D-4A5E-AE1A-747D924D9FB0}"/>
              </a:ext>
            </a:extLst>
          </p:cNvPr>
          <p:cNvSpPr/>
          <p:nvPr/>
        </p:nvSpPr>
        <p:spPr>
          <a:xfrm>
            <a:off x="3018083" y="895830"/>
            <a:ext cx="700477" cy="706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6E51D-4EE4-4D35-8E6F-5A81D3006151}"/>
              </a:ext>
            </a:extLst>
          </p:cNvPr>
          <p:cNvSpPr txBox="1"/>
          <p:nvPr/>
        </p:nvSpPr>
        <p:spPr>
          <a:xfrm>
            <a:off x="2850765" y="633959"/>
            <a:ext cx="64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번째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 predictor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사용되는지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(0,1)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CE46E-6057-4D83-8BC0-A1D7B2EB8869}"/>
              </a:ext>
            </a:extLst>
          </p:cNvPr>
          <p:cNvSpPr txBox="1"/>
          <p:nvPr/>
        </p:nvSpPr>
        <p:spPr>
          <a:xfrm>
            <a:off x="3710427" y="1477075"/>
            <a:ext cx="790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// 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존재하는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grid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cell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 predictor j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x</a:t>
            </a: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</a:t>
            </a: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4A400-14CE-41DA-A7C5-DEE985A2D3A5}"/>
              </a:ext>
            </a:extLst>
          </p:cNvPr>
          <p:cNvSpPr txBox="1"/>
          <p:nvPr/>
        </p:nvSpPr>
        <p:spPr>
          <a:xfrm>
            <a:off x="6876468" y="2823324"/>
            <a:ext cx="5129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// w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(SSE)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F1271-A7CA-4B54-8E45-946696385458}"/>
              </a:ext>
            </a:extLst>
          </p:cNvPr>
          <p:cNvSpPr txBox="1"/>
          <p:nvPr/>
        </p:nvSpPr>
        <p:spPr>
          <a:xfrm>
            <a:off x="6094116" y="3939543"/>
            <a:ext cx="602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// confidence score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C98AB-39B8-488C-8FCA-0EE0A5FEB543}"/>
              </a:ext>
            </a:extLst>
          </p:cNvPr>
          <p:cNvSpPr txBox="1"/>
          <p:nvPr/>
        </p:nvSpPr>
        <p:spPr>
          <a:xfrm>
            <a:off x="6158511" y="5111430"/>
            <a:ext cx="6565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// 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존재하지 않는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en-US" altLang="ko-KR" sz="16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</a:t>
            </a: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C93E3-52C9-456F-855D-0869F138EC16}"/>
              </a:ext>
            </a:extLst>
          </p:cNvPr>
          <p:cNvSpPr txBox="1"/>
          <p:nvPr/>
        </p:nvSpPr>
        <p:spPr>
          <a:xfrm>
            <a:off x="1341659" y="6024673"/>
            <a:ext cx="6041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//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객체가 존재하는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conditional class probability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70126-CFD5-9FB6-8F9F-196E239DC5EA}"/>
              </a:ext>
            </a:extLst>
          </p:cNvPr>
          <p:cNvSpPr txBox="1"/>
          <p:nvPr/>
        </p:nvSpPr>
        <p:spPr>
          <a:xfrm>
            <a:off x="121920" y="120772"/>
            <a:ext cx="7193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사용하는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loss function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4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1CECC0-C044-4BBA-B831-890C8747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기존의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detection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DPM&amp;R-CNN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BBEDB-E514-4F38-BDE3-B4AE88F3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64378"/>
            <a:ext cx="9941319" cy="339257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DPM</a:t>
            </a:r>
          </a:p>
          <a:p>
            <a:r>
              <a:rPr lang="en-US" altLang="ko-KR" sz="18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Sliding window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이미지에서 일정한 간격으로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classifier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작동</a:t>
            </a: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분리된 파이프라인이 각각 특징 추출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위치 파악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예측 수행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R-CNN</a:t>
            </a:r>
          </a:p>
          <a:p>
            <a:r>
              <a:rPr lang="en-US" altLang="ko-KR" sz="18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Region proposal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이미지에서 객체가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있을만한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영역만 추출하여 분류 작업을 수행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classifier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적용하여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검사한뒤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수정하고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중복된 검출을 제거하고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주변 픽셀 간의 유사도를 기준으로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재평가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정확성은 높지만 복잡하고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box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너무 많아서 느림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D6FCAD4-E72C-9E1D-E7CF-F5DE274D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05" y="1538555"/>
            <a:ext cx="3429000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E2F4A-1995-1DC6-723E-AEEC1E70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941" y="2364378"/>
            <a:ext cx="3411286" cy="37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4AED7F-D530-4733-A769-6F61B323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78" y="485304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다른 모델과의 비교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11370-EC7A-416C-8DAE-5666FADB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481682"/>
            <a:ext cx="11099439" cy="41659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 DPM</a:t>
            </a: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DPM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1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mAP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</a:t>
            </a:r>
            <a:r>
              <a:rPr lang="ko-KR" altLang="en-US" sz="1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하락시키면서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속도 향상시킨 모델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그래도 여전히 속도 느리고 정확도 떨어짐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R-CNN minus R</a:t>
            </a: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Selective search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정적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 proposal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대체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R-CNN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비해서는 훨씬 빠름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실시간 검출에는 역부족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Faster R-CNN</a:t>
            </a: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Selective search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사용하지 않고 신경만 사용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하지만 여전히 느림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 R-CNN</a:t>
            </a:r>
            <a:r>
              <a:rPr lang="ko-KR" altLang="en-US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 </a:t>
            </a:r>
            <a:r>
              <a:rPr lang="en-US" altLang="ko-KR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결합한 모델이 정확도 측면에서 가장 좋음</a:t>
            </a:r>
            <a:endParaRPr lang="en-US" altLang="ko-KR" sz="1400" dirty="0">
              <a:solidFill>
                <a:srgbClr val="00B0F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속도 측면에서는 </a:t>
            </a:r>
            <a:r>
              <a:rPr lang="en-US" altLang="ko-KR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1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제일 좋음</a:t>
            </a:r>
            <a:endParaRPr lang="en-US" altLang="ko-KR" sz="1400" dirty="0">
              <a:solidFill>
                <a:srgbClr val="00B0F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6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37D4-E0BF-7B56-1BF3-B347EC92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883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B38F83-CD7E-4F39-BBA7-D6E82FB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4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특징</a:t>
            </a:r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5DDF7-44C3-4ABB-8858-7F9F583C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677808" cy="3435531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인간의 시각체계와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비슷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전체에 대해서 </a:t>
            </a:r>
            <a:r>
              <a:rPr lang="en-US" altLang="ko-KR" sz="2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Single Neural Network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여러 개의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Boundig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box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각각의 박스 안의 물체의 종류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(class probability)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</a:t>
            </a:r>
            <a:r>
              <a:rPr lang="ko-KR" altLang="en-US" sz="24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동시에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예측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6066-E75B-45DA-C26E-9CE23A2CB7EE}"/>
              </a:ext>
            </a:extLst>
          </p:cNvPr>
          <p:cNvSpPr txBox="1"/>
          <p:nvPr/>
        </p:nvSpPr>
        <p:spPr>
          <a:xfrm>
            <a:off x="1110916" y="5219150"/>
            <a:ext cx="616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Ex.  </a:t>
            </a:r>
            <a:r>
              <a:rPr lang="ko-KR" altLang="en-US" dirty="0"/>
              <a:t>강아지다</a:t>
            </a:r>
            <a:r>
              <a:rPr lang="en-US" altLang="ko-KR" dirty="0"/>
              <a:t>! (X)</a:t>
            </a:r>
          </a:p>
          <a:p>
            <a:r>
              <a:rPr lang="ko-KR" altLang="en-US" dirty="0"/>
              <a:t>강아지일 확률 </a:t>
            </a:r>
            <a:r>
              <a:rPr lang="en-US" altLang="ko-KR" dirty="0"/>
              <a:t>95%, </a:t>
            </a:r>
            <a:r>
              <a:rPr lang="ko-KR" altLang="en-US" dirty="0"/>
              <a:t>고양이일 확률 </a:t>
            </a:r>
            <a:r>
              <a:rPr lang="en-US" altLang="ko-KR" dirty="0"/>
              <a:t>3%, </a:t>
            </a:r>
            <a:r>
              <a:rPr lang="ko-KR" altLang="en-US" dirty="0"/>
              <a:t>너구리일 확률 </a:t>
            </a:r>
            <a:r>
              <a:rPr lang="en-US" altLang="ko-KR" dirty="0"/>
              <a:t>1% (O)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138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0CDDE0-B450-49E1-8B6C-5FD65B49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31018-A457-4480-9796-335BBB58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예측 속도가 </a:t>
            </a:r>
            <a:r>
              <a:rPr lang="ko-KR" altLang="en-US" sz="20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빠르다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 파이프라인이 기존의 모델들에 비해 간단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Sliding window/region proposal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방식과 달리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</a:t>
            </a:r>
            <a:r>
              <a:rPr lang="ko-KR" altLang="en-US" sz="20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전체를 봄</a:t>
            </a:r>
            <a:endParaRPr lang="en-US" altLang="ko-KR" sz="2000" dirty="0">
              <a:solidFill>
                <a:srgbClr val="00B0F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모양 뿐만 아니라 주변 정보까지 학습함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Fast R-CNN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주변 정보를 처리 못해서 아무것도 없는 배경에 노이즈가 있으면 물체로 인식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(background error)</a:t>
            </a:r>
          </a:p>
          <a:p>
            <a:pPr marL="0" indent="0">
              <a:buNone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 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물체의 일반적인 부분을 학습하기 때문에 </a:t>
            </a:r>
            <a:r>
              <a:rPr lang="ko-KR" altLang="en-US" sz="20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새로운 이미지에 대해서 검출 정확도 높음</a:t>
            </a:r>
            <a:endParaRPr lang="en-US" altLang="ko-KR" sz="2000" dirty="0">
              <a:solidFill>
                <a:srgbClr val="00B0F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4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0CDDE0-B450-49E1-8B6C-5FD65B49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31018-A457-4480-9796-335BBB58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2000" dirty="0" err="1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다중검출</a:t>
            </a:r>
            <a:r>
              <a:rPr lang="ko-KR" altLang="en-US" sz="20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문제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하나의 객체를 여러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동시에 검출하는 경우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 크기가 크거나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경계에 인접해 있는 경우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cell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두개 이상의 객체가 붙어 있으면 잘 검출 못함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000" dirty="0">
                <a:solidFill>
                  <a:srgbClr val="00B0F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물체가 작을수록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정확도가 떨어짐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38B923-D252-9C23-6086-AB6F464C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3" y="1916081"/>
            <a:ext cx="9780814" cy="47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6728E1-D7CA-4989-A69A-FEED2543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89" y="453041"/>
            <a:ext cx="3942311" cy="146304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YOLO Network </a:t>
            </a:r>
            <a:r>
              <a:rPr lang="ko-KR" altLang="en-US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</a:t>
            </a:r>
            <a:b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GoogleNet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</a:t>
            </a:r>
            <a:endParaRPr lang="ko-KR" altLang="en-US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A001D-E5C6-4B27-8538-FC4663F3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211" y="32933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Convolution layer: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이미지로부터 특징 추출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Full-connected layer: class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확률과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좌표 예측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248D4B-6DBF-4B22-A9EE-F13495B70523}"/>
              </a:ext>
            </a:extLst>
          </p:cNvPr>
          <p:cNvCxnSpPr>
            <a:cxnSpLocks/>
          </p:cNvCxnSpPr>
          <p:nvPr/>
        </p:nvCxnSpPr>
        <p:spPr>
          <a:xfrm>
            <a:off x="8283132" y="2265705"/>
            <a:ext cx="0" cy="133241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2A75A2-7250-A8C2-CA3A-CFBC96983635}"/>
              </a:ext>
            </a:extLst>
          </p:cNvPr>
          <p:cNvSpPr/>
          <p:nvPr/>
        </p:nvSpPr>
        <p:spPr>
          <a:xfrm>
            <a:off x="5468471" y="1965960"/>
            <a:ext cx="1192305" cy="302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A0487-E67D-2C49-8F03-33C4B6DBDAB4}"/>
              </a:ext>
            </a:extLst>
          </p:cNvPr>
          <p:cNvSpPr txBox="1"/>
          <p:nvPr/>
        </p:nvSpPr>
        <p:spPr>
          <a:xfrm>
            <a:off x="2733041" y="2021254"/>
            <a:ext cx="7185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Pretrain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된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 Layer  + 4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Conv Layer+  2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Fully connected Layer </a:t>
            </a:r>
            <a:endParaRPr lang="ko-KR" altLang="en-US" sz="1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8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96346-B47C-4DC5-B0A8-E169A9C2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23" y="576832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Unified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Detection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294B6-630A-498F-A3A8-915B80BB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 이미지를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 x S grid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나눔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객체의 중심이 특정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안에 있으면 그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객체를 검출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각각의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그 박스에 대한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가짐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예측한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얼마나 정확한지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각각의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conditional class probability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갖는다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각각의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x,y,w.h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confidence)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구성된다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596346-B47C-4DC5-B0A8-E169A9C2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23" y="576832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Unified</a:t>
            </a:r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Detection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294B6-630A-498F-A3A8-915B80BB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65" y="2780068"/>
            <a:ext cx="11075234" cy="3435531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 score = 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(Object)*IOU</a:t>
            </a:r>
          </a:p>
          <a:p>
            <a:pPr marL="0" indent="0">
              <a:buNone/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IOU=(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</a:t>
            </a:r>
            <a:r>
              <a:rPr lang="en-US" altLang="ko-KR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box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예측</a:t>
            </a:r>
            <a:r>
              <a:rPr lang="en-US" altLang="ko-KR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box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 교집합</a:t>
            </a:r>
            <a:r>
              <a:rPr lang="en-US" altLang="ko-KR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)/ (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실제 </a:t>
            </a:r>
            <a:r>
              <a:rPr lang="en-US" altLang="ko-KR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box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예측 </a:t>
            </a:r>
            <a:r>
              <a:rPr lang="en-US" altLang="ko-KR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2400" b="0" i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 합집합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Grid cell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객체가 없으면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(Object)=0, confidence score=0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객체가 확실이 있으면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(Object)=1, confidence=IOU</a:t>
            </a:r>
          </a:p>
        </p:txBody>
      </p:sp>
      <p:pic>
        <p:nvPicPr>
          <p:cNvPr id="4" name="Picture 2" descr="딥러닝] IoU 설명, python 코드(Intersection over Union, object detection 평가방법)">
            <a:extLst>
              <a:ext uri="{FF2B5EF4-FFF2-40B4-BE49-F238E27FC236}">
                <a16:creationId xmlns:a16="http://schemas.microsoft.com/office/drawing/2014/main" id="{B576E2F8-A79B-D2AF-23BB-A4F64D96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379" y="2342614"/>
            <a:ext cx="1904941" cy="152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3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87D4E3-C263-CB89-8695-AEC7B62F9319}"/>
              </a:ext>
            </a:extLst>
          </p:cNvPr>
          <p:cNvSpPr txBox="1">
            <a:spLocks/>
          </p:cNvSpPr>
          <p:nvPr/>
        </p:nvSpPr>
        <p:spPr>
          <a:xfrm>
            <a:off x="433881" y="479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Bounding box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ko-KR" altLang="en-US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예측값</a:t>
            </a:r>
            <a:r>
              <a:rPr lang="ko-KR" altLang="en-US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x,y,w,h,confidence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3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9904036-B94A-5206-8355-EB478A5D9D56}"/>
              </a:ext>
            </a:extLst>
          </p:cNvPr>
          <p:cNvSpPr txBox="1">
            <a:spLocks/>
          </p:cNvSpPr>
          <p:nvPr/>
        </p:nvSpPr>
        <p:spPr>
          <a:xfrm>
            <a:off x="433881" y="2473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x,y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): bounding box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중심이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grid cell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상대적으로 어디에 위치하는지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grid cell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중앙이면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(0.5,0.5) //0~1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w,h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):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이미지 전체의 너비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높이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=1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일때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bbox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너비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높이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confidence=confidence score</a:t>
            </a:r>
          </a:p>
          <a:p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2C40B5-857F-ED18-B9EE-D151F54F4BE5}"/>
              </a:ext>
            </a:extLst>
          </p:cNvPr>
          <p:cNvSpPr/>
          <p:nvPr/>
        </p:nvSpPr>
        <p:spPr>
          <a:xfrm>
            <a:off x="10119043" y="3040346"/>
            <a:ext cx="1228164" cy="1210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AC581E-5824-CA6D-8795-F4C17C635726}"/>
              </a:ext>
            </a:extLst>
          </p:cNvPr>
          <p:cNvSpPr/>
          <p:nvPr/>
        </p:nvSpPr>
        <p:spPr>
          <a:xfrm>
            <a:off x="10674854" y="3551335"/>
            <a:ext cx="125506" cy="134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253F0-15F0-702D-DA85-E650282C97AD}"/>
              </a:ext>
            </a:extLst>
          </p:cNvPr>
          <p:cNvSpPr txBox="1"/>
          <p:nvPr/>
        </p:nvSpPr>
        <p:spPr>
          <a:xfrm>
            <a:off x="10293854" y="3212781"/>
            <a:ext cx="101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(0.5,0.5)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016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6154</TotalTime>
  <Words>1137</Words>
  <Application>Microsoft Office PowerPoint</Application>
  <PresentationFormat>와이드스크린</PresentationFormat>
  <Paragraphs>138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에스코어 드림 6 Bold</vt:lpstr>
      <vt:lpstr>Arial</vt:lpstr>
      <vt:lpstr>Calibri</vt:lpstr>
      <vt:lpstr>Calibri Light</vt:lpstr>
      <vt:lpstr>Wingdings</vt:lpstr>
      <vt:lpstr>Office 테마</vt:lpstr>
      <vt:lpstr>YOLO:  You Only Look Once</vt:lpstr>
      <vt:lpstr>기존의 detection 모델: DPM&amp;R-CNN</vt:lpstr>
      <vt:lpstr>YOLO의 특징</vt:lpstr>
      <vt:lpstr>YOLO의 장점</vt:lpstr>
      <vt:lpstr>YOLO의 단점</vt:lpstr>
      <vt:lpstr>YOLO Network 구조 - GoogleNet 기반</vt:lpstr>
      <vt:lpstr>Unified Detection</vt:lpstr>
      <vt:lpstr>Unified Detection</vt:lpstr>
      <vt:lpstr>PowerPoint 프레젠테이션</vt:lpstr>
      <vt:lpstr>conditional Class probabilities(C)</vt:lpstr>
      <vt:lpstr>PowerPoint 프레젠테이션</vt:lpstr>
      <vt:lpstr>PowerPoint 프레젠테이션</vt:lpstr>
      <vt:lpstr>PowerPoint 프레젠테이션</vt:lpstr>
      <vt:lpstr>PowerPoint 프레젠테이션</vt:lpstr>
      <vt:lpstr>Training – 사전학습</vt:lpstr>
      <vt:lpstr>Training -YOLO의 loss</vt:lpstr>
      <vt:lpstr>Training – 문제점 해결 방법</vt:lpstr>
      <vt:lpstr>Training – bounding box predictor</vt:lpstr>
      <vt:lpstr>PowerPoint 프레젠테이션</vt:lpstr>
      <vt:lpstr>다른 모델과의 비교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v1:  You Only Look Once</dc:title>
  <dc:creator>이 윤표</dc:creator>
  <cp:lastModifiedBy>이 윤표</cp:lastModifiedBy>
  <cp:revision>41</cp:revision>
  <dcterms:created xsi:type="dcterms:W3CDTF">2022-01-09T12:54:42Z</dcterms:created>
  <dcterms:modified xsi:type="dcterms:W3CDTF">2023-03-23T11:56:29Z</dcterms:modified>
</cp:coreProperties>
</file>