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38b02ae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38b02ae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38b02ae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38b02ae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38b02ae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38b02ae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38b02ae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38b02ae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38b02ae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38b02ae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38b02ae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38b02ae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38b02ae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d38b02ae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38b02ae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38b02ae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38b02ae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38b02ae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d38b02ae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d38b02ae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d38b02ae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d38b02a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38b02ae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38b02ae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38b02ae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38b02ae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38b02ae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d38b02ae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38b02ae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38b02ae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38b02ae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38b02ae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641213" y="747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359575" y="328567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rgbClr val="FCE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947000" y="1088925"/>
            <a:ext cx="52500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Cambria"/>
                <a:ea typeface="Cambria"/>
                <a:cs typeface="Cambria"/>
                <a:sym typeface="Cambria"/>
              </a:rPr>
              <a:t>The Influence of Working Memory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Cambria"/>
                <a:ea typeface="Cambria"/>
                <a:cs typeface="Cambria"/>
                <a:sym typeface="Cambria"/>
              </a:rPr>
              <a:t> on Reading and Creative Writing Processes in a Second Language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865150" y="3116575"/>
            <a:ext cx="34137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{Salim Abu-Rabia (2003)}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{Educational Psychology}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Presented by {Soomin Cho}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197125" y="-12650"/>
            <a:ext cx="3943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mbria"/>
                <a:ea typeface="Cambria"/>
                <a:cs typeface="Cambria"/>
                <a:sym typeface="Cambria"/>
              </a:rPr>
              <a:t>Human Factors Psychology Lab,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mbria"/>
                <a:ea typeface="Cambria"/>
                <a:cs typeface="Cambria"/>
                <a:sym typeface="Cambria"/>
              </a:rPr>
              <a:t>Seoul National University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mbria"/>
                <a:ea typeface="Cambria"/>
                <a:cs typeface="Cambria"/>
                <a:sym typeface="Cambria"/>
              </a:rPr>
              <a:t>Summer 2019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797050" y="1600800"/>
            <a:ext cx="4210800" cy="27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○"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distance</a:t>
            </a: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 between a pronoun and its referent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-"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ability to </a:t>
            </a: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recall</a:t>
            </a: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 the referent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	=&gt; the individual’s </a:t>
            </a: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working    memory was at work here.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572025" y="1114975"/>
            <a:ext cx="4572000" cy="6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Font typeface="Cambria"/>
              <a:buAutoNum type="arabicPeriod" startAt="2"/>
            </a:pPr>
            <a:r>
              <a:rPr b="1" lang="ko" sz="2100">
                <a:latin typeface="Cambria"/>
                <a:ea typeface="Cambria"/>
                <a:cs typeface="Cambria"/>
                <a:sym typeface="Cambria"/>
              </a:rPr>
              <a:t>Marginal </a:t>
            </a:r>
            <a:r>
              <a:rPr b="1" lang="ko" sz="2100">
                <a:latin typeface="Cambria"/>
                <a:ea typeface="Cambria"/>
                <a:cs typeface="Cambria"/>
                <a:sym typeface="Cambria"/>
              </a:rPr>
              <a:t>effect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3025"/>
            <a:ext cx="4572000" cy="255746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0" y="0"/>
            <a:ext cx="22920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Cambria"/>
                <a:ea typeface="Cambria"/>
                <a:cs typeface="Cambria"/>
                <a:sym typeface="Cambria"/>
              </a:rPr>
              <a:t>Four Results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0" y="0"/>
            <a:ext cx="9144000" cy="50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4681550" y="1293025"/>
            <a:ext cx="4326300" cy="32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○"/>
            </a:pP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Thematic Maturity</a:t>
            </a: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 subtest showed one </a:t>
            </a: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exception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ko" sz="1800">
                <a:latin typeface="Cambria"/>
                <a:ea typeface="Cambria"/>
                <a:cs typeface="Cambria"/>
                <a:sym typeface="Cambria"/>
              </a:rPr>
              <a:t>measure the instances where the subject used names of characters, objects and so on.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=&gt; Written proficiency and WM are </a:t>
            </a: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not necessarily displayed</a:t>
            </a: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 by use of proper </a:t>
            </a: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names</a:t>
            </a: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objects.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4572025" y="657775"/>
            <a:ext cx="4572000" cy="6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Font typeface="Cambria"/>
              <a:buAutoNum type="arabicPeriod" startAt="3"/>
            </a:pPr>
            <a:r>
              <a:rPr b="1" lang="ko" sz="2100">
                <a:latin typeface="Cambria"/>
                <a:ea typeface="Cambria"/>
                <a:cs typeface="Cambria"/>
                <a:sym typeface="Cambria"/>
              </a:rPr>
              <a:t>Weaker Correlation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3025"/>
            <a:ext cx="4572000" cy="2557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0" y="0"/>
            <a:ext cx="22920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Cambria"/>
                <a:ea typeface="Cambria"/>
                <a:cs typeface="Cambria"/>
                <a:sym typeface="Cambria"/>
              </a:rPr>
              <a:t>Four Results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4681550" y="1293025"/>
            <a:ext cx="4462500" cy="32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○"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Forget words in the </a:t>
            </a: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dictation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○"/>
            </a:pP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Substitute</a:t>
            </a: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 “a” for “the” vice versa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50">
                <a:latin typeface="Cambria"/>
                <a:ea typeface="Cambria"/>
                <a:cs typeface="Cambria"/>
                <a:sym typeface="Cambria"/>
              </a:rPr>
              <a:t>EX) “Wayne”= speaker’s best friend</a:t>
            </a:r>
            <a:endParaRPr sz="185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50">
                <a:latin typeface="Cambria"/>
                <a:ea typeface="Cambria"/>
                <a:cs typeface="Cambria"/>
                <a:sym typeface="Cambria"/>
              </a:rPr>
              <a:t>some wrote “my best friend,”</a:t>
            </a:r>
            <a:endParaRPr sz="185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50">
                <a:latin typeface="Cambria"/>
                <a:ea typeface="Cambria"/>
                <a:cs typeface="Cambria"/>
                <a:sym typeface="Cambria"/>
              </a:rPr>
              <a:t>others wrote “his best friend,”</a:t>
            </a:r>
            <a:endParaRPr sz="185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50">
                <a:latin typeface="Cambria"/>
                <a:ea typeface="Cambria"/>
                <a:cs typeface="Cambria"/>
                <a:sym typeface="Cambria"/>
              </a:rPr>
              <a:t>yet others wrote a distortion of the name Wayne.</a:t>
            </a:r>
            <a:endParaRPr sz="18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4572025" y="657775"/>
            <a:ext cx="4572000" cy="6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Font typeface="Cambria"/>
              <a:buAutoNum type="arabicPeriod" startAt="4"/>
            </a:pPr>
            <a:r>
              <a:rPr b="1" lang="ko" sz="2100">
                <a:latin typeface="Cambria"/>
                <a:ea typeface="Cambria"/>
                <a:cs typeface="Cambria"/>
                <a:sym typeface="Cambria"/>
              </a:rPr>
              <a:t>Forgetting words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0" y="0"/>
            <a:ext cx="22920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Cambria"/>
                <a:ea typeface="Cambria"/>
                <a:cs typeface="Cambria"/>
                <a:sym typeface="Cambria"/>
              </a:rPr>
              <a:t>Four Results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6125"/>
            <a:ext cx="4572000" cy="356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/>
        </p:nvSpPr>
        <p:spPr>
          <a:xfrm>
            <a:off x="0" y="186550"/>
            <a:ext cx="2576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Cambria"/>
                <a:ea typeface="Cambria"/>
                <a:cs typeface="Cambria"/>
                <a:sym typeface="Cambria"/>
              </a:rPr>
              <a:t>5. Conclusion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093625"/>
            <a:ext cx="8520600" cy="23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Assumption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○"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confusion of name “Wayne” &lt;= </a:t>
            </a: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lack of familiarity.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○"/>
            </a:pP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a semantic field</a:t>
            </a: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 was accessed and activated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■"/>
            </a:pPr>
            <a:r>
              <a:rPr lang="ko" sz="1800">
                <a:latin typeface="Cambria"/>
                <a:ea typeface="Cambria"/>
                <a:cs typeface="Cambria"/>
                <a:sym typeface="Cambria"/>
              </a:rPr>
              <a:t>while answering questions regard to the other incorrect answers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b="1" lang="ko" sz="1800">
                <a:latin typeface="Cambria"/>
                <a:ea typeface="Cambria"/>
                <a:cs typeface="Cambria"/>
                <a:sym typeface="Cambria"/>
              </a:rPr>
              <a:t>phonology in WM</a:t>
            </a:r>
            <a:r>
              <a:rPr lang="ko" sz="1800">
                <a:latin typeface="Cambria"/>
                <a:ea typeface="Cambria"/>
                <a:cs typeface="Cambria"/>
                <a:sym typeface="Cambria"/>
              </a:rPr>
              <a:t> would be also activated.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0" y="186550"/>
            <a:ext cx="2576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Cambria"/>
                <a:ea typeface="Cambria"/>
                <a:cs typeface="Cambria"/>
                <a:sym typeface="Cambria"/>
              </a:rPr>
              <a:t>5. Conclusion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865025"/>
            <a:ext cx="8520600" cy="23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Difficulty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○"/>
            </a:pP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categorically isolating</a:t>
            </a: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 the WM component of language.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Future Research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○"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While using similar WM tasks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■"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names should be </a:t>
            </a: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culturally based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■"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significance of the </a:t>
            </a: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erroneous responses</a:t>
            </a: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 should be studied.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○"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In order to verify the accuracy of subjects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■"/>
            </a:pPr>
            <a:r>
              <a:rPr b="1" lang="ko" sz="2000">
                <a:latin typeface="Cambria"/>
                <a:ea typeface="Cambria"/>
                <a:cs typeface="Cambria"/>
                <a:sym typeface="Cambria"/>
              </a:rPr>
              <a:t>interviewing</a:t>
            </a: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 them upon conclusion of WM and writing tasks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mbria"/>
                <a:ea typeface="Cambria"/>
                <a:cs typeface="Cambria"/>
                <a:sym typeface="Cambria"/>
              </a:rPr>
              <a:t>Thank You for Your Attention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534575" y="1266575"/>
            <a:ext cx="48825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mbria"/>
              <a:buAutoNum type="arabicPeriod"/>
            </a:pPr>
            <a:r>
              <a:rPr lang="ko" sz="2500"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mbria"/>
              <a:buAutoNum type="arabicPeriod"/>
            </a:pPr>
            <a:r>
              <a:rPr lang="ko" sz="2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Hypothesis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mbria"/>
              <a:buAutoNum type="arabicPeriod"/>
            </a:pPr>
            <a:r>
              <a:rPr lang="ko" sz="2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Methods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mbria"/>
              <a:buAutoNum type="arabicPeriod"/>
            </a:pPr>
            <a:r>
              <a:rPr lang="ko" sz="2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Results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mbria"/>
              <a:buAutoNum type="arabicPeriod"/>
            </a:pPr>
            <a:r>
              <a:rPr lang="ko" sz="2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0" y="186550"/>
            <a:ext cx="2229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Cambria"/>
                <a:ea typeface="Cambria"/>
                <a:cs typeface="Cambria"/>
                <a:sym typeface="Cambria"/>
              </a:rPr>
              <a:t>Content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0" y="186550"/>
            <a:ext cx="29139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ctr">
              <a:spcBef>
                <a:spcPts val="0"/>
              </a:spcBef>
              <a:spcAft>
                <a:spcPts val="0"/>
              </a:spcAft>
              <a:buSzPts val="2900"/>
              <a:buFont typeface="Cambria"/>
              <a:buAutoNum type="arabicPeriod"/>
            </a:pPr>
            <a:r>
              <a:rPr lang="ko" sz="2900"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996625"/>
            <a:ext cx="85206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Purpose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○"/>
            </a:pPr>
            <a:r>
              <a:rPr lang="ko" sz="1900">
                <a:latin typeface="Cambria"/>
                <a:ea typeface="Cambria"/>
                <a:cs typeface="Cambria"/>
                <a:sym typeface="Cambria"/>
              </a:rPr>
              <a:t>the influence of working memory (WM) on </a:t>
            </a:r>
            <a:r>
              <a:rPr b="1" lang="ko" sz="1900">
                <a:latin typeface="Cambria"/>
                <a:ea typeface="Cambria"/>
                <a:cs typeface="Cambria"/>
                <a:sym typeface="Cambria"/>
              </a:rPr>
              <a:t>reading and writing</a:t>
            </a:r>
            <a:endParaRPr b="1" sz="1900">
              <a:latin typeface="Cambria"/>
              <a:ea typeface="Cambria"/>
              <a:cs typeface="Cambria"/>
              <a:sym typeface="Cambr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○"/>
            </a:pPr>
            <a:r>
              <a:rPr lang="ko" sz="1900">
                <a:latin typeface="Cambria"/>
                <a:ea typeface="Cambria"/>
                <a:cs typeface="Cambria"/>
                <a:sym typeface="Cambria"/>
              </a:rPr>
              <a:t>measure </a:t>
            </a:r>
            <a:r>
              <a:rPr lang="ko" sz="1900">
                <a:latin typeface="Cambria"/>
                <a:ea typeface="Cambria"/>
                <a:cs typeface="Cambria"/>
                <a:sym typeface="Cambria"/>
              </a:rPr>
              <a:t>both the </a:t>
            </a:r>
            <a:r>
              <a:rPr b="1" lang="ko" sz="1900">
                <a:latin typeface="Cambria"/>
                <a:ea typeface="Cambria"/>
                <a:cs typeface="Cambria"/>
                <a:sym typeface="Cambria"/>
              </a:rPr>
              <a:t>processing</a:t>
            </a:r>
            <a:r>
              <a:rPr lang="ko" sz="19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ko" sz="1900">
                <a:latin typeface="Cambria"/>
                <a:ea typeface="Cambria"/>
                <a:cs typeface="Cambria"/>
                <a:sym typeface="Cambria"/>
              </a:rPr>
              <a:t>storage functions</a:t>
            </a:r>
            <a:r>
              <a:rPr lang="ko" sz="1900">
                <a:latin typeface="Cambria"/>
                <a:ea typeface="Cambria"/>
                <a:cs typeface="Cambria"/>
                <a:sym typeface="Cambria"/>
              </a:rPr>
              <a:t> of WM 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Rationale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○"/>
            </a:pPr>
            <a:r>
              <a:rPr lang="ko" sz="1900">
                <a:latin typeface="Cambria"/>
                <a:ea typeface="Cambria"/>
                <a:cs typeface="Cambria"/>
                <a:sym typeface="Cambria"/>
              </a:rPr>
              <a:t>In one’s second language (L2) linguistic processes and problems can be detected very often.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■"/>
            </a:pPr>
            <a:r>
              <a:rPr lang="ko" sz="1900">
                <a:latin typeface="Cambria"/>
                <a:ea typeface="Cambria"/>
                <a:cs typeface="Cambria"/>
                <a:sym typeface="Cambria"/>
              </a:rPr>
              <a:t>predicting that </a:t>
            </a:r>
            <a:r>
              <a:rPr b="1" lang="ko" sz="1900">
                <a:latin typeface="Cambria"/>
                <a:ea typeface="Cambria"/>
                <a:cs typeface="Cambria"/>
                <a:sym typeface="Cambria"/>
              </a:rPr>
              <a:t>similar difficulties will appear</a:t>
            </a:r>
            <a:r>
              <a:rPr lang="ko" sz="1900">
                <a:latin typeface="Cambria"/>
                <a:ea typeface="Cambria"/>
                <a:cs typeface="Cambria"/>
                <a:sym typeface="Cambria"/>
              </a:rPr>
              <a:t> in both languages because of a </a:t>
            </a:r>
            <a:r>
              <a:rPr b="1" lang="ko" sz="1900">
                <a:latin typeface="Cambria"/>
                <a:ea typeface="Cambria"/>
                <a:cs typeface="Cambria"/>
                <a:sym typeface="Cambria"/>
              </a:rPr>
              <a:t>central processing deficit.</a:t>
            </a:r>
            <a:endParaRPr b="1" sz="1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0" y="186550"/>
            <a:ext cx="29139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Cambria"/>
                <a:ea typeface="Cambria"/>
                <a:cs typeface="Cambria"/>
                <a:sym typeface="Cambria"/>
              </a:rPr>
              <a:t>2. Hypothesis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0" y="2762750"/>
            <a:ext cx="9144000" cy="1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 2. </a:t>
            </a:r>
            <a:r>
              <a:rPr lang="ko" sz="22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Language comprehension proficiency and WM capacity?</a:t>
            </a:r>
            <a:endParaRPr sz="225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mbria"/>
              <a:buChar char="-"/>
            </a:pPr>
            <a:r>
              <a:rPr lang="ko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proficiency would depend on WM</a:t>
            </a:r>
            <a:endParaRPr sz="2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mbria"/>
              <a:buChar char="-"/>
            </a:pPr>
            <a:r>
              <a:rPr lang="ko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Significant correlation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0" y="1023550"/>
            <a:ext cx="9144000" cy="17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Question 1. What makes one individual a great writer?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300"/>
              <a:buFont typeface="Cambria"/>
              <a:buChar char="-"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Link into WM’s processes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-"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Figure out how to improve the writing skills of weaker writers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	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0" y="186550"/>
            <a:ext cx="29139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Cambria"/>
                <a:ea typeface="Cambria"/>
                <a:cs typeface="Cambria"/>
                <a:sym typeface="Cambria"/>
              </a:rPr>
              <a:t>2. Hypothesis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0" y="1023550"/>
            <a:ext cx="91440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-"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Daneman and Carpenter (1980)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100">
                <a:latin typeface="Cambria"/>
                <a:ea typeface="Cambria"/>
                <a:cs typeface="Cambria"/>
                <a:sym typeface="Cambria"/>
              </a:rPr>
              <a:t>“the </a:t>
            </a:r>
            <a:r>
              <a:rPr b="1" lang="ko" sz="2100">
                <a:latin typeface="Cambria"/>
                <a:ea typeface="Cambria"/>
                <a:cs typeface="Cambria"/>
                <a:sym typeface="Cambria"/>
              </a:rPr>
              <a:t>efficiency</a:t>
            </a:r>
            <a:r>
              <a:rPr lang="ko" sz="2100">
                <a:latin typeface="Cambria"/>
                <a:ea typeface="Cambria"/>
                <a:cs typeface="Cambria"/>
                <a:sym typeface="Cambria"/>
              </a:rPr>
              <a:t> with which an individual processes language is </a:t>
            </a:r>
            <a:r>
              <a:rPr b="1" lang="ko" sz="2100">
                <a:latin typeface="Cambria"/>
                <a:ea typeface="Cambria"/>
                <a:cs typeface="Cambria"/>
                <a:sym typeface="Cambria"/>
              </a:rPr>
              <a:t>determined by their WM capacity.</a:t>
            </a:r>
            <a:endParaRPr b="1" sz="2100"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=&gt; </a:t>
            </a:r>
            <a:r>
              <a:rPr b="1" lang="ko" sz="2300">
                <a:latin typeface="Cambria"/>
                <a:ea typeface="Cambria"/>
                <a:cs typeface="Cambria"/>
                <a:sym typeface="Cambria"/>
              </a:rPr>
              <a:t>writing</a:t>
            </a: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ko" sz="2300">
                <a:latin typeface="Cambria"/>
                <a:ea typeface="Cambria"/>
                <a:cs typeface="Cambria"/>
                <a:sym typeface="Cambria"/>
              </a:rPr>
              <a:t>reading</a:t>
            </a: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 undoubtedly </a:t>
            </a:r>
            <a:r>
              <a:rPr b="1" lang="ko" sz="2300">
                <a:latin typeface="Cambria"/>
                <a:ea typeface="Cambria"/>
                <a:cs typeface="Cambria"/>
                <a:sym typeface="Cambria"/>
              </a:rPr>
              <a:t>share</a:t>
            </a: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 several </a:t>
            </a:r>
            <a:r>
              <a:rPr b="1" lang="ko" sz="2300">
                <a:latin typeface="Cambria"/>
                <a:ea typeface="Cambria"/>
                <a:cs typeface="Cambria"/>
                <a:sym typeface="Cambria"/>
              </a:rPr>
              <a:t>basic</a:t>
            </a: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ko" sz="2300">
                <a:latin typeface="Cambria"/>
                <a:ea typeface="Cambria"/>
                <a:cs typeface="Cambria"/>
                <a:sym typeface="Cambria"/>
              </a:rPr>
              <a:t>components</a:t>
            </a: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	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0" y="186550"/>
            <a:ext cx="2576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Cambria"/>
                <a:ea typeface="Cambria"/>
                <a:cs typeface="Cambria"/>
                <a:sym typeface="Cambria"/>
              </a:rPr>
              <a:t>3. Methods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96975"/>
            <a:ext cx="85206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Participants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○"/>
            </a:pPr>
            <a:r>
              <a:rPr lang="ko" sz="2100">
                <a:latin typeface="Cambria"/>
                <a:ea typeface="Cambria"/>
                <a:cs typeface="Cambria"/>
                <a:sym typeface="Cambria"/>
              </a:rPr>
              <a:t>47 high school students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○"/>
            </a:pPr>
            <a:r>
              <a:rPr lang="ko" sz="2100">
                <a:latin typeface="Cambria"/>
                <a:ea typeface="Cambria"/>
                <a:cs typeface="Cambria"/>
                <a:sym typeface="Cambria"/>
              </a:rPr>
              <a:t>37 </a:t>
            </a:r>
            <a:r>
              <a:rPr b="1" lang="ko" sz="2100">
                <a:latin typeface="Cambria"/>
                <a:ea typeface="Cambria"/>
                <a:cs typeface="Cambria"/>
                <a:sym typeface="Cambria"/>
              </a:rPr>
              <a:t>native Hebrew</a:t>
            </a:r>
            <a:r>
              <a:rPr lang="ko" sz="2100">
                <a:latin typeface="Cambria"/>
                <a:ea typeface="Cambria"/>
                <a:cs typeface="Cambria"/>
                <a:sym typeface="Cambria"/>
              </a:rPr>
              <a:t> speakers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○"/>
            </a:pPr>
            <a:r>
              <a:rPr lang="ko" sz="2100">
                <a:latin typeface="Cambria"/>
                <a:ea typeface="Cambria"/>
                <a:cs typeface="Cambria"/>
                <a:sym typeface="Cambria"/>
              </a:rPr>
              <a:t>8 </a:t>
            </a:r>
            <a:r>
              <a:rPr b="1" lang="ko" sz="2100">
                <a:latin typeface="Cambria"/>
                <a:ea typeface="Cambria"/>
                <a:cs typeface="Cambria"/>
                <a:sym typeface="Cambria"/>
              </a:rPr>
              <a:t>native Russian</a:t>
            </a:r>
            <a:r>
              <a:rPr lang="ko" sz="2100">
                <a:latin typeface="Cambria"/>
                <a:ea typeface="Cambria"/>
                <a:cs typeface="Cambria"/>
                <a:sym typeface="Cambria"/>
              </a:rPr>
              <a:t> speakers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Rationale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○"/>
            </a:pPr>
            <a:r>
              <a:rPr lang="ko" sz="2100">
                <a:latin typeface="Cambria"/>
                <a:ea typeface="Cambria"/>
                <a:cs typeface="Cambria"/>
                <a:sym typeface="Cambria"/>
              </a:rPr>
              <a:t>Younger =&gt; Better deal with </a:t>
            </a:r>
            <a:r>
              <a:rPr b="1" lang="ko" sz="2100">
                <a:latin typeface="Cambria"/>
                <a:ea typeface="Cambria"/>
                <a:cs typeface="Cambria"/>
                <a:sym typeface="Cambria"/>
              </a:rPr>
              <a:t>L2</a:t>
            </a:r>
            <a:r>
              <a:rPr lang="ko" sz="2100">
                <a:latin typeface="Cambria"/>
                <a:ea typeface="Cambria"/>
                <a:cs typeface="Cambria"/>
                <a:sym typeface="Cambria"/>
              </a:rPr>
              <a:t> </a:t>
            </a:r>
            <a:endParaRPr b="1" sz="21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0" y="186550"/>
            <a:ext cx="2576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Cambria"/>
                <a:ea typeface="Cambria"/>
                <a:cs typeface="Cambria"/>
                <a:sym typeface="Cambria"/>
              </a:rPr>
              <a:t>3. Methods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757550"/>
            <a:ext cx="8520600" cy="24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○"/>
            </a:pPr>
            <a:r>
              <a:rPr lang="ko" sz="2100">
                <a:latin typeface="Cambria"/>
                <a:ea typeface="Cambria"/>
                <a:cs typeface="Cambria"/>
                <a:sym typeface="Cambria"/>
              </a:rPr>
              <a:t>a comprehensive standardized measure of </a:t>
            </a:r>
            <a:r>
              <a:rPr b="1" lang="ko" sz="2100">
                <a:latin typeface="Cambria"/>
                <a:ea typeface="Cambria"/>
                <a:cs typeface="Cambria"/>
                <a:sym typeface="Cambria"/>
              </a:rPr>
              <a:t>writing</a:t>
            </a:r>
            <a:r>
              <a:rPr lang="ko" sz="2100">
                <a:latin typeface="Cambria"/>
                <a:ea typeface="Cambria"/>
                <a:cs typeface="Cambria"/>
                <a:sym typeface="Cambria"/>
              </a:rPr>
              <a:t> ability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○"/>
            </a:pPr>
            <a:r>
              <a:rPr lang="ko" sz="2100">
                <a:latin typeface="Cambria"/>
                <a:ea typeface="Cambria"/>
                <a:cs typeface="Cambria"/>
                <a:sym typeface="Cambria"/>
              </a:rPr>
              <a:t>10 subtests: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900">
                <a:latin typeface="Cambria"/>
                <a:ea typeface="Cambria"/>
                <a:cs typeface="Cambria"/>
                <a:sym typeface="Cambria"/>
              </a:rPr>
              <a:t>spelling, vocabulary, style, logical sentences, sentence combining, thematic maturity, contextual vocabulary, syntactic maturity, contextual spelling, contextual style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865025"/>
            <a:ext cx="8520600" cy="1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Tasks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AutoNum type="arabicPeriod"/>
            </a:pPr>
            <a:r>
              <a:rPr b="1" lang="ko" sz="2300">
                <a:latin typeface="Cambria"/>
                <a:ea typeface="Cambria"/>
                <a:cs typeface="Cambria"/>
                <a:sym typeface="Cambria"/>
              </a:rPr>
              <a:t>Test of Written Language</a:t>
            </a:r>
            <a:endParaRPr b="1" sz="21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186550"/>
            <a:ext cx="2576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Cambria"/>
                <a:ea typeface="Cambria"/>
                <a:cs typeface="Cambria"/>
                <a:sym typeface="Cambria"/>
              </a:rPr>
              <a:t>3. Methods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911350"/>
            <a:ext cx="85206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latin typeface="Cambria"/>
                <a:ea typeface="Cambria"/>
                <a:cs typeface="Cambria"/>
                <a:sym typeface="Cambria"/>
              </a:rPr>
              <a:t>2 . </a:t>
            </a:r>
            <a:r>
              <a:rPr b="1" lang="ko" sz="2300">
                <a:latin typeface="Cambria"/>
                <a:ea typeface="Cambria"/>
                <a:cs typeface="Cambria"/>
                <a:sym typeface="Cambria"/>
              </a:rPr>
              <a:t>WM - Reading Comprehension </a:t>
            </a:r>
            <a:endParaRPr b="1"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300"/>
              <a:buFont typeface="Cambria"/>
              <a:buChar char="○"/>
            </a:pP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determine subjects’ </a:t>
            </a:r>
            <a:r>
              <a:rPr b="1" lang="ko" sz="2300">
                <a:latin typeface="Cambria"/>
                <a:ea typeface="Cambria"/>
                <a:cs typeface="Cambria"/>
                <a:sym typeface="Cambria"/>
              </a:rPr>
              <a:t>WM</a:t>
            </a:r>
            <a:r>
              <a:rPr lang="ko" sz="2300">
                <a:latin typeface="Cambria"/>
                <a:ea typeface="Cambria"/>
                <a:cs typeface="Cambria"/>
                <a:sym typeface="Cambria"/>
              </a:rPr>
              <a:t> capacity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1314750" y="2379250"/>
            <a:ext cx="2466600" cy="7248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arenR"/>
            </a:pPr>
            <a:r>
              <a:rPr b="1" lang="ko" sz="1800">
                <a:latin typeface="Cambria"/>
                <a:ea typeface="Cambria"/>
                <a:cs typeface="Cambria"/>
                <a:sym typeface="Cambria"/>
              </a:rPr>
              <a:t>reading two passages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113125" y="2379250"/>
            <a:ext cx="2466600" cy="7248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arenR" startAt="2"/>
            </a:pPr>
            <a:r>
              <a:rPr b="1" lang="ko" sz="1800">
                <a:latin typeface="Cambria"/>
                <a:ea typeface="Cambria"/>
                <a:cs typeface="Cambria"/>
                <a:sym typeface="Cambria"/>
              </a:rPr>
              <a:t>answering four questions 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4024125" y="2462650"/>
            <a:ext cx="873600" cy="55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314750" y="3206800"/>
            <a:ext cx="6264900" cy="16257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Cambria"/>
                <a:ea typeface="Cambria"/>
                <a:cs typeface="Cambria"/>
                <a:sym typeface="Cambria"/>
              </a:rPr>
              <a:t>Pronoun reference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ko" sz="1800">
                <a:latin typeface="Cambria"/>
                <a:ea typeface="Cambria"/>
                <a:cs typeface="Cambria"/>
                <a:sym typeface="Cambria"/>
              </a:rPr>
              <a:t>In the first passage, the distance = 2 sentences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Cambria"/>
                <a:ea typeface="Cambria"/>
                <a:cs typeface="Cambria"/>
                <a:sym typeface="Cambria"/>
              </a:rPr>
              <a:t>	In the second passage, distance = 6 sentences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Cambria"/>
                <a:ea typeface="Cambria"/>
                <a:cs typeface="Cambria"/>
                <a:sym typeface="Cambria"/>
              </a:rPr>
              <a:t>Fact </a:t>
            </a:r>
            <a:r>
              <a:rPr lang="ko" sz="1800">
                <a:latin typeface="Cambria"/>
                <a:ea typeface="Cambria"/>
                <a:cs typeface="Cambria"/>
                <a:sym typeface="Cambria"/>
              </a:rPr>
              <a:t>(2)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Cambria"/>
                <a:ea typeface="Cambria"/>
                <a:cs typeface="Cambria"/>
                <a:sym typeface="Cambria"/>
              </a:rPr>
              <a:t>Thematic </a:t>
            </a:r>
            <a:r>
              <a:rPr lang="ko" sz="1800">
                <a:latin typeface="Cambria"/>
                <a:ea typeface="Cambria"/>
                <a:cs typeface="Cambria"/>
                <a:sym typeface="Cambria"/>
              </a:rPr>
              <a:t>(theme of the passage)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19350" y="1849075"/>
            <a:ext cx="8505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mbria"/>
              <a:buChar char="○"/>
            </a:pPr>
            <a:r>
              <a:rPr lang="ko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procedure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654900" y="1600800"/>
            <a:ext cx="4397400" cy="27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○"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between the WM task (the reading comprehension task)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○"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and the subtests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○"/>
            </a:pPr>
            <a:r>
              <a:rPr lang="ko" sz="2000">
                <a:latin typeface="Cambria"/>
                <a:ea typeface="Cambria"/>
                <a:cs typeface="Cambria"/>
                <a:sym typeface="Cambria"/>
              </a:rPr>
              <a:t>and total Test of written Language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7275"/>
            <a:ext cx="4572000" cy="44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0" y="0"/>
            <a:ext cx="22920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Cambria"/>
                <a:ea typeface="Cambria"/>
                <a:cs typeface="Cambria"/>
                <a:sym typeface="Cambria"/>
              </a:rPr>
              <a:t>Four </a:t>
            </a:r>
            <a:r>
              <a:rPr lang="ko" sz="2900">
                <a:latin typeface="Cambria"/>
                <a:ea typeface="Cambria"/>
                <a:cs typeface="Cambria"/>
                <a:sym typeface="Cambria"/>
              </a:rPr>
              <a:t>Results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572025" y="1114975"/>
            <a:ext cx="4572000" cy="6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Font typeface="Cambria"/>
              <a:buAutoNum type="arabicPeriod"/>
            </a:pPr>
            <a:r>
              <a:rPr b="1" lang="ko" sz="2100"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="1" lang="ko" sz="2100">
                <a:latin typeface="Cambria"/>
                <a:ea typeface="Cambria"/>
                <a:cs typeface="Cambria"/>
                <a:sym typeface="Cambria"/>
              </a:rPr>
              <a:t>ignificant correlation occurred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