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For 10 to 15 minute talk, don’t make more than 20 slides.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10046991_0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1004699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10046991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1004699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10046991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1004699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d10046991_0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d1004699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048beb33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d048beb3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10046991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d100469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048beb33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d048beb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d048beb33_0_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d048beb3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048beb33_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d048beb3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d048beb33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d048beb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048beb33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d048beb3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048beb33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048beb3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d048beb33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d048beb3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048beb33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048beb3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048beb33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048beb3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10046991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d1004699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10046991_0_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1004699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Sc-vpCMsHu5dImOJJ37Pc3BApm0PB10i/view" TargetMode="External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0XB6BWelgmG1f4jWEa_RX7usmOL6CnP4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879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Effects of working memory training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on reading in children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with special needs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00" y="3778825"/>
            <a:ext cx="9144000" cy="15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{Karin I. E. Dahlin </a:t>
            </a:r>
            <a:r>
              <a:rPr lang="en" sz="2400">
                <a:solidFill>
                  <a:srgbClr val="000000"/>
                </a:solidFill>
              </a:rPr>
              <a:t>(</a:t>
            </a:r>
            <a:r>
              <a:rPr lang="en" sz="2400">
                <a:solidFill>
                  <a:schemeClr val="dk1"/>
                </a:solidFill>
              </a:rPr>
              <a:t>2011</a:t>
            </a:r>
            <a:r>
              <a:rPr lang="en" sz="2400">
                <a:solidFill>
                  <a:schemeClr val="dk1"/>
                </a:solidFill>
              </a:rPr>
              <a:t>)}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{Reading and Writing}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Presented by {Soomin Cho}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120925" y="139750"/>
            <a:ext cx="3943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Factors Psychology Lab,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Seoul National University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235500" y="3647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Spatial</a:t>
            </a:r>
            <a:r>
              <a:rPr lang="en" sz="4000">
                <a:solidFill>
                  <a:srgbClr val="000000"/>
                </a:solidFill>
              </a:rPr>
              <a:t> Span</a:t>
            </a:r>
            <a:endParaRPr sz="4000">
              <a:solidFill>
                <a:srgbClr val="000000"/>
              </a:solidFill>
            </a:endParaRPr>
          </a:p>
        </p:txBody>
      </p:sp>
      <p:pic>
        <p:nvPicPr>
          <p:cNvPr id="112" name="Google Shape;112;p22" title="Screen Recording 2019-07-09 at 1.15.03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235500" y="3647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Stroop</a:t>
            </a:r>
            <a:endParaRPr sz="4000">
              <a:solidFill>
                <a:srgbClr val="000000"/>
              </a:solidFill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850" y="2377000"/>
            <a:ext cx="7138300" cy="24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235500" y="3647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4. Methods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540300" y="1821050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rgbClr val="000000"/>
                </a:solidFill>
              </a:rPr>
              <a:t>4-2. Reading Measures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912650" y="2637125"/>
            <a:ext cx="67815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LcPeriod"/>
            </a:pPr>
            <a:r>
              <a:rPr lang="en" sz="2400">
                <a:solidFill>
                  <a:srgbClr val="000000"/>
                </a:solidFill>
              </a:rPr>
              <a:t>Reading comprehension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LcPeriod"/>
            </a:pPr>
            <a:r>
              <a:rPr lang="en" sz="2400">
                <a:solidFill>
                  <a:srgbClr val="000000"/>
                </a:solidFill>
              </a:rPr>
              <a:t>Word decoding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LcPeriod"/>
            </a:pPr>
            <a:r>
              <a:rPr lang="en" sz="2400">
                <a:solidFill>
                  <a:srgbClr val="000000"/>
                </a:solidFill>
              </a:rPr>
              <a:t>Orthographic knowledge</a:t>
            </a:r>
            <a:endParaRPr sz="2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235500" y="3647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4. Methods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760250" y="1477550"/>
            <a:ext cx="7843500" cy="47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UcPeriod"/>
            </a:pPr>
            <a:r>
              <a:rPr lang="en" sz="2400">
                <a:solidFill>
                  <a:srgbClr val="000000"/>
                </a:solidFill>
              </a:rPr>
              <a:t>Reading Comprehension</a:t>
            </a:r>
            <a:endParaRPr sz="2400">
              <a:solidFill>
                <a:srgbClr val="000000"/>
              </a:solidFill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lphaLcPeriod"/>
            </a:pPr>
            <a:r>
              <a:rPr lang="en" sz="2100">
                <a:solidFill>
                  <a:srgbClr val="000000"/>
                </a:solidFill>
              </a:rPr>
              <a:t>Narrative texts from the Progress in International Reading Literacy Study</a:t>
            </a:r>
            <a:endParaRPr sz="21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UcPeriod"/>
            </a:pPr>
            <a:r>
              <a:rPr lang="en" sz="2400">
                <a:solidFill>
                  <a:srgbClr val="000000"/>
                </a:solidFill>
              </a:rPr>
              <a:t>Word Decoding</a:t>
            </a:r>
            <a:endParaRPr sz="2400">
              <a:solidFill>
                <a:srgbClr val="000000"/>
              </a:solidFill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lphaLcPeriod"/>
            </a:pPr>
            <a:r>
              <a:rPr lang="en" sz="2100">
                <a:solidFill>
                  <a:srgbClr val="000000"/>
                </a:solidFill>
              </a:rPr>
              <a:t>the Phonological non-word reading test</a:t>
            </a:r>
            <a:endParaRPr sz="21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UcPeriod"/>
            </a:pPr>
            <a:r>
              <a:rPr lang="en" sz="2400">
                <a:solidFill>
                  <a:srgbClr val="000000"/>
                </a:solidFill>
              </a:rPr>
              <a:t>Orthographic knowledge</a:t>
            </a:r>
            <a:endParaRPr sz="2400">
              <a:solidFill>
                <a:srgbClr val="000000"/>
              </a:solidFill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lphaLcPeriod"/>
            </a:pPr>
            <a:r>
              <a:rPr lang="en" sz="2100">
                <a:solidFill>
                  <a:srgbClr val="000000"/>
                </a:solidFill>
              </a:rPr>
              <a:t>The Orthographic verification test</a:t>
            </a:r>
            <a:endParaRPr sz="21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235500" y="3647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4. Methods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540300" y="1536630"/>
            <a:ext cx="8520600" cy="18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 sz="2200" u="sng">
                <a:solidFill>
                  <a:srgbClr val="000000"/>
                </a:solidFill>
              </a:rPr>
              <a:t>Completing a set of assessments</a:t>
            </a:r>
            <a:endParaRPr sz="2200" u="sng">
              <a:solidFill>
                <a:srgbClr val="000000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lphaLcPeriod"/>
            </a:pPr>
            <a:r>
              <a:rPr lang="en" sz="2200">
                <a:solidFill>
                  <a:srgbClr val="000000"/>
                </a:solidFill>
              </a:rPr>
              <a:t>nonverbal reasoning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lphaLcPeriod"/>
            </a:pPr>
            <a:r>
              <a:rPr lang="en" sz="2200">
                <a:solidFill>
                  <a:srgbClr val="000000"/>
                </a:solidFill>
              </a:rPr>
              <a:t>working memory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lphaLcPeriod"/>
            </a:pPr>
            <a:r>
              <a:rPr lang="en" sz="2200">
                <a:solidFill>
                  <a:srgbClr val="000000"/>
                </a:solidFill>
              </a:rPr>
              <a:t>Reading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540300" y="3893826"/>
            <a:ext cx="64059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000000"/>
                </a:solidFill>
              </a:rPr>
              <a:t>2.  </a:t>
            </a:r>
            <a:r>
              <a:rPr lang="en" sz="2200" u="sng">
                <a:solidFill>
                  <a:srgbClr val="000000"/>
                </a:solidFill>
              </a:rPr>
              <a:t>Within the same time intervals</a:t>
            </a:r>
            <a:endParaRPr sz="2200" u="sng">
              <a:solidFill>
                <a:srgbClr val="000000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lphaLcPeriod"/>
            </a:pPr>
            <a:r>
              <a:rPr lang="en" sz="2200">
                <a:solidFill>
                  <a:srgbClr val="000000"/>
                </a:solidFill>
              </a:rPr>
              <a:t>Pre-test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lphaLcPeriod"/>
            </a:pPr>
            <a:r>
              <a:rPr lang="en" sz="2200">
                <a:solidFill>
                  <a:srgbClr val="000000"/>
                </a:solidFill>
              </a:rPr>
              <a:t>post-test, 5–6 weeks later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lphaLcPeriod"/>
            </a:pPr>
            <a:r>
              <a:rPr lang="en" sz="2200">
                <a:solidFill>
                  <a:srgbClr val="000000"/>
                </a:solidFill>
              </a:rPr>
              <a:t>Post-test, 6–7 months later.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235500" y="3647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5.</a:t>
            </a:r>
            <a:r>
              <a:rPr lang="en" sz="4000">
                <a:solidFill>
                  <a:srgbClr val="000000"/>
                </a:solidFill>
              </a:rPr>
              <a:t> Results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7652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The effect of training was tested by </a:t>
            </a:r>
            <a:r>
              <a:rPr b="1" lang="en" sz="2100">
                <a:solidFill>
                  <a:srgbClr val="000000"/>
                </a:solidFill>
              </a:rPr>
              <a:t>comparing</a:t>
            </a:r>
            <a:r>
              <a:rPr lang="en" sz="2100">
                <a:solidFill>
                  <a:srgbClr val="000000"/>
                </a:solidFill>
              </a:rPr>
              <a:t> </a:t>
            </a:r>
            <a:r>
              <a:rPr b="1" lang="en" sz="2100">
                <a:solidFill>
                  <a:srgbClr val="000000"/>
                </a:solidFill>
              </a:rPr>
              <a:t>the outcome score at post-test</a:t>
            </a:r>
            <a:r>
              <a:rPr lang="en" sz="2100">
                <a:solidFill>
                  <a:srgbClr val="000000"/>
                </a:solidFill>
              </a:rPr>
              <a:t> in the treatment group scores </a:t>
            </a:r>
            <a:r>
              <a:rPr b="1" lang="en" sz="2100">
                <a:solidFill>
                  <a:srgbClr val="000000"/>
                </a:solidFill>
              </a:rPr>
              <a:t>at pre-test.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t/>
            </a:r>
            <a:endParaRPr b="1" sz="2100">
              <a:solidFill>
                <a:srgbClr val="FFFFFF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Four measurements were improved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" sz="2100">
                <a:solidFill>
                  <a:srgbClr val="000000"/>
                </a:solidFill>
              </a:rPr>
              <a:t>Span Board forward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" sz="2100">
                <a:solidFill>
                  <a:srgbClr val="000000"/>
                </a:solidFill>
              </a:rPr>
              <a:t>Span Board backward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" sz="2100">
                <a:solidFill>
                  <a:srgbClr val="000000"/>
                </a:solidFill>
              </a:rPr>
              <a:t>Digit backward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" sz="2100">
                <a:solidFill>
                  <a:srgbClr val="000000"/>
                </a:solidFill>
              </a:rPr>
              <a:t>Nonverbal problem solving (Raven)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5</a:t>
            </a:r>
            <a:r>
              <a:rPr lang="en" sz="4000">
                <a:solidFill>
                  <a:srgbClr val="000000"/>
                </a:solidFill>
              </a:rPr>
              <a:t>. Results 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7652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 The treatment group enhanced its results of working memory measures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</a:rPr>
              <a:t>The WM measures Span board forward and back were related to reading comprehension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Comparison of the experimental group with an additional control group showed that the training indeed enhanced children’s working memory.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6</a:t>
            </a:r>
            <a:r>
              <a:rPr lang="en" sz="4000">
                <a:solidFill>
                  <a:srgbClr val="000000"/>
                </a:solidFill>
              </a:rPr>
              <a:t>. Discussion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 sz="2200" u="sng">
                <a:solidFill>
                  <a:srgbClr val="000000"/>
                </a:solidFill>
              </a:rPr>
              <a:t>Limitation</a:t>
            </a:r>
            <a:endParaRPr sz="2200" u="sng">
              <a:solidFill>
                <a:srgbClr val="000000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lphaLcPeriod"/>
            </a:pPr>
            <a:r>
              <a:rPr b="1" lang="en" sz="2200">
                <a:solidFill>
                  <a:srgbClr val="000000"/>
                </a:solidFill>
              </a:rPr>
              <a:t>a large difference in size</a:t>
            </a:r>
            <a:r>
              <a:rPr lang="en" sz="2200">
                <a:solidFill>
                  <a:srgbClr val="000000"/>
                </a:solidFill>
              </a:rPr>
              <a:t> between the treatment group and the control group</a:t>
            </a:r>
            <a:endParaRPr sz="2200">
              <a:solidFill>
                <a:srgbClr val="000000"/>
              </a:solidFill>
            </a:endParaRPr>
          </a:p>
          <a:p>
            <a:pPr indent="-3683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romanLcPeriod"/>
            </a:pPr>
            <a:r>
              <a:rPr lang="en" sz="2200">
                <a:solidFill>
                  <a:srgbClr val="000000"/>
                </a:solidFill>
              </a:rPr>
              <a:t>including more children in the treatment group.</a:t>
            </a:r>
            <a:br>
              <a:rPr lang="en" sz="2200">
                <a:solidFill>
                  <a:srgbClr val="000000"/>
                </a:solidFill>
              </a:rPr>
            </a:b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 sz="2200" u="sng">
                <a:solidFill>
                  <a:srgbClr val="000000"/>
                </a:solidFill>
              </a:rPr>
              <a:t>Practical Implication</a:t>
            </a:r>
            <a:endParaRPr sz="2200" u="sng">
              <a:solidFill>
                <a:srgbClr val="000000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lphaLcPeriod"/>
            </a:pPr>
            <a:r>
              <a:rPr lang="en" sz="2200">
                <a:solidFill>
                  <a:srgbClr val="000000"/>
                </a:solidFill>
              </a:rPr>
              <a:t>WM training may </a:t>
            </a:r>
            <a:r>
              <a:rPr b="1" lang="en" sz="2200">
                <a:solidFill>
                  <a:srgbClr val="000000"/>
                </a:solidFill>
              </a:rPr>
              <a:t>facilitate</a:t>
            </a:r>
            <a:r>
              <a:rPr lang="en" sz="2200">
                <a:solidFill>
                  <a:srgbClr val="000000"/>
                </a:solidFill>
              </a:rPr>
              <a:t> reading comprehension processes </a:t>
            </a:r>
            <a:r>
              <a:rPr b="1" lang="en" sz="2200">
                <a:solidFill>
                  <a:srgbClr val="000000"/>
                </a:solidFill>
              </a:rPr>
              <a:t>directly</a:t>
            </a:r>
            <a:r>
              <a:rPr lang="en" sz="2200">
                <a:solidFill>
                  <a:srgbClr val="000000"/>
                </a:solidFill>
              </a:rPr>
              <a:t>, and not via improvements in word-level reading processes.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94600" y="2777204"/>
            <a:ext cx="77901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</a:rPr>
              <a:t>For Your Attention</a:t>
            </a:r>
            <a:endParaRPr sz="3400">
              <a:solidFill>
                <a:srgbClr val="000000"/>
              </a:solidFill>
            </a:endParaRPr>
          </a:p>
        </p:txBody>
      </p:sp>
      <p:sp>
        <p:nvSpPr>
          <p:cNvPr id="162" name="Google Shape;162;p30"/>
          <p:cNvSpPr txBox="1"/>
          <p:nvPr>
            <p:ph type="title"/>
          </p:nvPr>
        </p:nvSpPr>
        <p:spPr>
          <a:xfrm>
            <a:off x="231750" y="2273400"/>
            <a:ext cx="46734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</a:rPr>
              <a:t>Thank you</a:t>
            </a:r>
            <a:endParaRPr sz="7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23400" y="6052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Contents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23400" y="1700875"/>
            <a:ext cx="7032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</a:pPr>
            <a:r>
              <a:rPr lang="en" sz="3000">
                <a:solidFill>
                  <a:srgbClr val="000000"/>
                </a:solidFill>
              </a:rPr>
              <a:t>Abstract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</a:pPr>
            <a:r>
              <a:rPr lang="en" sz="3000">
                <a:solidFill>
                  <a:srgbClr val="000000"/>
                </a:solidFill>
              </a:rPr>
              <a:t>Introduction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</a:pPr>
            <a:r>
              <a:rPr lang="en" sz="3000">
                <a:solidFill>
                  <a:srgbClr val="000000"/>
                </a:solidFill>
              </a:rPr>
              <a:t>Hypothesis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</a:pPr>
            <a:r>
              <a:rPr lang="en" sz="3000">
                <a:solidFill>
                  <a:srgbClr val="000000"/>
                </a:solidFill>
              </a:rPr>
              <a:t>Methods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</a:pPr>
            <a:r>
              <a:rPr lang="en" sz="3000">
                <a:solidFill>
                  <a:srgbClr val="000000"/>
                </a:solidFill>
              </a:rPr>
              <a:t>Results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</a:pPr>
            <a:r>
              <a:rPr lang="en" sz="3000">
                <a:solidFill>
                  <a:srgbClr val="000000"/>
                </a:solidFill>
              </a:rPr>
              <a:t>Discussion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AutoNum type="arabicPeriod"/>
            </a:pPr>
            <a:r>
              <a:rPr lang="en" sz="4000">
                <a:solidFill>
                  <a:srgbClr val="000000"/>
                </a:solidFill>
              </a:rPr>
              <a:t>Abstract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635725"/>
            <a:ext cx="8520600" cy="48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Purpose:</a:t>
            </a:r>
            <a:r>
              <a:rPr lang="en" sz="2400">
                <a:solidFill>
                  <a:srgbClr val="000000"/>
                </a:solidFill>
              </a:rPr>
              <a:t> </a:t>
            </a:r>
            <a:r>
              <a:rPr lang="en" sz="2200">
                <a:solidFill>
                  <a:srgbClr val="000000"/>
                </a:solidFill>
              </a:rPr>
              <a:t>Working memory of children with special needs could be enhanced by a cognitive training program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Hypothesis:</a:t>
            </a:r>
            <a:r>
              <a:rPr lang="en" sz="2400">
                <a:solidFill>
                  <a:srgbClr val="000000"/>
                </a:solidFill>
              </a:rPr>
              <a:t> </a:t>
            </a:r>
            <a:r>
              <a:rPr b="1" lang="en" sz="2200">
                <a:solidFill>
                  <a:srgbClr val="000000"/>
                </a:solidFill>
              </a:rPr>
              <a:t>High correlations</a:t>
            </a:r>
            <a:r>
              <a:rPr lang="en" sz="2200">
                <a:solidFill>
                  <a:srgbClr val="000000"/>
                </a:solidFill>
              </a:rPr>
              <a:t> between working memory and reading comprehension skills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Methods:</a:t>
            </a:r>
            <a:r>
              <a:rPr lang="en" sz="2400">
                <a:solidFill>
                  <a:srgbClr val="000000"/>
                </a:solidFill>
              </a:rPr>
              <a:t> </a:t>
            </a:r>
            <a:r>
              <a:rPr b="1" lang="en" sz="2200">
                <a:solidFill>
                  <a:srgbClr val="000000"/>
                </a:solidFill>
              </a:rPr>
              <a:t>Neuropsychological</a:t>
            </a:r>
            <a:r>
              <a:rPr lang="en" sz="2200">
                <a:solidFill>
                  <a:srgbClr val="000000"/>
                </a:solidFill>
              </a:rPr>
              <a:t> measures </a:t>
            </a:r>
            <a:r>
              <a:rPr lang="en" sz="2200">
                <a:solidFill>
                  <a:srgbClr val="434343"/>
                </a:solidFill>
              </a:rPr>
              <a:t>and</a:t>
            </a:r>
            <a:r>
              <a:rPr lang="en" sz="2200">
                <a:solidFill>
                  <a:srgbClr val="000000"/>
                </a:solidFill>
              </a:rPr>
              <a:t> </a:t>
            </a:r>
            <a:r>
              <a:rPr b="1" lang="en" sz="2200">
                <a:solidFill>
                  <a:srgbClr val="000000"/>
                </a:solidFill>
              </a:rPr>
              <a:t>Reading</a:t>
            </a:r>
            <a:r>
              <a:rPr lang="en" sz="2200">
                <a:solidFill>
                  <a:srgbClr val="000000"/>
                </a:solidFill>
              </a:rPr>
              <a:t> measures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Results:</a:t>
            </a:r>
            <a:r>
              <a:rPr lang="en" sz="2400">
                <a:solidFill>
                  <a:srgbClr val="000000"/>
                </a:solidFill>
              </a:rPr>
              <a:t> </a:t>
            </a:r>
            <a:r>
              <a:rPr lang="en" sz="2200">
                <a:solidFill>
                  <a:srgbClr val="000000"/>
                </a:solidFill>
              </a:rPr>
              <a:t>Working memory works as a crucial factor in the reading development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2. Introduction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753380"/>
            <a:ext cx="8520600" cy="16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</a:rPr>
              <a:t>Past</a:t>
            </a:r>
            <a:endParaRPr sz="27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Working memory has a limited capacity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3215003"/>
            <a:ext cx="8520600" cy="28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</a:rPr>
              <a:t>Present studies</a:t>
            </a:r>
            <a:endParaRPr sz="27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children with ADHD may benefit in their behavior from working memory training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Increased brain activity is associated with working memory functions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3.</a:t>
            </a:r>
            <a:r>
              <a:rPr lang="en" sz="4000">
                <a:solidFill>
                  <a:srgbClr val="000000"/>
                </a:solidFill>
              </a:rPr>
              <a:t> Hypothesis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2511574"/>
            <a:ext cx="8520600" cy="3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Working Memory ability would </a:t>
            </a:r>
            <a:r>
              <a:rPr b="1" lang="en" sz="2400">
                <a:solidFill>
                  <a:srgbClr val="000000"/>
                </a:solidFill>
              </a:rPr>
              <a:t>increase</a:t>
            </a:r>
            <a:r>
              <a:rPr lang="en" sz="2400">
                <a:solidFill>
                  <a:srgbClr val="000000"/>
                </a:solidFill>
              </a:rPr>
              <a:t> through the training with </a:t>
            </a:r>
            <a:r>
              <a:rPr b="1" lang="en" sz="2400">
                <a:solidFill>
                  <a:srgbClr val="000000"/>
                </a:solidFill>
              </a:rPr>
              <a:t>a positive effect</a:t>
            </a:r>
            <a:r>
              <a:rPr lang="en" sz="2400">
                <a:solidFill>
                  <a:srgbClr val="000000"/>
                </a:solidFill>
              </a:rPr>
              <a:t> on children’s reading comprehension skills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4. Methods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27075" y="2133603"/>
            <a:ext cx="8520600" cy="27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Fifty-seven children with special education needs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11 girls and 46 boys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in grades 3–5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ages ranging from 9 to 12 years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35500" y="3647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4. Methods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540300" y="1668650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rgbClr val="000000"/>
                </a:solidFill>
              </a:rPr>
              <a:t>4-1. Neuropsychological Measures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912650" y="2484725"/>
            <a:ext cx="78435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UcPeriod"/>
            </a:pPr>
            <a:r>
              <a:rPr lang="en" sz="2400">
                <a:solidFill>
                  <a:srgbClr val="000000"/>
                </a:solidFill>
              </a:rPr>
              <a:t>Nonverbal reasoning ability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UcPeriod"/>
            </a:pPr>
            <a:r>
              <a:rPr lang="en" sz="2400">
                <a:solidFill>
                  <a:srgbClr val="000000"/>
                </a:solidFill>
              </a:rPr>
              <a:t>Verbal working memory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UcPeriod"/>
            </a:pPr>
            <a:r>
              <a:rPr lang="en" sz="2400">
                <a:solidFill>
                  <a:srgbClr val="000000"/>
                </a:solidFill>
              </a:rPr>
              <a:t>Visual-spatial working memory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UcPeriod"/>
            </a:pPr>
            <a:r>
              <a:rPr lang="en" sz="2400">
                <a:solidFill>
                  <a:srgbClr val="000000"/>
                </a:solidFill>
              </a:rPr>
              <a:t>Response inhibition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235500" y="3647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4. Methods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760250" y="1477550"/>
            <a:ext cx="7843500" cy="47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UcPeriod"/>
            </a:pPr>
            <a:r>
              <a:rPr lang="en" sz="2400">
                <a:solidFill>
                  <a:srgbClr val="000000"/>
                </a:solidFill>
              </a:rPr>
              <a:t>Nonverbal reasoning ability</a:t>
            </a:r>
            <a:endParaRPr sz="2400">
              <a:solidFill>
                <a:srgbClr val="000000"/>
              </a:solidFill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lphaLcPeriod"/>
            </a:pPr>
            <a:r>
              <a:rPr lang="en" sz="2100">
                <a:solidFill>
                  <a:srgbClr val="000000"/>
                </a:solidFill>
              </a:rPr>
              <a:t>Raven’s Coloured Progressive Matrices</a:t>
            </a:r>
            <a:endParaRPr sz="21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UcPeriod"/>
            </a:pPr>
            <a:r>
              <a:rPr lang="en" sz="2400">
                <a:solidFill>
                  <a:srgbClr val="000000"/>
                </a:solidFill>
              </a:rPr>
              <a:t>Verbal working memory</a:t>
            </a:r>
            <a:endParaRPr sz="2400">
              <a:solidFill>
                <a:srgbClr val="000000"/>
              </a:solidFill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lphaLcPeriod"/>
            </a:pPr>
            <a:r>
              <a:rPr lang="en" sz="2100">
                <a:solidFill>
                  <a:srgbClr val="000000"/>
                </a:solidFill>
              </a:rPr>
              <a:t>Digit Span</a:t>
            </a:r>
            <a:endParaRPr sz="21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UcPeriod"/>
            </a:pPr>
            <a:r>
              <a:rPr lang="en" sz="2400">
                <a:solidFill>
                  <a:srgbClr val="000000"/>
                </a:solidFill>
              </a:rPr>
              <a:t>Visual-spatial working memory</a:t>
            </a:r>
            <a:endParaRPr sz="2400">
              <a:solidFill>
                <a:srgbClr val="000000"/>
              </a:solidFill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lphaLcPeriod"/>
            </a:pPr>
            <a:r>
              <a:rPr lang="en" sz="2100">
                <a:solidFill>
                  <a:srgbClr val="000000"/>
                </a:solidFill>
              </a:rPr>
              <a:t>Span Board</a:t>
            </a:r>
            <a:endParaRPr sz="21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UcPeriod"/>
            </a:pPr>
            <a:r>
              <a:rPr lang="en" sz="2400">
                <a:solidFill>
                  <a:srgbClr val="000000"/>
                </a:solidFill>
              </a:rPr>
              <a:t>Response inhibition</a:t>
            </a:r>
            <a:endParaRPr sz="2400">
              <a:solidFill>
                <a:srgbClr val="000000"/>
              </a:solidFill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lphaLcPeriod"/>
            </a:pPr>
            <a:r>
              <a:rPr lang="en" sz="2100">
                <a:solidFill>
                  <a:srgbClr val="000000"/>
                </a:solidFill>
              </a:rPr>
              <a:t>Stroop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 title="Screen Recording 2019-07-09 at 1.11.46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>
            <p:ph type="title"/>
          </p:nvPr>
        </p:nvSpPr>
        <p:spPr>
          <a:xfrm>
            <a:off x="235500" y="3647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Digit Span</a:t>
            </a:r>
            <a:endParaRPr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