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7" r:id="rId10"/>
    <p:sldId id="268" r:id="rId11"/>
    <p:sldId id="271" r:id="rId12"/>
    <p:sldId id="270" r:id="rId13"/>
    <p:sldId id="272" r:id="rId14"/>
    <p:sldId id="273" r:id="rId15"/>
    <p:sldId id="264" r:id="rId16"/>
    <p:sldId id="265" r:id="rId17"/>
    <p:sldId id="266"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20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2C8D95F-A102-40F7-B7CC-CAAF6C56AF5C}"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319482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2108489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68103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279840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64848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3303151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176793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190658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67391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8D95F-A102-40F7-B7CC-CAAF6C56AF5C}"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372403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8D95F-A102-40F7-B7CC-CAAF6C56AF5C}"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146959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8D95F-A102-40F7-B7CC-CAAF6C56AF5C}"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32561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C8D95F-A102-40F7-B7CC-CAAF6C56AF5C}"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252938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D95F-A102-40F7-B7CC-CAAF6C56AF5C}"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13789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8D95F-A102-40F7-B7CC-CAAF6C56AF5C}"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145760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8D95F-A102-40F7-B7CC-CAAF6C56AF5C}"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93F95D-B1F8-4992-98DE-90C9F4C71523}" type="slidenum">
              <a:rPr lang="en-IN" smtClean="0"/>
              <a:t>‹#›</a:t>
            </a:fld>
            <a:endParaRPr lang="en-IN"/>
          </a:p>
        </p:txBody>
      </p:sp>
    </p:spTree>
    <p:extLst>
      <p:ext uri="{BB962C8B-B14F-4D97-AF65-F5344CB8AC3E}">
        <p14:creationId xmlns:p14="http://schemas.microsoft.com/office/powerpoint/2010/main" val="142286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2C8D95F-A102-40F7-B7CC-CAAF6C56AF5C}" type="datetimeFigureOut">
              <a:rPr lang="en-IN" smtClean="0"/>
              <a:t>08-04-2022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A93F95D-B1F8-4992-98DE-90C9F4C71523}" type="slidenum">
              <a:rPr lang="en-IN" smtClean="0"/>
              <a:t>‹#›</a:t>
            </a:fld>
            <a:endParaRPr lang="en-IN"/>
          </a:p>
        </p:txBody>
      </p:sp>
    </p:spTree>
    <p:extLst>
      <p:ext uri="{BB962C8B-B14F-4D97-AF65-F5344CB8AC3E}">
        <p14:creationId xmlns:p14="http://schemas.microsoft.com/office/powerpoint/2010/main" val="2295243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94F023-5CFE-4F96-AB86-7F8230B4133D}"/>
              </a:ext>
            </a:extLst>
          </p:cNvPr>
          <p:cNvSpPr txBox="1"/>
          <p:nvPr/>
        </p:nvSpPr>
        <p:spPr>
          <a:xfrm>
            <a:off x="502024" y="1523997"/>
            <a:ext cx="11170023" cy="1661993"/>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Presentation On:</a:t>
            </a:r>
          </a:p>
          <a:p>
            <a:pPr algn="ctr"/>
            <a:r>
              <a:rPr lang="en-IN" sz="6600" b="1" dirty="0">
                <a:latin typeface="Times New Roman" panose="02020603050405020304" pitchFamily="18" charset="0"/>
                <a:cs typeface="Times New Roman" panose="02020603050405020304" pitchFamily="18" charset="0"/>
              </a:rPr>
              <a:t>Method</a:t>
            </a:r>
          </a:p>
        </p:txBody>
      </p:sp>
      <p:sp>
        <p:nvSpPr>
          <p:cNvPr id="6" name="TextBox 5">
            <a:extLst>
              <a:ext uri="{FF2B5EF4-FFF2-40B4-BE49-F238E27FC236}">
                <a16:creationId xmlns:a16="http://schemas.microsoft.com/office/drawing/2014/main" id="{00C28D3D-0703-49C7-BE76-4E0CF3B12D31}"/>
              </a:ext>
            </a:extLst>
          </p:cNvPr>
          <p:cNvSpPr txBox="1"/>
          <p:nvPr/>
        </p:nvSpPr>
        <p:spPr>
          <a:xfrm>
            <a:off x="1210235" y="3653120"/>
            <a:ext cx="1022873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Presented By: Souvik Mukherjee</a:t>
            </a:r>
          </a:p>
        </p:txBody>
      </p:sp>
    </p:spTree>
    <p:extLst>
      <p:ext uri="{BB962C8B-B14F-4D97-AF65-F5344CB8AC3E}">
        <p14:creationId xmlns:p14="http://schemas.microsoft.com/office/powerpoint/2010/main" val="215851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C7B061-6047-4132-A5FB-E7C7B806076A}"/>
              </a:ext>
            </a:extLst>
          </p:cNvPr>
          <p:cNvSpPr txBox="1"/>
          <p:nvPr/>
        </p:nvSpPr>
        <p:spPr>
          <a:xfrm>
            <a:off x="385482" y="304800"/>
            <a:ext cx="11465859" cy="3293209"/>
          </a:xfrm>
          <a:prstGeom prst="rect">
            <a:avLst/>
          </a:prstGeom>
          <a:noFill/>
        </p:spPr>
        <p:txBody>
          <a:bodyPr wrap="square" rtlCol="0">
            <a:spAutoFit/>
          </a:bodyPr>
          <a:lstStyle/>
          <a:p>
            <a:pPr algn="ctr"/>
            <a:r>
              <a:rPr lang="en-IN" sz="4800" b="1" i="0" dirty="0">
                <a:solidFill>
                  <a:srgbClr val="DCDDDE"/>
                </a:solidFill>
                <a:effectLst/>
                <a:latin typeface="Times New Roman" panose="02020603050405020304" pitchFamily="18" charset="0"/>
                <a:cs typeface="Times New Roman" panose="02020603050405020304" pitchFamily="18" charset="0"/>
              </a:rPr>
              <a:t>Calling Static Method</a:t>
            </a:r>
          </a:p>
          <a:p>
            <a:endParaRPr lang="en-IN" sz="3200" b="1" dirty="0">
              <a:solidFill>
                <a:srgbClr val="DCDDDE"/>
              </a:solidFill>
              <a:latin typeface="Times New Roman" panose="02020603050405020304" pitchFamily="18" charset="0"/>
              <a:cs typeface="Times New Roman" panose="02020603050405020304" pitchFamily="18" charset="0"/>
            </a:endParaRPr>
          </a:p>
          <a:p>
            <a:r>
              <a:rPr lang="en-US" sz="3200" b="1" i="0" dirty="0">
                <a:solidFill>
                  <a:srgbClr val="DCDDDE"/>
                </a:solidFill>
                <a:effectLst/>
                <a:latin typeface="Times New Roman" panose="02020603050405020304" pitchFamily="18" charset="0"/>
                <a:cs typeface="Times New Roman" panose="02020603050405020304" pitchFamily="18" charset="0"/>
              </a:rPr>
              <a:t>Calling Static Method in Static Method</a:t>
            </a:r>
          </a:p>
          <a:p>
            <a:endParaRPr lang="en-US" sz="3200" b="1" dirty="0">
              <a:solidFill>
                <a:srgbClr val="DCDDDE"/>
              </a:solidFill>
              <a:latin typeface="Times New Roman" panose="02020603050405020304" pitchFamily="18" charset="0"/>
              <a:cs typeface="Times New Roman" panose="02020603050405020304" pitchFamily="18" charset="0"/>
            </a:endParaRPr>
          </a:p>
          <a:p>
            <a:r>
              <a:rPr lang="en-US" sz="2800" b="0" i="0" dirty="0">
                <a:solidFill>
                  <a:srgbClr val="DCDDDE"/>
                </a:solidFill>
                <a:effectLst/>
                <a:latin typeface="Times New Roman" panose="02020603050405020304" pitchFamily="18" charset="0"/>
                <a:cs typeface="Times New Roman" panose="02020603050405020304" pitchFamily="18" charset="0"/>
              </a:rPr>
              <a:t>If class is same there is no need of object or class name. </a:t>
            </a:r>
          </a:p>
          <a:p>
            <a:r>
              <a:rPr lang="en-US" sz="2800" b="0" i="0" dirty="0">
                <a:solidFill>
                  <a:srgbClr val="DCDDDE"/>
                </a:solidFill>
                <a:effectLst/>
                <a:latin typeface="Times New Roman" panose="02020603050405020304" pitchFamily="18" charset="0"/>
                <a:cs typeface="Times New Roman" panose="02020603050405020304" pitchFamily="18" charset="0"/>
              </a:rPr>
              <a:t>If class is now same then we need to use object or class name.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61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23749-4CE9-4A21-9BE9-B658B3BDABBE}"/>
              </a:ext>
            </a:extLst>
          </p:cNvPr>
          <p:cNvSpPr txBox="1"/>
          <p:nvPr/>
        </p:nvSpPr>
        <p:spPr>
          <a:xfrm>
            <a:off x="331694" y="439271"/>
            <a:ext cx="11672047" cy="550920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Java “this” keyword</a:t>
            </a:r>
          </a:p>
          <a:p>
            <a:pPr algn="ctr"/>
            <a:endParaRPr lang="en-US" sz="4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can be a lot of usage of Java this keyword. In Java, this is a reference variable that refers to the current object.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is given the 6 usage of java this keyword.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this can be used to refer current class instance variable.</a:t>
            </a:r>
          </a:p>
          <a:p>
            <a:r>
              <a:rPr lang="en-US" sz="2400" dirty="0">
                <a:latin typeface="Times New Roman" panose="02020603050405020304" pitchFamily="18" charset="0"/>
                <a:cs typeface="Times New Roman" panose="02020603050405020304" pitchFamily="18" charset="0"/>
              </a:rPr>
              <a:t>2.  this can be used to invoke current class method.</a:t>
            </a:r>
          </a:p>
          <a:p>
            <a:r>
              <a:rPr lang="en-US" sz="2400" dirty="0">
                <a:latin typeface="Times New Roman" panose="02020603050405020304" pitchFamily="18" charset="0"/>
                <a:cs typeface="Times New Roman" panose="02020603050405020304" pitchFamily="18" charset="0"/>
              </a:rPr>
              <a:t>3.  this() can be used to invoke current class constructor.</a:t>
            </a:r>
          </a:p>
          <a:p>
            <a:r>
              <a:rPr lang="en-US" sz="2400" dirty="0">
                <a:latin typeface="Times New Roman" panose="02020603050405020304" pitchFamily="18" charset="0"/>
                <a:cs typeface="Times New Roman" panose="02020603050405020304" pitchFamily="18" charset="0"/>
              </a:rPr>
              <a:t>4.  this can be passed as an argument in the method call.</a:t>
            </a:r>
          </a:p>
          <a:p>
            <a:r>
              <a:rPr lang="en-US" sz="2400" dirty="0">
                <a:latin typeface="Times New Roman" panose="02020603050405020304" pitchFamily="18" charset="0"/>
                <a:cs typeface="Times New Roman" panose="02020603050405020304" pitchFamily="18" charset="0"/>
              </a:rPr>
              <a:t>5.  this can be passed as argument in the constructor call.</a:t>
            </a:r>
          </a:p>
          <a:p>
            <a:r>
              <a:rPr lang="en-US" sz="2400" dirty="0">
                <a:latin typeface="Times New Roman" panose="02020603050405020304" pitchFamily="18" charset="0"/>
                <a:cs typeface="Times New Roman" panose="02020603050405020304" pitchFamily="18" charset="0"/>
              </a:rPr>
              <a:t>6.  this can be used to return the current class instance from the method.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56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2DDFE-C242-48C3-A915-1B2662CAE861}"/>
              </a:ext>
            </a:extLst>
          </p:cNvPr>
          <p:cNvSpPr txBox="1"/>
          <p:nvPr/>
        </p:nvSpPr>
        <p:spPr>
          <a:xfrm>
            <a:off x="259976" y="286871"/>
            <a:ext cx="11761695" cy="3170099"/>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Type of Instance method</a:t>
            </a:r>
          </a:p>
          <a:p>
            <a:pPr algn="ctr"/>
            <a:endParaRPr lang="en-US" sz="44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There are two type of instance method :</a:t>
            </a:r>
          </a:p>
          <a:p>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a:latin typeface="Times New Roman" panose="02020603050405020304" pitchFamily="18" charset="0"/>
                <a:cs typeface="Times New Roman" panose="02020603050405020304" pitchFamily="18" charset="0"/>
              </a:rPr>
              <a:t>Accessor method</a:t>
            </a:r>
          </a:p>
          <a:p>
            <a:pPr marL="514350" indent="-514350">
              <a:buAutoNum type="arabicPeriod"/>
            </a:pPr>
            <a:r>
              <a:rPr lang="en-US" sz="2800" dirty="0">
                <a:latin typeface="Times New Roman" panose="02020603050405020304" pitchFamily="18" charset="0"/>
                <a:cs typeface="Times New Roman" panose="02020603050405020304" pitchFamily="18" charset="0"/>
              </a:rPr>
              <a:t>Mutator method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76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79823-22E5-479A-AA7D-A50869894EA2}"/>
              </a:ext>
            </a:extLst>
          </p:cNvPr>
          <p:cNvSpPr txBox="1"/>
          <p:nvPr/>
        </p:nvSpPr>
        <p:spPr>
          <a:xfrm>
            <a:off x="98612" y="224118"/>
            <a:ext cx="11869270" cy="563231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Accessor Method</a:t>
            </a:r>
          </a:p>
          <a:p>
            <a:endParaRPr lang="en-IN"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method(s) that reads the instance variable(s) is known as the accessor method. We can easily identify it because the method is prefixed with the word get. It is also known as getters. It returns the value of the private field. It is used to get the value of the private field. 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int </a:t>
            </a:r>
            <a:r>
              <a:rPr lang="en-US" sz="2400" dirty="0" err="1">
                <a:latin typeface="Times New Roman" panose="02020603050405020304" pitchFamily="18" charset="0"/>
                <a:cs typeface="Times New Roman" panose="02020603050405020304" pitchFamily="18" charset="0"/>
              </a:rPr>
              <a:t>getId</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return Id;</a:t>
            </a:r>
          </a:p>
          <a:p>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11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4431B7-1023-4198-A852-B8069CFDE40E}"/>
              </a:ext>
            </a:extLst>
          </p:cNvPr>
          <p:cNvSpPr txBox="1"/>
          <p:nvPr/>
        </p:nvSpPr>
        <p:spPr>
          <a:xfrm>
            <a:off x="197224" y="170329"/>
            <a:ext cx="11878235" cy="5570756"/>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Mutator Method</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method(s) read the instance variable(s) and also modify the values. We can easily identify it because the method is prefixed with the word set. It is also known as setters or modifiers. It does not return anything. It accepts a parameter of the same data type that depends on the field. It is used to set the value of the private field.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void </a:t>
            </a:r>
            <a:r>
              <a:rPr lang="en-US" sz="2400" dirty="0" err="1">
                <a:latin typeface="Times New Roman" panose="02020603050405020304" pitchFamily="18" charset="0"/>
                <a:cs typeface="Times New Roman" panose="02020603050405020304" pitchFamily="18" charset="0"/>
              </a:rPr>
              <a:t>setRoll</a:t>
            </a:r>
            <a:r>
              <a:rPr lang="en-US" sz="2400" dirty="0">
                <a:latin typeface="Times New Roman" panose="02020603050405020304" pitchFamily="18" charset="0"/>
                <a:cs typeface="Times New Roman" panose="02020603050405020304" pitchFamily="18" charset="0"/>
              </a:rPr>
              <a:t>(int roll)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this.roll</a:t>
            </a:r>
            <a:r>
              <a:rPr lang="en-US" sz="2400" dirty="0">
                <a:latin typeface="Times New Roman" panose="02020603050405020304" pitchFamily="18" charset="0"/>
                <a:cs typeface="Times New Roman" panose="02020603050405020304" pitchFamily="18" charset="0"/>
              </a:rPr>
              <a:t> = roll;</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055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F1AEF5-3E9B-4325-B5A3-950C27433EED}"/>
              </a:ext>
            </a:extLst>
          </p:cNvPr>
          <p:cNvSpPr txBox="1"/>
          <p:nvPr/>
        </p:nvSpPr>
        <p:spPr>
          <a:xfrm>
            <a:off x="242047" y="251012"/>
            <a:ext cx="11725835" cy="249299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Method Overloading</a:t>
            </a:r>
          </a:p>
          <a:p>
            <a:endParaRPr lang="en-IN"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Method Overloading when more than one method with the same name is defined in the same class, it is known as method overloading.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33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43A90-5461-4343-BF43-C4C166669D9E}"/>
              </a:ext>
            </a:extLst>
          </p:cNvPr>
          <p:cNvSpPr txBox="1"/>
          <p:nvPr/>
        </p:nvSpPr>
        <p:spPr>
          <a:xfrm>
            <a:off x="215153" y="304800"/>
            <a:ext cx="11743765" cy="3286221"/>
          </a:xfrm>
          <a:prstGeom prst="rect">
            <a:avLst/>
          </a:prstGeom>
          <a:noFill/>
        </p:spPr>
        <p:txBody>
          <a:bodyPr wrap="square" rtlCol="0">
            <a:spAutoFit/>
          </a:bodyPr>
          <a:lstStyle/>
          <a:p>
            <a:pPr algn="ctr">
              <a:lnSpc>
                <a:spcPct val="107000"/>
              </a:lnSpc>
              <a:spcAft>
                <a:spcPts val="800"/>
              </a:spcAft>
            </a:pP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In terms of type of Parameters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1. add(int a, int b)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2. add(double a, double b) {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3. add(int a, float b) {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016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CE0FA8-CA38-49BC-9F97-E2509B77C8C7}"/>
              </a:ext>
            </a:extLst>
          </p:cNvPr>
          <p:cNvSpPr txBox="1"/>
          <p:nvPr/>
        </p:nvSpPr>
        <p:spPr>
          <a:xfrm>
            <a:off x="224118" y="277906"/>
            <a:ext cx="11672047" cy="6067623"/>
          </a:xfrm>
          <a:prstGeom prst="rect">
            <a:avLst/>
          </a:prstGeom>
          <a:noFill/>
        </p:spPr>
        <p:txBody>
          <a:bodyPr wrap="square" rtlCol="0">
            <a:spAutoFit/>
          </a:bodyPr>
          <a:lstStyle/>
          <a:p>
            <a:pPr algn="ctr">
              <a:lnSpc>
                <a:spcPct val="107000"/>
              </a:lnSpc>
              <a:spcAft>
                <a:spcPts val="800"/>
              </a:spcAft>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In terms of type of Parameters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add(int a, int b) {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add(double a, double b) {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add(int a, float b) { }</a:t>
            </a:r>
          </a:p>
          <a:p>
            <a:pPr algn="ctr">
              <a:lnSpc>
                <a:spcPct val="107000"/>
              </a:lnSpc>
              <a:spcAft>
                <a:spcPts val="800"/>
              </a:spcAft>
            </a:pPr>
            <a:endParaRPr lang="en-IN" sz="4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In terms of number of Parameters</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add(int a, int b) {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add(</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inta</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int b, int c)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42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880F1-8648-4ED8-AA42-50F2D15C7529}"/>
              </a:ext>
            </a:extLst>
          </p:cNvPr>
          <p:cNvSpPr txBox="1"/>
          <p:nvPr/>
        </p:nvSpPr>
        <p:spPr>
          <a:xfrm>
            <a:off x="251012" y="2572871"/>
            <a:ext cx="11869270" cy="1107996"/>
          </a:xfrm>
          <a:prstGeom prst="rect">
            <a:avLst/>
          </a:prstGeom>
          <a:noFill/>
        </p:spPr>
        <p:txBody>
          <a:bodyPr wrap="square" rtlCol="0">
            <a:spAutoFit/>
          </a:bodyPr>
          <a:lstStyle/>
          <a:p>
            <a:pPr algn="ctr"/>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44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4D707-66C0-40BD-8A16-B9AE4F89CE3D}"/>
              </a:ext>
            </a:extLst>
          </p:cNvPr>
          <p:cNvSpPr txBox="1"/>
          <p:nvPr/>
        </p:nvSpPr>
        <p:spPr>
          <a:xfrm>
            <a:off x="573741" y="546847"/>
            <a:ext cx="11196918" cy="923330"/>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Methods</a:t>
            </a:r>
          </a:p>
        </p:txBody>
      </p:sp>
      <p:sp>
        <p:nvSpPr>
          <p:cNvPr id="3" name="TextBox 2">
            <a:extLst>
              <a:ext uri="{FF2B5EF4-FFF2-40B4-BE49-F238E27FC236}">
                <a16:creationId xmlns:a16="http://schemas.microsoft.com/office/drawing/2014/main" id="{DCD57FD3-1EB4-4CD0-86B6-4190E2FC2FBC}"/>
              </a:ext>
            </a:extLst>
          </p:cNvPr>
          <p:cNvSpPr txBox="1"/>
          <p:nvPr/>
        </p:nvSpPr>
        <p:spPr>
          <a:xfrm>
            <a:off x="259976" y="1703294"/>
            <a:ext cx="11788589"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A java method is a collection of Statements that are grouped together to perform an operation.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 A class can contain any number of methods.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3. Methods can be with parameter and without parameter.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58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6BF189-2F44-42E3-8FBA-8B36CB8B6865}"/>
              </a:ext>
            </a:extLst>
          </p:cNvPr>
          <p:cNvSpPr txBox="1"/>
          <p:nvPr/>
        </p:nvSpPr>
        <p:spPr>
          <a:xfrm>
            <a:off x="484094" y="412376"/>
            <a:ext cx="11214847" cy="658064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Example of Method:</a:t>
            </a:r>
          </a:p>
          <a:p>
            <a:endParaRPr lang="en-IN" sz="3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class Demo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void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myMethod</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(“Hello World!");</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args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myMethod</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58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4CAEAC-C6E4-4B76-9315-FF8267845160}"/>
              </a:ext>
            </a:extLst>
          </p:cNvPr>
          <p:cNvSpPr txBox="1"/>
          <p:nvPr/>
        </p:nvSpPr>
        <p:spPr>
          <a:xfrm>
            <a:off x="295835" y="322729"/>
            <a:ext cx="11546541" cy="923330"/>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Type of Method</a:t>
            </a:r>
          </a:p>
        </p:txBody>
      </p:sp>
      <p:sp>
        <p:nvSpPr>
          <p:cNvPr id="3" name="TextBox 2">
            <a:extLst>
              <a:ext uri="{FF2B5EF4-FFF2-40B4-BE49-F238E27FC236}">
                <a16:creationId xmlns:a16="http://schemas.microsoft.com/office/drawing/2014/main" id="{01D99210-CBEC-4A82-AAD7-4BF9A8971521}"/>
              </a:ext>
            </a:extLst>
          </p:cNvPr>
          <p:cNvSpPr txBox="1"/>
          <p:nvPr/>
        </p:nvSpPr>
        <p:spPr>
          <a:xfrm>
            <a:off x="358588" y="1631576"/>
            <a:ext cx="11483788" cy="1253677"/>
          </a:xfrm>
          <a:prstGeom prst="rect">
            <a:avLst/>
          </a:prstGeom>
          <a:noFill/>
        </p:spPr>
        <p:txBody>
          <a:bodyPr wrap="square" rtlCol="0">
            <a:spAutoFit/>
          </a:bodyPr>
          <a:lstStyle/>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Instance Method</a:t>
            </a:r>
          </a:p>
          <a:p>
            <a:pPr marL="342900" indent="-342900">
              <a:lnSpc>
                <a:spcPct val="200000"/>
              </a:lnSpc>
              <a:buFont typeface="+mj-lt"/>
              <a:buAutoNum type="arabicPeriod"/>
            </a:pPr>
            <a:r>
              <a:rPr lang="en-IN" sz="2800" dirty="0">
                <a:latin typeface="Times New Roman" panose="02020603050405020304" pitchFamily="18" charset="0"/>
                <a:cs typeface="Times New Roman" panose="02020603050405020304" pitchFamily="18" charset="0"/>
              </a:rPr>
              <a:t>Static Method / Class Method</a:t>
            </a:r>
          </a:p>
        </p:txBody>
      </p:sp>
    </p:spTree>
    <p:extLst>
      <p:ext uri="{BB962C8B-B14F-4D97-AF65-F5344CB8AC3E}">
        <p14:creationId xmlns:p14="http://schemas.microsoft.com/office/powerpoint/2010/main" val="316891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A9076-6983-4085-96D7-67468E400AA0}"/>
              </a:ext>
            </a:extLst>
          </p:cNvPr>
          <p:cNvSpPr txBox="1"/>
          <p:nvPr/>
        </p:nvSpPr>
        <p:spPr>
          <a:xfrm>
            <a:off x="233082" y="385482"/>
            <a:ext cx="11672047" cy="2215991"/>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Instance Method</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Instance methods can access instance variables and instance methods directly. Instance methods can access static variables and static methods directly.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27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7B10A-A7BA-4BA4-A24D-270B17CF16D4}"/>
              </a:ext>
            </a:extLst>
          </p:cNvPr>
          <p:cNvSpPr txBox="1"/>
          <p:nvPr/>
        </p:nvSpPr>
        <p:spPr>
          <a:xfrm>
            <a:off x="188259" y="277906"/>
            <a:ext cx="11654117" cy="5865195"/>
          </a:xfrm>
          <a:prstGeom prst="rect">
            <a:avLst/>
          </a:prstGeom>
          <a:noFill/>
        </p:spPr>
        <p:txBody>
          <a:bodyPr wrap="square" rtlCol="0">
            <a:spAutoFit/>
          </a:bodyPr>
          <a:lstStyle/>
          <a:p>
            <a:pPr algn="ctr">
              <a:lnSpc>
                <a:spcPct val="107000"/>
              </a:lnSpc>
              <a:spcAft>
                <a:spcPts val="800"/>
              </a:spcAft>
            </a:pPr>
            <a:r>
              <a:rPr lang="en-IN" sz="5400" b="1" dirty="0">
                <a:effectLst/>
                <a:latin typeface="Times New Roman" panose="02020603050405020304" pitchFamily="18" charset="0"/>
                <a:ea typeface="Calibri" panose="020F0502020204030204" pitchFamily="34" charset="0"/>
                <a:cs typeface="Times New Roman" panose="02020603050405020304" pitchFamily="18" charset="0"/>
              </a:rPr>
              <a:t>Calling Instance Method</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Calling Instance Method in Static Method</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You can not call an instance method in static method directly so Instance method can be invoked using object of class.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Calling Instance Method in Instance Method/ Nesting of Method</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Instance methods can call an instance methods directly. There is no need to use object.</a:t>
            </a:r>
          </a:p>
        </p:txBody>
      </p:sp>
    </p:spTree>
    <p:extLst>
      <p:ext uri="{BB962C8B-B14F-4D97-AF65-F5344CB8AC3E}">
        <p14:creationId xmlns:p14="http://schemas.microsoft.com/office/powerpoint/2010/main" val="372175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16019-E18D-4D45-A131-AB844479CC30}"/>
              </a:ext>
            </a:extLst>
          </p:cNvPr>
          <p:cNvSpPr txBox="1"/>
          <p:nvPr/>
        </p:nvSpPr>
        <p:spPr>
          <a:xfrm>
            <a:off x="268941" y="233082"/>
            <a:ext cx="11716871" cy="717350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Example:</a:t>
            </a:r>
          </a:p>
          <a:p>
            <a:endParaRPr lang="en-IN" sz="2400" b="1" dirty="0">
              <a:latin typeface="Times New Roman" panose="02020603050405020304" pitchFamily="18" charset="0"/>
              <a:cs typeface="Times New Roman" panose="02020603050405020304" pitchFamily="18" charset="0"/>
            </a:endParaRP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class Demo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args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Demo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obj</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 new Demo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obj.display</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(“Hello World")</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void display() // instance method</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 a = 10; // local variable</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68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52283F-9DFE-436B-9946-7C4A50D5371A}"/>
              </a:ext>
            </a:extLst>
          </p:cNvPr>
          <p:cNvSpPr txBox="1"/>
          <p:nvPr/>
        </p:nvSpPr>
        <p:spPr>
          <a:xfrm>
            <a:off x="295835" y="277906"/>
            <a:ext cx="11698941" cy="6001643"/>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Instance method returning values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public class Main {</a:t>
            </a:r>
          </a:p>
          <a:p>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myMethod</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return 5 + 5;</a:t>
            </a:r>
          </a:p>
          <a:p>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public static void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Main </a:t>
            </a:r>
            <a:r>
              <a:rPr lang="en-IN" sz="2400" dirty="0" err="1">
                <a:latin typeface="Times New Roman" panose="02020603050405020304" pitchFamily="18" charset="0"/>
                <a:cs typeface="Times New Roman" panose="02020603050405020304" pitchFamily="18" charset="0"/>
              </a:rPr>
              <a:t>obj</a:t>
            </a:r>
            <a:r>
              <a:rPr lang="en-IN" sz="2400" dirty="0">
                <a:latin typeface="Times New Roman" panose="02020603050405020304" pitchFamily="18" charset="0"/>
                <a:cs typeface="Times New Roman" panose="02020603050405020304" pitchFamily="18" charset="0"/>
              </a:rPr>
              <a:t> = new Main();</a:t>
            </a:r>
          </a:p>
          <a:p>
            <a:r>
              <a:rPr lang="en-IN" sz="2400" dirty="0">
                <a:latin typeface="Times New Roman" panose="02020603050405020304" pitchFamily="18" charset="0"/>
                <a:cs typeface="Times New Roman" panose="02020603050405020304" pitchFamily="18" charset="0"/>
              </a:rPr>
              <a:t>    int total = </a:t>
            </a:r>
            <a:r>
              <a:rPr lang="en-IN" sz="2400" dirty="0" err="1">
                <a:latin typeface="Times New Roman" panose="02020603050405020304" pitchFamily="18" charset="0"/>
                <a:cs typeface="Times New Roman" panose="02020603050405020304" pitchFamily="18" charset="0"/>
              </a:rPr>
              <a:t>obj.myMethod</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(total);</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24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C41EA-C606-4B2F-932D-EA7787F1F9E7}"/>
              </a:ext>
            </a:extLst>
          </p:cNvPr>
          <p:cNvSpPr txBox="1"/>
          <p:nvPr/>
        </p:nvSpPr>
        <p:spPr>
          <a:xfrm>
            <a:off x="215153" y="340659"/>
            <a:ext cx="11797553" cy="563231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Static Method/ Class Method</a:t>
            </a:r>
          </a:p>
          <a:p>
            <a:endParaRPr lang="en-IN"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A static method belongs to the class rather than object of a</a:t>
            </a:r>
          </a:p>
          <a:p>
            <a:r>
              <a:rPr lang="en-US" sz="2400" dirty="0">
                <a:latin typeface="Times New Roman" panose="02020603050405020304" pitchFamily="18" charset="0"/>
                <a:cs typeface="Times New Roman" panose="02020603050405020304" pitchFamily="18" charset="0"/>
              </a:rPr>
              <a:t>class.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A static method can be invoked without object of the class.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Static method can access static data member and can change</a:t>
            </a:r>
          </a:p>
          <a:p>
            <a:r>
              <a:rPr lang="en-US" sz="2400" dirty="0">
                <a:latin typeface="Times New Roman" panose="02020603050405020304" pitchFamily="18" charset="0"/>
                <a:cs typeface="Times New Roman" panose="02020603050405020304" pitchFamily="18" charset="0"/>
              </a:rPr>
              <a:t>the value of it.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The static method can not use non static data member.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this and super cannot be used in static context.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1698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297</TotalTime>
  <Words>880</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Souvik Mukherjee</dc:creator>
  <cp:lastModifiedBy>Souvik Mukherjee</cp:lastModifiedBy>
  <cp:revision>10</cp:revision>
  <dcterms:created xsi:type="dcterms:W3CDTF">2022-03-14T13:40:21Z</dcterms:created>
  <dcterms:modified xsi:type="dcterms:W3CDTF">2022-04-08T14:42:47Z</dcterms:modified>
</cp:coreProperties>
</file>