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4" r:id="rId9"/>
    <p:sldId id="269" r:id="rId10"/>
    <p:sldId id="270" r:id="rId11"/>
    <p:sldId id="272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MUSIC </a:t>
            </a:r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1815" y="4039512"/>
            <a:ext cx="4891208" cy="589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MUSIC INFORMATION RETRIEVAL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3895"/>
            <a:ext cx="10018713" cy="764344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Block by Block </a:t>
            </a:r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</a:rPr>
              <a:t>Extraction Process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27050"/>
            <a:ext cx="10018713" cy="4890869"/>
          </a:xfrm>
        </p:spPr>
        <p:txBody>
          <a:bodyPr numCol="1">
            <a:noAutofit/>
          </a:bodyPr>
          <a:lstStyle/>
          <a:p>
            <a:r>
              <a:rPr lang="en-US" sz="2000" dirty="0" smtClean="0"/>
              <a:t>For </a:t>
            </a:r>
            <a:r>
              <a:rPr lang="en-US" sz="2000" dirty="0"/>
              <a:t>Fingerprints, the Input has to be a complete song file so that all the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distinct patterns and rhythmic information </a:t>
            </a:r>
            <a:r>
              <a:rPr lang="en-US" sz="2000" dirty="0"/>
              <a:t>can be retrieved.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input file will be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segmented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into </a:t>
            </a:r>
            <a:r>
              <a:rPr lang="en-US" sz="2000" i="1" dirty="0"/>
              <a:t>smaller and distinct segmental patterns </a:t>
            </a:r>
            <a:r>
              <a:rPr lang="en-US" sz="2000" dirty="0"/>
              <a:t>and a list of those patterns will be returned.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segmented pattern list will be used to </a:t>
            </a:r>
            <a:r>
              <a:rPr lang="en-US" sz="2000" i="1" dirty="0"/>
              <a:t>compute and plot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Spectrograms</a:t>
            </a:r>
            <a:r>
              <a:rPr lang="en-US" sz="2000" dirty="0"/>
              <a:t>. </a:t>
            </a:r>
          </a:p>
          <a:p>
            <a:r>
              <a:rPr lang="en-US" sz="2000" dirty="0" smtClean="0"/>
              <a:t>Also</a:t>
            </a:r>
            <a:r>
              <a:rPr lang="en-US" sz="2000" dirty="0"/>
              <a:t>, the above list will be used to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extract the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rhythmic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features </a:t>
            </a:r>
            <a:r>
              <a:rPr lang="en-US" sz="2000" dirty="0"/>
              <a:t>from the </a:t>
            </a:r>
            <a:r>
              <a:rPr lang="en-US" sz="2000" i="1" dirty="0"/>
              <a:t>segments </a:t>
            </a:r>
            <a:r>
              <a:rPr lang="en-US" sz="2000" dirty="0"/>
              <a:t>of the song. </a:t>
            </a:r>
          </a:p>
          <a:p>
            <a:r>
              <a:rPr lang="en-US" sz="2000" dirty="0" smtClean="0"/>
              <a:t>A </a:t>
            </a:r>
            <a:r>
              <a:rPr lang="en-US" sz="2000" i="1" dirty="0"/>
              <a:t>Hashing Mechanism </a:t>
            </a:r>
            <a:r>
              <a:rPr lang="en-US" sz="2000" dirty="0"/>
              <a:t>known as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Locality Sensitive Hashing </a:t>
            </a:r>
            <a:r>
              <a:rPr lang="en-US" sz="2000" dirty="0"/>
              <a:t>will be applied on the features to </a:t>
            </a:r>
            <a:r>
              <a:rPr lang="en-US" sz="2000" i="1" dirty="0"/>
              <a:t>get the digest </a:t>
            </a:r>
            <a:r>
              <a:rPr lang="en-US" sz="2000" dirty="0"/>
              <a:t>of the patterns. </a:t>
            </a:r>
          </a:p>
          <a:p>
            <a:r>
              <a:rPr lang="en-US" sz="2000" dirty="0" smtClean="0"/>
              <a:t>At </a:t>
            </a:r>
            <a:r>
              <a:rPr lang="en-US" sz="2000" dirty="0"/>
              <a:t>Last, </a:t>
            </a:r>
            <a:r>
              <a:rPr lang="en-US" sz="2000" i="1" dirty="0"/>
              <a:t>Fingerprint Modelling </a:t>
            </a:r>
            <a:r>
              <a:rPr lang="en-US" sz="2000" dirty="0"/>
              <a:t>will be done to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store the unique digest </a:t>
            </a:r>
            <a:r>
              <a:rPr lang="en-US" sz="2000" dirty="0"/>
              <a:t>(hash) in our database.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following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will be retrieved for </a:t>
            </a:r>
            <a:r>
              <a:rPr lang="en-US" sz="2000" i="1" dirty="0"/>
              <a:t>Fingerprinting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Zero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Crossing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Rate,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Sample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Rate,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Spectral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Centroid,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Chromagram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Onset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Rate,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LogAmplitude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3895"/>
            <a:ext cx="10018713" cy="764344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Block by Block </a:t>
            </a:r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</a:rPr>
              <a:t>Identification</a:t>
            </a:r>
            <a:r>
              <a:rPr lang="en-US" sz="3600" u="sng" dirty="0" smtClean="0"/>
              <a:t> </a:t>
            </a:r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27050"/>
            <a:ext cx="10018713" cy="48908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Input will be either a direct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audio file </a:t>
            </a:r>
            <a:r>
              <a:rPr lang="en-US" sz="2000" dirty="0"/>
              <a:t>or through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speech recognition </a:t>
            </a:r>
            <a:r>
              <a:rPr lang="en-US" sz="2000" dirty="0"/>
              <a:t>on the real time (it can be a complete song or minimally must be a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10 sec </a:t>
            </a:r>
            <a:r>
              <a:rPr lang="en-US" sz="2000" dirty="0"/>
              <a:t>long clip).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i="1" dirty="0"/>
              <a:t>Fingerprint Extraction Framework </a:t>
            </a:r>
            <a:r>
              <a:rPr lang="en-US" sz="2000" dirty="0"/>
              <a:t>will be used to extract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rhythmic features </a:t>
            </a:r>
            <a:r>
              <a:rPr lang="en-US" sz="2000" dirty="0"/>
              <a:t>of the audio file provided.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i="1" dirty="0"/>
              <a:t>Database Lookup and Match </a:t>
            </a:r>
            <a:r>
              <a:rPr lang="en-US" sz="2000" dirty="0"/>
              <a:t>will be performed for </a:t>
            </a:r>
            <a:r>
              <a:rPr lang="en-US" sz="2000" i="1" dirty="0"/>
              <a:t>audio fingerprint </a:t>
            </a:r>
            <a:r>
              <a:rPr lang="en-US" sz="2000" dirty="0"/>
              <a:t>extracted above with the existing fingerprints in the database.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i="1" dirty="0"/>
              <a:t>Matching</a:t>
            </a:r>
            <a:r>
              <a:rPr lang="en-US" sz="2000" dirty="0"/>
              <a:t> will involve a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Nearest Neighbor Search </a:t>
            </a:r>
            <a:r>
              <a:rPr lang="en-US" sz="2000" dirty="0"/>
              <a:t>to identify the </a:t>
            </a:r>
            <a:r>
              <a:rPr lang="en-US" sz="2000" i="1" dirty="0"/>
              <a:t>closest and most similar </a:t>
            </a:r>
            <a:r>
              <a:rPr lang="en-US" sz="2000" dirty="0"/>
              <a:t>fingerprint existing in the database.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above step will return a </a:t>
            </a:r>
            <a:r>
              <a:rPr lang="en-US" sz="2000" i="1" dirty="0"/>
              <a:t>list of song fingerprint </a:t>
            </a:r>
            <a:r>
              <a:rPr lang="en-US" sz="2000" dirty="0"/>
              <a:t>matched with their corresponding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accuracy</a:t>
            </a:r>
            <a:r>
              <a:rPr lang="en-US" sz="2000" dirty="0"/>
              <a:t> in the ascending order.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fingerprint with the </a:t>
            </a:r>
            <a:r>
              <a:rPr lang="en-US" sz="2000" i="1" dirty="0"/>
              <a:t>higher accuracy </a:t>
            </a:r>
            <a:r>
              <a:rPr lang="en-US" sz="2000" dirty="0"/>
              <a:t>will be considered as the matched item, and hence will be returned with its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Metadata</a:t>
            </a:r>
            <a:r>
              <a:rPr lang="en-US" sz="2000" i="1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79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07" y="498032"/>
            <a:ext cx="10018713" cy="1099822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Existing </a:t>
            </a:r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2107" y="1597854"/>
            <a:ext cx="10018713" cy="4212103"/>
          </a:xfrm>
        </p:spPr>
        <p:txBody>
          <a:bodyPr>
            <a:normAutofit/>
          </a:bodyPr>
          <a:lstStyle/>
          <a:p>
            <a:pPr marL="914400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Example Systems</a:t>
            </a:r>
          </a:p>
          <a:p>
            <a:pPr marL="914400" indent="0"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Shazam</a:t>
            </a:r>
            <a:endParaRPr lang="en-US" sz="2800" dirty="0" smtClean="0"/>
          </a:p>
          <a:p>
            <a:pPr marL="9144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sz="2800" dirty="0" err="1" smtClean="0"/>
              <a:t>SoundHound</a:t>
            </a:r>
            <a:endParaRPr lang="en-US" sz="2800" dirty="0" smtClean="0"/>
          </a:p>
          <a:p>
            <a:pPr marL="914400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Locality Sensitive Hashing (LSH)</a:t>
            </a:r>
          </a:p>
          <a:p>
            <a:pPr marL="9144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Winner Take All Hash</a:t>
            </a:r>
          </a:p>
          <a:p>
            <a:pPr marL="9144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sz="2800" dirty="0" err="1" smtClean="0"/>
              <a:t>MinHash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422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0120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Lets Talk </a:t>
            </a:r>
            <a:r>
              <a:rPr lang="en-US" sz="3600" u="sng" dirty="0" err="1" smtClean="0">
                <a:solidFill>
                  <a:schemeClr val="accent1">
                    <a:lumMod val="75000"/>
                  </a:schemeClr>
                </a:solidFill>
              </a:rPr>
              <a:t>Shazam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55411"/>
            <a:ext cx="10018713" cy="414527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Recognize </a:t>
            </a:r>
            <a:r>
              <a:rPr lang="en-US" sz="2600" dirty="0"/>
              <a:t>a song from a short snippet of audio recorded on a mobile phone. </a:t>
            </a:r>
          </a:p>
          <a:p>
            <a:pPr marL="0" indent="0">
              <a:buNone/>
            </a:pPr>
            <a:r>
              <a:rPr lang="en-US" sz="2600" dirty="0" smtClean="0"/>
              <a:t>	–</a:t>
            </a:r>
            <a:r>
              <a:rPr lang="en-US" sz="2600" dirty="0"/>
              <a:t>Database of nearly 2 million tracks </a:t>
            </a:r>
          </a:p>
          <a:p>
            <a:pPr marL="0" indent="0">
              <a:buNone/>
            </a:pPr>
            <a:r>
              <a:rPr lang="en-US" sz="2600" dirty="0" smtClean="0"/>
              <a:t>	–</a:t>
            </a:r>
            <a:r>
              <a:rPr lang="en-US" sz="2600" dirty="0"/>
              <a:t>Recorded snippet up to 15 seconds in length 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 smtClean="0"/>
              <a:t>“</a:t>
            </a:r>
            <a:r>
              <a:rPr lang="en-US" sz="2600" dirty="0" err="1"/>
              <a:t>Combinatorically</a:t>
            </a:r>
            <a:r>
              <a:rPr lang="en-US" sz="2600" dirty="0"/>
              <a:t> hashed time-frequency constellation analysis”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607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18514"/>
            <a:ext cx="10018713" cy="847578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</a:rPr>
              <a:t>App</a:t>
            </a:r>
            <a:r>
              <a:rPr lang="en-US" sz="3600" u="sng" dirty="0" smtClean="0"/>
              <a:t>lications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48972"/>
            <a:ext cx="9783913" cy="4726745"/>
          </a:xfrm>
        </p:spPr>
        <p:txBody>
          <a:bodyPr>
            <a:normAutofit/>
          </a:bodyPr>
          <a:lstStyle/>
          <a:p>
            <a:pPr marL="91440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Identify</a:t>
            </a:r>
            <a:r>
              <a:rPr lang="en-US" sz="2000" dirty="0" smtClean="0"/>
              <a:t> </a:t>
            </a:r>
            <a:r>
              <a:rPr lang="en-US" sz="2000" dirty="0"/>
              <a:t>Songs, Melodies </a:t>
            </a:r>
          </a:p>
          <a:p>
            <a:pPr marL="914400"/>
            <a:r>
              <a:rPr lang="en-US" sz="2000" dirty="0"/>
              <a:t>Detect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Cover</a:t>
            </a:r>
            <a:r>
              <a:rPr lang="en-US" sz="2000" dirty="0"/>
              <a:t> Songs </a:t>
            </a:r>
          </a:p>
          <a:p>
            <a:pPr marL="9144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/>
              <a:t> Similar Songs </a:t>
            </a:r>
          </a:p>
          <a:p>
            <a:pPr marL="914400"/>
            <a:r>
              <a:rPr lang="en-US" sz="2000" dirty="0" smtClean="0"/>
              <a:t>Build Song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Playlist</a:t>
            </a:r>
          </a:p>
          <a:p>
            <a:pPr marL="62865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0">
              <a:buNone/>
            </a:pPr>
            <a:r>
              <a:rPr lang="en-US" sz="4000" u="sng" dirty="0" smtClean="0">
                <a:solidFill>
                  <a:schemeClr val="accent1">
                    <a:lumMod val="75000"/>
                  </a:schemeClr>
                </a:solidFill>
              </a:rPr>
              <a:t>What makes us </a:t>
            </a:r>
            <a:r>
              <a:rPr lang="en-US" sz="4000" u="sng" dirty="0" smtClean="0"/>
              <a:t>different</a:t>
            </a:r>
            <a:r>
              <a:rPr lang="en-US" sz="4000" u="sng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marL="914400" indent="0">
              <a:buNone/>
            </a:pPr>
            <a:r>
              <a:rPr lang="en-US" sz="2000" dirty="0" smtClean="0"/>
              <a:t>All the existing applications like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Shazam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Soundhound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is about exact audio song match, but our program not only matches the same song but also its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similar songs </a:t>
            </a:r>
            <a:r>
              <a:rPr lang="en-US" sz="2000" dirty="0" smtClean="0"/>
              <a:t>like cover and duplicates, and also sort them according to their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similarity percentage</a:t>
            </a:r>
            <a:r>
              <a:rPr lang="en-US" sz="2000" dirty="0" smtClean="0"/>
              <a:t>, which serves as a variety to the result.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99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724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</a:rPr>
              <a:t>Refer</a:t>
            </a:r>
            <a:r>
              <a:rPr lang="en-US" sz="3600" u="sng" dirty="0" smtClean="0"/>
              <a:t>ences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3717"/>
            <a:ext cx="10018713" cy="3263705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ea typeface="Adobe Ming Std L" pitchFamily="18" charset="-128"/>
                <a:cs typeface="Courier New" pitchFamily="49" charset="0"/>
              </a:rPr>
              <a:t>Jaap</a:t>
            </a:r>
            <a:r>
              <a:rPr lang="en-US" sz="2000" dirty="0" smtClean="0">
                <a:ea typeface="Adobe Ming Std L" pitchFamily="18" charset="-128"/>
                <a:cs typeface="Courier New" pitchFamily="49" charset="0"/>
              </a:rPr>
              <a:t> </a:t>
            </a:r>
            <a:r>
              <a:rPr lang="en-US" sz="2000" dirty="0" err="1">
                <a:ea typeface="Adobe Ming Std L" pitchFamily="18" charset="-128"/>
                <a:cs typeface="Courier New" pitchFamily="49" charset="0"/>
              </a:rPr>
              <a:t>Haitsma</a:t>
            </a:r>
            <a:r>
              <a:rPr lang="en-US" sz="2000" dirty="0">
                <a:ea typeface="Adobe Ming Std L" pitchFamily="18" charset="-128"/>
                <a:cs typeface="Courier New" pitchFamily="49" charset="0"/>
              </a:rPr>
              <a:t> and Ton </a:t>
            </a:r>
            <a:r>
              <a:rPr lang="en-US" sz="2000" dirty="0" err="1">
                <a:ea typeface="Adobe Ming Std L" pitchFamily="18" charset="-128"/>
                <a:cs typeface="Courier New" pitchFamily="49" charset="0"/>
              </a:rPr>
              <a:t>Kalker</a:t>
            </a:r>
            <a:r>
              <a:rPr lang="en-US" sz="2000" dirty="0">
                <a:ea typeface="Adobe Ming Std L" pitchFamily="18" charset="-128"/>
                <a:cs typeface="Courier New" pitchFamily="49" charset="0"/>
              </a:rPr>
              <a:t>, “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Adobe Ming Std L" pitchFamily="18" charset="-128"/>
                <a:cs typeface="Courier New" pitchFamily="49" charset="0"/>
              </a:rPr>
              <a:t>A highly robust audio fingerprinting system</a:t>
            </a:r>
            <a:r>
              <a:rPr lang="en-US" sz="2000" dirty="0">
                <a:ea typeface="Adobe Ming Std L" pitchFamily="18" charset="-128"/>
                <a:cs typeface="Courier New" pitchFamily="49" charset="0"/>
              </a:rPr>
              <a:t>”, Philips Research , Eindhoven, The Netherlands, October </a:t>
            </a:r>
            <a:r>
              <a:rPr lang="en-US" sz="2000" dirty="0" smtClean="0">
                <a:ea typeface="Adobe Ming Std L" pitchFamily="18" charset="-128"/>
                <a:cs typeface="Courier New" pitchFamily="49" charset="0"/>
              </a:rPr>
              <a:t>2001</a:t>
            </a:r>
          </a:p>
          <a:p>
            <a:r>
              <a:rPr lang="en-US" sz="2000" dirty="0" smtClean="0">
                <a:ea typeface="Adobe Ming Std L" pitchFamily="18" charset="-128"/>
                <a:cs typeface="Courier New" pitchFamily="49" charset="0"/>
              </a:rPr>
              <a:t>Music </a:t>
            </a:r>
            <a:r>
              <a:rPr lang="en-US" sz="2000" dirty="0">
                <a:ea typeface="Adobe Ming Std L" pitchFamily="18" charset="-128"/>
                <a:cs typeface="Courier New" pitchFamily="49" charset="0"/>
              </a:rPr>
              <a:t>IP corporation, Available HTTP: </a:t>
            </a:r>
            <a:r>
              <a:rPr lang="en-US" sz="2000" i="1" dirty="0" smtClean="0">
                <a:ea typeface="Adobe Ming Std L" pitchFamily="18" charset="-128"/>
                <a:cs typeface="Courier New" pitchFamily="49" charset="0"/>
              </a:rPr>
              <a:t>musicip.com</a:t>
            </a:r>
            <a:endParaRPr lang="en-US" sz="2000" dirty="0" smtClean="0">
              <a:ea typeface="Adobe Ming Std L" pitchFamily="18" charset="-128"/>
              <a:cs typeface="Courier New" pitchFamily="49" charset="0"/>
            </a:endParaRPr>
          </a:p>
          <a:p>
            <a:r>
              <a:rPr lang="en-US" sz="2000" dirty="0" err="1" smtClean="0">
                <a:ea typeface="Adobe Ming Std L" pitchFamily="18" charset="-128"/>
                <a:cs typeface="Courier New" pitchFamily="49" charset="0"/>
              </a:rPr>
              <a:t>Haitsma</a:t>
            </a:r>
            <a:r>
              <a:rPr lang="en-US" sz="2000" dirty="0" smtClean="0">
                <a:ea typeface="Adobe Ming Std L" pitchFamily="18" charset="-128"/>
                <a:cs typeface="Courier New" pitchFamily="49" charset="0"/>
              </a:rPr>
              <a:t> </a:t>
            </a:r>
            <a:r>
              <a:rPr lang="en-US" sz="2000" dirty="0">
                <a:ea typeface="Adobe Ming Std L" pitchFamily="18" charset="-128"/>
                <a:cs typeface="Courier New" pitchFamily="49" charset="0"/>
              </a:rPr>
              <a:t>J., </a:t>
            </a:r>
            <a:r>
              <a:rPr lang="en-US" sz="2000" dirty="0" err="1">
                <a:ea typeface="Adobe Ming Std L" pitchFamily="18" charset="-128"/>
                <a:cs typeface="Courier New" pitchFamily="49" charset="0"/>
              </a:rPr>
              <a:t>Kalker</a:t>
            </a:r>
            <a:r>
              <a:rPr lang="en-US" sz="2000" dirty="0">
                <a:ea typeface="Adobe Ming Std L" pitchFamily="18" charset="-128"/>
                <a:cs typeface="Courier New" pitchFamily="49" charset="0"/>
              </a:rPr>
              <a:t> T. and </a:t>
            </a:r>
            <a:r>
              <a:rPr lang="en-US" sz="2000" dirty="0" err="1">
                <a:ea typeface="Adobe Ming Std L" pitchFamily="18" charset="-128"/>
                <a:cs typeface="Courier New" pitchFamily="49" charset="0"/>
              </a:rPr>
              <a:t>Oostveen</a:t>
            </a:r>
            <a:r>
              <a:rPr lang="en-US" sz="2000" dirty="0">
                <a:ea typeface="Adobe Ming Std L" pitchFamily="18" charset="-128"/>
                <a:cs typeface="Courier New" pitchFamily="49" charset="0"/>
              </a:rPr>
              <a:t> J., “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Adobe Ming Std L" pitchFamily="18" charset="-128"/>
                <a:cs typeface="Courier New" pitchFamily="49" charset="0"/>
              </a:rPr>
              <a:t>Robust Audio Hashing for Content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a typeface="Adobe Ming Std L" pitchFamily="18" charset="-128"/>
                <a:cs typeface="Courier New" pitchFamily="49" charset="0"/>
              </a:rPr>
              <a:t>Identification</a:t>
            </a:r>
            <a:r>
              <a:rPr lang="en-US" sz="2000" dirty="0" smtClean="0">
                <a:ea typeface="Adobe Ming Std L" pitchFamily="18" charset="-128"/>
                <a:cs typeface="Courier New" pitchFamily="49" charset="0"/>
              </a:rPr>
              <a:t>”, </a:t>
            </a:r>
            <a:r>
              <a:rPr lang="en-US" sz="2000" dirty="0">
                <a:ea typeface="Adobe Ming Std L" pitchFamily="18" charset="-128"/>
                <a:cs typeface="Courier New" pitchFamily="49" charset="0"/>
              </a:rPr>
              <a:t>Content Based Multimedia Indexing 2001, Brescia, Italy, September 2001.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7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</a:t>
            </a:r>
            <a:r>
              <a:rPr lang="en-US" sz="5000" u="sng" dirty="0" smtClean="0">
                <a:solidFill>
                  <a:srgbClr val="00B0F0"/>
                </a:solidFill>
              </a:rPr>
              <a:t>sic Inform</a:t>
            </a:r>
            <a:r>
              <a:rPr lang="en-US" sz="5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ation</a:t>
            </a:r>
            <a:r>
              <a:rPr lang="en-US" sz="5000" u="sng" dirty="0" smtClean="0"/>
              <a:t> </a:t>
            </a:r>
            <a:r>
              <a:rPr lang="en-US" sz="5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</a:t>
            </a:r>
            <a:r>
              <a:rPr lang="en-US" sz="5000" u="sng" dirty="0" smtClean="0">
                <a:solidFill>
                  <a:srgbClr val="00B0F0"/>
                </a:solidFill>
              </a:rPr>
              <a:t>trieval</a:t>
            </a:r>
            <a:endParaRPr lang="en-US" sz="5000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257201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3000" dirty="0"/>
              <a:t>A field of science for retrieving the rhythmic features from music. A combination of </a:t>
            </a:r>
            <a:r>
              <a:rPr lang="en-US" sz="3000" i="1" dirty="0"/>
              <a:t>Signal Processing</a:t>
            </a:r>
            <a:r>
              <a:rPr lang="en-US" sz="3000" dirty="0"/>
              <a:t>, </a:t>
            </a:r>
            <a:r>
              <a:rPr lang="en-US" sz="3000" i="1" dirty="0"/>
              <a:t>Machine Learning</a:t>
            </a:r>
            <a:r>
              <a:rPr lang="en-US" sz="3000" dirty="0"/>
              <a:t>, </a:t>
            </a:r>
            <a:r>
              <a:rPr lang="en-US" sz="3000" i="1" dirty="0"/>
              <a:t>Music Study</a:t>
            </a:r>
            <a:r>
              <a:rPr lang="en-US" sz="3000" dirty="0"/>
              <a:t>, </a:t>
            </a:r>
            <a:r>
              <a:rPr lang="en-US" sz="3000" i="1" dirty="0"/>
              <a:t>Audio Mining</a:t>
            </a:r>
            <a:r>
              <a:rPr lang="en-US" sz="3000" dirty="0"/>
              <a:t>, </a:t>
            </a:r>
            <a:r>
              <a:rPr lang="en-US" sz="3000" i="1" dirty="0"/>
              <a:t>Music Notation</a:t>
            </a:r>
            <a:r>
              <a:rPr lang="en-US" sz="3000" dirty="0"/>
              <a:t>, </a:t>
            </a:r>
            <a:r>
              <a:rPr lang="en-US" sz="3000" i="1" dirty="0"/>
              <a:t>Artificial Intelligence</a:t>
            </a:r>
            <a:r>
              <a:rPr lang="en-US" sz="3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19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94046"/>
            <a:ext cx="10018713" cy="1263692"/>
          </a:xfrm>
        </p:spPr>
        <p:txBody>
          <a:bodyPr>
            <a:normAutofit/>
          </a:bodyPr>
          <a:lstStyle/>
          <a:p>
            <a:r>
              <a:rPr lang="en-US" sz="5000" u="sng" dirty="0" smtClean="0">
                <a:solidFill>
                  <a:srgbClr val="00B0F0"/>
                </a:solidFill>
              </a:rPr>
              <a:t>AUD</a:t>
            </a:r>
            <a:r>
              <a:rPr lang="en-US" sz="5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IO </a:t>
            </a:r>
            <a:r>
              <a:rPr lang="en-US" sz="4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FINGERP</a:t>
            </a:r>
            <a:r>
              <a:rPr lang="en-US" sz="4800" u="sng" dirty="0" smtClean="0">
                <a:solidFill>
                  <a:srgbClr val="00B0F0"/>
                </a:solidFill>
              </a:rPr>
              <a:t>RINTING</a:t>
            </a:r>
            <a:endParaRPr lang="en-US" sz="5000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37358"/>
            <a:ext cx="10018713" cy="1039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000" dirty="0"/>
              <a:t>An </a:t>
            </a:r>
            <a:r>
              <a:rPr lang="en-US" sz="2000" b="1" i="1" dirty="0"/>
              <a:t>Audio fingerprint </a:t>
            </a:r>
            <a:r>
              <a:rPr lang="en-US" sz="2000" dirty="0"/>
              <a:t>is a condensed digital summary, deterministically generated from an audio signal that can be used to identify an audio sample or quickly locate similar items in an audio database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76" y="3140193"/>
            <a:ext cx="3201262" cy="28641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56892" y="4520331"/>
            <a:ext cx="1290672" cy="1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91777" y="4335665"/>
            <a:ext cx="142446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16240" y="4520331"/>
            <a:ext cx="1215025" cy="14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51125" y="3142030"/>
            <a:ext cx="450937" cy="286232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</a:p>
          <a:p>
            <a:pPr algn="ctr"/>
            <a:r>
              <a:rPr lang="en-US" sz="2000" dirty="0" smtClean="0"/>
              <a:t>0</a:t>
            </a:r>
          </a:p>
          <a:p>
            <a:pPr algn="ctr"/>
            <a:r>
              <a:rPr lang="en-US" sz="2000" dirty="0" smtClean="0"/>
              <a:t>0</a:t>
            </a:r>
          </a:p>
          <a:p>
            <a:pPr algn="ctr"/>
            <a:r>
              <a:rPr lang="en-US" sz="2000" dirty="0" smtClean="0"/>
              <a:t>1</a:t>
            </a:r>
          </a:p>
          <a:p>
            <a:pPr algn="ctr"/>
            <a:r>
              <a:rPr lang="en-US" sz="2000" dirty="0" smtClean="0"/>
              <a:t>1</a:t>
            </a:r>
          </a:p>
          <a:p>
            <a:pPr algn="ctr"/>
            <a:r>
              <a:rPr lang="en-US" sz="2000" dirty="0" smtClean="0"/>
              <a:t>0</a:t>
            </a:r>
          </a:p>
          <a:p>
            <a:pPr algn="ctr"/>
            <a:r>
              <a:rPr lang="en-US" sz="2000" dirty="0" smtClean="0"/>
              <a:t>0</a:t>
            </a:r>
          </a:p>
          <a:p>
            <a:pPr algn="ctr"/>
            <a:r>
              <a:rPr lang="en-US" sz="2000" dirty="0" smtClean="0"/>
              <a:t>1</a:t>
            </a:r>
          </a:p>
          <a:p>
            <a:pPr algn="ctr"/>
            <a:r>
              <a:rPr lang="en-US" sz="2000" dirty="0" smtClean="0"/>
              <a:t>…</a:t>
            </a:r>
            <a:endParaRPr lang="en-US" sz="2000" dirty="0"/>
          </a:p>
        </p:txBody>
      </p:sp>
      <p:pic>
        <p:nvPicPr>
          <p:cNvPr id="13" name="Picture 12" descr="fingerprin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919073">
            <a:off x="-11789" y="-481821"/>
            <a:ext cx="1966780" cy="27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60123"/>
            <a:ext cx="10018713" cy="905007"/>
          </a:xfrm>
        </p:spPr>
        <p:txBody>
          <a:bodyPr>
            <a:noAutofit/>
          </a:bodyPr>
          <a:lstStyle/>
          <a:p>
            <a:r>
              <a:rPr lang="en-US" sz="32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Audio </a:t>
            </a: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</a:rPr>
              <a:t>Fingerprint v/s Cryptographic </a:t>
            </a:r>
            <a:r>
              <a:rPr lang="en-US" sz="32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hash </a:t>
            </a:r>
            <a:r>
              <a:rPr lang="en-US" sz="3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7672"/>
            <a:ext cx="10018713" cy="3678818"/>
          </a:xfrm>
        </p:spPr>
        <p:txBody>
          <a:bodyPr>
            <a:noAutofit/>
          </a:bodyPr>
          <a:lstStyle/>
          <a:p>
            <a:r>
              <a:rPr lang="en-US" sz="1800" b="1" dirty="0">
                <a:ea typeface="Adobe Ming Std L" pitchFamily="18" charset="-128"/>
              </a:rPr>
              <a:t>Mathematical Equivalence v/s Perceptual similarity</a:t>
            </a:r>
            <a:br>
              <a:rPr lang="en-US" sz="1800" b="1" dirty="0">
                <a:ea typeface="Adobe Ming Std L" pitchFamily="18" charset="-128"/>
              </a:rPr>
            </a:br>
            <a:r>
              <a:rPr lang="en-US" sz="1800" dirty="0">
                <a:ea typeface="Adobe Ming Std L" pitchFamily="18" charset="-128"/>
              </a:rPr>
              <a:t>Assume X and Y are two objects that are mapped into H(X) and H(Y) by a crypto. hash function H. Strict</a:t>
            </a:r>
            <a:r>
              <a:rPr lang="en-US" sz="1800" b="1" dirty="0"/>
              <a:t> </a:t>
            </a:r>
            <a:r>
              <a:rPr lang="en-US" sz="1800" dirty="0"/>
              <a:t>mathematical equality of H(X) and H(Y) implies an equality of X and Y with a very low probability of error.   In case of audio, we are not interested in strict mathematical equivalence but perceptual  similarity.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Transitivity property</a:t>
            </a:r>
            <a:br>
              <a:rPr lang="en-US" sz="1800" b="1" dirty="0"/>
            </a:br>
            <a:r>
              <a:rPr lang="en-US" sz="1800" dirty="0"/>
              <a:t>If two sound tracks X and Y are perceptually similar while Y and Z are perceptually similar to each other, it does NOT imply that X and Z are perceptually similar. Transitivity property essentially holds for all mathematical hash functions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Therefore</a:t>
            </a:r>
            <a:r>
              <a:rPr lang="en-US" sz="1800" dirty="0"/>
              <a:t>, in stead of mathematical equivalence, we use threshold comparisons: </a:t>
            </a:r>
          </a:p>
          <a:p>
            <a:endParaRPr lang="en-US" sz="1800" dirty="0"/>
          </a:p>
        </p:txBody>
      </p:sp>
      <p:sp>
        <p:nvSpPr>
          <p:cNvPr id="4" name="TextBox 6"/>
          <p:cNvSpPr txBox="1"/>
          <p:nvPr/>
        </p:nvSpPr>
        <p:spPr>
          <a:xfrm>
            <a:off x="2397690" y="4927589"/>
            <a:ext cx="6458212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|F(x) – F(y) | ≤ T 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  </a:t>
            </a:r>
            <a:r>
              <a:rPr lang="en-US" dirty="0" smtClean="0"/>
              <a:t>implies X and Y are similar</a:t>
            </a:r>
            <a:br>
              <a:rPr lang="en-US" dirty="0" smtClean="0"/>
            </a:b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|F(x) – F(y) | &gt; T 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 </a:t>
            </a:r>
            <a:r>
              <a:rPr lang="en-US" dirty="0" smtClean="0"/>
              <a:t>implies X and Y are not similar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60123"/>
            <a:ext cx="10018713" cy="1046646"/>
          </a:xfrm>
        </p:spPr>
        <p:txBody>
          <a:bodyPr>
            <a:noAutofit/>
          </a:bodyPr>
          <a:lstStyle/>
          <a:p>
            <a:r>
              <a:rPr lang="en-US" sz="36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</a:t>
            </a:r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</a:rPr>
              <a:t>line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102" y="1594719"/>
            <a:ext cx="6620029" cy="36788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Idea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An attempt to mimic human music recognition abilities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hlink"/>
                </a:solidFill>
              </a:rPr>
              <a:t>Audio Fingerprint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Unique identifier of an audio signal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Content-based signature that summarizes an audio recording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Uses relevant (perceptual) acoustics characteristics of signal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hlink"/>
                </a:solidFill>
              </a:rPr>
              <a:t>Fingerprinting System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Database of known fingerprints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Query </a:t>
            </a:r>
            <a:r>
              <a:rPr lang="en-US" sz="1800" dirty="0" smtClean="0"/>
              <a:t>system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77" y="1719979"/>
            <a:ext cx="4340538" cy="42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8EBD9B29-6E26-4B8D-832D-3C5C33777220}" type="slidenum">
              <a:rPr lang="en-US"/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01176" y="1185203"/>
            <a:ext cx="8690269" cy="5291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hlink"/>
                </a:solidFill>
              </a:rPr>
              <a:t>Accuracy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Function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correct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missed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wrong </a:t>
            </a:r>
            <a:r>
              <a:rPr lang="en-US" dirty="0" smtClean="0"/>
              <a:t>identifications</a:t>
            </a:r>
            <a:endParaRPr lang="en-US" sz="1800" dirty="0" smtClean="0"/>
          </a:p>
          <a:p>
            <a:r>
              <a:rPr lang="en-US" dirty="0">
                <a:solidFill>
                  <a:schemeClr val="hlink"/>
                </a:solidFill>
              </a:rPr>
              <a:t>Complexity</a:t>
            </a:r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Computational costs </a:t>
            </a:r>
            <a:r>
              <a:rPr lang="en-US" dirty="0"/>
              <a:t>of fingerprint extraction, size of fingerprint, search complexity, comparison complexity, etc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hlink"/>
                </a:solidFill>
              </a:rPr>
              <a:t>Robustness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Ability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accurately </a:t>
            </a:r>
            <a:r>
              <a:rPr lang="en-US" dirty="0" smtClean="0"/>
              <a:t>identify an item </a:t>
            </a:r>
            <a:r>
              <a:rPr lang="en-US" sz="1400" dirty="0" smtClean="0"/>
              <a:t>(no matter how compressed or distorted it is)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hlink"/>
                </a:solidFill>
              </a:rPr>
              <a:t>Granularity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Ability to identify a signal from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short excerpt</a:t>
            </a:r>
            <a:endParaRPr lang="en-US" sz="1800" dirty="0" smtClean="0"/>
          </a:p>
          <a:p>
            <a:r>
              <a:rPr lang="en-US" dirty="0">
                <a:solidFill>
                  <a:schemeClr val="hlink"/>
                </a:solidFill>
              </a:rPr>
              <a:t>Scalability</a:t>
            </a:r>
            <a:endParaRPr lang="en-US" dirty="0"/>
          </a:p>
          <a:p>
            <a:pPr lvl="1"/>
            <a:r>
              <a:rPr lang="en-US" dirty="0"/>
              <a:t>Performance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very large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84310" y="360123"/>
            <a:ext cx="10018713" cy="706677"/>
          </a:xfrm>
        </p:spPr>
        <p:txBody>
          <a:bodyPr>
            <a:noAutofit/>
          </a:bodyPr>
          <a:lstStyle/>
          <a:p>
            <a:pPr marL="457200" algn="l"/>
            <a:r>
              <a:rPr lang="en-US" sz="3600" u="sng" dirty="0" smtClean="0"/>
              <a:t>Points To Be</a:t>
            </a:r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</a:rPr>
              <a:t> Considered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99" y="1466823"/>
            <a:ext cx="9374787" cy="480802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07" y="498032"/>
            <a:ext cx="10018713" cy="729641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Audio </a:t>
            </a:r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</a:rPr>
              <a:t>Identification</a:t>
            </a:r>
            <a:r>
              <a:rPr lang="en-US" sz="3600" u="sng" dirty="0" smtClean="0"/>
              <a:t> Framework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26048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07" y="498032"/>
            <a:ext cx="10018713" cy="729641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Fingerprint </a:t>
            </a:r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</a:rPr>
              <a:t>Extraction</a:t>
            </a:r>
            <a:r>
              <a:rPr lang="en-US" sz="3600" u="sng" dirty="0" smtClean="0"/>
              <a:t> Framework</a:t>
            </a:r>
            <a:endParaRPr lang="en-US" sz="36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33" y="1438688"/>
            <a:ext cx="8753402" cy="52217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60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46649"/>
            <a:ext cx="10018713" cy="819443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sz="3600" u="sng" dirty="0" smtClean="0"/>
              <a:t>ology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159" y="1716258"/>
            <a:ext cx="5296317" cy="428595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u="sng" dirty="0" smtClean="0"/>
              <a:t>Audio </a:t>
            </a:r>
            <a:r>
              <a:rPr lang="en-US" i="1" u="sng" dirty="0">
                <a:solidFill>
                  <a:schemeClr val="accent1">
                    <a:lumMod val="75000"/>
                  </a:schemeClr>
                </a:solidFill>
              </a:rPr>
              <a:t>Identification </a:t>
            </a:r>
            <a:r>
              <a:rPr lang="en-US" i="1" u="sng" dirty="0"/>
              <a:t>Framework </a:t>
            </a:r>
            <a:endParaRPr lang="en-US" u="sng" dirty="0"/>
          </a:p>
          <a:p>
            <a:r>
              <a:rPr lang="en-US" u="sng" dirty="0"/>
              <a:t>Input</a:t>
            </a:r>
            <a:r>
              <a:rPr lang="en-US" dirty="0"/>
              <a:t>: </a:t>
            </a:r>
            <a:r>
              <a:rPr lang="en-US" sz="1900" dirty="0"/>
              <a:t>An Audio Sample </a:t>
            </a:r>
          </a:p>
          <a:p>
            <a:r>
              <a:rPr lang="en-US" u="sng" dirty="0"/>
              <a:t>Output</a:t>
            </a:r>
            <a:r>
              <a:rPr lang="en-US" dirty="0"/>
              <a:t>: </a:t>
            </a:r>
            <a:r>
              <a:rPr lang="en-US" sz="1900" dirty="0"/>
              <a:t>Audio </a:t>
            </a:r>
            <a:r>
              <a:rPr lang="en-US" sz="1900" dirty="0" err="1"/>
              <a:t>MetaData</a:t>
            </a:r>
            <a:r>
              <a:rPr lang="en-US" sz="1900" dirty="0"/>
              <a:t> (Matched Fingerprint) </a:t>
            </a:r>
          </a:p>
          <a:p>
            <a:r>
              <a:rPr lang="en-US" u="sng" dirty="0"/>
              <a:t>Processing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 - &gt; </a:t>
            </a:r>
            <a:r>
              <a:rPr lang="en-US" sz="1800" dirty="0" smtClean="0"/>
              <a:t>Preprocessing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- </a:t>
            </a:r>
            <a:r>
              <a:rPr lang="en-US" sz="1800" dirty="0"/>
              <a:t>&gt; Fingerprint Extraction </a:t>
            </a:r>
          </a:p>
          <a:p>
            <a:pPr marL="0" indent="0">
              <a:buNone/>
            </a:pPr>
            <a:r>
              <a:rPr lang="en-US" sz="1800" dirty="0" smtClean="0"/>
              <a:t>				- </a:t>
            </a:r>
            <a:r>
              <a:rPr lang="en-US" sz="1800" dirty="0"/>
              <a:t>&gt; Database Lookup </a:t>
            </a:r>
          </a:p>
          <a:p>
            <a:pPr marL="0" indent="0">
              <a:buNone/>
            </a:pPr>
            <a:r>
              <a:rPr lang="en-US" sz="1800" dirty="0" smtClean="0"/>
              <a:t>						- </a:t>
            </a:r>
            <a:r>
              <a:rPr lang="en-US" sz="1800" dirty="0"/>
              <a:t>&gt; Distance Search </a:t>
            </a:r>
          </a:p>
          <a:p>
            <a:pPr marL="0" indent="0">
              <a:buNone/>
            </a:pPr>
            <a:r>
              <a:rPr lang="en-US" sz="1800" dirty="0" smtClean="0"/>
              <a:t>							- </a:t>
            </a:r>
            <a:r>
              <a:rPr lang="en-US" sz="1800" dirty="0"/>
              <a:t>&gt; Audio Metadata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41476" y="1716257"/>
            <a:ext cx="5416062" cy="4285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u="sng" dirty="0" smtClean="0"/>
              <a:t>Fingerprint </a:t>
            </a: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</a:rPr>
              <a:t>Extraction </a:t>
            </a:r>
            <a:r>
              <a:rPr lang="en-US" i="1" u="sng" dirty="0" smtClean="0"/>
              <a:t>Framework </a:t>
            </a:r>
            <a:endParaRPr lang="en-US" u="sng" dirty="0" smtClean="0"/>
          </a:p>
          <a:p>
            <a:r>
              <a:rPr lang="en-US" u="sng" dirty="0" smtClean="0"/>
              <a:t>Input</a:t>
            </a:r>
            <a:r>
              <a:rPr lang="en-US" dirty="0" smtClean="0"/>
              <a:t>: </a:t>
            </a:r>
            <a:r>
              <a:rPr lang="en-US" sz="1900" dirty="0" smtClean="0"/>
              <a:t>An Audio File </a:t>
            </a:r>
          </a:p>
          <a:p>
            <a:r>
              <a:rPr lang="en-US" u="sng" dirty="0" smtClean="0"/>
              <a:t>Output</a:t>
            </a:r>
            <a:r>
              <a:rPr lang="en-US" dirty="0" smtClean="0"/>
              <a:t>: </a:t>
            </a:r>
            <a:r>
              <a:rPr lang="en-US" sz="1900" dirty="0" smtClean="0"/>
              <a:t>Fingerprint Hash (Digest) </a:t>
            </a:r>
          </a:p>
          <a:p>
            <a:r>
              <a:rPr lang="en-US" u="sng" dirty="0" smtClean="0"/>
              <a:t>Processing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	- </a:t>
            </a:r>
            <a:r>
              <a:rPr lang="en-US" sz="1800" dirty="0"/>
              <a:t>&gt; </a:t>
            </a:r>
            <a:r>
              <a:rPr lang="en-US" sz="1800" dirty="0" smtClean="0"/>
              <a:t>Segmentation </a:t>
            </a:r>
          </a:p>
          <a:p>
            <a:pPr marL="0" indent="0">
              <a:buNone/>
            </a:pPr>
            <a:r>
              <a:rPr lang="en-US" sz="1800" dirty="0" smtClean="0"/>
              <a:t>		- &gt; Compute Spectrogram </a:t>
            </a:r>
          </a:p>
          <a:p>
            <a:pPr marL="0" indent="0">
              <a:buNone/>
            </a:pPr>
            <a:r>
              <a:rPr lang="en-US" sz="1800" dirty="0" smtClean="0"/>
              <a:t>				- &gt; Feature Extraction </a:t>
            </a:r>
          </a:p>
          <a:p>
            <a:pPr marL="0" indent="0">
              <a:buNone/>
            </a:pPr>
            <a:r>
              <a:rPr lang="en-US" sz="1800" dirty="0" smtClean="0"/>
              <a:t>					- &gt; Locality Hashing </a:t>
            </a:r>
          </a:p>
          <a:p>
            <a:pPr marL="0" indent="0">
              <a:buNone/>
            </a:pPr>
            <a:r>
              <a:rPr lang="en-US" sz="1800" dirty="0" smtClean="0"/>
              <a:t>						- &gt; Fingerprint Modelling </a:t>
            </a: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93667" y="1716257"/>
            <a:ext cx="1" cy="4285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898</TotalTime>
  <Words>726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Ming Std L</vt:lpstr>
      <vt:lpstr>Arial</vt:lpstr>
      <vt:lpstr>Corbel</vt:lpstr>
      <vt:lpstr>Courier New</vt:lpstr>
      <vt:lpstr>Parallax</vt:lpstr>
      <vt:lpstr>MUSIC FINGERPRINTING</vt:lpstr>
      <vt:lpstr>Music Information Retrieval</vt:lpstr>
      <vt:lpstr>AUDIO FINGERPRINTING</vt:lpstr>
      <vt:lpstr>Audio Fingerprint v/s Cryptographic hash functions</vt:lpstr>
      <vt:lpstr>Outline</vt:lpstr>
      <vt:lpstr>Points To Be Considered</vt:lpstr>
      <vt:lpstr>Audio Identification Framework</vt:lpstr>
      <vt:lpstr>Fingerprint Extraction Framework</vt:lpstr>
      <vt:lpstr>Methodology</vt:lpstr>
      <vt:lpstr>Block by Block Extraction Process</vt:lpstr>
      <vt:lpstr>Block by Block Identification Process</vt:lpstr>
      <vt:lpstr>Existing Applications</vt:lpstr>
      <vt:lpstr>Lets Talk Shazam</vt:lpstr>
      <vt:lpstr>Applications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FINGERPRINTING</dc:title>
  <dc:creator>Sparsh Gupta</dc:creator>
  <cp:lastModifiedBy>Sparsh Gupta</cp:lastModifiedBy>
  <cp:revision>55</cp:revision>
  <dcterms:created xsi:type="dcterms:W3CDTF">2015-08-04T02:54:50Z</dcterms:created>
  <dcterms:modified xsi:type="dcterms:W3CDTF">2016-01-03T09:46:15Z</dcterms:modified>
</cp:coreProperties>
</file>