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1" r:id="rId5"/>
  </p:sldMasterIdLst>
  <p:notesMasterIdLst>
    <p:notesMasterId r:id="rId7"/>
  </p:notesMasterIdLst>
  <p:sldIdLst>
    <p:sldId id="321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1D012-EF33-4ED5-9771-F126ABAC51B7}" v="3" dt="2024-02-09T13:00:57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E36E2-E57D-4979-8116-5021D23CC65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B1B3-F029-4E9F-9BC4-876549FB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6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6B1B3-F029-4E9F-9BC4-876549FBE74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440" y="6516624"/>
            <a:ext cx="4848720" cy="7822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algn="ctr" defTabSz="914400">
              <a:spcAft>
                <a:spcPts val="540"/>
              </a:spcAft>
              <a:buClr>
                <a:srgbClr val="FFE600"/>
              </a:buClr>
              <a:buSzPct val="70000"/>
            </a:pPr>
            <a:r>
              <a:rPr lang="en-US">
                <a:solidFill>
                  <a:srgbClr val="646464"/>
                </a:solidFill>
              </a:rPr>
              <a:t>Proposal to serve:</a:t>
            </a:r>
            <a:br>
              <a:rPr lang="en-US">
                <a:solidFill>
                  <a:srgbClr val="646464"/>
                </a:solidFill>
              </a:rPr>
            </a:br>
            <a:r>
              <a:rPr lang="en-US">
                <a:solidFill>
                  <a:srgbClr val="646464"/>
                </a:solidFill>
              </a:rPr>
              <a:t>SR11-7 Model Upgrade Project – Corporate and Investment Bank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9183999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32185" y="457200"/>
            <a:ext cx="5541962" cy="908050"/>
          </a:xfrm>
        </p:spPr>
        <p:txBody>
          <a:bodyPr tIns="0"/>
          <a:lstStyle>
            <a:lvl1pPr>
              <a:lnSpc>
                <a:spcPct val="10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35359" y="1354156"/>
            <a:ext cx="5541962" cy="1019175"/>
          </a:xfrm>
        </p:spPr>
        <p:txBody>
          <a:bodyPr/>
          <a:lstStyle>
            <a:lvl1pPr marL="0" indent="0">
              <a:lnSpc>
                <a:spcPct val="105000"/>
              </a:lnSpc>
              <a:buFont typeface="Arial" panose="020B0604020202020204" pitchFamily="34" charset="0"/>
              <a:buNone/>
              <a:defRPr sz="18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</a:blip>
          <a:srcRect/>
          <a:stretch>
            <a:fillRect/>
          </a:stretch>
        </p:blipFill>
        <p:spPr bwMode="gray">
          <a:xfrm>
            <a:off x="2317848" y="5748934"/>
            <a:ext cx="90783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52" y="1802603"/>
            <a:ext cx="9183963" cy="4600331"/>
            <a:chOff x="0" y="1628775"/>
            <a:chExt cx="12198350" cy="4469625"/>
          </a:xfrm>
        </p:grpSpPr>
        <p:sp>
          <p:nvSpPr>
            <p:cNvPr id="16" name="Freeform 8"/>
            <p:cNvSpPr/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1660">
                <a:solidFill>
                  <a:srgbClr val="646464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lum/>
            </a:blip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440" y="6516624"/>
            <a:ext cx="4848720" cy="7822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algn="ctr" defTabSz="914400">
              <a:spcAft>
                <a:spcPts val="540"/>
              </a:spcAft>
              <a:buClr>
                <a:srgbClr val="FFE600"/>
              </a:buClr>
              <a:buSzPct val="70000"/>
            </a:pPr>
            <a:r>
              <a:rPr lang="en-US">
                <a:solidFill>
                  <a:srgbClr val="646464"/>
                </a:solidFill>
              </a:rPr>
              <a:t>Proposal to serve:</a:t>
            </a:r>
            <a:br>
              <a:rPr lang="en-US">
                <a:solidFill>
                  <a:srgbClr val="646464"/>
                </a:solidFill>
              </a:rPr>
            </a:br>
            <a:r>
              <a:rPr lang="en-US">
                <a:solidFill>
                  <a:srgbClr val="646464"/>
                </a:solidFill>
              </a:rPr>
              <a:t>SR11-7 Model Upgrade Project – Corporate and Investment Bank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50850" y="259980"/>
            <a:ext cx="2147570" cy="5977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 flipH="1" flipV="1">
            <a:off x="444196" y="259978"/>
            <a:ext cx="8255303" cy="1084833"/>
          </a:xfrm>
          <a:prstGeom prst="rect">
            <a:avLst/>
          </a:prstGeom>
          <a:solidFill>
            <a:schemeClr val="accent2"/>
          </a:solidFill>
          <a:ln w="127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70148" tIns="35074" rIns="70148" bIns="35074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682875" y="1428750"/>
            <a:ext cx="5948363" cy="4808538"/>
          </a:xfr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None/>
              <a:defRPr sz="1200" b="1">
                <a:solidFill>
                  <a:schemeClr val="accent4">
                    <a:lumMod val="50000"/>
                  </a:schemeClr>
                </a:solidFill>
                <a:latin typeface="EYInterstate" pitchFamily="2" charset="0"/>
              </a:defRPr>
            </a:lvl1pPr>
            <a:lvl2pPr marL="182880" indent="-177800">
              <a:spcAft>
                <a:spcPts val="0"/>
              </a:spcAft>
              <a:defRPr sz="800" b="1">
                <a:solidFill>
                  <a:srgbClr val="000000"/>
                </a:solidFill>
                <a:latin typeface="EYInterstate" pitchFamily="2" charset="0"/>
              </a:defRPr>
            </a:lvl2pPr>
            <a:lvl3pPr marL="184150" indent="0">
              <a:spcBef>
                <a:spcPts val="0"/>
              </a:spcBef>
              <a:spcAft>
                <a:spcPts val="200"/>
              </a:spcAft>
              <a:buNone/>
              <a:defRPr sz="800">
                <a:solidFill>
                  <a:srgbClr val="000000"/>
                </a:solidFill>
              </a:defRPr>
            </a:lvl3pPr>
            <a:lvl4pPr>
              <a:spcAft>
                <a:spcPts val="300"/>
              </a:spcAft>
              <a:defRPr sz="800">
                <a:solidFill>
                  <a:srgbClr val="000000"/>
                </a:solidFill>
              </a:defRPr>
            </a:lvl4pPr>
            <a:lvl5pPr>
              <a:spcAft>
                <a:spcPts val="300"/>
              </a:spcAft>
              <a:defRPr sz="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687906" y="1693357"/>
            <a:ext cx="601159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35635" y="1693357"/>
            <a:ext cx="1744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25475" y="1428750"/>
            <a:ext cx="1866900" cy="2335530"/>
          </a:xfr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None/>
              <a:defRPr sz="1200" b="1">
                <a:solidFill>
                  <a:schemeClr val="tx2"/>
                </a:solidFill>
                <a:latin typeface="EYInterstate" pitchFamily="2" charset="0"/>
              </a:defRPr>
            </a:lvl1pPr>
            <a:lvl2pPr marL="182880" indent="-177800">
              <a:defRPr sz="800">
                <a:solidFill>
                  <a:schemeClr val="tx2"/>
                </a:solidFill>
              </a:defRPr>
            </a:lvl2pPr>
            <a:lvl3pPr marL="358775" indent="-189230">
              <a:defRPr sz="800">
                <a:solidFill>
                  <a:schemeClr val="tx2"/>
                </a:solidFill>
              </a:defRPr>
            </a:lvl3pPr>
            <a:lvl4pPr marL="541655" indent="-180975">
              <a:defRPr sz="800">
                <a:solidFill>
                  <a:schemeClr val="tx2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11559" y="3944938"/>
            <a:ext cx="1846525" cy="2206625"/>
          </a:xfr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None/>
              <a:defRPr sz="1200" b="1">
                <a:solidFill>
                  <a:schemeClr val="tx2"/>
                </a:solidFill>
                <a:latin typeface="EYInterstate" pitchFamily="2" charset="0"/>
              </a:defRPr>
            </a:lvl1pPr>
            <a:lvl2pPr marL="182880" indent="-177800">
              <a:defRPr sz="800">
                <a:solidFill>
                  <a:schemeClr val="tx2"/>
                </a:solidFill>
              </a:defRPr>
            </a:lvl2pPr>
            <a:lvl3pPr marL="358775" indent="-189230">
              <a:defRPr sz="800">
                <a:solidFill>
                  <a:schemeClr val="tx2"/>
                </a:solidFill>
              </a:defRPr>
            </a:lvl3pPr>
            <a:lvl4pPr marL="541655" indent="-180975">
              <a:defRPr sz="800">
                <a:solidFill>
                  <a:schemeClr val="tx2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227138" y="361950"/>
            <a:ext cx="4068762" cy="2682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EYInterstate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1227138" y="642938"/>
            <a:ext cx="4084002" cy="220662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pl-PL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227139" y="865188"/>
            <a:ext cx="4099242" cy="3317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448945" algn="l"/>
              </a:tabLst>
              <a:defRPr sz="7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pl-PL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399919" cy="408838"/>
          </a:xfrm>
          <a:prstGeom prst="rect">
            <a:avLst/>
          </a:prstGeom>
        </p:spPr>
      </p:pic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46464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440" y="6364408"/>
            <a:ext cx="4848720" cy="23044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algn="ctr" defTabSz="914400">
              <a:spcAft>
                <a:spcPts val="540"/>
              </a:spcAft>
              <a:buClr>
                <a:srgbClr val="FFE600"/>
              </a:buClr>
              <a:buSzPct val="70000"/>
            </a:pPr>
            <a:r>
              <a:rPr lang="en-US">
                <a:solidFill>
                  <a:srgbClr val="646464"/>
                </a:solidFill>
              </a:rPr>
              <a:t>Proposal to serve:: Team Structure and CVs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9183999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32185" y="457200"/>
            <a:ext cx="5541962" cy="908050"/>
          </a:xfrm>
        </p:spPr>
        <p:txBody>
          <a:bodyPr tIns="0"/>
          <a:lstStyle>
            <a:lvl1pPr>
              <a:lnSpc>
                <a:spcPct val="10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35359" y="1354156"/>
            <a:ext cx="5541962" cy="1019175"/>
          </a:xfrm>
        </p:spPr>
        <p:txBody>
          <a:bodyPr/>
          <a:lstStyle>
            <a:lvl1pPr marL="0" indent="0">
              <a:lnSpc>
                <a:spcPct val="105000"/>
              </a:lnSpc>
              <a:buFont typeface="Arial" panose="020B0604020202020204" pitchFamily="34" charset="0"/>
              <a:buNone/>
              <a:defRPr sz="18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</a:blip>
          <a:srcRect/>
          <a:stretch>
            <a:fillRect/>
          </a:stretch>
        </p:blipFill>
        <p:spPr bwMode="gray">
          <a:xfrm>
            <a:off x="2317848" y="5748934"/>
            <a:ext cx="907830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52" y="1802603"/>
            <a:ext cx="9183963" cy="4600331"/>
            <a:chOff x="0" y="1628775"/>
            <a:chExt cx="12198350" cy="4469625"/>
          </a:xfrm>
        </p:grpSpPr>
        <p:sp>
          <p:nvSpPr>
            <p:cNvPr id="16" name="Freeform 8"/>
            <p:cNvSpPr/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1660">
                <a:solidFill>
                  <a:srgbClr val="646464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lum/>
            </a:blip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w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63827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900">
                <a:solidFill>
                  <a:srgbClr val="646464"/>
                </a:solidFill>
                <a:cs typeface="Arial" panose="020B0604020202020204" pitchFamily="34" charset="0"/>
              </a:rPr>
              <a:t>Page </a:t>
            </a:r>
            <a:fld id="{9AE4D82F-B047-469B-AC52-A46321747EAF}" type="slidenum">
              <a:rPr lang="en-GB" sz="900">
                <a:solidFill>
                  <a:srgbClr val="646464"/>
                </a:solidFill>
                <a:cs typeface="Arial" panose="020B0604020202020204" pitchFamily="34" charset="0"/>
              </a:rPr>
              <a:t>‹#›</a:t>
            </a:fld>
            <a:endParaRPr lang="en-GB" sz="900">
              <a:solidFill>
                <a:srgbClr val="646464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399919" cy="408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None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1925" indent="-16192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Char char="►"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88925" indent="-13652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Char char="►"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57200" indent="-12573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Char char="►"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31825" indent="-16700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Char char="►"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63827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900">
                <a:solidFill>
                  <a:srgbClr val="646464"/>
                </a:solidFill>
                <a:cs typeface="Arial" panose="020B0604020202020204" pitchFamily="34" charset="0"/>
              </a:rPr>
              <a:t>Page </a:t>
            </a:r>
            <a:fld id="{9AE4D82F-B047-469B-AC52-A46321747EAF}" type="slidenum">
              <a:rPr lang="en-GB" sz="900">
                <a:solidFill>
                  <a:srgbClr val="646464"/>
                </a:solidFill>
                <a:cs typeface="Arial" panose="020B0604020202020204" pitchFamily="34" charset="0"/>
              </a:rPr>
              <a:t>‹#›</a:t>
            </a:fld>
            <a:endParaRPr lang="en-GB" sz="900">
              <a:solidFill>
                <a:srgbClr val="646464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399919" cy="408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None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1925" indent="-16192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Char char="►"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88925" indent="-13652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Char char="►"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57200" indent="-12573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Char char="►"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31825" indent="-167005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anose="020B0604020202020204" pitchFamily="34" charset="0"/>
        <a:buChar char="►"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201CFF9-89C7-4606-8D9C-F76850071F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3423" y="1470937"/>
            <a:ext cx="6070707" cy="4808538"/>
          </a:xfrm>
        </p:spPr>
        <p:txBody>
          <a:bodyPr/>
          <a:lstStyle/>
          <a:p>
            <a:r>
              <a:rPr lang="en-GB" sz="1400" dirty="0">
                <a:solidFill>
                  <a:srgbClr val="545454"/>
                </a:solidFill>
                <a:latin typeface="EYInterstate Light" panose="02000506000000020004" pitchFamily="2" charset="0"/>
                <a:sym typeface="Arial Unicode MS" panose="020B0604020202020204" pitchFamily="34" charset="-128"/>
              </a:rPr>
              <a:t>Professional Experience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 err="1" smtClean="0">
                <a:solidFill>
                  <a:schemeClr val="bg2"/>
                </a:solidFill>
                <a:latin typeface="EYInterstate Light" panose="02000506000000020004" pitchFamily="2" charset="0"/>
              </a:rPr>
              <a:t>Sreekanth</a:t>
            </a:r>
            <a:r>
              <a:rPr lang="en-IN" sz="1000" dirty="0" smtClean="0">
                <a:solidFill>
                  <a:schemeClr val="bg2"/>
                </a:solidFill>
                <a:latin typeface="EYInterstate Light" panose="02000506000000020004" pitchFamily="2" charset="0"/>
              </a:rPr>
              <a:t> </a:t>
            </a: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has over </a:t>
            </a:r>
            <a:r>
              <a:rPr lang="en-IN" sz="1000" dirty="0" smtClean="0">
                <a:solidFill>
                  <a:schemeClr val="bg2"/>
                </a:solidFill>
                <a:latin typeface="EYInterstate Light" panose="02000506000000020004" pitchFamily="2" charset="0"/>
              </a:rPr>
              <a:t>5 </a:t>
            </a: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years of experience in migration and maintenance of application from on premises to Cloud environment 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Developed CI/CD job specifically for orchestrating the build and deployment process for application on GKE shared cluster.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Designed and implemented CI/CD automated pipelines using Google Cloud Services.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Automated deployment process for the application using </a:t>
            </a:r>
            <a:r>
              <a:rPr lang="en-IN" sz="1000" dirty="0" smtClean="0">
                <a:solidFill>
                  <a:schemeClr val="bg2"/>
                </a:solidFill>
                <a:latin typeface="EYInterstate Light" panose="02000506000000020004" pitchFamily="2" charset="0"/>
              </a:rPr>
              <a:t>Jenkins</a:t>
            </a:r>
            <a:r>
              <a:rPr lang="en-IN" sz="1000" dirty="0" smtClean="0">
                <a:solidFill>
                  <a:schemeClr val="bg2"/>
                </a:solidFill>
                <a:latin typeface="EYInterstate Light" panose="02000506000000020004" pitchFamily="2" charset="0"/>
              </a:rPr>
              <a:t> </a:t>
            </a: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pipelines across various environments including DEV,SIT,QA and Production, enhancing the efficiency and reliability.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Planned for scalability, high availability, and disaster recovery.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Successfully led and supervised the deployment of Production release over the weekends. 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Experience in Incident and Change Management process.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Setup monitoring tools such as </a:t>
            </a:r>
            <a:r>
              <a:rPr lang="en-IN" sz="1000" dirty="0" smtClean="0">
                <a:solidFill>
                  <a:schemeClr val="bg2"/>
                </a:solidFill>
                <a:latin typeface="EYInterstate Light" panose="02000506000000020004" pitchFamily="2" charset="0"/>
              </a:rPr>
              <a:t>Prometheus , </a:t>
            </a:r>
            <a:r>
              <a:rPr lang="en-IN" sz="1000" dirty="0" err="1" smtClean="0">
                <a:solidFill>
                  <a:schemeClr val="bg2"/>
                </a:solidFill>
                <a:latin typeface="EYInterstate Light" panose="02000506000000020004" pitchFamily="2" charset="0"/>
              </a:rPr>
              <a:t>Grafana</a:t>
            </a:r>
            <a:r>
              <a:rPr lang="en-IN" sz="1000" dirty="0" smtClean="0">
                <a:solidFill>
                  <a:schemeClr val="bg2"/>
                </a:solidFill>
                <a:latin typeface="EYInterstate Light" panose="02000506000000020004" pitchFamily="2" charset="0"/>
              </a:rPr>
              <a:t> &amp; </a:t>
            </a:r>
            <a:r>
              <a:rPr lang="en-IN" sz="1000" dirty="0" err="1" smtClean="0">
                <a:solidFill>
                  <a:schemeClr val="bg2"/>
                </a:solidFill>
                <a:latin typeface="EYInterstate Light" panose="02000506000000020004" pitchFamily="2" charset="0"/>
              </a:rPr>
              <a:t>Datadog</a:t>
            </a:r>
            <a:r>
              <a:rPr lang="en-IN" sz="1000" dirty="0" smtClean="0">
                <a:solidFill>
                  <a:schemeClr val="bg2"/>
                </a:solidFill>
                <a:latin typeface="EYInterstate Light" panose="02000506000000020004" pitchFamily="2" charset="0"/>
              </a:rPr>
              <a:t> </a:t>
            </a: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to track the performance of applications.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 Implemented backup and recovery processes to ensure data integrity and system availability in case of failures.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 Proficiency at working collaboratively with cross-functional teams and effectively communicating technical concepts to non-technical stakeholders.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Writing scripts using </a:t>
            </a:r>
            <a:r>
              <a:rPr lang="en-IN" sz="1000" dirty="0" err="1">
                <a:solidFill>
                  <a:schemeClr val="bg2"/>
                </a:solidFill>
                <a:latin typeface="EYInterstate Light" panose="02000506000000020004" pitchFamily="2" charset="0"/>
              </a:rPr>
              <a:t>Terraform</a:t>
            </a:r>
            <a:r>
              <a:rPr lang="en-IN" sz="1000" dirty="0">
                <a:solidFill>
                  <a:schemeClr val="bg2"/>
                </a:solidFill>
                <a:latin typeface="EYInterstate Light" panose="02000506000000020004" pitchFamily="2" charset="0"/>
              </a:rPr>
              <a:t> to automate the provisioning and management of infrastructure.</a:t>
            </a:r>
          </a:p>
          <a:p>
            <a:pPr marL="172720" lvl="4" indent="-171450" algn="just" defTabSz="872282" fontAlgn="base">
              <a:spcBef>
                <a:spcPct val="0"/>
              </a:spcBef>
              <a:spcAft>
                <a:spcPts val="660"/>
              </a:spcAft>
              <a:buClr>
                <a:srgbClr val="FFE600"/>
              </a:buClr>
              <a:tabLst>
                <a:tab pos="2829698" algn="l"/>
                <a:tab pos="4088732" algn="r"/>
              </a:tabLst>
              <a:defRPr/>
            </a:pPr>
            <a:endParaRPr lang="en-IN" sz="1000" dirty="0">
              <a:solidFill>
                <a:schemeClr val="bg2"/>
              </a:solidFill>
              <a:latin typeface="EYInterstate Light" panose="02000506000000020004" pitchFamily="2" charset="0"/>
            </a:endParaRPr>
          </a:p>
          <a:p>
            <a:pPr marL="346075" lvl="4" indent="-171450" defTabSz="872282" fontAlgn="base">
              <a:spcBef>
                <a:spcPct val="0"/>
              </a:spcBef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>
                <a:tab pos="2829698" algn="l"/>
                <a:tab pos="4088732" algn="r"/>
              </a:tabLst>
              <a:defRPr/>
            </a:pPr>
            <a:endParaRPr lang="en-IN" sz="1100" dirty="0">
              <a:latin typeface="EYInterstate Light" panose="02000506000000020004" pitchFamily="2" charset="0"/>
            </a:endParaRPr>
          </a:p>
          <a:p>
            <a:pPr marL="346075" lvl="4" indent="-171450" defTabSz="872282" fontAlgn="base">
              <a:spcBef>
                <a:spcPct val="0"/>
              </a:spcBef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>
                <a:tab pos="2829698" algn="l"/>
                <a:tab pos="4088732" algn="r"/>
              </a:tabLst>
              <a:defRPr/>
            </a:pPr>
            <a:endParaRPr lang="en-IN" sz="1100" dirty="0">
              <a:latin typeface="EYInterstate Light" panose="02000506000000020004" pitchFamily="2" charset="0"/>
            </a:endParaRPr>
          </a:p>
          <a:p>
            <a:pPr marL="174625" lvl="4" indent="0" defTabSz="872282" fontAlgn="base">
              <a:spcBef>
                <a:spcPct val="0"/>
              </a:spcBef>
              <a:buClr>
                <a:srgbClr val="FFE600"/>
              </a:buClr>
              <a:buSzPct val="70000"/>
              <a:buNone/>
              <a:tabLst>
                <a:tab pos="2829698" algn="l"/>
                <a:tab pos="4088732" algn="r"/>
              </a:tabLst>
              <a:defRPr/>
            </a:pPr>
            <a:endParaRPr lang="en-IN" sz="1100" dirty="0">
              <a:latin typeface="EYInterstate Light" panose="02000506000000020004" pitchFamily="2" charset="0"/>
            </a:endParaRPr>
          </a:p>
          <a:p>
            <a:pPr marL="174625" lvl="4" indent="0" defTabSz="872282" fontAlgn="base">
              <a:spcBef>
                <a:spcPct val="0"/>
              </a:spcBef>
              <a:buClr>
                <a:srgbClr val="FFE600"/>
              </a:buClr>
              <a:buSzPct val="70000"/>
              <a:buNone/>
              <a:tabLst>
                <a:tab pos="2829698" algn="l"/>
                <a:tab pos="4088732" algn="r"/>
              </a:tabLst>
              <a:defRPr/>
            </a:pPr>
            <a:endParaRPr lang="en-IN" sz="1100" dirty="0">
              <a:latin typeface="EYInterstate Light" panose="02000506000000020004" pitchFamily="2" charset="0"/>
            </a:endParaRPr>
          </a:p>
        </p:txBody>
      </p:sp>
      <p:sp>
        <p:nvSpPr>
          <p:cNvPr id="8" name="Content Placeholder 39">
            <a:extLst>
              <a:ext uri="{FF2B5EF4-FFF2-40B4-BE49-F238E27FC236}">
                <a16:creationId xmlns:a16="http://schemas.microsoft.com/office/drawing/2014/main" xmlns="" id="{01BD2041-8EB8-40EF-B820-884F83DE89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475" y="1786548"/>
            <a:ext cx="1897260" cy="1734929"/>
          </a:xfrm>
        </p:spPr>
        <p:txBody>
          <a:bodyPr>
            <a:noAutofit/>
          </a:bodyPr>
          <a:lstStyle/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r>
              <a:rPr lang="en-IN" dirty="0" err="1" smtClean="0">
                <a:latin typeface="EYInterstate Light" panose="02000506000000020004" pitchFamily="2" charset="0"/>
              </a:rPr>
              <a:t>Sreekanth</a:t>
            </a:r>
            <a:r>
              <a:rPr lang="en-IN" dirty="0" smtClean="0">
                <a:latin typeface="EYInterstate Light" panose="02000506000000020004" pitchFamily="2" charset="0"/>
              </a:rPr>
              <a:t> is </a:t>
            </a:r>
            <a:r>
              <a:rPr lang="en-IN" dirty="0">
                <a:latin typeface="EYInterstate Light" panose="02000506000000020004" pitchFamily="2" charset="0"/>
              </a:rPr>
              <a:t>adaptable and quick learner for new tools and skills.</a:t>
            </a:r>
          </a:p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endParaRPr lang="en-IN" dirty="0">
              <a:latin typeface="EYInterstate Light" panose="02000506000000020004" pitchFamily="2" charset="0"/>
            </a:endParaRPr>
          </a:p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r>
              <a:rPr lang="en-IN" dirty="0">
                <a:latin typeface="EYInterstate Light" panose="02000506000000020004" pitchFamily="2" charset="0"/>
              </a:rPr>
              <a:t>He Holds a degree in </a:t>
            </a:r>
            <a:r>
              <a:rPr lang="en-IN" dirty="0" smtClean="0">
                <a:latin typeface="EYInterstate Light" panose="02000506000000020004" pitchFamily="2" charset="0"/>
              </a:rPr>
              <a:t>BSC</a:t>
            </a:r>
            <a:endParaRPr lang="en-IN" dirty="0">
              <a:latin typeface="EYInterstate Light" panose="02000506000000020004" pitchFamily="2" charset="0"/>
            </a:endParaRPr>
          </a:p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endParaRPr lang="en-IN" dirty="0">
              <a:latin typeface="EYInterstate Light" panose="02000506000000020004" pitchFamily="2" charset="0"/>
            </a:endParaRPr>
          </a:p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r>
              <a:rPr lang="en-IN" dirty="0" smtClean="0">
                <a:latin typeface="EYInterstate Light" panose="02000506000000020004" pitchFamily="2" charset="0"/>
              </a:rPr>
              <a:t>GCP &amp; AWS  </a:t>
            </a:r>
            <a:r>
              <a:rPr lang="en-IN" dirty="0">
                <a:latin typeface="EYInterstate Light" panose="02000506000000020004" pitchFamily="2" charset="0"/>
              </a:rPr>
              <a:t>Cloud </a:t>
            </a:r>
            <a:r>
              <a:rPr lang="en-IN" dirty="0" err="1">
                <a:latin typeface="EYInterstate Light" panose="02000506000000020004" pitchFamily="2" charset="0"/>
              </a:rPr>
              <a:t>DevOps</a:t>
            </a:r>
            <a:r>
              <a:rPr lang="en-IN" dirty="0">
                <a:latin typeface="EYInterstate Light" panose="02000506000000020004" pitchFamily="2" charset="0"/>
              </a:rPr>
              <a:t> Engineer</a:t>
            </a:r>
          </a:p>
          <a:p>
            <a:pPr marL="5250" lvl="1" indent="0">
              <a:spcBef>
                <a:spcPts val="0"/>
              </a:spcBef>
              <a:buClr>
                <a:srgbClr val="FFD200"/>
              </a:buClr>
              <a:buSzPts val="675"/>
              <a:buNone/>
            </a:pPr>
            <a:endParaRPr lang="en-IN" dirty="0">
              <a:latin typeface="EYInterstate Light" panose="02000506000000020004" pitchFamily="2" charset="0"/>
            </a:endParaRPr>
          </a:p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r>
              <a:rPr lang="en-IN" dirty="0">
                <a:latin typeface="EYInterstate Light" panose="02000506000000020004" pitchFamily="2" charset="0"/>
              </a:rPr>
              <a:t>GCP Certified Associate Cloud Engineer</a:t>
            </a:r>
          </a:p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endParaRPr lang="en-IN" dirty="0">
              <a:latin typeface="EYInterstate Light" panose="02000506000000020004" pitchFamily="2" charset="0"/>
            </a:endParaRPr>
          </a:p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endParaRPr lang="en-IN" dirty="0">
              <a:latin typeface="EYInterstate Light" panose="02000506000000020004" pitchFamily="2" charset="0"/>
            </a:endParaRPr>
          </a:p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endParaRPr lang="en-IN" sz="900" dirty="0">
              <a:latin typeface="EYInterstate Light" panose="02000506000000020004" pitchFamily="2" charset="0"/>
            </a:endParaRPr>
          </a:p>
          <a:p>
            <a:pPr marL="5250" lvl="1" indent="0">
              <a:spcBef>
                <a:spcPts val="0"/>
              </a:spcBef>
              <a:buClr>
                <a:srgbClr val="FFD200"/>
              </a:buClr>
              <a:buSzPts val="675"/>
              <a:buNone/>
            </a:pPr>
            <a:endParaRPr lang="en-IN" sz="900" dirty="0">
              <a:latin typeface="EYInterstate Light" panose="02000506000000020004" pitchFamily="2" charset="0"/>
            </a:endParaRPr>
          </a:p>
          <a:p>
            <a:pPr marL="5250" lvl="1" indent="0">
              <a:spcBef>
                <a:spcPts val="0"/>
              </a:spcBef>
              <a:buClr>
                <a:srgbClr val="FFD200"/>
              </a:buClr>
              <a:buSzPts val="675"/>
              <a:buNone/>
            </a:pPr>
            <a:endParaRPr lang="en-IN" sz="900" dirty="0">
              <a:latin typeface="EYInterstate Light" panose="02000506000000020004" pitchFamily="2" charset="0"/>
            </a:endParaRPr>
          </a:p>
          <a:p>
            <a:pPr marL="194274" lvl="1" indent="-189024">
              <a:spcBef>
                <a:spcPts val="0"/>
              </a:spcBef>
              <a:buClr>
                <a:srgbClr val="FFD200"/>
              </a:buClr>
              <a:buSzPts val="675"/>
            </a:pPr>
            <a:endParaRPr lang="en-IN" sz="900" dirty="0">
              <a:latin typeface="EYInterstate Light" panose="02000506000000020004" pitchFamily="2" charset="0"/>
            </a:endParaRPr>
          </a:p>
          <a:p>
            <a:pPr marL="5250" lvl="1" indent="0">
              <a:spcBef>
                <a:spcPts val="0"/>
              </a:spcBef>
              <a:buClr>
                <a:srgbClr val="FFD200"/>
              </a:buClr>
              <a:buSzPts val="675"/>
              <a:buNone/>
            </a:pPr>
            <a:endParaRPr lang="en-IN" sz="900" dirty="0">
              <a:latin typeface="EYInterstate Light" panose="02000506000000020004" pitchFamily="2" charset="0"/>
            </a:endParaRPr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xmlns="" id="{2F34AAC9-AEAE-4DDE-917E-3173FBD802F1}"/>
              </a:ext>
            </a:extLst>
          </p:cNvPr>
          <p:cNvSpPr txBox="1"/>
          <p:nvPr/>
        </p:nvSpPr>
        <p:spPr>
          <a:xfrm>
            <a:off x="580975" y="3596881"/>
            <a:ext cx="1866900" cy="18188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 sz="1200" b="1" kern="1200">
                <a:solidFill>
                  <a:schemeClr val="tx2"/>
                </a:solidFill>
                <a:latin typeface="EYInterstate" pitchFamily="2" charset="0"/>
                <a:ea typeface="+mn-ea"/>
                <a:cs typeface="Arial" panose="020B0604020202020204" pitchFamily="34" charset="0"/>
              </a:defRPr>
            </a:lvl1pPr>
            <a:lvl2pPr marL="18288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8923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4165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31825" indent="-16700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None/>
            </a:pPr>
            <a:endParaRPr lang="en-IN" sz="900" dirty="0">
              <a:latin typeface="EYInterstate Light" panose="02000506000000020004" pitchFamily="2" charset="0"/>
            </a:endParaRP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r>
              <a:rPr lang="en-IN" sz="900" dirty="0">
                <a:latin typeface="EYInterstate Light" panose="02000506000000020004" pitchFamily="2" charset="0"/>
              </a:rPr>
              <a:t> </a:t>
            </a:r>
            <a:r>
              <a:rPr lang="en-IN" dirty="0">
                <a:latin typeface="EYInterstate Light" panose="02000506000000020004" pitchFamily="2" charset="0"/>
              </a:rPr>
              <a:t>Cloud Technology: Google Cloud Platform (GCP) , AWS </a:t>
            </a: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r>
              <a:rPr lang="en-IN" dirty="0">
                <a:latin typeface="EYInterstate Light" panose="02000506000000020004" pitchFamily="2" charset="0"/>
              </a:rPr>
              <a:t> Scripting: Python</a:t>
            </a: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r>
              <a:rPr lang="en-IN" dirty="0">
                <a:latin typeface="EYInterstate Light" panose="02000506000000020004" pitchFamily="2" charset="0"/>
              </a:rPr>
              <a:t>Version Control: Git </a:t>
            </a:r>
            <a:r>
              <a:rPr lang="en-IN" dirty="0" smtClean="0">
                <a:latin typeface="EYInterstate Light" panose="02000506000000020004" pitchFamily="2" charset="0"/>
              </a:rPr>
              <a:t>, </a:t>
            </a:r>
            <a:r>
              <a:rPr lang="en-IN" dirty="0" err="1" smtClean="0">
                <a:latin typeface="EYInterstate Light" panose="02000506000000020004" pitchFamily="2" charset="0"/>
              </a:rPr>
              <a:t>GitHub</a:t>
            </a:r>
            <a:r>
              <a:rPr lang="en-IN" dirty="0" smtClean="0">
                <a:latin typeface="EYInterstate Light" panose="02000506000000020004" pitchFamily="2" charset="0"/>
              </a:rPr>
              <a:t> &amp; </a:t>
            </a:r>
            <a:r>
              <a:rPr lang="en-IN" dirty="0" err="1" smtClean="0">
                <a:latin typeface="EYInterstate Light" panose="02000506000000020004" pitchFamily="2" charset="0"/>
              </a:rPr>
              <a:t>BitBucket</a:t>
            </a: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r>
              <a:rPr lang="en-IN" dirty="0">
                <a:latin typeface="EYInterstate Light" panose="02000506000000020004" pitchFamily="2" charset="0"/>
              </a:rPr>
              <a:t>CI/CD: Jenkins, </a:t>
            </a:r>
            <a:r>
              <a:rPr lang="en-IN" dirty="0" err="1" smtClean="0">
                <a:latin typeface="EYInterstate Light" panose="02000506000000020004" pitchFamily="2" charset="0"/>
              </a:rPr>
              <a:t>GitLab</a:t>
            </a: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r>
              <a:rPr lang="en-IN" dirty="0">
                <a:latin typeface="EYInterstate Light" panose="02000506000000020004" pitchFamily="2" charset="0"/>
              </a:rPr>
              <a:t>Container Orchestration</a:t>
            </a:r>
            <a:r>
              <a:rPr lang="en-IN" dirty="0">
                <a:latin typeface="EYInterstate Light" panose="02000506000000020004" pitchFamily="2" charset="0"/>
                <a:sym typeface="Wingdings" panose="05000000000000000000" pitchFamily="2" charset="2"/>
              </a:rPr>
              <a:t>: </a:t>
            </a:r>
            <a:r>
              <a:rPr lang="en-IN" dirty="0">
                <a:latin typeface="EYInterstate Light" panose="02000506000000020004" pitchFamily="2" charset="0"/>
              </a:rPr>
              <a:t> </a:t>
            </a:r>
            <a:r>
              <a:rPr lang="en-IN" dirty="0" err="1" smtClean="0">
                <a:latin typeface="EYInterstate Light" panose="02000506000000020004" pitchFamily="2" charset="0"/>
              </a:rPr>
              <a:t>Docker</a:t>
            </a:r>
            <a:r>
              <a:rPr lang="en-IN" dirty="0" smtClean="0">
                <a:latin typeface="EYInterstate Light" panose="02000506000000020004" pitchFamily="2" charset="0"/>
              </a:rPr>
              <a:t> &amp;</a:t>
            </a:r>
            <a:r>
              <a:rPr lang="en-IN" dirty="0" err="1" smtClean="0">
                <a:latin typeface="EYInterstate Light" panose="02000506000000020004" pitchFamily="2" charset="0"/>
              </a:rPr>
              <a:t>Kubernetes</a:t>
            </a: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Char char="►"/>
            </a:pPr>
            <a:r>
              <a:rPr lang="en-IN" dirty="0">
                <a:latin typeface="EYInterstate Light" panose="02000506000000020004" pitchFamily="2" charset="0"/>
              </a:rPr>
              <a:t>IAC: Terraform, </a:t>
            </a:r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None/>
            </a:pPr>
            <a:r>
              <a:rPr lang="en-IN" dirty="0">
                <a:latin typeface="EYInterstate Light" panose="02000506000000020004" pitchFamily="2" charset="0"/>
              </a:rPr>
              <a:t>        </a:t>
            </a:r>
            <a:r>
              <a:rPr lang="en-IN" dirty="0" err="1">
                <a:latin typeface="EYInterstate Light" panose="02000506000000020004" pitchFamily="2" charset="0"/>
              </a:rPr>
              <a:t>Ansible</a:t>
            </a:r>
            <a:r>
              <a:rPr lang="en-IN" dirty="0">
                <a:latin typeface="EYInterstate Light" panose="02000506000000020004" pitchFamily="2" charset="0"/>
              </a:rPr>
              <a:t>(configuration Management)</a:t>
            </a:r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675"/>
              <a:buNone/>
            </a:pP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>
              <a:spcBef>
                <a:spcPts val="0"/>
              </a:spcBef>
              <a:buClr>
                <a:srgbClr val="FFD200"/>
              </a:buClr>
              <a:buSzPts val="675"/>
            </a:pPr>
            <a:r>
              <a:rPr lang="en-IN" dirty="0">
                <a:latin typeface="EYInterstate Light" panose="02000506000000020004" pitchFamily="2" charset="0"/>
              </a:rPr>
              <a:t>Monitoring : </a:t>
            </a:r>
            <a:r>
              <a:rPr lang="en-IN" dirty="0" smtClean="0">
                <a:latin typeface="EYInterstate Light" panose="02000506000000020004" pitchFamily="2" charset="0"/>
              </a:rPr>
              <a:t>Prometheus , </a:t>
            </a:r>
            <a:r>
              <a:rPr lang="en-IN" dirty="0" err="1" smtClean="0">
                <a:latin typeface="EYInterstate Light" panose="02000506000000020004" pitchFamily="2" charset="0"/>
              </a:rPr>
              <a:t>Grafana</a:t>
            </a:r>
            <a:r>
              <a:rPr lang="en-IN" dirty="0" smtClean="0">
                <a:latin typeface="EYInterstate Light" panose="02000506000000020004" pitchFamily="2" charset="0"/>
              </a:rPr>
              <a:t> &amp; </a:t>
            </a:r>
            <a:r>
              <a:rPr lang="en-IN" dirty="0" err="1" smtClean="0">
                <a:latin typeface="EYInterstate Light" panose="02000506000000020004" pitchFamily="2" charset="0"/>
              </a:rPr>
              <a:t>Datadog</a:t>
            </a:r>
            <a:endParaRPr lang="en-IN" dirty="0">
              <a:latin typeface="EYInterstate Light" panose="02000506000000020004" pitchFamily="2" charset="0"/>
            </a:endParaRPr>
          </a:p>
          <a:p>
            <a:pPr marL="155759" lvl="3" indent="-155759">
              <a:spcBef>
                <a:spcPts val="0"/>
              </a:spcBef>
              <a:buClr>
                <a:srgbClr val="FFD200"/>
              </a:buClr>
              <a:buSzPts val="675"/>
            </a:pPr>
            <a:endParaRPr lang="en-IN" dirty="0">
              <a:latin typeface="EYInterstate Light" panose="02000506000000020004" pitchFamily="2" charset="0"/>
            </a:endParaRPr>
          </a:p>
          <a:p>
            <a:pPr marL="0" lvl="3" indent="0">
              <a:spcBef>
                <a:spcPts val="0"/>
              </a:spcBef>
              <a:buClr>
                <a:srgbClr val="FFD200"/>
              </a:buClr>
              <a:buSzPts val="675"/>
              <a:buNone/>
            </a:pPr>
            <a:endParaRPr lang="en-IN" dirty="0">
              <a:latin typeface="EYInterstate Light" panose="0200050600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1D18BDA-2E0E-48B5-9E15-B5703DD69D91}"/>
              </a:ext>
            </a:extLst>
          </p:cNvPr>
          <p:cNvCxnSpPr/>
          <p:nvPr/>
        </p:nvCxnSpPr>
        <p:spPr>
          <a:xfrm>
            <a:off x="580975" y="3699979"/>
            <a:ext cx="176976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9">
            <a:extLst>
              <a:ext uri="{FF2B5EF4-FFF2-40B4-BE49-F238E27FC236}">
                <a16:creationId xmlns:a16="http://schemas.microsoft.com/office/drawing/2014/main" xmlns="" id="{BDD14251-549E-484A-8B54-1DC5EBD4E5F4}"/>
              </a:ext>
            </a:extLst>
          </p:cNvPr>
          <p:cNvSpPr txBox="1">
            <a:spLocks/>
          </p:cNvSpPr>
          <p:nvPr/>
        </p:nvSpPr>
        <p:spPr>
          <a:xfrm>
            <a:off x="612776" y="3130923"/>
            <a:ext cx="1909959" cy="7481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 sz="1200" b="1" kern="1200">
                <a:solidFill>
                  <a:schemeClr val="tx2"/>
                </a:solidFill>
                <a:latin typeface="EYInterstate" pitchFamily="2" charset="0"/>
                <a:ea typeface="+mn-ea"/>
                <a:cs typeface="Arial" panose="020B0604020202020204" pitchFamily="34" charset="0"/>
              </a:defRPr>
            </a:lvl1pPr>
            <a:lvl2pPr marL="18288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8923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4165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31825" indent="-16700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274" lvl="1" indent="-189024">
              <a:lnSpc>
                <a:spcPct val="105000"/>
              </a:lnSpc>
              <a:spcBef>
                <a:spcPts val="0"/>
              </a:spcBef>
              <a:buClr>
                <a:srgbClr val="FFD200"/>
              </a:buClr>
              <a:buSzPts val="675"/>
            </a:pPr>
            <a:endParaRPr lang="en-IN" sz="900" dirty="0">
              <a:latin typeface="EYInterstate Light" panose="02000506000000020004" pitchFamily="2" charset="0"/>
              <a:ea typeface="Inter Light"/>
              <a:cs typeface="Inter Light"/>
              <a:sym typeface="Inter Light"/>
            </a:endParaRPr>
          </a:p>
        </p:txBody>
      </p:sp>
      <p:sp>
        <p:nvSpPr>
          <p:cNvPr id="14" name="Content Placeholder 39">
            <a:extLst>
              <a:ext uri="{FF2B5EF4-FFF2-40B4-BE49-F238E27FC236}">
                <a16:creationId xmlns:a16="http://schemas.microsoft.com/office/drawing/2014/main" xmlns="" id="{692787D5-97F0-4A58-BEB2-67DAD8474A12}"/>
              </a:ext>
            </a:extLst>
          </p:cNvPr>
          <p:cNvSpPr txBox="1"/>
          <p:nvPr/>
        </p:nvSpPr>
        <p:spPr>
          <a:xfrm>
            <a:off x="597742" y="3486329"/>
            <a:ext cx="1833365" cy="2890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 sz="1200" b="1" kern="1200">
                <a:solidFill>
                  <a:schemeClr val="tx2"/>
                </a:solidFill>
                <a:latin typeface="EYInterstate" pitchFamily="2" charset="0"/>
                <a:ea typeface="+mn-ea"/>
                <a:cs typeface="Arial" panose="020B0604020202020204" pitchFamily="34" charset="0"/>
              </a:defRPr>
            </a:lvl1pPr>
            <a:lvl2pPr marL="18288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8923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4165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31825" indent="-16700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E600"/>
              </a:buClr>
            </a:pPr>
            <a:r>
              <a:rPr lang="en-GB" dirty="0">
                <a:solidFill>
                  <a:srgbClr val="FFFFFF"/>
                </a:solidFill>
                <a:latin typeface="EYInterstate Light" panose="02000506000000020004" pitchFamily="2" charset="0"/>
                <a:sym typeface="Arial Unicode MS" panose="020B0604020202020204" pitchFamily="34" charset="-128"/>
              </a:rPr>
              <a:t>Skills</a:t>
            </a:r>
            <a:endParaRPr lang="en-GB" sz="1050" dirty="0">
              <a:solidFill>
                <a:srgbClr val="FFFFFF"/>
              </a:solidFill>
              <a:latin typeface="EYInterstate Light" panose="02000506000000020004" pitchFamily="2" charset="0"/>
              <a:sym typeface="Arial Unicode MS" panose="020B0604020202020204" pitchFamily="34" charset="-128"/>
            </a:endParaRPr>
          </a:p>
        </p:txBody>
      </p:sp>
      <p:sp>
        <p:nvSpPr>
          <p:cNvPr id="15" name="Content Placeholder 39">
            <a:extLst>
              <a:ext uri="{FF2B5EF4-FFF2-40B4-BE49-F238E27FC236}">
                <a16:creationId xmlns:a16="http://schemas.microsoft.com/office/drawing/2014/main" xmlns="" id="{A697D44A-4823-4302-A56D-F48E6AEE2909}"/>
              </a:ext>
            </a:extLst>
          </p:cNvPr>
          <p:cNvSpPr txBox="1"/>
          <p:nvPr/>
        </p:nvSpPr>
        <p:spPr>
          <a:xfrm>
            <a:off x="614740" y="1440115"/>
            <a:ext cx="1866900" cy="15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 sz="1200" b="1" kern="1200">
                <a:solidFill>
                  <a:schemeClr val="tx2"/>
                </a:solidFill>
                <a:latin typeface="EYInterstate" pitchFamily="2" charset="0"/>
                <a:ea typeface="+mn-ea"/>
                <a:cs typeface="Arial" panose="020B0604020202020204" pitchFamily="34" charset="0"/>
              </a:defRPr>
            </a:lvl1pPr>
            <a:lvl2pPr marL="18288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8923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4165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31825" indent="-16700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E600"/>
              </a:buClr>
            </a:pPr>
            <a:r>
              <a:rPr lang="en-GB">
                <a:solidFill>
                  <a:srgbClr val="FFFFFF"/>
                </a:solidFill>
                <a:latin typeface="EYInterstate Light" panose="02000506000000020004" pitchFamily="2" charset="0"/>
                <a:sym typeface="Arial Unicode MS" panose="020B0604020202020204" pitchFamily="34" charset="-128"/>
              </a:rPr>
              <a:t>Background</a:t>
            </a:r>
            <a:endParaRPr lang="en-GB" sz="1050">
              <a:solidFill>
                <a:srgbClr val="FFFFFF"/>
              </a:solidFill>
              <a:latin typeface="EYInterstate Light" panose="02000506000000020004" pitchFamily="2" charset="0"/>
              <a:sym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Sreekanth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3315"/>
      </p:ext>
    </p:extLst>
  </p:cSld>
  <p:clrMapOvr>
    <a:masterClrMapping/>
  </p:clrMapOvr>
</p:sld>
</file>

<file path=ppt/theme/theme1.xml><?xml version="1.0" encoding="utf-8"?>
<a:theme xmlns:a="http://schemas.openxmlformats.org/drawingml/2006/main" name="1_EY regular presentation 2010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anose="020B0604020202020204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EY regular presentation 2010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anose="020B0604020202020204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BE587BC3D2248B2B368296FFBF400" ma:contentTypeVersion="15" ma:contentTypeDescription="Create a new document." ma:contentTypeScope="" ma:versionID="91c5af29df325ba1d25cbdf8228d5b44">
  <xsd:schema xmlns:xsd="http://www.w3.org/2001/XMLSchema" xmlns:xs="http://www.w3.org/2001/XMLSchema" xmlns:p="http://schemas.microsoft.com/office/2006/metadata/properties" xmlns:ns3="cb533371-f2a5-452f-bd3c-323e1196203b" xmlns:ns4="275c1725-1f75-443b-a16e-ef3b65527235" targetNamespace="http://schemas.microsoft.com/office/2006/metadata/properties" ma:root="true" ma:fieldsID="9a8d6f9a10e33993112bab9c6d206094" ns3:_="" ns4:_="">
    <xsd:import namespace="cb533371-f2a5-452f-bd3c-323e1196203b"/>
    <xsd:import namespace="275c1725-1f75-443b-a16e-ef3b655272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33371-f2a5-452f-bd3c-323e119620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5c1725-1f75-443b-a16e-ef3b6552723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533371-f2a5-452f-bd3c-323e1196203b" xsi:nil="true"/>
  </documentManagement>
</p:properties>
</file>

<file path=customXml/itemProps1.xml><?xml version="1.0" encoding="utf-8"?>
<ds:datastoreItem xmlns:ds="http://schemas.openxmlformats.org/officeDocument/2006/customXml" ds:itemID="{2A19806B-E85A-4AA9-8D4F-EA6A5873E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33371-f2a5-452f-bd3c-323e1196203b"/>
    <ds:schemaRef ds:uri="275c1725-1f75-443b-a16e-ef3b655272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8D1B42-4913-4E82-934E-5743AF897D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9754C2-2BD0-42AF-B8AA-3560DEF22CC7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cb533371-f2a5-452f-bd3c-323e1196203b"/>
    <ds:schemaRef ds:uri="http://schemas.microsoft.com/office/infopath/2007/PartnerControls"/>
    <ds:schemaRef ds:uri="http://schemas.openxmlformats.org/package/2006/metadata/core-properties"/>
    <ds:schemaRef ds:uri="275c1725-1f75-443b-a16e-ef3b65527235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253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Unicode MS</vt:lpstr>
      <vt:lpstr>Arial</vt:lpstr>
      <vt:lpstr>Calibri</vt:lpstr>
      <vt:lpstr>EYInterstate</vt:lpstr>
      <vt:lpstr>EYInterstate Light</vt:lpstr>
      <vt:lpstr>Inter Light</vt:lpstr>
      <vt:lpstr>Wingdings</vt:lpstr>
      <vt:lpstr>1_EY regular presentation 2010</vt:lpstr>
      <vt:lpstr>2_EY regular presentation 2010</vt:lpstr>
      <vt:lpstr>PowerPoint Presentation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Baid</dc:creator>
  <cp:lastModifiedBy>new</cp:lastModifiedBy>
  <cp:revision>32</cp:revision>
  <dcterms:created xsi:type="dcterms:W3CDTF">2018-01-09T10:47:00Z</dcterms:created>
  <dcterms:modified xsi:type="dcterms:W3CDTF">2024-06-12T04:21:29Z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0x01010077ABE587BC3D2248B2B368296FFBF400</vt:lpwstr>
  </property>
  <property fmtid="{D5CDD505-2E9C-101B-9397-08002B2CF9AE}" pid="3" name="ICV">
    <vt:lpwstr>F180C34D49D646099FAA74815ABC9CB0</vt:lpwstr>
  </property>
  <property fmtid="{D5CDD505-2E9C-101B-9397-08002B2CF9AE}" pid="4" name="KSOProductBuildVer">
    <vt:lpwstr>1033-11.2.0.10258</vt:lpwstr>
  </property>
</Properties>
</file>