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sldx" ContentType="application/vnd.openxmlformats-officedocument.presentationml.slide"/>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7" r:id="rId3"/>
    <p:sldId id="264" r:id="rId4"/>
    <p:sldId id="265" r:id="rId5"/>
    <p:sldId id="257" r:id="rId6"/>
    <p:sldId id="259" r:id="rId7"/>
    <p:sldId id="260" r:id="rId8"/>
    <p:sldId id="261" r:id="rId9"/>
    <p:sldId id="262" r:id="rId10"/>
    <p:sldId id="266" r:id="rId11"/>
    <p:sldId id="271" r:id="rId12"/>
    <p:sldId id="268" r:id="rId13"/>
    <p:sldId id="272" r:id="rId14"/>
    <p:sldId id="273" r:id="rId15"/>
    <p:sldId id="269" r:id="rId16"/>
    <p:sldId id="275" r:id="rId17"/>
    <p:sldId id="276" r:id="rId18"/>
    <p:sldId id="258" r:id="rId19"/>
    <p:sldId id="270" r:id="rId20"/>
    <p:sldId id="274"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User</a:t>
            </a:r>
            <a:r>
              <a:rPr lang="en-US" baseline="0" dirty="0" smtClean="0"/>
              <a:t> Satisfaction Level</a:t>
            </a:r>
            <a:endParaRPr lang="en-US" dirty="0"/>
          </a:p>
        </c:rich>
      </c:tx>
      <c:layout>
        <c:manualLayout>
          <c:xMode val="edge"/>
          <c:yMode val="edge"/>
          <c:x val="0.25360635954988386"/>
          <c:y val="4.9450549450549504E-2"/>
        </c:manualLayout>
      </c:layout>
      <c:spPr>
        <a:ln>
          <a:prstDash val="sysDash"/>
        </a:ln>
      </c:spPr>
    </c:title>
    <c:view3D>
      <c:rotX val="30"/>
      <c:perspective val="30"/>
    </c:view3D>
    <c:plotArea>
      <c:layout/>
      <c:pie3DChart>
        <c:varyColors val="1"/>
        <c:ser>
          <c:idx val="0"/>
          <c:order val="0"/>
          <c:tx>
            <c:strRef>
              <c:f>Sheet1!$B$1</c:f>
              <c:strCache>
                <c:ptCount val="1"/>
                <c:pt idx="0">
                  <c:v>Sales</c:v>
                </c:pt>
              </c:strCache>
            </c:strRef>
          </c:tx>
          <c:dLbls>
            <c:dLblPos val="inEnd"/>
            <c:showPercent val="1"/>
          </c:dLbls>
          <c:cat>
            <c:strRef>
              <c:f>Sheet1!$A$2:$A$5</c:f>
              <c:strCache>
                <c:ptCount val="2"/>
                <c:pt idx="0">
                  <c:v>Satisfied </c:v>
                </c:pt>
                <c:pt idx="1">
                  <c:v>Dissatisfied</c:v>
                </c:pt>
              </c:strCache>
            </c:strRef>
          </c:cat>
          <c:val>
            <c:numRef>
              <c:f>Sheet1!$B$2:$B$5</c:f>
              <c:numCache>
                <c:formatCode>General</c:formatCode>
                <c:ptCount val="4"/>
                <c:pt idx="0">
                  <c:v>9.5</c:v>
                </c:pt>
                <c:pt idx="1">
                  <c:v>0.5</c:v>
                </c:pt>
              </c:numCache>
            </c:numRef>
          </c:val>
        </c:ser>
      </c:pie3DChart>
    </c:plotArea>
    <c:legend>
      <c:legendPos val="r"/>
      <c:legendEntry>
        <c:idx val="2"/>
        <c:delete val="1"/>
      </c:legendEntry>
      <c:legendEntry>
        <c:idx val="3"/>
        <c:delete val="1"/>
      </c:legendEntry>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4/26/2012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PowerPoint_Slide1.sl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772400" cy="1698625"/>
          </a:xfrm>
        </p:spPr>
        <p:txBody>
          <a:bodyPr>
            <a:normAutofit fontScale="90000"/>
          </a:bodyPr>
          <a:lstStyle/>
          <a:p>
            <a:pPr algn="ctr"/>
            <a:r>
              <a:rPr lang="en-US" b="1" dirty="0" smtClean="0"/>
              <a:t>Information Enhanced Handheld Navigation Tool</a:t>
            </a:r>
            <a:r>
              <a:rPr lang="en-US" dirty="0"/>
              <a:t/>
            </a:r>
            <a:br>
              <a:rPr lang="en-US" dirty="0"/>
            </a:br>
            <a:r>
              <a:rPr lang="en-US" dirty="0" smtClean="0"/>
              <a:t>         			</a:t>
            </a:r>
            <a:r>
              <a:rPr lang="en-US" sz="1600" dirty="0" smtClean="0">
                <a:effectLst>
                  <a:outerShdw blurRad="38100" dist="38100" dir="2700000" algn="tl">
                    <a:srgbClr val="C0C0C0"/>
                  </a:outerShdw>
                </a:effectLst>
              </a:rPr>
              <a:t>-</a:t>
            </a:r>
            <a:r>
              <a:rPr lang="en-US" sz="1600" dirty="0">
                <a:effectLst>
                  <a:outerShdw blurRad="38100" dist="38100" dir="2700000" algn="tl">
                    <a:srgbClr val="C0C0C0"/>
                  </a:outerShdw>
                </a:effectLst>
              </a:rPr>
              <a:t>AN AUGMENTED REALITY APPLICATION </a:t>
            </a:r>
            <a:endParaRPr lang="en-IN" sz="1600" dirty="0">
              <a:effectLst>
                <a:outerShdw blurRad="38100" dist="38100" dir="2700000" algn="tl">
                  <a:srgbClr val="C0C0C0"/>
                </a:outerShdw>
              </a:effectLst>
            </a:endParaRPr>
          </a:p>
        </p:txBody>
      </p:sp>
      <p:sp>
        <p:nvSpPr>
          <p:cNvPr id="4" name="TextBox 3"/>
          <p:cNvSpPr txBox="1"/>
          <p:nvPr/>
        </p:nvSpPr>
        <p:spPr>
          <a:xfrm>
            <a:off x="1066800" y="3733800"/>
            <a:ext cx="3871664" cy="2246769"/>
          </a:xfrm>
          <a:prstGeom prst="rect">
            <a:avLst/>
          </a:prstGeom>
          <a:noFill/>
        </p:spPr>
        <p:txBody>
          <a:bodyPr wrap="square" rtlCol="0">
            <a:spAutoFit/>
          </a:bodyPr>
          <a:lstStyle/>
          <a:p>
            <a:pPr algn="ctr"/>
            <a:r>
              <a:rPr lang="en-US" sz="2000" dirty="0" smtClean="0">
                <a:effectLst>
                  <a:outerShdw blurRad="38100" dist="38100" dir="2700000" algn="tl">
                    <a:srgbClr val="C0C0C0"/>
                  </a:outerShdw>
                </a:effectLst>
              </a:rPr>
              <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                  </a:t>
            </a:r>
            <a:r>
              <a:rPr lang="en-US" sz="2000" u="sng" dirty="0" smtClean="0">
                <a:effectLst>
                  <a:outerShdw blurRad="38100" dist="38100" dir="2700000" algn="tl">
                    <a:srgbClr val="C0C0C0"/>
                  </a:outerShdw>
                </a:effectLst>
              </a:rPr>
              <a:t>STUDENTS</a:t>
            </a:r>
            <a:r>
              <a:rPr lang="en-US" sz="2000" dirty="0" smtClean="0">
                <a:effectLst>
                  <a:outerShdw blurRad="38100" dist="38100" dir="2700000" algn="tl">
                    <a:srgbClr val="C0C0C0"/>
                  </a:outerShdw>
                </a:effectLst>
              </a:rPr>
              <a:t>		</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      	 </a:t>
            </a:r>
          </a:p>
          <a:p>
            <a:pPr algn="ctr"/>
            <a:r>
              <a:rPr lang="en-US" sz="2000" dirty="0" smtClean="0">
                <a:effectLst>
                  <a:outerShdw blurRad="38100" dist="38100" dir="2700000" algn="tl">
                    <a:srgbClr val="C0C0C0"/>
                  </a:outerShdw>
                </a:effectLst>
              </a:rPr>
              <a:t> PRAVEEN. N        (40408104084) </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SARAVANAN. C   (40408104102) </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SRINIVASAN.  V    (40408104115) </a:t>
            </a:r>
            <a:br>
              <a:rPr lang="en-US" sz="2000" dirty="0" smtClean="0">
                <a:effectLst>
                  <a:outerShdw blurRad="38100" dist="38100" dir="2700000" algn="tl">
                    <a:srgbClr val="C0C0C0"/>
                  </a:outerShdw>
                </a:effectLst>
              </a:rPr>
            </a:br>
            <a:endParaRPr lang="en-US" sz="2000" dirty="0"/>
          </a:p>
        </p:txBody>
      </p:sp>
      <p:sp>
        <p:nvSpPr>
          <p:cNvPr id="5" name="TextBox 4"/>
          <p:cNvSpPr txBox="1"/>
          <p:nvPr/>
        </p:nvSpPr>
        <p:spPr>
          <a:xfrm>
            <a:off x="5029200" y="3690878"/>
            <a:ext cx="3816424" cy="2862322"/>
          </a:xfrm>
          <a:prstGeom prst="rect">
            <a:avLst/>
          </a:prstGeom>
          <a:noFill/>
        </p:spPr>
        <p:txBody>
          <a:bodyPr wrap="square" rtlCol="0">
            <a:spAutoFit/>
          </a:bodyPr>
          <a:lstStyle/>
          <a:p>
            <a:pPr algn="ctr"/>
            <a:r>
              <a:rPr lang="en-US" sz="2000" dirty="0" smtClean="0">
                <a:effectLst>
                  <a:outerShdw blurRad="38100" dist="38100" dir="2700000" algn="tl">
                    <a:srgbClr val="C0C0C0"/>
                  </a:outerShdw>
                </a:effectLst>
              </a:rPr>
              <a:t>			</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   </a:t>
            </a:r>
            <a:r>
              <a:rPr lang="en-US" sz="2000" u="sng" dirty="0" smtClean="0">
                <a:effectLst>
                  <a:outerShdw blurRad="38100" dist="38100" dir="2700000" algn="tl">
                    <a:srgbClr val="C0C0C0"/>
                  </a:outerShdw>
                </a:effectLst>
              </a:rPr>
              <a:t>GUIDE</a:t>
            </a:r>
          </a:p>
          <a:p>
            <a:pPr algn="ctr"/>
            <a:endParaRPr lang="en-US" sz="2000" u="sng" dirty="0" smtClean="0">
              <a:effectLst>
                <a:outerShdw blurRad="38100" dist="38100" dir="2700000" algn="tl">
                  <a:srgbClr val="C0C0C0"/>
                </a:outerShdw>
              </a:effectLst>
            </a:endParaRPr>
          </a:p>
          <a:p>
            <a:pPr algn="ctr">
              <a:defRPr/>
            </a:pPr>
            <a:r>
              <a:rPr lang="en-US" sz="2000" dirty="0" smtClean="0">
                <a:effectLst>
                  <a:outerShdw blurRad="38100" dist="38100" dir="2700000" algn="tl">
                    <a:srgbClr val="C0C0C0"/>
                  </a:outerShdw>
                </a:effectLst>
              </a:rPr>
              <a:t>S.ARANGANATHAN  M.E.</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Assistant Professor (Senior Grade)</a:t>
            </a:r>
            <a:br>
              <a:rPr lang="en-US" sz="2000" dirty="0" smtClean="0">
                <a:effectLst>
                  <a:outerShdw blurRad="38100" dist="38100" dir="2700000" algn="tl">
                    <a:srgbClr val="C0C0C0"/>
                  </a:outerShdw>
                </a:effectLst>
              </a:rPr>
            </a:br>
            <a:r>
              <a:rPr lang="en-US" sz="2000" dirty="0" smtClean="0">
                <a:effectLst>
                  <a:outerShdw blurRad="38100" dist="38100" dir="2700000" algn="tl">
                    <a:srgbClr val="C0C0C0"/>
                  </a:outerShdw>
                </a:effectLst>
              </a:rPr>
              <a:t>Department of Computer Science and Engineering</a:t>
            </a:r>
          </a:p>
          <a:p>
            <a:pPr algn="ctr">
              <a:defRPr/>
            </a:pPr>
            <a:r>
              <a:rPr lang="en-US" sz="2000" dirty="0" smtClean="0">
                <a:effectLst>
                  <a:outerShdw blurRad="38100" dist="38100" dir="2700000" algn="tl">
                    <a:srgbClr val="C0C0C0"/>
                  </a:outerShdw>
                </a:effectLst>
              </a:rPr>
              <a:t>BSA Crescent Engineering College</a:t>
            </a:r>
            <a:br>
              <a:rPr lang="en-US" sz="2000" dirty="0" smtClean="0">
                <a:effectLst>
                  <a:outerShdw blurRad="38100" dist="38100" dir="2700000" algn="tl">
                    <a:srgbClr val="C0C0C0"/>
                  </a:outerShdw>
                </a:effectLst>
              </a:rPr>
            </a:br>
            <a:endParaRPr lang="en-US" sz="20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Sandy\Downloads\Capture.PNG"/>
          <p:cNvPicPr>
            <a:picLocks noChangeAspect="1" noChangeArrowheads="1"/>
          </p:cNvPicPr>
          <p:nvPr/>
        </p:nvPicPr>
        <p:blipFill>
          <a:blip r:embed="rId2" cstate="print"/>
          <a:srcRect/>
          <a:stretch>
            <a:fillRect/>
          </a:stretch>
        </p:blipFill>
        <p:spPr bwMode="auto">
          <a:xfrm>
            <a:off x="2743200" y="1131784"/>
            <a:ext cx="4343400" cy="5589096"/>
          </a:xfrm>
          <a:prstGeom prst="rect">
            <a:avLst/>
          </a:prstGeom>
          <a:noFill/>
        </p:spPr>
      </p:pic>
      <p:sp>
        <p:nvSpPr>
          <p:cNvPr id="2" name="Title 1"/>
          <p:cNvSpPr>
            <a:spLocks noGrp="1"/>
          </p:cNvSpPr>
          <p:nvPr>
            <p:ph type="title"/>
          </p:nvPr>
        </p:nvSpPr>
        <p:spPr/>
        <p:txBody>
          <a:bodyPr/>
          <a:lstStyle/>
          <a:p>
            <a:r>
              <a:rPr lang="en-US" dirty="0" smtClean="0"/>
              <a:t>Data Flow Diagram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and Software requirements</a:t>
            </a:r>
            <a:endParaRPr lang="en-US" dirty="0"/>
          </a:p>
        </p:txBody>
      </p:sp>
      <p:graphicFrame>
        <p:nvGraphicFramePr>
          <p:cNvPr id="4" name="Content Placeholder 3"/>
          <p:cNvGraphicFramePr>
            <a:graphicFrameLocks noGrp="1"/>
          </p:cNvGraphicFramePr>
          <p:nvPr>
            <p:ph idx="1"/>
          </p:nvPr>
        </p:nvGraphicFramePr>
        <p:xfrm>
          <a:off x="1295400" y="2438400"/>
          <a:ext cx="3657600" cy="1336430"/>
        </p:xfrm>
        <a:graphic>
          <a:graphicData uri="http://schemas.openxmlformats.org/drawingml/2006/table">
            <a:tbl>
              <a:tblPr firstRow="1" bandRow="1">
                <a:tableStyleId>{5C22544A-7EE6-4342-B048-85BDC9FD1C3A}</a:tableStyleId>
              </a:tblPr>
              <a:tblGrid>
                <a:gridCol w="1634247"/>
                <a:gridCol w="2023353"/>
              </a:tblGrid>
              <a:tr h="422031">
                <a:tc>
                  <a:txBody>
                    <a:bodyPr/>
                    <a:lstStyle/>
                    <a:p>
                      <a:r>
                        <a:rPr lang="en-US" sz="1600" dirty="0" smtClean="0"/>
                        <a:t>Hardware</a:t>
                      </a:r>
                      <a:endParaRPr lang="en-US" sz="1600" dirty="0"/>
                    </a:p>
                  </a:txBody>
                  <a:tcPr marL="84406" marR="84406" marT="42203" marB="42203"/>
                </a:tc>
                <a:tc>
                  <a:txBody>
                    <a:bodyPr/>
                    <a:lstStyle/>
                    <a:p>
                      <a:r>
                        <a:rPr lang="en-US" sz="1600" dirty="0" smtClean="0"/>
                        <a:t>Specification</a:t>
                      </a:r>
                      <a:endParaRPr lang="en-US" sz="1600" dirty="0"/>
                    </a:p>
                  </a:txBody>
                  <a:tcPr marL="84406" marR="84406" marT="42203" marB="42203"/>
                </a:tc>
              </a:tr>
              <a:tr h="422031">
                <a:tc>
                  <a:txBody>
                    <a:bodyPr/>
                    <a:lstStyle/>
                    <a:p>
                      <a:r>
                        <a:rPr lang="en-US" sz="1600" dirty="0" smtClean="0"/>
                        <a:t>Processor</a:t>
                      </a:r>
                      <a:endParaRPr lang="en-US" sz="1600" dirty="0"/>
                    </a:p>
                  </a:txBody>
                  <a:tcPr marL="84406" marR="84406" marT="42203" marB="42203"/>
                </a:tc>
                <a:tc>
                  <a:txBody>
                    <a:bodyPr/>
                    <a:lstStyle/>
                    <a:p>
                      <a:r>
                        <a:rPr lang="en-US" sz="1600" dirty="0" smtClean="0"/>
                        <a:t>Pentium</a:t>
                      </a:r>
                      <a:r>
                        <a:rPr lang="en-US" sz="1600" baseline="0" dirty="0" smtClean="0"/>
                        <a:t> IV 2.6 GHz</a:t>
                      </a:r>
                      <a:endParaRPr lang="en-US" sz="1600" dirty="0"/>
                    </a:p>
                  </a:txBody>
                  <a:tcPr marL="84406" marR="84406" marT="42203" marB="42203"/>
                </a:tc>
              </a:tr>
              <a:tr h="492368">
                <a:tc>
                  <a:txBody>
                    <a:bodyPr/>
                    <a:lstStyle/>
                    <a:p>
                      <a:r>
                        <a:rPr lang="en-US" sz="1600" dirty="0" smtClean="0"/>
                        <a:t>RAM </a:t>
                      </a:r>
                      <a:endParaRPr lang="en-US" sz="1600" dirty="0"/>
                    </a:p>
                  </a:txBody>
                  <a:tcPr marL="84406" marR="84406" marT="42203" marB="42203"/>
                </a:tc>
                <a:tc>
                  <a:txBody>
                    <a:bodyPr/>
                    <a:lstStyle/>
                    <a:p>
                      <a:r>
                        <a:rPr lang="en-US" sz="1600" dirty="0" smtClean="0"/>
                        <a:t>1 GB</a:t>
                      </a:r>
                      <a:endParaRPr lang="en-US" sz="1600" dirty="0"/>
                    </a:p>
                  </a:txBody>
                  <a:tcPr marL="84406" marR="84406" marT="42203" marB="42203"/>
                </a:tc>
              </a:tr>
            </a:tbl>
          </a:graphicData>
        </a:graphic>
      </p:graphicFrame>
      <p:graphicFrame>
        <p:nvGraphicFramePr>
          <p:cNvPr id="5" name="Table 4"/>
          <p:cNvGraphicFramePr>
            <a:graphicFrameLocks noGrp="1"/>
          </p:cNvGraphicFramePr>
          <p:nvPr/>
        </p:nvGraphicFramePr>
        <p:xfrm>
          <a:off x="5257800" y="2438400"/>
          <a:ext cx="3657599" cy="1519310"/>
        </p:xfrm>
        <a:graphic>
          <a:graphicData uri="http://schemas.openxmlformats.org/drawingml/2006/table">
            <a:tbl>
              <a:tblPr firstRow="1" bandRow="1">
                <a:tableStyleId>{5C22544A-7EE6-4342-B048-85BDC9FD1C3A}</a:tableStyleId>
              </a:tblPr>
              <a:tblGrid>
                <a:gridCol w="1969476"/>
                <a:gridCol w="1688123"/>
              </a:tblGrid>
              <a:tr h="590843">
                <a:tc>
                  <a:txBody>
                    <a:bodyPr/>
                    <a:lstStyle/>
                    <a:p>
                      <a:r>
                        <a:rPr lang="en-US" sz="1550" dirty="0" smtClean="0"/>
                        <a:t>Hardware/</a:t>
                      </a:r>
                    </a:p>
                    <a:p>
                      <a:r>
                        <a:rPr lang="en-US" sz="1550" dirty="0" smtClean="0"/>
                        <a:t>Software</a:t>
                      </a:r>
                      <a:r>
                        <a:rPr lang="en-US" sz="1550" baseline="0" dirty="0" smtClean="0"/>
                        <a:t> </a:t>
                      </a:r>
                      <a:endParaRPr lang="en-US" sz="1550" dirty="0"/>
                    </a:p>
                  </a:txBody>
                  <a:tcPr marL="84406" marR="84406" marT="42203" marB="42203"/>
                </a:tc>
                <a:tc>
                  <a:txBody>
                    <a:bodyPr/>
                    <a:lstStyle/>
                    <a:p>
                      <a:r>
                        <a:rPr lang="en-US" sz="1600" dirty="0" smtClean="0"/>
                        <a:t>Specification</a:t>
                      </a:r>
                      <a:endParaRPr lang="en-US" sz="1600" dirty="0"/>
                    </a:p>
                  </a:txBody>
                  <a:tcPr marL="84406" marR="84406" marT="42203" marB="42203"/>
                </a:tc>
              </a:tr>
              <a:tr h="337624">
                <a:tc>
                  <a:txBody>
                    <a:bodyPr/>
                    <a:lstStyle/>
                    <a:p>
                      <a:r>
                        <a:rPr lang="en-US" sz="1600" dirty="0" smtClean="0"/>
                        <a:t>Form Factor</a:t>
                      </a:r>
                      <a:endParaRPr lang="en-US" sz="1600" dirty="0"/>
                    </a:p>
                  </a:txBody>
                  <a:tcPr marL="84406" marR="84406" marT="42203" marB="42203"/>
                </a:tc>
                <a:tc>
                  <a:txBody>
                    <a:bodyPr/>
                    <a:lstStyle/>
                    <a:p>
                      <a:r>
                        <a:rPr lang="en-US" sz="1600" dirty="0" smtClean="0"/>
                        <a:t>Any</a:t>
                      </a:r>
                      <a:endParaRPr lang="en-US" sz="1600" dirty="0"/>
                    </a:p>
                  </a:txBody>
                  <a:tcPr marL="84406" marR="84406" marT="42203" marB="42203"/>
                </a:tc>
              </a:tr>
              <a:tr h="590843">
                <a:tc>
                  <a:txBody>
                    <a:bodyPr/>
                    <a:lstStyle/>
                    <a:p>
                      <a:r>
                        <a:rPr lang="en-US" sz="1600" dirty="0" smtClean="0"/>
                        <a:t>Operating System</a:t>
                      </a:r>
                      <a:endParaRPr lang="en-US" sz="1600" dirty="0"/>
                    </a:p>
                  </a:txBody>
                  <a:tcPr marL="84406" marR="84406" marT="42203" marB="42203"/>
                </a:tc>
                <a:tc>
                  <a:txBody>
                    <a:bodyPr/>
                    <a:lstStyle/>
                    <a:p>
                      <a:r>
                        <a:rPr lang="en-US" sz="1600" dirty="0" smtClean="0"/>
                        <a:t>Android 2.3.3 or more</a:t>
                      </a:r>
                      <a:endParaRPr lang="en-US" sz="1600" dirty="0"/>
                    </a:p>
                  </a:txBody>
                  <a:tcPr marL="84406" marR="84406" marT="42203" marB="42203"/>
                </a:tc>
              </a:tr>
            </a:tbl>
          </a:graphicData>
        </a:graphic>
      </p:graphicFrame>
      <p:sp>
        <p:nvSpPr>
          <p:cNvPr id="6" name="TextBox 5"/>
          <p:cNvSpPr txBox="1"/>
          <p:nvPr/>
        </p:nvSpPr>
        <p:spPr>
          <a:xfrm>
            <a:off x="1761226" y="1666340"/>
            <a:ext cx="762000" cy="584775"/>
          </a:xfrm>
          <a:prstGeom prst="rect">
            <a:avLst/>
          </a:prstGeom>
          <a:noFill/>
        </p:spPr>
        <p:txBody>
          <a:bodyPr wrap="square" rtlCol="0">
            <a:spAutoFit/>
          </a:bodyPr>
          <a:lstStyle/>
          <a:p>
            <a:r>
              <a:rPr lang="en-US" sz="3200" dirty="0" smtClean="0"/>
              <a:t>PC</a:t>
            </a:r>
            <a:endParaRPr lang="en-US" dirty="0"/>
          </a:p>
        </p:txBody>
      </p:sp>
      <p:sp>
        <p:nvSpPr>
          <p:cNvPr id="7" name="TextBox 6"/>
          <p:cNvSpPr txBox="1"/>
          <p:nvPr/>
        </p:nvSpPr>
        <p:spPr>
          <a:xfrm>
            <a:off x="6096000" y="1683592"/>
            <a:ext cx="1828800" cy="584775"/>
          </a:xfrm>
          <a:prstGeom prst="rect">
            <a:avLst/>
          </a:prstGeom>
          <a:noFill/>
        </p:spPr>
        <p:txBody>
          <a:bodyPr wrap="square" rtlCol="0">
            <a:spAutoFit/>
          </a:bodyPr>
          <a:lstStyle/>
          <a:p>
            <a:r>
              <a:rPr lang="en-US" sz="3200" dirty="0" smtClean="0"/>
              <a:t>Mobile</a:t>
            </a:r>
            <a:endParaRPr lang="en-US" sz="3200" dirty="0"/>
          </a:p>
        </p:txBody>
      </p:sp>
      <p:graphicFrame>
        <p:nvGraphicFramePr>
          <p:cNvPr id="8" name="Table 7"/>
          <p:cNvGraphicFramePr>
            <a:graphicFrameLocks noGrp="1"/>
          </p:cNvGraphicFramePr>
          <p:nvPr/>
        </p:nvGraphicFramePr>
        <p:xfrm>
          <a:off x="1295400" y="4191000"/>
          <a:ext cx="3657601" cy="2363372"/>
        </p:xfrm>
        <a:graphic>
          <a:graphicData uri="http://schemas.openxmlformats.org/drawingml/2006/table">
            <a:tbl>
              <a:tblPr firstRow="1" bandRow="1">
                <a:tableStyleId>{5C22544A-7EE6-4342-B048-85BDC9FD1C3A}</a:tableStyleId>
              </a:tblPr>
              <a:tblGrid>
                <a:gridCol w="1617785"/>
                <a:gridCol w="2039816"/>
              </a:tblGrid>
              <a:tr h="337624">
                <a:tc>
                  <a:txBody>
                    <a:bodyPr/>
                    <a:lstStyle/>
                    <a:p>
                      <a:r>
                        <a:rPr lang="en-US" sz="1600" dirty="0" smtClean="0"/>
                        <a:t>Software</a:t>
                      </a:r>
                      <a:endParaRPr lang="en-US" sz="1600" dirty="0"/>
                    </a:p>
                  </a:txBody>
                  <a:tcPr marL="84406" marR="84406" marT="42203" marB="42203"/>
                </a:tc>
                <a:tc>
                  <a:txBody>
                    <a:bodyPr/>
                    <a:lstStyle/>
                    <a:p>
                      <a:r>
                        <a:rPr lang="en-US" sz="1600" dirty="0" smtClean="0"/>
                        <a:t>Specification</a:t>
                      </a:r>
                      <a:endParaRPr lang="en-US" sz="1600" dirty="0"/>
                    </a:p>
                  </a:txBody>
                  <a:tcPr marL="84406" marR="84406" marT="42203" marB="42203"/>
                </a:tc>
              </a:tr>
              <a:tr h="590843">
                <a:tc>
                  <a:txBody>
                    <a:bodyPr/>
                    <a:lstStyle/>
                    <a:p>
                      <a:r>
                        <a:rPr lang="en-US" sz="1600" dirty="0" smtClean="0"/>
                        <a:t>Operating</a:t>
                      </a:r>
                      <a:r>
                        <a:rPr lang="en-US" sz="1600" baseline="0" dirty="0" smtClean="0"/>
                        <a:t> System</a:t>
                      </a:r>
                      <a:endParaRPr lang="en-US" sz="1600" dirty="0"/>
                    </a:p>
                  </a:txBody>
                  <a:tcPr marL="84406" marR="84406" marT="42203" marB="42203"/>
                </a:tc>
                <a:tc>
                  <a:txBody>
                    <a:bodyPr/>
                    <a:lstStyle/>
                    <a:p>
                      <a:r>
                        <a:rPr lang="en-US" sz="1600" dirty="0" smtClean="0"/>
                        <a:t>Windows XP or later</a:t>
                      </a:r>
                      <a:endParaRPr lang="en-US" sz="1600" dirty="0"/>
                    </a:p>
                  </a:txBody>
                  <a:tcPr marL="84406" marR="84406" marT="42203" marB="42203"/>
                </a:tc>
              </a:tr>
              <a:tr h="590843">
                <a:tc>
                  <a:txBody>
                    <a:bodyPr/>
                    <a:lstStyle/>
                    <a:p>
                      <a:r>
                        <a:rPr lang="en-US" sz="1600" dirty="0" smtClean="0"/>
                        <a:t>Development </a:t>
                      </a:r>
                      <a:endParaRPr lang="en-US" sz="1600" dirty="0"/>
                    </a:p>
                  </a:txBody>
                  <a:tcPr marL="84406" marR="84406" marT="42203" marB="42203"/>
                </a:tc>
                <a:tc>
                  <a:txBody>
                    <a:bodyPr/>
                    <a:lstStyle/>
                    <a:p>
                      <a:r>
                        <a:rPr lang="en-US" sz="1600" dirty="0" smtClean="0"/>
                        <a:t>Eclipse 3.6.2 or higher</a:t>
                      </a:r>
                      <a:endParaRPr lang="en-US" sz="1600" dirty="0"/>
                    </a:p>
                  </a:txBody>
                  <a:tcPr marL="84406" marR="84406" marT="42203" marB="42203"/>
                </a:tc>
              </a:tr>
              <a:tr h="844062">
                <a:tc>
                  <a:txBody>
                    <a:bodyPr/>
                    <a:lstStyle/>
                    <a:p>
                      <a:r>
                        <a:rPr lang="en-US" sz="1600" dirty="0" smtClean="0"/>
                        <a:t>SDK</a:t>
                      </a:r>
                      <a:endParaRPr lang="en-US" sz="1600" dirty="0"/>
                    </a:p>
                  </a:txBody>
                  <a:tcPr marL="84406" marR="84406" marT="42203" marB="42203"/>
                </a:tc>
                <a:tc>
                  <a:txBody>
                    <a:bodyPr/>
                    <a:lstStyle/>
                    <a:p>
                      <a:r>
                        <a:rPr lang="en-US" sz="1600" dirty="0" smtClean="0"/>
                        <a:t>Android SDK,</a:t>
                      </a:r>
                      <a:r>
                        <a:rPr lang="en-US" sz="1600" baseline="0" dirty="0" smtClean="0"/>
                        <a:t> Platform 2.3.3 or more</a:t>
                      </a:r>
                      <a:endParaRPr lang="en-US" sz="1600" dirty="0" smtClean="0"/>
                    </a:p>
                  </a:txBody>
                  <a:tcPr marL="84406" marR="84406" marT="42203" marB="4220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IN" dirty="0"/>
          </a:p>
        </p:txBody>
      </p:sp>
      <p:pic>
        <p:nvPicPr>
          <p:cNvPr id="4" name="Content Placeholder 3" descr="C:\Users\Sandy\Desktop\sarvan\snapshots\1f.png"/>
          <p:cNvPicPr>
            <a:picLocks noGrp="1"/>
          </p:cNvPicPr>
          <p:nvPr>
            <p:ph idx="1"/>
          </p:nvPr>
        </p:nvPicPr>
        <p:blipFill>
          <a:blip r:embed="rId2" cstate="print"/>
          <a:stretch>
            <a:fillRect/>
          </a:stretch>
        </p:blipFill>
        <p:spPr bwMode="auto">
          <a:xfrm>
            <a:off x="3124200" y="1447800"/>
            <a:ext cx="4267200" cy="2514600"/>
          </a:xfrm>
          <a:prstGeom prst="rect">
            <a:avLst/>
          </a:prstGeom>
          <a:noFill/>
          <a:ln w="9525">
            <a:noFill/>
            <a:miter lim="800000"/>
            <a:headEnd/>
            <a:tailEnd/>
          </a:ln>
        </p:spPr>
      </p:pic>
      <p:pic>
        <p:nvPicPr>
          <p:cNvPr id="6" name="Picture 5" descr="C:\Users\Sandy\Desktop\sarvan\snapshots\2f.png"/>
          <p:cNvPicPr/>
          <p:nvPr/>
        </p:nvPicPr>
        <p:blipFill>
          <a:blip r:embed="rId3" cstate="print"/>
          <a:srcRect/>
          <a:stretch>
            <a:fillRect/>
          </a:stretch>
        </p:blipFill>
        <p:spPr bwMode="auto">
          <a:xfrm>
            <a:off x="990600" y="3657600"/>
            <a:ext cx="4267200" cy="2819399"/>
          </a:xfrm>
          <a:prstGeom prst="rect">
            <a:avLst/>
          </a:prstGeom>
          <a:noFill/>
          <a:ln w="9525">
            <a:noFill/>
            <a:miter lim="800000"/>
            <a:headEnd/>
            <a:tailEnd/>
          </a:ln>
        </p:spPr>
      </p:pic>
      <p:pic>
        <p:nvPicPr>
          <p:cNvPr id="7" name="Picture 6" descr="C:\Users\Sandy\Desktop\sarvan\snapshots\3f.png"/>
          <p:cNvPicPr/>
          <p:nvPr/>
        </p:nvPicPr>
        <p:blipFill>
          <a:blip r:embed="rId4" cstate="print"/>
          <a:srcRect/>
          <a:stretch>
            <a:fillRect/>
          </a:stretch>
        </p:blipFill>
        <p:spPr bwMode="auto">
          <a:xfrm>
            <a:off x="4953000" y="3657600"/>
            <a:ext cx="4252946"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bwMode="auto">
          <a:xfrm>
            <a:off x="2895600" y="1139488"/>
            <a:ext cx="4495800" cy="2743200"/>
          </a:xfrm>
          <a:prstGeom prst="rect">
            <a:avLst/>
          </a:prstGeom>
          <a:noFill/>
          <a:ln w="9525">
            <a:noFill/>
            <a:miter lim="800000"/>
            <a:headEnd/>
            <a:tailEnd/>
          </a:ln>
        </p:spPr>
      </p:pic>
      <p:pic>
        <p:nvPicPr>
          <p:cNvPr id="5" name="Picture 4" descr="C:\Users\Sandy\Desktop\sarvan\snapshots\latest\Modified Menu.png"/>
          <p:cNvPicPr/>
          <p:nvPr/>
        </p:nvPicPr>
        <p:blipFill>
          <a:blip r:embed="rId3" cstate="print"/>
          <a:srcRect/>
          <a:stretch>
            <a:fillRect/>
          </a:stretch>
        </p:blipFill>
        <p:spPr bwMode="auto">
          <a:xfrm>
            <a:off x="914400" y="3657600"/>
            <a:ext cx="4267200" cy="2895600"/>
          </a:xfrm>
          <a:prstGeom prst="rect">
            <a:avLst/>
          </a:prstGeom>
          <a:noFill/>
          <a:ln w="9525">
            <a:noFill/>
            <a:miter lim="800000"/>
            <a:headEnd/>
            <a:tailEnd/>
          </a:ln>
        </p:spPr>
      </p:pic>
      <p:pic>
        <p:nvPicPr>
          <p:cNvPr id="6" name="Picture 5" descr="C:\Users\Sandy\Desktop\sarvan\snapshots\help.png"/>
          <p:cNvPicPr/>
          <p:nvPr/>
        </p:nvPicPr>
        <p:blipFill>
          <a:blip r:embed="rId4" cstate="print"/>
          <a:srcRect/>
          <a:stretch>
            <a:fillRect/>
          </a:stretch>
        </p:blipFill>
        <p:spPr bwMode="auto">
          <a:xfrm>
            <a:off x="4876800" y="3665808"/>
            <a:ext cx="4267200" cy="2895600"/>
          </a:xfrm>
          <a:prstGeom prst="rect">
            <a:avLst/>
          </a:prstGeom>
          <a:noFill/>
          <a:ln w="9525">
            <a:noFill/>
            <a:miter lim="800000"/>
            <a:headEnd/>
            <a:tailEnd/>
          </a:ln>
        </p:spPr>
      </p:pic>
      <p:sp>
        <p:nvSpPr>
          <p:cNvPr id="7" name="Title 1"/>
          <p:cNvSpPr>
            <a:spLocks noGrp="1"/>
          </p:cNvSpPr>
          <p:nvPr>
            <p:ph type="title"/>
          </p:nvPr>
        </p:nvSpPr>
        <p:spPr>
          <a:xfrm>
            <a:off x="1435608" y="274638"/>
            <a:ext cx="7498080" cy="1143000"/>
          </a:xfrm>
        </p:spPr>
        <p:txBody>
          <a:bodyPr/>
          <a:lstStyle/>
          <a:p>
            <a:r>
              <a:rPr lang="en-US" dirty="0" smtClean="0"/>
              <a:t>User Interface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Sandy\Desktop\sarvan\snapshots\latest\Modified Menu.png"/>
          <p:cNvPicPr/>
          <p:nvPr/>
        </p:nvPicPr>
        <p:blipFill>
          <a:blip r:embed="rId2" cstate="print"/>
          <a:srcRect/>
          <a:stretch>
            <a:fillRect/>
          </a:stretch>
        </p:blipFill>
        <p:spPr bwMode="auto">
          <a:xfrm>
            <a:off x="2977631" y="1357709"/>
            <a:ext cx="4268799" cy="2604691"/>
          </a:xfrm>
          <a:prstGeom prst="rect">
            <a:avLst/>
          </a:prstGeom>
          <a:noFill/>
          <a:ln w="9525">
            <a:noFill/>
            <a:miter lim="800000"/>
            <a:headEnd/>
            <a:tailEnd/>
          </a:ln>
        </p:spPr>
      </p:pic>
      <p:pic>
        <p:nvPicPr>
          <p:cNvPr id="7" name="Picture 6" descr="C:\Users\Sandy\Desktop\sarvan\snapshots\radius2.png"/>
          <p:cNvPicPr/>
          <p:nvPr/>
        </p:nvPicPr>
        <p:blipFill>
          <a:blip r:embed="rId3" cstate="print"/>
          <a:srcRect/>
          <a:stretch>
            <a:fillRect/>
          </a:stretch>
        </p:blipFill>
        <p:spPr bwMode="auto">
          <a:xfrm>
            <a:off x="1009337" y="3733800"/>
            <a:ext cx="4333357" cy="2821747"/>
          </a:xfrm>
          <a:prstGeom prst="rect">
            <a:avLst/>
          </a:prstGeom>
          <a:noFill/>
          <a:ln w="9525">
            <a:noFill/>
            <a:miter lim="800000"/>
            <a:headEnd/>
            <a:tailEnd/>
          </a:ln>
        </p:spPr>
      </p:pic>
      <p:pic>
        <p:nvPicPr>
          <p:cNvPr id="8" name="Picture 7" descr="C:\Users\Sandy\Desktop\sarvan\snapshots\latest\angle menu.png"/>
          <p:cNvPicPr/>
          <p:nvPr/>
        </p:nvPicPr>
        <p:blipFill>
          <a:blip r:embed="rId4" cstate="print"/>
          <a:srcRect/>
          <a:stretch>
            <a:fillRect/>
          </a:stretch>
        </p:blipFill>
        <p:spPr bwMode="auto">
          <a:xfrm>
            <a:off x="5029200" y="3731452"/>
            <a:ext cx="4188652" cy="2821748"/>
          </a:xfrm>
          <a:prstGeom prst="rect">
            <a:avLst/>
          </a:prstGeom>
          <a:noFill/>
          <a:ln w="9525">
            <a:noFill/>
            <a:miter lim="800000"/>
            <a:headEnd/>
            <a:tailEnd/>
          </a:ln>
        </p:spPr>
      </p:pic>
      <p:sp>
        <p:nvSpPr>
          <p:cNvPr id="5" name="Title 1"/>
          <p:cNvSpPr>
            <a:spLocks noGrp="1"/>
          </p:cNvSpPr>
          <p:nvPr>
            <p:ph type="title"/>
          </p:nvPr>
        </p:nvSpPr>
        <p:spPr>
          <a:xfrm>
            <a:off x="1435608" y="274638"/>
            <a:ext cx="7498080" cy="1143000"/>
          </a:xfrm>
        </p:spPr>
        <p:txBody>
          <a:bodyPr/>
          <a:lstStyle/>
          <a:p>
            <a:r>
              <a:rPr lang="en-US" dirty="0" smtClean="0"/>
              <a:t>User Interface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a:xfrm>
            <a:off x="990600" y="1371600"/>
            <a:ext cx="7924800" cy="4830763"/>
          </a:xfrm>
        </p:spPr>
        <p:txBody>
          <a:bodyPr/>
          <a:lstStyle/>
          <a:p>
            <a:pPr>
              <a:spcAft>
                <a:spcPts val="1200"/>
              </a:spcAft>
            </a:pPr>
            <a:r>
              <a:rPr lang="en-US" dirty="0" smtClean="0"/>
              <a:t>Augmented Reality</a:t>
            </a:r>
          </a:p>
          <a:p>
            <a:pPr lvl="1" fontAlgn="base">
              <a:spcAft>
                <a:spcPts val="1200"/>
              </a:spcAft>
              <a:buClr>
                <a:schemeClr val="accent1"/>
              </a:buClr>
              <a:buSzPct val="80000"/>
            </a:pPr>
            <a:r>
              <a:rPr lang="en-US" sz="2200" dirty="0"/>
              <a:t>The markers are placed at the centre of the screen and there is no overlapping when the </a:t>
            </a:r>
            <a:r>
              <a:rPr lang="en-US" sz="2200" dirty="0" smtClean="0"/>
              <a:t>number </a:t>
            </a:r>
            <a:r>
              <a:rPr lang="en-US" sz="2200" dirty="0"/>
              <a:t>of markers </a:t>
            </a:r>
            <a:r>
              <a:rPr lang="en-US" sz="2200" dirty="0" smtClean="0"/>
              <a:t>increases.</a:t>
            </a:r>
          </a:p>
          <a:p>
            <a:pPr lvl="1" fontAlgn="base">
              <a:spcAft>
                <a:spcPct val="0"/>
              </a:spcAft>
              <a:buClr>
                <a:schemeClr val="accent1"/>
              </a:buClr>
              <a:buSzPct val="80000"/>
            </a:pPr>
            <a:r>
              <a:rPr lang="en-US" sz="2200" dirty="0"/>
              <a:t>The application was tested on various Android devices with different screen resolutions such as Sony Ericsson Xperia Arc, Sony Ericsson Xperia Mini, Samsung Galaxy Y and Samsung Galaxy Ace and augmented reality was found to be working smoothly.</a:t>
            </a:r>
            <a:endParaRPr lang="en-IN"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86600" cy="792162"/>
          </a:xfrm>
        </p:spPr>
        <p:txBody>
          <a:bodyPr>
            <a:normAutofit/>
          </a:bodyPr>
          <a:lstStyle/>
          <a:p>
            <a:pPr marL="365760" indent="-283464">
              <a:spcBef>
                <a:spcPts val="600"/>
              </a:spcBef>
              <a:spcAft>
                <a:spcPts val="1200"/>
              </a:spcAft>
              <a:buClr>
                <a:schemeClr val="accent1"/>
              </a:buClr>
              <a:buSzPct val="80000"/>
              <a:buFont typeface="Wingdings 2"/>
              <a:buChar char=""/>
            </a:pPr>
            <a:r>
              <a:rPr lang="en-US" sz="3200" dirty="0">
                <a:solidFill>
                  <a:schemeClr val="tx1"/>
                </a:solidFill>
                <a:latin typeface="+mn-lt"/>
                <a:ea typeface="+mn-ea"/>
                <a:cs typeface="+mn-cs"/>
              </a:rPr>
              <a:t>Localization</a:t>
            </a:r>
            <a:endParaRPr lang="en-IN" sz="3200" dirty="0">
              <a:solidFill>
                <a:schemeClr val="tx1"/>
              </a:solidFill>
              <a:latin typeface="+mn-lt"/>
              <a:ea typeface="+mn-ea"/>
              <a:cs typeface="+mn-cs"/>
            </a:endParaRPr>
          </a:p>
        </p:txBody>
      </p:sp>
      <p:pic>
        <p:nvPicPr>
          <p:cNvPr id="4" name="Content Placeholder 3" descr="C:\Users\Sandy\Desktop\sarvan\snapshots\latest\Picture1.png"/>
          <p:cNvPicPr>
            <a:picLocks noGrp="1"/>
          </p:cNvPicPr>
          <p:nvPr>
            <p:ph idx="1"/>
          </p:nvPr>
        </p:nvPicPr>
        <p:blipFill>
          <a:blip r:embed="rId2" cstate="print"/>
          <a:srcRect/>
          <a:stretch>
            <a:fillRect/>
          </a:stretch>
        </p:blipFill>
        <p:spPr bwMode="auto">
          <a:xfrm>
            <a:off x="1683886" y="1676400"/>
            <a:ext cx="6240914" cy="4724400"/>
          </a:xfrm>
          <a:prstGeom prst="rect">
            <a:avLst/>
          </a:prstGeom>
          <a:noFill/>
          <a:ln w="9525">
            <a:noFill/>
            <a:miter lim="800000"/>
            <a:headEnd/>
            <a:tailEnd/>
          </a:ln>
        </p:spPr>
      </p:pic>
      <p:sp>
        <p:nvSpPr>
          <p:cNvPr id="2052" name="Text Box 4"/>
          <p:cNvSpPr txBox="1">
            <a:spLocks noChangeArrowheads="1"/>
          </p:cNvSpPr>
          <p:nvPr/>
        </p:nvSpPr>
        <p:spPr bwMode="auto">
          <a:xfrm>
            <a:off x="1307068" y="2368060"/>
            <a:ext cx="369332" cy="2190750"/>
          </a:xfrm>
          <a:prstGeom prst="rect">
            <a:avLst/>
          </a:prstGeom>
          <a:noFill/>
          <a:ln w="9525">
            <a:noFill/>
            <a:miter lim="800000"/>
            <a:headEnd/>
            <a:tailEnd/>
          </a:ln>
        </p:spPr>
        <p:txBody>
          <a:bodyPr vert="vert270"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dirty="0" smtClean="0">
                <a:ln>
                  <a:noFill/>
                </a:ln>
                <a:solidFill>
                  <a:schemeClr val="tx1"/>
                </a:solidFill>
                <a:effectLst/>
                <a:latin typeface="Arial" pitchFamily="34" charset="0"/>
                <a:cs typeface="Arial" pitchFamily="34" charset="0"/>
              </a:rPr>
              <a:t>Time  in  seconds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90600"/>
            <a:ext cx="8229600" cy="5135563"/>
          </a:xfrm>
        </p:spPr>
        <p:txBody>
          <a:bodyPr/>
          <a:lstStyle/>
          <a:p>
            <a:r>
              <a:rPr lang="en-US" dirty="0" smtClean="0"/>
              <a:t>Interest Point Detection</a:t>
            </a:r>
            <a:endParaRPr lang="en-IN" dirty="0"/>
          </a:p>
        </p:txBody>
      </p:sp>
      <p:graphicFrame>
        <p:nvGraphicFramePr>
          <p:cNvPr id="4" name="Chart 3"/>
          <p:cNvGraphicFramePr/>
          <p:nvPr/>
        </p:nvGraphicFramePr>
        <p:xfrm>
          <a:off x="1600200" y="1828800"/>
          <a:ext cx="66294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it outshines existing system?</a:t>
            </a:r>
            <a:endParaRPr lang="en-IN" dirty="0"/>
          </a:p>
        </p:txBody>
      </p:sp>
      <p:sp>
        <p:nvSpPr>
          <p:cNvPr id="3" name="Content Placeholder 2"/>
          <p:cNvSpPr>
            <a:spLocks noGrp="1"/>
          </p:cNvSpPr>
          <p:nvPr>
            <p:ph idx="1"/>
          </p:nvPr>
        </p:nvSpPr>
        <p:spPr/>
        <p:txBody>
          <a:bodyPr>
            <a:normAutofit/>
          </a:bodyPr>
          <a:lstStyle/>
          <a:p>
            <a:pPr lvl="1" fontAlgn="base">
              <a:spcAft>
                <a:spcPts val="1200"/>
              </a:spcAft>
              <a:buClr>
                <a:schemeClr val="accent1"/>
              </a:buClr>
              <a:buSzPct val="80000"/>
            </a:pPr>
            <a:r>
              <a:rPr lang="en-US" sz="2200" dirty="0"/>
              <a:t>Ability to discriminate foreground and obscured buildings</a:t>
            </a:r>
            <a:r>
              <a:rPr lang="en-US" sz="2200" dirty="0" smtClean="0"/>
              <a:t>.</a:t>
            </a:r>
          </a:p>
          <a:p>
            <a:pPr lvl="1" fontAlgn="base">
              <a:spcAft>
                <a:spcPts val="1200"/>
              </a:spcAft>
              <a:buClr>
                <a:schemeClr val="accent1"/>
              </a:buClr>
              <a:buSzPct val="80000"/>
            </a:pPr>
            <a:endParaRPr lang="en-US" sz="2200" dirty="0"/>
          </a:p>
          <a:p>
            <a:pPr lvl="1" fontAlgn="base">
              <a:spcAft>
                <a:spcPts val="1200"/>
              </a:spcAft>
              <a:buClr>
                <a:schemeClr val="accent1"/>
              </a:buClr>
              <a:buSzPct val="80000"/>
            </a:pPr>
            <a:endParaRPr lang="en-US" sz="2200" dirty="0" smtClean="0"/>
          </a:p>
          <a:p>
            <a:pPr lvl="1" fontAlgn="base">
              <a:spcAft>
                <a:spcPts val="1200"/>
              </a:spcAft>
              <a:buClr>
                <a:schemeClr val="accent1"/>
              </a:buClr>
              <a:buSzPct val="80000"/>
            </a:pPr>
            <a:endParaRPr lang="en-US" sz="2200" dirty="0"/>
          </a:p>
          <a:p>
            <a:pPr lvl="1" fontAlgn="base">
              <a:spcAft>
                <a:spcPts val="1200"/>
              </a:spcAft>
              <a:buClr>
                <a:schemeClr val="accent1"/>
              </a:buClr>
              <a:buSzPct val="80000"/>
            </a:pPr>
            <a:endParaRPr lang="en-US" sz="2200" dirty="0" smtClean="0"/>
          </a:p>
          <a:p>
            <a:pPr lvl="1" fontAlgn="base">
              <a:spcAft>
                <a:spcPts val="1200"/>
              </a:spcAft>
              <a:buClr>
                <a:schemeClr val="accent1"/>
              </a:buClr>
              <a:buSzPct val="80000"/>
            </a:pPr>
            <a:endParaRPr lang="en-US" sz="2200" dirty="0"/>
          </a:p>
          <a:p>
            <a:pPr lvl="1" fontAlgn="base">
              <a:spcAft>
                <a:spcPts val="1200"/>
              </a:spcAft>
              <a:buClr>
                <a:schemeClr val="accent1"/>
              </a:buClr>
              <a:buSzPct val="80000"/>
            </a:pPr>
            <a:endParaRPr lang="en-US" sz="2200" dirty="0"/>
          </a:p>
          <a:p>
            <a:pPr lvl="1" fontAlgn="base">
              <a:spcAft>
                <a:spcPts val="1200"/>
              </a:spcAft>
              <a:buClr>
                <a:schemeClr val="accent1"/>
              </a:buClr>
              <a:buSzPct val="80000"/>
            </a:pPr>
            <a:r>
              <a:rPr lang="en-IN" sz="2200" dirty="0"/>
              <a:t>Performs computation on a mobile phone, instead of sending the data to a remote server.</a:t>
            </a:r>
          </a:p>
        </p:txBody>
      </p:sp>
      <p:pic>
        <p:nvPicPr>
          <p:cNvPr id="4" name="Picture 3" descr="C:\Users\Sandy\Desktop\sarvan\snapshots\latest\croped\phone with world PO ES.jpg"/>
          <p:cNvPicPr/>
          <p:nvPr/>
        </p:nvPicPr>
        <p:blipFill>
          <a:blip r:embed="rId2" cstate="print"/>
          <a:srcRect/>
          <a:stretch>
            <a:fillRect/>
          </a:stretch>
        </p:blipFill>
        <p:spPr bwMode="auto">
          <a:xfrm>
            <a:off x="1309468" y="2433737"/>
            <a:ext cx="3719732" cy="2138263"/>
          </a:xfrm>
          <a:prstGeom prst="rect">
            <a:avLst/>
          </a:prstGeom>
          <a:noFill/>
          <a:ln w="9525">
            <a:noFill/>
            <a:miter lim="800000"/>
            <a:headEnd/>
            <a:tailEnd/>
          </a:ln>
        </p:spPr>
      </p:pic>
      <p:pic>
        <p:nvPicPr>
          <p:cNvPr id="5" name="Picture 4" descr="C:\Users\Sandy\Desktop\sarvan\snapshots\latest\croped\phone with world ES.jpg"/>
          <p:cNvPicPr/>
          <p:nvPr/>
        </p:nvPicPr>
        <p:blipFill>
          <a:blip r:embed="rId3" cstate="print"/>
          <a:srcRect/>
          <a:stretch>
            <a:fillRect/>
          </a:stretch>
        </p:blipFill>
        <p:spPr bwMode="auto">
          <a:xfrm>
            <a:off x="5181600" y="2433426"/>
            <a:ext cx="3700917" cy="2146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IN" dirty="0"/>
          </a:p>
        </p:txBody>
      </p:sp>
      <p:sp>
        <p:nvSpPr>
          <p:cNvPr id="3" name="Content Placeholder 2"/>
          <p:cNvSpPr>
            <a:spLocks noGrp="1"/>
          </p:cNvSpPr>
          <p:nvPr>
            <p:ph idx="1"/>
          </p:nvPr>
        </p:nvSpPr>
        <p:spPr/>
        <p:txBody>
          <a:bodyPr/>
          <a:lstStyle/>
          <a:p>
            <a:pPr lvl="1" fontAlgn="base">
              <a:spcAft>
                <a:spcPts val="1200"/>
              </a:spcAft>
              <a:buClr>
                <a:schemeClr val="accent1"/>
              </a:buClr>
              <a:buSzPct val="80000"/>
            </a:pPr>
            <a:r>
              <a:rPr lang="en-US" sz="2200" dirty="0"/>
              <a:t>Adding a map to this application and enabling user to view and pull up information about buildings off campus can be a worthy extension to the project.</a:t>
            </a:r>
          </a:p>
          <a:p>
            <a:pPr lvl="1" fontAlgn="base">
              <a:spcAft>
                <a:spcPts val="1200"/>
              </a:spcAft>
              <a:buClr>
                <a:schemeClr val="accent1"/>
              </a:buClr>
              <a:buSzPct val="80000"/>
            </a:pPr>
            <a:r>
              <a:rPr lang="en-US" sz="2200" dirty="0"/>
              <a:t> This application can be developed for other leading mobile operating systems too.</a:t>
            </a:r>
            <a:endParaRPr lang="en-IN" sz="2200"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Reality(AR)</a:t>
            </a:r>
            <a:endParaRPr lang="en-IN" dirty="0"/>
          </a:p>
        </p:txBody>
      </p:sp>
      <p:sp>
        <p:nvSpPr>
          <p:cNvPr id="3" name="Content Placeholder 2"/>
          <p:cNvSpPr>
            <a:spLocks noGrp="1"/>
          </p:cNvSpPr>
          <p:nvPr>
            <p:ph idx="1"/>
          </p:nvPr>
        </p:nvSpPr>
        <p:spPr/>
        <p:txBody>
          <a:bodyPr>
            <a:normAutofit/>
          </a:bodyPr>
          <a:lstStyle/>
          <a:p>
            <a:pPr lvl="1" fontAlgn="base">
              <a:spcAft>
                <a:spcPts val="1200"/>
              </a:spcAft>
              <a:buClr>
                <a:schemeClr val="accent1"/>
              </a:buClr>
              <a:buSzPct val="80000"/>
            </a:pPr>
            <a:r>
              <a:rPr lang="en-US" sz="2200" dirty="0"/>
              <a:t>AR  is a view that allows the user to see the real world with virtual objects superimposed on it.</a:t>
            </a:r>
          </a:p>
          <a:p>
            <a:pPr lvl="1" fontAlgn="base">
              <a:spcAft>
                <a:spcPts val="1200"/>
              </a:spcAft>
              <a:buClr>
                <a:schemeClr val="accent1"/>
              </a:buClr>
              <a:buSzPct val="80000"/>
            </a:pPr>
            <a:r>
              <a:rPr lang="en-US" sz="2200" dirty="0"/>
              <a:t>Enhances a user's perception of and interaction with the real world.</a:t>
            </a:r>
          </a:p>
          <a:p>
            <a:pPr lvl="1" fontAlgn="base">
              <a:spcAft>
                <a:spcPts val="1200"/>
              </a:spcAft>
              <a:buClr>
                <a:schemeClr val="accent1"/>
              </a:buClr>
              <a:buSzPct val="80000"/>
            </a:pPr>
            <a:r>
              <a:rPr lang="en-US" sz="2200" dirty="0"/>
              <a:t>AR supplements reality rather than completely replacing it.</a:t>
            </a:r>
          </a:p>
          <a:p>
            <a:pPr lvl="1" fontAlgn="base">
              <a:spcAft>
                <a:spcPts val="1200"/>
              </a:spcAft>
              <a:buClr>
                <a:schemeClr val="accent1"/>
              </a:buClr>
              <a:buSzPct val="80000"/>
            </a:pPr>
            <a:r>
              <a:rPr lang="en-US" sz="2200" dirty="0"/>
              <a:t>AR provides a bridge between the digital and physical worlds.</a:t>
            </a:r>
          </a:p>
          <a:p>
            <a:endParaRPr lang="en-IN" dirty="0"/>
          </a:p>
        </p:txBody>
      </p:sp>
      <p:pic>
        <p:nvPicPr>
          <p:cNvPr id="4" name="Picture 5" descr="C:\Users\SRINIVASANV\Desktop\photos-augmented-reality-and-mobile-health---qualcomm-s-future-tech_1.jpg"/>
          <p:cNvPicPr>
            <a:picLocks noChangeAspect="1" noChangeArrowheads="1"/>
          </p:cNvPicPr>
          <p:nvPr/>
        </p:nvPicPr>
        <p:blipFill>
          <a:blip r:embed="rId2" cstate="print"/>
          <a:srcRect/>
          <a:stretch>
            <a:fillRect/>
          </a:stretch>
        </p:blipFill>
        <p:spPr bwMode="auto">
          <a:xfrm>
            <a:off x="3276600" y="4343400"/>
            <a:ext cx="3276409" cy="21860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1371600" y="1371600"/>
            <a:ext cx="7620000" cy="5181600"/>
          </a:xfrm>
        </p:spPr>
        <p:txBody>
          <a:bodyPr>
            <a:normAutofit lnSpcReduction="10000"/>
          </a:bodyPr>
          <a:lstStyle/>
          <a:p>
            <a:pPr lvl="0">
              <a:spcAft>
                <a:spcPts val="600"/>
              </a:spcAft>
            </a:pPr>
            <a:r>
              <a:rPr lang="en-US" sz="1800" dirty="0" smtClean="0"/>
              <a:t>Mohamed El-</a:t>
            </a:r>
            <a:r>
              <a:rPr lang="en-US" sz="1800" dirty="0" err="1" smtClean="0"/>
              <a:t>Zayat</a:t>
            </a:r>
            <a:r>
              <a:rPr lang="en-US" sz="1800" dirty="0" smtClean="0"/>
              <a:t>, (2011) ‘Augmented Reality Platform for enhancing integration of virtual objects’, Proceedings of CESCG 2011: The 15th Central European Seminar on Computer Graphics.</a:t>
            </a:r>
          </a:p>
          <a:p>
            <a:pPr lvl="0">
              <a:spcAft>
                <a:spcPts val="600"/>
              </a:spcAft>
            </a:pPr>
            <a:r>
              <a:rPr lang="en-US" sz="1800" dirty="0" smtClean="0"/>
              <a:t>Shane Porter, R.,  Michael </a:t>
            </a:r>
            <a:r>
              <a:rPr lang="en-US" sz="1800" dirty="0" err="1" smtClean="0"/>
              <a:t>Marner</a:t>
            </a:r>
            <a:r>
              <a:rPr lang="en-US" sz="1800" dirty="0" smtClean="0"/>
              <a:t>, R., Ross Smith, T., Joanne </a:t>
            </a:r>
            <a:r>
              <a:rPr lang="en-US" sz="1800" dirty="0" err="1" smtClean="0"/>
              <a:t>Zucco</a:t>
            </a:r>
            <a:r>
              <a:rPr lang="en-US" sz="1800" dirty="0" smtClean="0"/>
              <a:t>, E., Bruce Thomas, H. (2010) ‘Validating Spatial Augmented Reality for Interactive Rapid Prototyping', Mixed and Augmented Reality (ISMAR), 9th IEEE International Symposium, pp.265-266.</a:t>
            </a:r>
          </a:p>
          <a:p>
            <a:pPr lvl="0">
              <a:spcAft>
                <a:spcPts val="600"/>
              </a:spcAft>
            </a:pPr>
            <a:r>
              <a:rPr lang="en-US" sz="1800" dirty="0" smtClean="0"/>
              <a:t>Miyashita, T., Meier, P., </a:t>
            </a:r>
            <a:r>
              <a:rPr lang="en-US" sz="1800" dirty="0" err="1" smtClean="0"/>
              <a:t>Tachikawa</a:t>
            </a:r>
            <a:r>
              <a:rPr lang="en-US" sz="1800" dirty="0" smtClean="0"/>
              <a:t>, T., </a:t>
            </a:r>
            <a:r>
              <a:rPr lang="en-US" sz="1800" dirty="0" err="1" smtClean="0"/>
              <a:t>Orlic</a:t>
            </a:r>
            <a:r>
              <a:rPr lang="en-US" sz="1800" dirty="0" smtClean="0"/>
              <a:t>, S., </a:t>
            </a:r>
            <a:r>
              <a:rPr lang="en-US" sz="1800" dirty="0" err="1" smtClean="0"/>
              <a:t>Eble</a:t>
            </a:r>
            <a:r>
              <a:rPr lang="en-US" sz="1800" dirty="0" smtClean="0"/>
              <a:t> , T.,  </a:t>
            </a:r>
            <a:r>
              <a:rPr lang="en-US" sz="1800" dirty="0" err="1" smtClean="0"/>
              <a:t>Scholz</a:t>
            </a:r>
            <a:r>
              <a:rPr lang="en-US" sz="1800" dirty="0" smtClean="0"/>
              <a:t>, V.,  </a:t>
            </a:r>
            <a:r>
              <a:rPr lang="en-US" sz="1800" dirty="0" err="1" smtClean="0"/>
              <a:t>Gapel</a:t>
            </a:r>
            <a:r>
              <a:rPr lang="en-US" sz="1800" dirty="0" smtClean="0"/>
              <a:t>, A.,  </a:t>
            </a:r>
            <a:r>
              <a:rPr lang="en-US" sz="1800" dirty="0" err="1" smtClean="0"/>
              <a:t>Gerl</a:t>
            </a:r>
            <a:r>
              <a:rPr lang="en-US" sz="1800" dirty="0" smtClean="0"/>
              <a:t>, O., </a:t>
            </a:r>
            <a:r>
              <a:rPr lang="en-US" sz="1800" dirty="0" err="1" smtClean="0"/>
              <a:t>Arnaudov</a:t>
            </a:r>
            <a:r>
              <a:rPr lang="en-US" sz="1800" dirty="0" smtClean="0"/>
              <a:t>, S., </a:t>
            </a:r>
            <a:r>
              <a:rPr lang="en-US" sz="1800" dirty="0" err="1" smtClean="0"/>
              <a:t>Lieberknecht</a:t>
            </a:r>
            <a:r>
              <a:rPr lang="en-US" sz="1800" dirty="0" smtClean="0"/>
              <a:t>,  S. (2008) ‘An Augmented Reality Museum Guide’, Mixed and Augmented Reality (ISMAR), 7th IEEE/ACM International Symposium, pp.103-106.</a:t>
            </a:r>
          </a:p>
          <a:p>
            <a:pPr lvl="0">
              <a:spcAft>
                <a:spcPts val="600"/>
              </a:spcAft>
            </a:pPr>
            <a:r>
              <a:rPr lang="en-US" sz="1800" dirty="0" smtClean="0"/>
              <a:t>Steffen </a:t>
            </a:r>
            <a:r>
              <a:rPr lang="en-US" sz="1800" dirty="0" err="1" smtClean="0"/>
              <a:t>Gauglitz</a:t>
            </a:r>
            <a:r>
              <a:rPr lang="en-US" sz="1800" dirty="0" smtClean="0"/>
              <a:t>, Tobias </a:t>
            </a:r>
            <a:r>
              <a:rPr lang="en-US" sz="1800" dirty="0" err="1" smtClean="0"/>
              <a:t>Höllerer</a:t>
            </a:r>
            <a:r>
              <a:rPr lang="en-US" sz="1800" dirty="0" smtClean="0"/>
              <a:t>, Matthew Turk, (2010) ‘Evaluation of Interest Point Detectors and Feature Descriptors for Visual Tracking’, International Journal of Computer Vision (IJCV), Vol.94, No.3, pp.335-360.</a:t>
            </a:r>
          </a:p>
          <a:p>
            <a:pPr lvl="0"/>
            <a:r>
              <a:rPr lang="en-US" sz="1800" dirty="0" smtClean="0"/>
              <a:t>Gabriel </a:t>
            </a:r>
            <a:r>
              <a:rPr lang="en-US" sz="1800" dirty="0" err="1" smtClean="0"/>
              <a:t>Takacs</a:t>
            </a:r>
            <a:r>
              <a:rPr lang="en-US" sz="1800" dirty="0" smtClean="0"/>
              <a:t>, (2008) ‘Outdoors Augmented Reality on Mobile phone using </a:t>
            </a:r>
            <a:r>
              <a:rPr lang="en-US" sz="1800" dirty="0" err="1" smtClean="0"/>
              <a:t>Loxel</a:t>
            </a:r>
            <a:r>
              <a:rPr lang="en-US" sz="1800" dirty="0" smtClean="0"/>
              <a:t>-Based Visual Feature Organization’, MIR '08 Proceedings of the 1st ACM international conference on Multimedia information retrieval, pp.427.</a:t>
            </a:r>
          </a:p>
          <a:p>
            <a:endParaRPr lang="en-IN"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971800"/>
            <a:ext cx="749808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Work</a:t>
            </a:r>
            <a:endParaRPr lang="en-IN" dirty="0"/>
          </a:p>
        </p:txBody>
      </p:sp>
      <p:sp>
        <p:nvSpPr>
          <p:cNvPr id="3" name="Content Placeholder 2"/>
          <p:cNvSpPr>
            <a:spLocks noGrp="1"/>
          </p:cNvSpPr>
          <p:nvPr>
            <p:ph idx="1"/>
          </p:nvPr>
        </p:nvSpPr>
        <p:spPr/>
        <p:txBody>
          <a:bodyPr/>
          <a:lstStyle/>
          <a:p>
            <a:pPr lvl="1" fontAlgn="base">
              <a:spcAft>
                <a:spcPts val="2400"/>
              </a:spcAft>
              <a:buClr>
                <a:schemeClr val="accent1"/>
              </a:buClr>
              <a:buSzPct val="80000"/>
            </a:pPr>
            <a:r>
              <a:rPr lang="en-US" sz="2200" dirty="0"/>
              <a:t>Present systems rely much on object recognition</a:t>
            </a:r>
            <a:r>
              <a:rPr lang="en-US" sz="2200" dirty="0" smtClean="0"/>
              <a:t>.</a:t>
            </a:r>
          </a:p>
          <a:p>
            <a:pPr lvl="1" fontAlgn="base">
              <a:spcAft>
                <a:spcPts val="2400"/>
              </a:spcAft>
              <a:buClr>
                <a:schemeClr val="accent1"/>
              </a:buClr>
              <a:buSzPct val="80000"/>
            </a:pPr>
            <a:r>
              <a:rPr lang="en-US" sz="2200" dirty="0" smtClean="0"/>
              <a:t>Existing system considers the quality of the camera in the mobile device as an important factor.</a:t>
            </a:r>
          </a:p>
          <a:p>
            <a:pPr lvl="1" fontAlgn="base">
              <a:spcAft>
                <a:spcPts val="1200"/>
              </a:spcAft>
              <a:buClr>
                <a:schemeClr val="accent1"/>
              </a:buClr>
              <a:buSzPct val="80000"/>
            </a:pPr>
            <a:r>
              <a:rPr lang="en-US" sz="2200" dirty="0" smtClean="0"/>
              <a:t>Existing </a:t>
            </a:r>
            <a:r>
              <a:rPr lang="en-US" sz="2200" dirty="0"/>
              <a:t>system uses servers to retrieve data based on information obtained.</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IN" dirty="0"/>
          </a:p>
        </p:txBody>
      </p:sp>
      <p:sp>
        <p:nvSpPr>
          <p:cNvPr id="3" name="Content Placeholder 2"/>
          <p:cNvSpPr>
            <a:spLocks noGrp="1"/>
          </p:cNvSpPr>
          <p:nvPr>
            <p:ph idx="1"/>
          </p:nvPr>
        </p:nvSpPr>
        <p:spPr/>
        <p:txBody>
          <a:bodyPr>
            <a:normAutofit/>
          </a:bodyPr>
          <a:lstStyle/>
          <a:p>
            <a:pPr lvl="1" fontAlgn="base">
              <a:spcAft>
                <a:spcPts val="2400"/>
              </a:spcAft>
              <a:buClr>
                <a:schemeClr val="accent1"/>
              </a:buClr>
              <a:buSzPct val="80000"/>
            </a:pPr>
            <a:r>
              <a:rPr lang="en-US" sz="2200" dirty="0"/>
              <a:t>Providing a natural way of indicating information available at a particular location.</a:t>
            </a:r>
          </a:p>
          <a:p>
            <a:pPr lvl="1" fontAlgn="base">
              <a:spcAft>
                <a:spcPts val="2400"/>
              </a:spcAft>
              <a:buClr>
                <a:schemeClr val="accent1"/>
              </a:buClr>
              <a:buSzPct val="80000"/>
            </a:pPr>
            <a:r>
              <a:rPr lang="en-US" sz="2200" dirty="0" smtClean="0"/>
              <a:t>Augmenting </a:t>
            </a:r>
            <a:r>
              <a:rPr lang="en-US" sz="2200" dirty="0"/>
              <a:t>the viewﬁnder with graphics that provide further information. </a:t>
            </a:r>
          </a:p>
          <a:p>
            <a:pPr lvl="1" fontAlgn="base">
              <a:spcAft>
                <a:spcPct val="0"/>
              </a:spcAft>
              <a:buClr>
                <a:schemeClr val="accent1"/>
              </a:buClr>
              <a:buSzPct val="80000"/>
            </a:pPr>
            <a:r>
              <a:rPr lang="en-US" sz="2200" dirty="0" smtClean="0"/>
              <a:t>Achieving </a:t>
            </a:r>
            <a:r>
              <a:rPr lang="en-US" sz="2200" dirty="0"/>
              <a:t>the user satisfaction through providing  the data with respect to user’s Point Of Interest (POI).</a:t>
            </a:r>
          </a:p>
          <a:p>
            <a:pPr marL="365125" indent="-282575" eaLnBrk="0" fontAlgn="base" hangingPunct="0">
              <a:spcBef>
                <a:spcPts val="600"/>
              </a:spcBef>
              <a:spcAft>
                <a:spcPct val="0"/>
              </a:spcAft>
              <a:buClr>
                <a:schemeClr val="accent1"/>
              </a:buClr>
              <a:buSzPct val="80000"/>
              <a:buFont typeface="Wingdings 2" pitchFamily="18" charset="2"/>
              <a:buChar char=""/>
            </a:pPr>
            <a:endParaRPr lang="en-US" sz="1800" dirty="0"/>
          </a:p>
          <a:p>
            <a:pPr marL="365125" indent="-282575" eaLnBrk="0" fontAlgn="base" hangingPunct="0">
              <a:spcBef>
                <a:spcPts val="600"/>
              </a:spcBef>
              <a:spcAft>
                <a:spcPct val="0"/>
              </a:spcAft>
              <a:buClr>
                <a:schemeClr val="accent1"/>
              </a:buClr>
              <a:buSzPct val="80000"/>
              <a:buNone/>
            </a:pPr>
            <a:endParaRPr lang="en-US" sz="1800"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305800" cy="1143000"/>
          </a:xfrm>
        </p:spPr>
        <p:txBody>
          <a:bodyPr/>
          <a:lstStyle/>
          <a:p>
            <a:r>
              <a:rPr lang="en-US" dirty="0" smtClean="0"/>
              <a:t>   Objective of the proposed work</a:t>
            </a:r>
            <a:endParaRPr lang="en-IN" dirty="0"/>
          </a:p>
        </p:txBody>
      </p:sp>
      <p:sp>
        <p:nvSpPr>
          <p:cNvPr id="3" name="Content Placeholder 2"/>
          <p:cNvSpPr>
            <a:spLocks noGrp="1"/>
          </p:cNvSpPr>
          <p:nvPr>
            <p:ph idx="1"/>
          </p:nvPr>
        </p:nvSpPr>
        <p:spPr/>
        <p:txBody>
          <a:bodyPr>
            <a:normAutofit/>
          </a:bodyPr>
          <a:lstStyle/>
          <a:p>
            <a:pPr lvl="1" algn="just" fontAlgn="base">
              <a:spcAft>
                <a:spcPct val="0"/>
              </a:spcAft>
              <a:buClr>
                <a:schemeClr val="accent1"/>
              </a:buClr>
              <a:buSzPct val="80000"/>
            </a:pPr>
            <a:r>
              <a:rPr lang="en-US" sz="2200" dirty="0"/>
              <a:t>The main objective of our project is to proactively push relevant information to the users to help speed up decisions, activities and to minimize tedious data entry by integrating applications with GPS and advanced sensors such as accelerometers, digital compasses and cameras. </a:t>
            </a:r>
            <a:endParaRPr lang="en-IN"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graphicFrame>
        <p:nvGraphicFramePr>
          <p:cNvPr id="1026" name="Object 2"/>
          <p:cNvGraphicFramePr>
            <a:graphicFrameLocks noChangeAspect="1"/>
          </p:cNvGraphicFramePr>
          <p:nvPr>
            <p:ph idx="1"/>
          </p:nvPr>
        </p:nvGraphicFramePr>
        <p:xfrm>
          <a:off x="1676400" y="1447800"/>
          <a:ext cx="6831026" cy="5116513"/>
        </p:xfrm>
        <a:graphic>
          <a:graphicData uri="http://schemas.openxmlformats.org/presentationml/2006/ole">
            <p:oleObj spid="_x0000_s1026" name="Slide" r:id="rId3" imgW="2212975" imgH="1658014" progId="PowerPoint.Slide.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3" name="Rounded Rectangle 12"/>
          <p:cNvSpPr/>
          <p:nvPr/>
        </p:nvSpPr>
        <p:spPr>
          <a:xfrm>
            <a:off x="3679876" y="1831148"/>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smtClean="0"/>
              <a:t>Tracker</a:t>
            </a:r>
            <a:endParaRPr lang="en-IN" dirty="0"/>
          </a:p>
        </p:txBody>
      </p:sp>
      <p:sp>
        <p:nvSpPr>
          <p:cNvPr id="14" name="Rounded Rectangle 13"/>
          <p:cNvSpPr/>
          <p:nvPr/>
        </p:nvSpPr>
        <p:spPr>
          <a:xfrm>
            <a:off x="3705664" y="2664672"/>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smtClean="0"/>
              <a:t>Best POI Suggester</a:t>
            </a:r>
            <a:endParaRPr lang="en-IN" dirty="0"/>
          </a:p>
        </p:txBody>
      </p:sp>
      <p:sp>
        <p:nvSpPr>
          <p:cNvPr id="15" name="Rounded Rectangle 14"/>
          <p:cNvSpPr/>
          <p:nvPr/>
        </p:nvSpPr>
        <p:spPr>
          <a:xfrm>
            <a:off x="3722080" y="3446620"/>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smtClean="0"/>
              <a:t>POI Manager</a:t>
            </a:r>
            <a:endParaRPr lang="en-IN" dirty="0"/>
          </a:p>
        </p:txBody>
      </p:sp>
      <p:sp>
        <p:nvSpPr>
          <p:cNvPr id="16" name="Rounded Rectangle 15"/>
          <p:cNvSpPr/>
          <p:nvPr/>
        </p:nvSpPr>
        <p:spPr>
          <a:xfrm>
            <a:off x="3719732" y="4262564"/>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 Delivery and Deployment</a:t>
            </a:r>
            <a:endParaRPr lang="en-IN" dirty="0"/>
          </a:p>
        </p:txBody>
      </p:sp>
      <p:sp>
        <p:nvSpPr>
          <p:cNvPr id="17" name="Rounded Rectangle 16"/>
          <p:cNvSpPr/>
          <p:nvPr/>
        </p:nvSpPr>
        <p:spPr>
          <a:xfrm>
            <a:off x="3733800" y="5064440"/>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Interaction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IN" dirty="0"/>
          </a:p>
        </p:txBody>
      </p:sp>
      <p:sp>
        <p:nvSpPr>
          <p:cNvPr id="3" name="Content Placeholder 2"/>
          <p:cNvSpPr>
            <a:spLocks noGrp="1"/>
          </p:cNvSpPr>
          <p:nvPr>
            <p:ph idx="1"/>
          </p:nvPr>
        </p:nvSpPr>
        <p:spPr/>
        <p:txBody>
          <a:bodyPr>
            <a:normAutofit/>
          </a:bodyPr>
          <a:lstStyle/>
          <a:p>
            <a:pPr>
              <a:spcAft>
                <a:spcPts val="600"/>
              </a:spcAft>
              <a:buNone/>
            </a:pPr>
            <a:r>
              <a:rPr lang="en-US" sz="2800" b="1" dirty="0">
                <a:solidFill>
                  <a:srgbClr val="002060"/>
                </a:solidFill>
              </a:rPr>
              <a:t>Tracker </a:t>
            </a:r>
          </a:p>
          <a:p>
            <a:pPr lvl="1">
              <a:spcAft>
                <a:spcPts val="600"/>
              </a:spcAft>
            </a:pPr>
            <a:r>
              <a:rPr lang="en-IN" sz="2200" dirty="0"/>
              <a:t>Responds to changes in the user’s location and orientation.</a:t>
            </a:r>
          </a:p>
          <a:p>
            <a:pPr lvl="1"/>
            <a:r>
              <a:rPr lang="en-IN" sz="2200" dirty="0"/>
              <a:t>Tracking is typically based on location sensors in the device such as GPS, compass and accelerometer allowing 6 degrees of freedom in displaying a digital object</a:t>
            </a:r>
            <a:r>
              <a:rPr lang="en-IN" sz="2200" dirty="0" smtClean="0"/>
              <a:t>.</a:t>
            </a:r>
          </a:p>
          <a:p>
            <a:pPr lvl="1">
              <a:buNone/>
            </a:pPr>
            <a:endParaRPr lang="en-IN" sz="2200" dirty="0"/>
          </a:p>
          <a:p>
            <a:pPr>
              <a:spcAft>
                <a:spcPts val="600"/>
              </a:spcAft>
              <a:buNone/>
            </a:pPr>
            <a:r>
              <a:rPr lang="en-IN" sz="2800" b="1" dirty="0" smtClean="0">
                <a:solidFill>
                  <a:srgbClr val="002060"/>
                </a:solidFill>
              </a:rPr>
              <a:t>Best </a:t>
            </a:r>
            <a:r>
              <a:rPr lang="en-IN" sz="2800" b="1" dirty="0">
                <a:solidFill>
                  <a:srgbClr val="002060"/>
                </a:solidFill>
              </a:rPr>
              <a:t>POI Suggester </a:t>
            </a:r>
          </a:p>
          <a:p>
            <a:pPr lvl="1">
              <a:spcAft>
                <a:spcPts val="600"/>
              </a:spcAft>
            </a:pPr>
            <a:r>
              <a:rPr lang="en-IN" sz="2200" dirty="0" smtClean="0"/>
              <a:t>Analyses the </a:t>
            </a:r>
            <a:r>
              <a:rPr lang="en-IN" sz="2200" dirty="0"/>
              <a:t>sensor </a:t>
            </a:r>
            <a:r>
              <a:rPr lang="en-IN" sz="2200" dirty="0" smtClean="0"/>
              <a:t>and </a:t>
            </a:r>
            <a:r>
              <a:rPr lang="en-IN" sz="2200" dirty="0"/>
              <a:t>geo </a:t>
            </a:r>
            <a:r>
              <a:rPr lang="en-IN" sz="2200" dirty="0" smtClean="0"/>
              <a:t>information i.e. location data  and </a:t>
            </a:r>
            <a:r>
              <a:rPr lang="en-IN" sz="2200" dirty="0"/>
              <a:t>provides the best </a:t>
            </a:r>
            <a:r>
              <a:rPr lang="en-IN" sz="2200" dirty="0" smtClean="0"/>
              <a:t>POI on comparison with </a:t>
            </a:r>
            <a:r>
              <a:rPr lang="en-IN" sz="2200" dirty="0" err="1" smtClean="0"/>
              <a:t>POIs</a:t>
            </a:r>
            <a:r>
              <a:rPr lang="en-IN" sz="2200" dirty="0" smtClean="0"/>
              <a:t> stored in database.</a:t>
            </a:r>
            <a:endParaRPr lang="en-US" sz="2200" dirty="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smtClean="0">
                <a:solidFill>
                  <a:srgbClr val="002060"/>
                </a:solidFill>
              </a:rPr>
              <a:t>POI Manager                                                                                      </a:t>
            </a:r>
          </a:p>
          <a:p>
            <a:pPr lvl="1"/>
            <a:r>
              <a:rPr lang="en-IN" b="1" dirty="0" smtClean="0">
                <a:solidFill>
                  <a:srgbClr val="002060"/>
                </a:solidFill>
              </a:rPr>
              <a:t> </a:t>
            </a:r>
            <a:r>
              <a:rPr lang="en-IN" sz="2200" dirty="0"/>
              <a:t>Gets the best POI and queries it to find its metadata.</a:t>
            </a:r>
          </a:p>
          <a:p>
            <a:pPr lvl="1">
              <a:buNone/>
            </a:pPr>
            <a:endParaRPr lang="en-IN" sz="2200" dirty="0" smtClean="0"/>
          </a:p>
          <a:p>
            <a:pPr>
              <a:spcAft>
                <a:spcPts val="600"/>
              </a:spcAft>
              <a:buNone/>
            </a:pPr>
            <a:r>
              <a:rPr lang="en-IN" sz="2800" b="1" dirty="0" smtClean="0">
                <a:solidFill>
                  <a:srgbClr val="002060"/>
                </a:solidFill>
              </a:rPr>
              <a:t>AR deployment and delivery</a:t>
            </a:r>
            <a:endParaRPr lang="en-IN" b="1" dirty="0" smtClean="0">
              <a:solidFill>
                <a:srgbClr val="002060"/>
              </a:solidFill>
            </a:endParaRPr>
          </a:p>
          <a:p>
            <a:pPr lvl="1">
              <a:spcAft>
                <a:spcPts val="600"/>
              </a:spcAft>
            </a:pPr>
            <a:r>
              <a:rPr lang="en-IN" sz="2200" dirty="0"/>
              <a:t>Responsible for all objects superimposed over the camera.</a:t>
            </a:r>
          </a:p>
          <a:p>
            <a:pPr lvl="1">
              <a:buNone/>
            </a:pPr>
            <a:endParaRPr lang="en-IN" dirty="0" smtClean="0"/>
          </a:p>
          <a:p>
            <a:pPr>
              <a:spcAft>
                <a:spcPts val="600"/>
              </a:spcAft>
              <a:buNone/>
            </a:pPr>
            <a:r>
              <a:rPr lang="en-IN" sz="2800" b="1" dirty="0" smtClean="0">
                <a:solidFill>
                  <a:srgbClr val="002060"/>
                </a:solidFill>
              </a:rPr>
              <a:t>Interaction </a:t>
            </a:r>
          </a:p>
          <a:p>
            <a:pPr lvl="1">
              <a:spcAft>
                <a:spcPts val="600"/>
              </a:spcAft>
            </a:pPr>
            <a:r>
              <a:rPr lang="en-IN" sz="2200" dirty="0"/>
              <a:t>Provides access to Augmented  representation of world, including   Points of Interest(POI), objects and metadata.</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276</TotalTime>
  <Words>753</Words>
  <Application>Microsoft Office PowerPoint</Application>
  <PresentationFormat>On-screen Show (4:3)</PresentationFormat>
  <Paragraphs>100</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Solstice</vt:lpstr>
      <vt:lpstr>Slide</vt:lpstr>
      <vt:lpstr>Information Enhanced Handheld Navigation Tool             -AN AUGMENTED REALITY APPLICATION </vt:lpstr>
      <vt:lpstr>Augmented Reality(AR)</vt:lpstr>
      <vt:lpstr>Existing Work</vt:lpstr>
      <vt:lpstr>Proposed Work</vt:lpstr>
      <vt:lpstr>   Objective of the proposed work</vt:lpstr>
      <vt:lpstr>Architecture</vt:lpstr>
      <vt:lpstr>Modules</vt:lpstr>
      <vt:lpstr>Module Description</vt:lpstr>
      <vt:lpstr>Slide 9</vt:lpstr>
      <vt:lpstr>Data Flow Diagram</vt:lpstr>
      <vt:lpstr>Hardware and Software requirements</vt:lpstr>
      <vt:lpstr>User Interface</vt:lpstr>
      <vt:lpstr>User Interface</vt:lpstr>
      <vt:lpstr>User Interface</vt:lpstr>
      <vt:lpstr>Results</vt:lpstr>
      <vt:lpstr>Localization</vt:lpstr>
      <vt:lpstr>Slide 17</vt:lpstr>
      <vt:lpstr>Where it outshines existing system?</vt:lpstr>
      <vt:lpstr>Future Enhancement</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Enhanced Handheld Navigation Tool</dc:title>
  <dc:creator>SRINIVASANV</dc:creator>
  <cp:lastModifiedBy>Sandy</cp:lastModifiedBy>
  <cp:revision>208</cp:revision>
  <dcterms:created xsi:type="dcterms:W3CDTF">2006-08-16T00:00:00Z</dcterms:created>
  <dcterms:modified xsi:type="dcterms:W3CDTF">2012-04-26T17:14:59Z</dcterms:modified>
</cp:coreProperties>
</file>