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2f55efa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2f55efa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2f55efa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2f55efa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dc7dc7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dc7dc7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55100b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55100b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ed53481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ed53481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4f5ad1ca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4f5ad1ca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4f5ad1ca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4f5ad1ca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4f5ad1ca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4f5ad1ca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4f5ad1ca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4f5ad1ca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55100b9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55100b9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ed5348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ed5348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4f5ad1ca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4f5ad1ca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4f5ad1c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4f5ad1c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f55ef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f55ef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90525" y="1257800"/>
            <a:ext cx="8222100" cy="9336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800">
                <a:solidFill>
                  <a:srgbClr val="000000"/>
                </a:solidFill>
                <a:latin typeface="Arial"/>
                <a:ea typeface="Arial"/>
                <a:cs typeface="Arial"/>
                <a:sym typeface="Arial"/>
              </a:rPr>
              <a:t>E-AUTHENTICATION USING DIFFIE-HELLMAN</a:t>
            </a:r>
            <a:endParaRPr b="1" sz="2800">
              <a:solidFill>
                <a:srgbClr val="000000"/>
              </a:solidFill>
              <a:latin typeface="Arial"/>
              <a:ea typeface="Arial"/>
              <a:cs typeface="Arial"/>
              <a:sym typeface="Arial"/>
            </a:endParaRPr>
          </a:p>
          <a:p>
            <a:pPr indent="0" lvl="0" marL="0" rtl="0" algn="l">
              <a:spcBef>
                <a:spcPts val="600"/>
              </a:spcBef>
              <a:spcAft>
                <a:spcPts val="0"/>
              </a:spcAft>
              <a:buNone/>
            </a:pPr>
            <a:r>
              <a:t/>
            </a:r>
            <a:endParaRPr b="1" sz="23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rotWithShape="1">
          <a:blip r:embed="rId3">
            <a:alphaModFix/>
          </a:blip>
          <a:srcRect b="11613" l="0" r="0" t="-883"/>
          <a:stretch/>
        </p:blipFill>
        <p:spPr>
          <a:xfrm>
            <a:off x="45675" y="824075"/>
            <a:ext cx="8602123" cy="4319425"/>
          </a:xfrm>
          <a:prstGeom prst="rect">
            <a:avLst/>
          </a:prstGeom>
          <a:noFill/>
          <a:ln>
            <a:noFill/>
          </a:ln>
        </p:spPr>
      </p:pic>
      <p:sp>
        <p:nvSpPr>
          <p:cNvPr id="138" name="Google Shape;138;p22"/>
          <p:cNvSpPr txBox="1"/>
          <p:nvPr/>
        </p:nvSpPr>
        <p:spPr>
          <a:xfrm>
            <a:off x="619300" y="374100"/>
            <a:ext cx="240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Lato"/>
                <a:ea typeface="Lato"/>
                <a:cs typeface="Lato"/>
                <a:sym typeface="Lato"/>
              </a:rPr>
              <a:t>CLIENT SIDE </a:t>
            </a:r>
            <a:endParaRPr b="1" sz="2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56350" y="1367000"/>
            <a:ext cx="8839201" cy="3776501"/>
          </a:xfrm>
          <a:prstGeom prst="rect">
            <a:avLst/>
          </a:prstGeom>
          <a:noFill/>
          <a:ln>
            <a:noFill/>
          </a:ln>
        </p:spPr>
      </p:pic>
      <p:sp>
        <p:nvSpPr>
          <p:cNvPr id="144" name="Google Shape;144;p23"/>
          <p:cNvSpPr txBox="1"/>
          <p:nvPr/>
        </p:nvSpPr>
        <p:spPr>
          <a:xfrm>
            <a:off x="170725" y="608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Lato"/>
                <a:ea typeface="Lato"/>
                <a:cs typeface="Lato"/>
                <a:sym typeface="Lato"/>
              </a:rPr>
              <a:t>SERVER</a:t>
            </a:r>
            <a:r>
              <a:rPr b="1" lang="en" sz="2200">
                <a:latin typeface="Lato"/>
                <a:ea typeface="Lato"/>
                <a:cs typeface="Lato"/>
                <a:sym typeface="Lato"/>
              </a:rPr>
              <a:t> SIDE </a:t>
            </a:r>
            <a:endParaRPr b="1" sz="2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505350" y="48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Packet Sniffed In between using Wireshark</a:t>
            </a:r>
            <a:endParaRPr/>
          </a:p>
        </p:txBody>
      </p:sp>
      <p:pic>
        <p:nvPicPr>
          <p:cNvPr id="150" name="Google Shape;150;p24"/>
          <p:cNvPicPr preferRelativeResize="0"/>
          <p:nvPr/>
        </p:nvPicPr>
        <p:blipFill rotWithShape="1">
          <a:blip r:embed="rId3">
            <a:alphaModFix/>
          </a:blip>
          <a:srcRect b="25082" l="0" r="0" t="0"/>
          <a:stretch/>
        </p:blipFill>
        <p:spPr>
          <a:xfrm>
            <a:off x="-194437" y="640350"/>
            <a:ext cx="9532877" cy="4162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1240850" y="1303225"/>
            <a:ext cx="5108850" cy="3840275"/>
          </a:xfrm>
          <a:prstGeom prst="rect">
            <a:avLst/>
          </a:prstGeom>
          <a:noFill/>
          <a:ln>
            <a:noFill/>
          </a:ln>
        </p:spPr>
      </p:pic>
      <p:sp>
        <p:nvSpPr>
          <p:cNvPr id="156" name="Google Shape;156;p25"/>
          <p:cNvSpPr txBox="1"/>
          <p:nvPr/>
        </p:nvSpPr>
        <p:spPr>
          <a:xfrm>
            <a:off x="779350" y="534175"/>
            <a:ext cx="4513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Lato"/>
                <a:ea typeface="Lato"/>
                <a:cs typeface="Lato"/>
                <a:sym typeface="Lato"/>
              </a:rPr>
              <a:t>MITM in DIFFIE-HELLMAN</a:t>
            </a:r>
            <a:endParaRPr b="1" sz="23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pic>
        <p:nvPicPr>
          <p:cNvPr id="162" name="Google Shape;162;p26"/>
          <p:cNvPicPr preferRelativeResize="0"/>
          <p:nvPr/>
        </p:nvPicPr>
        <p:blipFill>
          <a:blip r:embed="rId3">
            <a:alphaModFix/>
          </a:blip>
          <a:stretch>
            <a:fillRect/>
          </a:stretch>
        </p:blipFill>
        <p:spPr>
          <a:xfrm>
            <a:off x="801588" y="1993863"/>
            <a:ext cx="3609975" cy="2619375"/>
          </a:xfrm>
          <a:prstGeom prst="rect">
            <a:avLst/>
          </a:prstGeom>
          <a:noFill/>
          <a:ln>
            <a:noFill/>
          </a:ln>
        </p:spPr>
      </p:pic>
      <p:pic>
        <p:nvPicPr>
          <p:cNvPr id="163" name="Google Shape;163;p26"/>
          <p:cNvPicPr preferRelativeResize="0"/>
          <p:nvPr/>
        </p:nvPicPr>
        <p:blipFill>
          <a:blip r:embed="rId4">
            <a:alphaModFix/>
          </a:blip>
          <a:stretch>
            <a:fillRect/>
          </a:stretch>
        </p:blipFill>
        <p:spPr>
          <a:xfrm>
            <a:off x="4563975" y="2006250"/>
            <a:ext cx="3154075" cy="247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7"/>
          <p:cNvSpPr txBox="1"/>
          <p:nvPr>
            <p:ph idx="1" type="body"/>
          </p:nvPr>
        </p:nvSpPr>
        <p:spPr>
          <a:xfrm>
            <a:off x="729450" y="2078875"/>
            <a:ext cx="7688700" cy="2467800"/>
          </a:xfrm>
          <a:prstGeom prst="rect">
            <a:avLst/>
          </a:prstGeom>
        </p:spPr>
        <p:txBody>
          <a:bodyPr anchorCtr="0" anchor="t" bIns="91425" lIns="91425" spcFirstLastPara="1" rIns="91425" wrap="square" tIns="91425">
            <a:noAutofit/>
          </a:bodyPr>
          <a:lstStyle/>
          <a:p>
            <a:pPr indent="-238125" lvl="0" marL="0" marR="1270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   By analyzing the security of the Diffie-Hellman protocol, this paper presents an improved key exchange protocol with an additional security checking. Before applying the diffie hellman key exchange the verification of authority is performed by certificate authority using RSA . Because of the Authentication mechanism, the improved Diffie-Hellman key exchange protocol can resist replay attack, impersonation attack and man-in-the-middle attack. It has a high practical value in building a secure communication channel of symmetric keys. This technique can be used in many web applications which require more security and hence it will be helpful for many e-commerce websites.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just">
              <a:lnSpc>
                <a:spcPct val="163636"/>
              </a:lnSpc>
              <a:spcBef>
                <a:spcPts val="12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growth of the Internet ,an increased awareness and interest in security issues. </a:t>
            </a:r>
            <a:endParaRPr sz="1100">
              <a:solidFill>
                <a:srgbClr val="000000"/>
              </a:solidFill>
              <a:latin typeface="Open Sans"/>
              <a:ea typeface="Open Sans"/>
              <a:cs typeface="Open Sans"/>
              <a:sym typeface="Open Sans"/>
            </a:endParaRPr>
          </a:p>
          <a:p>
            <a:pPr indent="-298450" lvl="0" marL="457200" rtl="0" algn="just">
              <a:lnSpc>
                <a:spcPct val="163636"/>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minimal attention paid to issues of confidentiality, authentication, and privacy. </a:t>
            </a:r>
            <a:endParaRPr sz="1100">
              <a:solidFill>
                <a:srgbClr val="000000"/>
              </a:solidFill>
              <a:latin typeface="Open Sans"/>
              <a:ea typeface="Open Sans"/>
              <a:cs typeface="Open Sans"/>
              <a:sym typeface="Open Sans"/>
            </a:endParaRPr>
          </a:p>
          <a:p>
            <a:pPr indent="-298450" lvl="0" marL="457200" rtl="0" algn="just">
              <a:lnSpc>
                <a:spcPct val="163636"/>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daily activities become more and more reliant upon data networks</a:t>
            </a:r>
            <a:endParaRPr sz="1100">
              <a:solidFill>
                <a:srgbClr val="000000"/>
              </a:solidFill>
              <a:latin typeface="Open Sans"/>
              <a:ea typeface="Open Sans"/>
              <a:cs typeface="Open Sans"/>
              <a:sym typeface="Open Sans"/>
            </a:endParaRPr>
          </a:p>
          <a:p>
            <a:pPr indent="-298450" lvl="0" marL="457200" rtl="0" algn="just">
              <a:lnSpc>
                <a:spcPct val="163636"/>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importance of an understanding of security issues </a:t>
            </a:r>
            <a:endParaRPr sz="1100">
              <a:solidFill>
                <a:srgbClr val="000000"/>
              </a:solidFill>
              <a:latin typeface="Open Sans"/>
              <a:ea typeface="Open Sans"/>
              <a:cs typeface="Open Sans"/>
              <a:sym typeface="Open Sans"/>
            </a:endParaRPr>
          </a:p>
          <a:p>
            <a:pPr indent="-298450" lvl="0" marL="457200" rtl="0" algn="just">
              <a:lnSpc>
                <a:spcPct val="163636"/>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cryptographic algorithms (e.g., DES,AES, HMAC) </a:t>
            </a:r>
            <a:endParaRPr sz="1100">
              <a:solidFill>
                <a:srgbClr val="000000"/>
              </a:solidFill>
              <a:latin typeface="Open Sans"/>
              <a:ea typeface="Open Sans"/>
              <a:cs typeface="Open Sans"/>
              <a:sym typeface="Open Sans"/>
            </a:endParaRPr>
          </a:p>
          <a:p>
            <a:pPr indent="-298450" lvl="0" marL="457200" rtl="0" algn="just">
              <a:lnSpc>
                <a:spcPct val="163636"/>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Manual distribution of keying material is inefficient and complex. This is where the Diffie-Hellman Key Agreement algorithm is useful.</a:t>
            </a:r>
            <a:endParaRPr sz="11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29450" y="1338375"/>
            <a:ext cx="7688700" cy="30015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implement the Diffie-Hellman key exchange protocol .</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create a web Application </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Encipher sensitive data such as user’s email,name,mobile number etc before transporting them from client to server. </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customer accesses the website powered by our simple http server.</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client will communicate with the server by Diffie-Hellman key-exchange protocol</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generate the common shared key which is used in the later communication. </a:t>
            </a:r>
            <a:endParaRPr sz="1100">
              <a:solidFill>
                <a:srgbClr val="000000"/>
              </a:solidFill>
              <a:latin typeface="Open Sans"/>
              <a:ea typeface="Open Sans"/>
              <a:cs typeface="Open Sans"/>
              <a:sym typeface="Open Sans"/>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After key exchange, both server and client will use the shared key to encipher and decipher the sensitive data using some symmetric protocol.</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1000"/>
              </a:spcBef>
              <a:spcAft>
                <a:spcPts val="0"/>
              </a:spcAft>
              <a:buNone/>
            </a:pPr>
            <a:r>
              <a:rPr lang="en" sz="1500">
                <a:solidFill>
                  <a:srgbClr val="000000"/>
                </a:solidFill>
                <a:latin typeface="Open Sans"/>
                <a:ea typeface="Open Sans"/>
                <a:cs typeface="Open Sans"/>
                <a:sym typeface="Open Sans"/>
              </a:rPr>
              <a:t>Since directly sending sensitive information over the network is highly dangerous and can lead to privacy related problems and hence we have used diffie-hellman key exchange algorithm to exchange a symmetric key both the client and server side followed by some symmetric key encryption techniques like AES,3DES etc to send data securely over the network.Efficient Extended Diffie-Hellman Key Exchange Protocol we took it as our </a:t>
            </a:r>
            <a:r>
              <a:rPr lang="en" sz="1500">
                <a:solidFill>
                  <a:srgbClr val="000000"/>
                </a:solidFill>
                <a:latin typeface="Open Sans"/>
                <a:ea typeface="Open Sans"/>
                <a:cs typeface="Open Sans"/>
                <a:sym typeface="Open Sans"/>
              </a:rPr>
              <a:t>reference</a:t>
            </a:r>
            <a:r>
              <a:rPr lang="en" sz="1500">
                <a:solidFill>
                  <a:srgbClr val="000000"/>
                </a:solidFill>
                <a:latin typeface="Open Sans"/>
                <a:ea typeface="Open Sans"/>
                <a:cs typeface="Open Sans"/>
                <a:sym typeface="Open Sans"/>
              </a:rPr>
              <a:t> paper.</a:t>
            </a:r>
            <a:endParaRPr sz="1500">
              <a:solidFill>
                <a:srgbClr val="000000"/>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500">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9" name="Google Shape;109;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 </a:t>
            </a:r>
            <a:r>
              <a:rPr lang="en"/>
              <a:t>AUTHENTICATION</a:t>
            </a:r>
            <a:r>
              <a:rPr lang="en"/>
              <a:t> USING MODIFIED DIFFIE HELLMAN ALGORITHM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15" name="Google Shape;115;p18"/>
          <p:cNvSpPr txBox="1"/>
          <p:nvPr>
            <p:ph idx="1" type="body"/>
          </p:nvPr>
        </p:nvSpPr>
        <p:spPr>
          <a:xfrm>
            <a:off x="729450" y="2078875"/>
            <a:ext cx="7688700" cy="2738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solidFill>
                  <a:srgbClr val="434343"/>
                </a:solidFill>
                <a:latin typeface="Times New Roman"/>
                <a:ea typeface="Times New Roman"/>
                <a:cs typeface="Times New Roman"/>
                <a:sym typeface="Times New Roman"/>
              </a:rPr>
              <a:t>1.Efficient Extended Diffie-Hellman Key Exchange Protocol</a:t>
            </a:r>
            <a:endParaRPr b="1">
              <a:solidFill>
                <a:srgbClr val="434343"/>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Author: Arjun Singh Rawat, Maroti Deshmukh</a:t>
            </a:r>
            <a:endParaRPr>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a:solidFill>
                  <a:srgbClr val="434343"/>
                </a:solidFill>
                <a:latin typeface="Times New Roman"/>
                <a:ea typeface="Times New Roman"/>
                <a:cs typeface="Times New Roman"/>
                <a:sym typeface="Times New Roman"/>
              </a:rPr>
              <a:t>2.Hybrid Algorithm Combining Modified Diffie Hellman and RSA</a:t>
            </a:r>
            <a:endParaRPr b="1">
              <a:solidFill>
                <a:srgbClr val="434343"/>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Author: Junnel E. Avestro , Ariel M. Sison, Ruji P. Medina</a:t>
            </a:r>
            <a:endParaRPr>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a:solidFill>
                  <a:srgbClr val="434343"/>
                </a:solidFill>
                <a:latin typeface="Times New Roman"/>
                <a:ea typeface="Times New Roman"/>
                <a:cs typeface="Times New Roman"/>
                <a:sym typeface="Times New Roman"/>
              </a:rPr>
              <a:t>3.Prevention of Man-In-The-Middle Attack in Diffie-Hellman Key Exchange Algorithm using Proposed Hash Function</a:t>
            </a:r>
            <a:endParaRPr b="1">
              <a:solidFill>
                <a:srgbClr val="434343"/>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Author: Phyu Phyu Thwe , May Htet</a:t>
            </a:r>
            <a:endParaRPr>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a:solidFill>
                  <a:srgbClr val="434343"/>
                </a:solidFill>
                <a:latin typeface="Times New Roman"/>
                <a:ea typeface="Times New Roman"/>
                <a:cs typeface="Times New Roman"/>
                <a:sym typeface="Times New Roman"/>
              </a:rPr>
              <a:t>4.Secure Key Exchange Using Enhanced Diffie-Hellman Protocol Based on String Comparison</a:t>
            </a:r>
            <a:endParaRPr b="1">
              <a:solidFill>
                <a:srgbClr val="434343"/>
              </a:solidFill>
              <a:latin typeface="Times New Roman"/>
              <a:ea typeface="Times New Roman"/>
              <a:cs typeface="Times New Roman"/>
              <a:sym typeface="Times New Roman"/>
            </a:endParaRPr>
          </a:p>
          <a:p>
            <a:pPr indent="-311150" lvl="0" marL="457200" rtl="0" algn="just">
              <a:lnSpc>
                <a:spcPct val="100000"/>
              </a:lnSpc>
              <a:spcBef>
                <a:spcPts val="16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Author: Ankit Taparia , Saroj Kumar Panigrahy , Sanjay Kumar Jena</a:t>
            </a:r>
            <a:endParaRPr b="1">
              <a:solidFill>
                <a:srgbClr val="43434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04150" y="649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121" name="Google Shape;121;p19"/>
          <p:cNvPicPr preferRelativeResize="0"/>
          <p:nvPr/>
        </p:nvPicPr>
        <p:blipFill rotWithShape="1">
          <a:blip r:embed="rId3">
            <a:alphaModFix/>
          </a:blip>
          <a:srcRect b="3269" l="3576" r="11070" t="7413"/>
          <a:stretch/>
        </p:blipFill>
        <p:spPr>
          <a:xfrm>
            <a:off x="804150" y="1185100"/>
            <a:ext cx="6562749" cy="386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 for example </a:t>
            </a:r>
            <a:endParaRPr/>
          </a:p>
          <a:p>
            <a:pPr indent="0" lvl="0" marL="0" rtl="0" algn="l">
              <a:spcBef>
                <a:spcPts val="1200"/>
              </a:spcBef>
              <a:spcAft>
                <a:spcPts val="0"/>
              </a:spcAft>
              <a:buNone/>
            </a:pPr>
            <a:r>
              <a:rPr lang="en"/>
              <a:t>g=3 is primitive root of </a:t>
            </a:r>
            <a:endParaRPr/>
          </a:p>
          <a:p>
            <a:pPr indent="0" lvl="0" marL="0" rtl="0" algn="l">
              <a:spcBef>
                <a:spcPts val="1200"/>
              </a:spcBef>
              <a:spcAft>
                <a:spcPts val="1200"/>
              </a:spcAft>
              <a:buNone/>
            </a:pPr>
            <a:r>
              <a:rPr lang="en"/>
              <a:t>p=7.</a:t>
            </a:r>
            <a:endParaRPr/>
          </a:p>
        </p:txBody>
      </p:sp>
      <p:pic>
        <p:nvPicPr>
          <p:cNvPr id="127" name="Google Shape;127;p20"/>
          <p:cNvPicPr preferRelativeResize="0"/>
          <p:nvPr/>
        </p:nvPicPr>
        <p:blipFill>
          <a:blip r:embed="rId3">
            <a:alphaModFix/>
          </a:blip>
          <a:stretch>
            <a:fillRect/>
          </a:stretch>
        </p:blipFill>
        <p:spPr>
          <a:xfrm>
            <a:off x="2785599" y="2144900"/>
            <a:ext cx="5015375" cy="188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