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C12223-CD53-4AFF-8F38-FB5C46E93F4B}">
  <a:tblStyle styleId="{E1C12223-CD53-4AFF-8F38-FB5C46E93F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63f2ec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63f2ec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fa8362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0fa8362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e48e0b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3e48e0b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a7df40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a7df40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a7df40e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a7df40e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a7df40e8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a7df40e8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7df40e8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a7df40e8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a7df40e8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a7df40e8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3cee349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3cee349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3cee349a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3cee349a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5d6342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5d6342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3cee349a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3cee349a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3cee349a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3cee349a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3cee349a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3cee349a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3cee349a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3cee349a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3cee34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3cee34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3f2ec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3f2ec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3f2ec3d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3f2ec3d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644960b8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644960b8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5d63424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85d63424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85d63424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85d63424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85d63424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85d63424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85d63424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85d63424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85d63424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85d63424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eeexplore.ieee.org/author/37086107410" TargetMode="External"/><Relationship Id="rId4" Type="http://schemas.openxmlformats.org/officeDocument/2006/relationships/hyperlink" Target="https://ieeexplore.ieee.org/author/37086107273" TargetMode="External"/><Relationship Id="rId5" Type="http://schemas.openxmlformats.org/officeDocument/2006/relationships/hyperlink" Target="https://ieeexplore.ieee.org/author/37085565273" TargetMode="External"/><Relationship Id="rId6" Type="http://schemas.openxmlformats.org/officeDocument/2006/relationships/hyperlink" Target="https://ieeexplore.ieee.org/author/3708554858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author/37086143936" TargetMode="External"/><Relationship Id="rId4" Type="http://schemas.openxmlformats.org/officeDocument/2006/relationships/hyperlink" Target="https://ieeexplore.ieee.org/author/37086142416" TargetMode="External"/><Relationship Id="rId5" Type="http://schemas.openxmlformats.org/officeDocument/2006/relationships/hyperlink" Target="https://ieeexplore.ieee.org/author/37086285769" TargetMode="External"/><Relationship Id="rId6" Type="http://schemas.openxmlformats.org/officeDocument/2006/relationships/hyperlink" Target="https://ieeexplore.ieee.org/author/385427054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shubamsumbria/statlog-heart-data-set?select=statlog.csv" TargetMode="External"/><Relationship Id="rId4" Type="http://schemas.openxmlformats.org/officeDocument/2006/relationships/hyperlink" Target="https://www.kaggle.com/datasets/cherngs/heart-disease-cleveland-uci?select=heart_cleveland_upload.cs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608850" y="974600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</a:t>
            </a:r>
            <a:r>
              <a:rPr lang="en"/>
              <a:t>isease</a:t>
            </a:r>
            <a:r>
              <a:rPr lang="en"/>
              <a:t> Prediction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800" y="2203425"/>
            <a:ext cx="4162312" cy="23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r>
              <a:rPr lang="en"/>
              <a:t> on Data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</a:t>
            </a:r>
            <a:r>
              <a:rPr lang="en" sz="1700"/>
              <a:t>Preprocessing</a:t>
            </a:r>
            <a:r>
              <a:rPr lang="en" sz="1700"/>
              <a:t> -  Pearson Correlation </a:t>
            </a:r>
            <a:r>
              <a:rPr lang="en" sz="1700"/>
              <a:t>coefficient</a:t>
            </a:r>
            <a:r>
              <a:rPr lang="en" sz="1700"/>
              <a:t>, Information gain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Outlier Detection and Removal - DBSCAN Algo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</a:t>
            </a:r>
            <a:r>
              <a:rPr lang="en" sz="1700"/>
              <a:t>Balancing </a:t>
            </a:r>
            <a:r>
              <a:rPr lang="en" sz="1700"/>
              <a:t>- SMOTEENN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Model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1331600" y="2055250"/>
            <a:ext cx="544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Applying GA to get best parameter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Train Model using XGB classifier 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</a:t>
            </a:r>
            <a:r>
              <a:rPr lang="en"/>
              <a:t>Evaluation</a:t>
            </a: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20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6"/>
              <a:t>Accuracy </a:t>
            </a:r>
            <a:endParaRPr sz="1916"/>
          </a:p>
          <a:p>
            <a:pPr indent="-3320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6"/>
              <a:t>F1 score</a:t>
            </a:r>
            <a:endParaRPr sz="1916"/>
          </a:p>
          <a:p>
            <a:pPr indent="-3320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6"/>
              <a:t>Recall</a:t>
            </a:r>
            <a:endParaRPr sz="1916"/>
          </a:p>
          <a:p>
            <a:pPr indent="-3320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6"/>
              <a:t>Precision </a:t>
            </a:r>
            <a:endParaRPr sz="1916"/>
          </a:p>
          <a:p>
            <a:pPr indent="-3320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6"/>
              <a:t>MCC</a:t>
            </a:r>
            <a:endParaRPr sz="1916"/>
          </a:p>
          <a:p>
            <a:pPr indent="-3320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6"/>
              <a:t>TNR</a:t>
            </a:r>
            <a:endParaRPr sz="1916"/>
          </a:p>
          <a:p>
            <a:pPr indent="-3320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6"/>
              <a:t>FNR</a:t>
            </a:r>
            <a:endParaRPr sz="1916"/>
          </a:p>
          <a:p>
            <a:pPr indent="-3320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6"/>
              <a:t>FPR</a:t>
            </a:r>
            <a:endParaRPr sz="19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and Results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Attribute</a:t>
            </a:r>
            <a:r>
              <a:rPr lang="en" sz="1500"/>
              <a:t> Selection using PCC and Information gain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Outlier Detection and removal using DBSCAN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balancing using SMOTEENN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Applying GA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Training and testing of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Performance evaluation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comparison 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Correlation coefficient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13" y="1563075"/>
            <a:ext cx="791703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38" y="1800200"/>
            <a:ext cx="8184525" cy="29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038" y="1529500"/>
            <a:ext cx="4903924" cy="32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balancing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50" y="2071725"/>
            <a:ext cx="3540638" cy="2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375" y="2071725"/>
            <a:ext cx="3454275" cy="23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5" y="1653900"/>
            <a:ext cx="40386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21475"/>
            <a:ext cx="42178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3403" l="2777" r="4319" t="3338"/>
          <a:stretch/>
        </p:blipFill>
        <p:spPr>
          <a:xfrm>
            <a:off x="600075" y="2046975"/>
            <a:ext cx="39719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 rotWithShape="1">
          <a:blip r:embed="rId4">
            <a:alphaModFix/>
          </a:blip>
          <a:srcRect b="4361" l="2776" r="6791" t="2641"/>
          <a:stretch/>
        </p:blipFill>
        <p:spPr>
          <a:xfrm>
            <a:off x="4724400" y="2066025"/>
            <a:ext cx="39719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75300"/>
            <a:ext cx="7505700" cy="27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Heart disease, one of the major causes of mortality worldwide.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Importance of heart disease diagnosis in the life.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Past data related to heart disease can help in predicting the presence of heart disease.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past data and applying ML technique helps in diagnosis of heart disease.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50" y="249400"/>
            <a:ext cx="7552751" cy="45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00" y="244525"/>
            <a:ext cx="7349351" cy="46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25" y="215125"/>
            <a:ext cx="33813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 rotWithShape="1">
          <a:blip r:embed="rId4">
            <a:alphaModFix/>
          </a:blip>
          <a:srcRect b="14803" l="15124" r="22531" t="7934"/>
          <a:stretch/>
        </p:blipFill>
        <p:spPr>
          <a:xfrm>
            <a:off x="540825" y="2379150"/>
            <a:ext cx="30765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600" y="215125"/>
            <a:ext cx="32385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 rotWithShape="1">
          <a:blip r:embed="rId6">
            <a:alphaModFix/>
          </a:blip>
          <a:srcRect b="18020" l="15431" r="24075" t="8992"/>
          <a:stretch/>
        </p:blipFill>
        <p:spPr>
          <a:xfrm>
            <a:off x="5421600" y="2489500"/>
            <a:ext cx="2985929" cy="24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819150" y="1690000"/>
            <a:ext cx="75057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127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Heart Disease Prediction System using Machine learning algorithm(XGboost)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127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model which is combination of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DBSCAN, SMOTEENN, GA, XGboost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proposed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127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gives the nearby reliable output based on the input provided by the users.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127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number of people using the system increases, then the awareness about their current heart status will be known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127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rate of people dying due to heart diseases will reduce eventually.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819150" y="492300"/>
            <a:ext cx="75057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877950" y="1021350"/>
            <a:ext cx="75057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N. L. Fitriyani, M. Syafrudin, G. Alfian and J. Rhee, "HDPM: An Effective Heart Disease Prediction Model for a Clinical Decision Support System," in IEEE Access, vol. 8, pp. 133034-133050, 2020, doi: 10.1109/ACCESS.2020.3010511.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[2] A. Gavhane, G. Kokkula, I. Pandya and K. Devadkar, "Prediction of Heart Disease Using Machine Learning," 2018 Second International Conference on Electronics, Communication and Aerospace Technology (ICECA), 2018, pp. 1275-1278, doi: 10.1109/ICECA.2018.8474922.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[3] Statistics Korea. (2018). Causes of Death Statistics in 2018. [Online].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[4] World Health Organization. (2017). Cardiovascular Diseases (CVDs).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[5] P. Greenland, J. S. Alpert, G. A. Beller, E. J. Benjamin, M. J. Budoff, Z. A. Fayad, E. Foster, M. A. Hlatky, J. M. Hodgson, F. G. Kushner, M. S. Lauer, L. J. Shaw, S. C. Smith, A. J. Taylor, W. S. Weintraub, and N. K. Wenger, “2010 ACCF/AHA guideline for assessment of cardiovascular risk in asymptomatic adults.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[6] J. Perk et al., “European guidelines on cardiovascular disease prevention in clinical practice (version 2012) 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ctrTitle"/>
          </p:nvPr>
        </p:nvSpPr>
        <p:spPr>
          <a:xfrm>
            <a:off x="772125" y="1617450"/>
            <a:ext cx="34020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Literature S</a:t>
            </a:r>
            <a:r>
              <a:rPr lang="en" sz="3100">
                <a:latin typeface="Arial"/>
                <a:ea typeface="Arial"/>
                <a:cs typeface="Arial"/>
                <a:sym typeface="Arial"/>
              </a:rPr>
              <a:t>urvey</a:t>
            </a:r>
            <a:r>
              <a:rPr lang="en" sz="3100">
                <a:latin typeface="Arial"/>
                <a:ea typeface="Arial"/>
                <a:cs typeface="Arial"/>
                <a:sym typeface="Arial"/>
              </a:rPr>
              <a:t> 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967275" y="1648075"/>
            <a:ext cx="735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16"/>
          <p:cNvGraphicFramePr/>
          <p:nvPr/>
        </p:nvGraphicFramePr>
        <p:xfrm>
          <a:off x="908425" y="14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{E1C12223-CD53-4AFF-8F38-FB5C46E93F4B}</a:tableStyleId>
              </a:tblPr>
              <a:tblGrid>
                <a:gridCol w="2789200"/>
                <a:gridCol w="4449800"/>
              </a:tblGrid>
              <a:tr h="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Technologies Used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7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HDPM: An Effective Heart Disease Prediction Model for a Clinical Decision Support System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Norma Latif Fitriyani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Muhammad Syafrudin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Ganjar Alfian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</a:t>
                      </a:r>
                      <a:r>
                        <a:rPr lang="en" sz="1500" u="sng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Jongtae Rhee</a:t>
                      </a:r>
                      <a:endParaRPr sz="15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IEEE, 2020</a:t>
                      </a:r>
                      <a:endParaRPr sz="15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the paper they have performed step by step methods to proceed towards training of the model.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have focused on data preprocessing and data balancing .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Boosting algorithm is used to get better result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But they have not any kind of parameter tuning to avoid overfitting of the model 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graphicFrame>
        <p:nvGraphicFramePr>
          <p:cNvPr id="155" name="Google Shape;155;p17"/>
          <p:cNvGraphicFramePr/>
          <p:nvPr/>
        </p:nvGraphicFramePr>
        <p:xfrm>
          <a:off x="952500" y="88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{E1C12223-CD53-4AFF-8F38-FB5C46E93F4B}</a:tableStyleId>
              </a:tblPr>
              <a:tblGrid>
                <a:gridCol w="3619500"/>
                <a:gridCol w="3619500"/>
              </a:tblGrid>
              <a:tr h="7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TECHNOLOGIES USED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of Heart Disease Using Machine Learning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Aditi Gavhane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Gouthami Kokkula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Isha Pandya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</a:t>
                      </a: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Kailas Devadkar</a:t>
                      </a:r>
                      <a:endParaRPr sz="15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IEEE, 2018</a:t>
                      </a:r>
                      <a:endParaRPr sz="15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Cleveland dataset from UCI library is used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 algorithm multi-layer perceptron (MLP) is used to train and test the dataset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 Layered Perceptron (MLP) is used in this paper because of its efficiency and accuracy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algorithms can be proposed to achieve more accuracy and reliability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682650"/>
            <a:ext cx="75057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Creating an efficient Heart disease prediction model using a sequence of ML technique and standard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</a:t>
            </a:r>
            <a:r>
              <a:rPr lang="en" sz="1500"/>
              <a:t> our model with other </a:t>
            </a:r>
            <a:r>
              <a:rPr lang="en" sz="1500"/>
              <a:t>existing</a:t>
            </a:r>
            <a:r>
              <a:rPr lang="en" sz="1500"/>
              <a:t>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Parameter tuning for getting better result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729450" y="1675300"/>
            <a:ext cx="76887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1.Statlog(</a:t>
            </a:r>
            <a:r>
              <a:rPr b="1" lang="en" sz="1500" u="sng">
                <a:solidFill>
                  <a:schemeClr val="hlink"/>
                </a:solidFill>
                <a:hlinkClick r:id="rId3"/>
              </a:rPr>
              <a:t>https://www.kaggle.com/datasets/shubamsumbria/statlog-heart-data-set?select=statlog.csv</a:t>
            </a:r>
            <a:r>
              <a:rPr b="1" lang="en" sz="1500"/>
              <a:t>)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</a:t>
            </a:r>
            <a:r>
              <a:rPr lang="en" sz="1500"/>
              <a:t>ataset consists of 270 subjects, 13 attributes and one output class (120 and 150 subjects are labelled with the presence (positive class) and absence (negative class) of heart disease, respectively).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2.Cleveland(</a:t>
            </a:r>
            <a:r>
              <a:rPr b="1" lang="en" sz="1500" u="sng">
                <a:solidFill>
                  <a:schemeClr val="hlink"/>
                </a:solidFill>
                <a:hlinkClick r:id="rId4"/>
              </a:rPr>
              <a:t>https://www.kaggle.com/datasets/cherngs/heart-disease-cleveland-uci?select=heart_cleveland_upload.csv</a:t>
            </a:r>
            <a:r>
              <a:rPr b="1" lang="en" sz="1500"/>
              <a:t>)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Dataset consists of 303 subjects with 138 and 165 subjects being labelled with the presence (positive class) and absence (negative class) of heart disease, respectively.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850" y="497375"/>
            <a:ext cx="6844301" cy="39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744375" y="47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r>
              <a:rPr lang="en"/>
              <a:t> description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25" y="1158300"/>
            <a:ext cx="6910901" cy="369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Preprocessing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Outlier Detection and removal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balancing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training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Performance evaluation</a:t>
            </a:r>
            <a:endParaRPr sz="1500"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36315" l="0" r="38537" t="12412"/>
          <a:stretch/>
        </p:blipFill>
        <p:spPr>
          <a:xfrm>
            <a:off x="4027675" y="1638625"/>
            <a:ext cx="4098075" cy="19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