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631" r:id="rId2"/>
    <p:sldId id="697" r:id="rId3"/>
    <p:sldId id="655" r:id="rId4"/>
    <p:sldId id="658" r:id="rId5"/>
    <p:sldId id="649" r:id="rId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0B0D4"/>
    <a:srgbClr val="B4593C"/>
    <a:srgbClr val="0066CC"/>
    <a:srgbClr val="547B9C"/>
    <a:srgbClr val="C0309A"/>
    <a:srgbClr val="0079BC"/>
    <a:srgbClr val="3E708E"/>
    <a:srgbClr val="3399FF"/>
    <a:srgbClr val="A54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3447" autoAdjust="0"/>
  </p:normalViewPr>
  <p:slideViewPr>
    <p:cSldViewPr>
      <p:cViewPr varScale="1">
        <p:scale>
          <a:sx n="60" d="100"/>
          <a:sy n="60" d="100"/>
        </p:scale>
        <p:origin x="78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notesViewPr>
    <p:cSldViewPr>
      <p:cViewPr varScale="1">
        <p:scale>
          <a:sx n="55" d="100"/>
          <a:sy n="55" d="100"/>
        </p:scale>
        <p:origin x="-289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628" cy="46498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3" y="1"/>
            <a:ext cx="3037628" cy="46498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006C233A-9D74-4117-ACA8-060D36B7D83A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4"/>
            <a:ext cx="3037628" cy="46498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3" y="8829824"/>
            <a:ext cx="3037628" cy="46498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A28E399E-F7B0-4ADD-938A-755F22AEF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4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05" tIns="46603" rIns="93205" bIns="4660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05" tIns="46603" rIns="93205" bIns="4660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2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05" tIns="46603" rIns="93205" bIns="466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1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05" tIns="46603" rIns="93205" bIns="4660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831581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05" tIns="46603" rIns="93205" bIns="4660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8BB432-97C3-4B7D-8D6F-1BA494990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36D09-445F-4409-95BE-72AAD8FC2949}" type="slidenum">
              <a:rPr lang="en-US"/>
              <a:pPr/>
              <a:t>1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4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36D09-445F-4409-95BE-72AAD8FC2949}" type="slidenum">
              <a:rPr lang="en-US"/>
              <a:pPr/>
              <a:t>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8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36D09-445F-4409-95BE-72AAD8FC2949}" type="slidenum">
              <a:rPr lang="en-US"/>
              <a:pPr/>
              <a:t>3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6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36D09-445F-4409-95BE-72AAD8FC2949}" type="slidenum">
              <a:rPr lang="en-US"/>
              <a:pPr/>
              <a:t>4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8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36D09-445F-4409-95BE-72AAD8FC2949}" type="slidenum">
              <a:rPr lang="en-US"/>
              <a:pPr/>
              <a:t>5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a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89588"/>
            <a:ext cx="11988800" cy="1268412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B17A84-1EF1-46E0-86F0-87EE23199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6033A-ADCD-4E5D-B795-05F53A6B49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321425"/>
            <a:ext cx="12192000" cy="476250"/>
          </a:xfrm>
        </p:spPr>
        <p:txBody>
          <a:bodyPr/>
          <a:lstStyle>
            <a:lvl1pPr>
              <a:defRPr/>
            </a:lvl1pPr>
          </a:lstStyle>
          <a:p>
            <a:fld id="{E765331A-FB16-4349-BB1E-9292E7905A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21425"/>
            <a:ext cx="12192000" cy="476250"/>
          </a:xfrm>
        </p:spPr>
        <p:txBody>
          <a:bodyPr/>
          <a:lstStyle>
            <a:lvl1pPr>
              <a:defRPr/>
            </a:lvl1pPr>
          </a:lstStyle>
          <a:p>
            <a:fld id="{CA127EDD-5AE7-4F7E-A3D2-1207827997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321425"/>
            <a:ext cx="12192000" cy="476250"/>
          </a:xfrm>
        </p:spPr>
        <p:txBody>
          <a:bodyPr/>
          <a:lstStyle>
            <a:lvl1pPr>
              <a:defRPr/>
            </a:lvl1pPr>
          </a:lstStyle>
          <a:p>
            <a:fld id="{50D1D595-6F66-4A04-B04D-68C711B507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1F4039-2622-4E0D-BA5F-DF613486E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93D3DE-0D14-436D-A6F8-99F9FCD45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F9CD4C-826D-4353-97CC-FD6B60023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A862DA-0300-4660-A6BD-320860488E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15D3E4-362F-49DE-85B9-977E4CF249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70509-8842-45C7-8721-9FA549B61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FF190B-BFCC-43ED-94C1-8545E36134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1E2E50-6244-4F8C-BC21-0143E7B1D6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126164"/>
            <a:ext cx="1219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AFEF79D-0508-431A-9382-43A6F8BABA3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F8C7D0-18B5-C121-A6B6-B5646DE5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3535"/>
              </p:ext>
            </p:extLst>
          </p:nvPr>
        </p:nvGraphicFramePr>
        <p:xfrm>
          <a:off x="1600200" y="1371600"/>
          <a:ext cx="94488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79585764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802354960"/>
                    </a:ext>
                  </a:extLst>
                </a:gridCol>
              </a:tblGrid>
              <a:tr h="349052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Active </a:t>
                      </a:r>
                      <a:r>
                        <a:rPr lang="en-IN" b="1">
                          <a:solidFill>
                            <a:schemeClr val="tx1"/>
                          </a:solidFill>
                        </a:rPr>
                        <a:t>Class Project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71397"/>
                  </a:ext>
                </a:extLst>
              </a:tr>
              <a:tr h="3490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Information Technology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386187"/>
                  </a:ext>
                </a:extLst>
              </a:tr>
              <a:tr h="3490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B.Tech IT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53445"/>
                  </a:ext>
                </a:extLst>
              </a:tr>
              <a:tr h="34905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Course Code &amp;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UIT2301 – Programming and Design Patterns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913362"/>
                  </a:ext>
                </a:extLst>
              </a:tr>
              <a:tr h="34905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Batch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2022 – 2026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94041"/>
                  </a:ext>
                </a:extLst>
              </a:tr>
              <a:tr h="3490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430115"/>
                  </a:ext>
                </a:extLst>
              </a:tr>
              <a:tr h="3490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72202"/>
                  </a:ext>
                </a:extLst>
              </a:tr>
              <a:tr h="3490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v1.10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014532"/>
                  </a:ext>
                </a:extLst>
              </a:tr>
              <a:tr h="113442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Faculty coordinators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Prof. C. Aravindan</a:t>
                      </a: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Dr. S. Karthika</a:t>
                      </a: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Dr. P. Vasuki</a:t>
                      </a: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Dr. N. Sripriya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571103"/>
                  </a:ext>
                </a:extLst>
              </a:tr>
            </a:tbl>
          </a:graphicData>
        </a:graphic>
      </p:graphicFrame>
      <p:sp>
        <p:nvSpPr>
          <p:cNvPr id="3" name="Rectangle 18">
            <a:extLst>
              <a:ext uri="{FF2B5EF4-FFF2-40B4-BE49-F238E27FC236}">
                <a16:creationId xmlns:a16="http://schemas.microsoft.com/office/drawing/2014/main" id="{3C080CE6-43F1-D3DA-A893-FB79B9A6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19" descr="band">
            <a:extLst>
              <a:ext uri="{FF2B5EF4-FFF2-40B4-BE49-F238E27FC236}">
                <a16:creationId xmlns:a16="http://schemas.microsoft.com/office/drawing/2014/main" id="{E2593422-2666-66DC-5392-7490757E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98160"/>
            <a:ext cx="12192000" cy="1268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34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rgbClr val="0079BC"/>
          </a:solidFill>
          <a:ln/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Big Picture of UIT2301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C1D4-28DA-63CA-FAAA-24A93A4A2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31A-FB16-4349-BB1E-9292E7905A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08AC8-31B3-B89D-48E8-EBD6A2046C45}"/>
              </a:ext>
            </a:extLst>
          </p:cNvPr>
          <p:cNvSpPr/>
          <p:nvPr/>
        </p:nvSpPr>
        <p:spPr>
          <a:xfrm>
            <a:off x="228600" y="2895600"/>
            <a:ext cx="25908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Develop system architecture</a:t>
            </a:r>
            <a:endParaRPr lang="en-IN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0628F-99BD-38FD-4855-2315C5F30661}"/>
              </a:ext>
            </a:extLst>
          </p:cNvPr>
          <p:cNvSpPr/>
          <p:nvPr/>
        </p:nvSpPr>
        <p:spPr>
          <a:xfrm>
            <a:off x="6545226" y="1295400"/>
            <a:ext cx="4495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Unit 1: OOAD</a:t>
            </a:r>
          </a:p>
          <a:p>
            <a:pPr algn="ctr"/>
            <a:r>
              <a:rPr lang="en-IN" sz="1800" dirty="0"/>
              <a:t>Identify objects and interactions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60B752-C666-CA89-2235-33A5F4AD38BE}"/>
              </a:ext>
            </a:extLst>
          </p:cNvPr>
          <p:cNvSpPr/>
          <p:nvPr/>
        </p:nvSpPr>
        <p:spPr>
          <a:xfrm>
            <a:off x="6248400" y="2493908"/>
            <a:ext cx="5334000" cy="365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5BB6A-7C61-AA06-75AD-E9B4EF5EB793}"/>
              </a:ext>
            </a:extLst>
          </p:cNvPr>
          <p:cNvSpPr/>
          <p:nvPr/>
        </p:nvSpPr>
        <p:spPr>
          <a:xfrm>
            <a:off x="6667500" y="3340204"/>
            <a:ext cx="4495800" cy="545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Unit 2: OOP</a:t>
            </a:r>
          </a:p>
          <a:p>
            <a:pPr algn="ctr"/>
            <a:r>
              <a:rPr lang="en-IN" sz="1400" dirty="0"/>
              <a:t>Properties and relationships among classes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BECE9B-A029-C694-0B0E-1454889639EB}"/>
              </a:ext>
            </a:extLst>
          </p:cNvPr>
          <p:cNvSpPr/>
          <p:nvPr/>
        </p:nvSpPr>
        <p:spPr>
          <a:xfrm>
            <a:off x="7361274" y="4038600"/>
            <a:ext cx="3154326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Unit 3:</a:t>
            </a:r>
            <a:r>
              <a:rPr lang="en-US" sz="1800" dirty="0"/>
              <a:t> Serialization</a:t>
            </a:r>
          </a:p>
          <a:p>
            <a:pPr algn="ctr"/>
            <a:r>
              <a:rPr lang="en-US" sz="1200" dirty="0"/>
              <a:t>Converting &amp; recreating a data object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F69E8B-F21B-E7A4-BDE6-2E9C85A12D42}"/>
              </a:ext>
            </a:extLst>
          </p:cNvPr>
          <p:cNvSpPr/>
          <p:nvPr/>
        </p:nvSpPr>
        <p:spPr>
          <a:xfrm>
            <a:off x="6477000" y="4740293"/>
            <a:ext cx="2316126" cy="1295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Unit 5:</a:t>
            </a:r>
            <a:r>
              <a:rPr lang="en-US" sz="1800" dirty="0"/>
              <a:t> Concurrency</a:t>
            </a:r>
          </a:p>
          <a:p>
            <a:pPr algn="ctr"/>
            <a:r>
              <a:rPr lang="en-US" sz="1400" dirty="0"/>
              <a:t>Overlapping task – Threads &amp; Multi-processing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5A982D-3370-D462-76FE-A81747CBF3B7}"/>
              </a:ext>
            </a:extLst>
          </p:cNvPr>
          <p:cNvSpPr/>
          <p:nvPr/>
        </p:nvSpPr>
        <p:spPr>
          <a:xfrm>
            <a:off x="9220200" y="4744717"/>
            <a:ext cx="2120348" cy="12909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Unit 5: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/>
              <a:t>Testing</a:t>
            </a:r>
          </a:p>
          <a:p>
            <a:pPr algn="ctr"/>
            <a:r>
              <a:rPr lang="en-US" sz="1400" dirty="0"/>
              <a:t>Correctness</a:t>
            </a:r>
            <a:r>
              <a:rPr lang="en-US" sz="1800" dirty="0"/>
              <a:t> </a:t>
            </a:r>
            <a:r>
              <a:rPr lang="en-US" sz="1400" dirty="0"/>
              <a:t>of module – Unit &amp; </a:t>
            </a:r>
            <a:r>
              <a:rPr lang="en-US" sz="1400" dirty="0" err="1"/>
              <a:t>py</a:t>
            </a:r>
            <a:r>
              <a:rPr lang="en-US" sz="1400" dirty="0"/>
              <a:t> testing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7EAA0-A937-FCA2-1AF5-1A13A3D34659}"/>
              </a:ext>
            </a:extLst>
          </p:cNvPr>
          <p:cNvSpPr/>
          <p:nvPr/>
        </p:nvSpPr>
        <p:spPr>
          <a:xfrm>
            <a:off x="6248400" y="2485338"/>
            <a:ext cx="5334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OOP for implementation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BB91EE-E31F-A29A-414B-E0A45BFCECE9}"/>
              </a:ext>
            </a:extLst>
          </p:cNvPr>
          <p:cNvSpPr/>
          <p:nvPr/>
        </p:nvSpPr>
        <p:spPr>
          <a:xfrm>
            <a:off x="3048001" y="1533578"/>
            <a:ext cx="2594341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Unit 4 &amp; 5</a:t>
            </a:r>
          </a:p>
          <a:p>
            <a:pPr algn="ctr"/>
            <a:r>
              <a:rPr lang="en-IN" sz="1600" dirty="0"/>
              <a:t>Design Patterns – I&amp;II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F19AD-AF82-2E19-A1D2-9A0A1AD2DFF3}"/>
              </a:ext>
            </a:extLst>
          </p:cNvPr>
          <p:cNvSpPr/>
          <p:nvPr/>
        </p:nvSpPr>
        <p:spPr>
          <a:xfrm>
            <a:off x="3280144" y="2925022"/>
            <a:ext cx="2362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Low- level design</a:t>
            </a:r>
            <a:endParaRPr lang="en-IN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B6220-E746-BBDE-1FD7-3BFF0FFFB269}"/>
              </a:ext>
            </a:extLst>
          </p:cNvPr>
          <p:cNvSpPr/>
          <p:nvPr/>
        </p:nvSpPr>
        <p:spPr>
          <a:xfrm>
            <a:off x="457200" y="1533578"/>
            <a:ext cx="23622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Architectural Pattern</a:t>
            </a:r>
            <a:endParaRPr lang="en-IN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4137E5-6C83-3521-BEC6-E1F8962AB5C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638300" y="2295578"/>
            <a:ext cx="0" cy="6294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EB1EB1-3145-38DB-9824-A78965438B75}"/>
              </a:ext>
            </a:extLst>
          </p:cNvPr>
          <p:cNvCxnSpPr>
            <a:cxnSpLocks/>
          </p:cNvCxnSpPr>
          <p:nvPr/>
        </p:nvCxnSpPr>
        <p:spPr>
          <a:xfrm>
            <a:off x="2819400" y="3183437"/>
            <a:ext cx="4607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47F6E-F400-9B3C-ADF1-F5A92D83F390}"/>
              </a:ext>
            </a:extLst>
          </p:cNvPr>
          <p:cNvCxnSpPr>
            <a:cxnSpLocks/>
          </p:cNvCxnSpPr>
          <p:nvPr/>
        </p:nvCxnSpPr>
        <p:spPr>
          <a:xfrm>
            <a:off x="4267200" y="2304250"/>
            <a:ext cx="0" cy="620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C79E76-9CC1-9D1B-B8C0-0C3CAC51457A}"/>
              </a:ext>
            </a:extLst>
          </p:cNvPr>
          <p:cNvCxnSpPr>
            <a:cxnSpLocks/>
          </p:cNvCxnSpPr>
          <p:nvPr/>
        </p:nvCxnSpPr>
        <p:spPr>
          <a:xfrm flipH="1">
            <a:off x="5642344" y="3333318"/>
            <a:ext cx="606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B1F8846-2CA0-B2FB-9D3B-2656040AE3A8}"/>
              </a:ext>
            </a:extLst>
          </p:cNvPr>
          <p:cNvCxnSpPr>
            <a:endCxn id="17" idx="2"/>
          </p:cNvCxnSpPr>
          <p:nvPr/>
        </p:nvCxnSpPr>
        <p:spPr>
          <a:xfrm rot="10800000">
            <a:off x="1524000" y="3687022"/>
            <a:ext cx="4724400" cy="12954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9663F6E-4354-4482-253E-CA6A165CE50B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5443409" y="1803563"/>
            <a:ext cx="1228980" cy="97465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F948CD-46B6-161C-B139-2ABFB12DD875}"/>
              </a:ext>
            </a:extLst>
          </p:cNvPr>
          <p:cNvCxnSpPr>
            <a:stCxn id="3" idx="2"/>
          </p:cNvCxnSpPr>
          <p:nvPr/>
        </p:nvCxnSpPr>
        <p:spPr>
          <a:xfrm>
            <a:off x="8793126" y="2057400"/>
            <a:ext cx="0" cy="42793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3D84A4C-91E3-7A7A-6855-5128429F4315}"/>
              </a:ext>
            </a:extLst>
          </p:cNvPr>
          <p:cNvSpPr txBox="1"/>
          <p:nvPr/>
        </p:nvSpPr>
        <p:spPr>
          <a:xfrm>
            <a:off x="647700" y="711019"/>
            <a:ext cx="1070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/>
              <a:t>Objective: To design &amp; implement a large-scale software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2F700-5C88-AB9E-2819-0286BE4487AC}"/>
              </a:ext>
            </a:extLst>
          </p:cNvPr>
          <p:cNvSpPr txBox="1"/>
          <p:nvPr/>
        </p:nvSpPr>
        <p:spPr>
          <a:xfrm>
            <a:off x="152399" y="5524097"/>
            <a:ext cx="579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Pre-requisite: </a:t>
            </a:r>
          </a:p>
          <a:p>
            <a:r>
              <a:rPr lang="en-US" sz="1800" dirty="0"/>
              <a:t>Knowledge on Object-Oriented Programming concepts</a:t>
            </a:r>
          </a:p>
          <a:p>
            <a:r>
              <a:rPr lang="en-US" sz="1800" dirty="0"/>
              <a:t>Data structures and algorithm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619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0" grpId="0" animBg="1"/>
      <p:bldP spid="5" grpId="0" animBg="1"/>
      <p:bldP spid="6" grpId="0" animBg="1"/>
      <p:bldP spid="7" grpId="0" animBg="1"/>
      <p:bldP spid="9" grpId="0" animBg="1"/>
      <p:bldP spid="11" grpId="0" animBg="1"/>
      <p:bldP spid="15" grpId="0" animBg="1"/>
      <p:bldP spid="16" grpId="0" animBg="1"/>
      <p:bldP spid="18" grpId="0" animBg="1"/>
      <p:bldP spid="5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981200"/>
          </a:xfrm>
          <a:solidFill>
            <a:srgbClr val="0079BC"/>
          </a:solidFill>
          <a:ln/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UIT2301 – Programming and Design Patterns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133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66CC"/>
                </a:solidFill>
              </a:rPr>
              <a:t>Course Objectives </a:t>
            </a:r>
            <a:endParaRPr lang="en-US" b="1" dirty="0">
              <a:solidFill>
                <a:srgbClr val="0066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C1D4-28DA-63CA-FAAA-24A93A4A2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31A-FB16-4349-BB1E-9292E7905A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144CE-F982-4BEE-7D89-BFD60BFE2693}"/>
              </a:ext>
            </a:extLst>
          </p:cNvPr>
          <p:cNvSpPr txBox="1"/>
          <p:nvPr/>
        </p:nvSpPr>
        <p:spPr>
          <a:xfrm>
            <a:off x="914400" y="3136612"/>
            <a:ext cx="1059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objective of this course is to enable the students to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 the concepts of objects, classes, interfaces, modules and packages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 the concepts of inheritance, polymorphism and exceptions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Choose and apply the concepts of strings, data serialization, and different formats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Judiciously select and apply design patterns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7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981200"/>
          </a:xfrm>
          <a:solidFill>
            <a:srgbClr val="0079BC"/>
          </a:solidFill>
          <a:ln/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UIT2301 – Programming and Design Patterns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133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66CC"/>
                </a:solidFill>
              </a:rPr>
              <a:t>Course Outcomes </a:t>
            </a:r>
            <a:endParaRPr lang="en-US" b="1" dirty="0">
              <a:solidFill>
                <a:srgbClr val="0066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C1D4-28DA-63CA-FAAA-24A93A4A2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31A-FB16-4349-BB1E-9292E7905A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144CE-F982-4BEE-7D89-BFD60BFE2693}"/>
              </a:ext>
            </a:extLst>
          </p:cNvPr>
          <p:cNvSpPr txBox="1"/>
          <p:nvPr/>
        </p:nvSpPr>
        <p:spPr>
          <a:xfrm>
            <a:off x="914400" y="3136612"/>
            <a:ext cx="1082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On successful completion of this course, the student will be able 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Solve problems using objects, classes, interfaces, modules and packages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Apply the concepts of inheritance, polymorphism and exceptions in software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Employ effective object serialization and data formats to solve problems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Select and apply design patterns in their design and analysis </a:t>
            </a:r>
          </a:p>
        </p:txBody>
      </p:sp>
    </p:spTree>
    <p:extLst>
      <p:ext uri="{BB962C8B-B14F-4D97-AF65-F5344CB8AC3E}">
        <p14:creationId xmlns:p14="http://schemas.microsoft.com/office/powerpoint/2010/main" val="2259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rgbClr val="0079BC"/>
          </a:solidFill>
          <a:ln/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Books</a:t>
            </a:r>
          </a:p>
        </p:txBody>
      </p:sp>
      <p:sp>
        <p:nvSpPr>
          <p:cNvPr id="4" name="Google Shape;178;p20">
            <a:extLst>
              <a:ext uri="{FF2B5EF4-FFF2-40B4-BE49-F238E27FC236}">
                <a16:creationId xmlns:a16="http://schemas.microsoft.com/office/drawing/2014/main" id="{375CF55B-AECC-79A0-D67C-33E9C4A763B2}"/>
              </a:ext>
            </a:extLst>
          </p:cNvPr>
          <p:cNvSpPr txBox="1">
            <a:spLocks/>
          </p:cNvSpPr>
          <p:nvPr/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104275" tIns="52125" rIns="104275" bIns="521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None/>
            </a:pPr>
            <a:r>
              <a:rPr lang="en-IN" sz="1600" b="1" kern="0"/>
              <a:t>TEXTBOOKS: </a:t>
            </a:r>
            <a:endParaRPr lang="en-IN" kern="0"/>
          </a:p>
          <a:p>
            <a:pPr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 kern="0"/>
              <a:t>Dusty Phillips, “Python 3 Object-Oriented Programming: Build robust and maintainable software with object-oriented design patterns in Python 3.8”, Third Edition, Packt Publishing, 2018. </a:t>
            </a:r>
            <a:endParaRPr lang="en-IN" kern="0"/>
          </a:p>
          <a:p>
            <a:pPr marL="0" indent="0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Tx/>
              <a:buNone/>
            </a:pPr>
            <a:r>
              <a:rPr lang="en-IN" sz="1600" b="1" kern="0"/>
              <a:t>REFERENCES: </a:t>
            </a:r>
            <a:endParaRPr lang="en-IN" kern="0"/>
          </a:p>
          <a:p>
            <a:pPr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 kern="0"/>
              <a:t>Matt Weisfeld, “Object-Oriented Thought Process”, Fifth Edition, Addison-Wesley Professional, 2019. </a:t>
            </a:r>
            <a:endParaRPr lang="en-IN" kern="0"/>
          </a:p>
          <a:p>
            <a:pPr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 kern="0"/>
              <a:t>Matthias Noback, “Object Design Style Guide”, Manning Publications, 2020. </a:t>
            </a:r>
            <a:endParaRPr lang="en-IN" kern="0"/>
          </a:p>
          <a:p>
            <a:pPr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 kern="0"/>
              <a:t>Stephen F. Lott, “Mastering Object-oriented Python”, Second Edition, Packt Publishing, 2019. </a:t>
            </a:r>
            <a:endParaRPr lang="en-IN" kern="0"/>
          </a:p>
          <a:p>
            <a:pPr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 kern="0"/>
              <a:t>Mark Lutz, “Programming Python: Powerful Object-Oriented Programming”, Fourth Edition, O’Reilly Media, 2011. </a:t>
            </a:r>
            <a:endParaRPr lang="en-IN" kern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346A5-D1C8-5CB3-F4F9-4D109E8F1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31A-FB16-4349-BB1E-9292E7905A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19226</TotalTime>
  <Words>396</Words>
  <Application>Microsoft Office PowerPoint</Application>
  <PresentationFormat>Widescreen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Verdana</vt:lpstr>
      <vt:lpstr>1_Default Design</vt:lpstr>
      <vt:lpstr>PowerPoint Presentation</vt:lpstr>
      <vt:lpstr>Big Picture of UIT2301 Course</vt:lpstr>
      <vt:lpstr>UIT2301 – Programming and Design Patterns</vt:lpstr>
      <vt:lpstr>UIT2301 – Programming and Design Patterns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 KUMAR</dc:creator>
  <cp:lastModifiedBy>External  Examiner2</cp:lastModifiedBy>
  <cp:revision>3370</cp:revision>
  <cp:lastPrinted>2019-10-24T05:06:13Z</cp:lastPrinted>
  <dcterms:created xsi:type="dcterms:W3CDTF">2006-09-22T10:59:01Z</dcterms:created>
  <dcterms:modified xsi:type="dcterms:W3CDTF">2023-09-04T14:12:21Z</dcterms:modified>
</cp:coreProperties>
</file>