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aem6lCfGStmRhqoW8Nj2DVkV7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2830513" y="566738"/>
            <a:ext cx="5037137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1425575" y="3589338"/>
            <a:ext cx="78422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lvl="0" algn="ctr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6pPr>
            <a:lvl7pPr lvl="6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7pPr>
            <a:lvl8pPr lvl="7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8pPr>
            <a:lvl9pPr lvl="8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 rot="5400000">
            <a:off x="3680618" y="-1775618"/>
            <a:ext cx="48307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4290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 rot="5400000">
            <a:off x="7249319" y="1793082"/>
            <a:ext cx="5897563" cy="2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 rot="5400000">
            <a:off x="1610519" y="-873918"/>
            <a:ext cx="5897563" cy="8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4290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4290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175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963084" y="290671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sz="2087"/>
            </a:lvl1pPr>
            <a:lvl2pPr indent="-228600" lvl="1" marL="9144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sz="1906"/>
            </a:lvl2pPr>
            <a:lvl3pPr indent="-228600" lvl="2" marL="1371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/>
            </a:lvl3pPr>
            <a:lvl4pPr indent="-228600" lvl="3" marL="18288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4pPr>
            <a:lvl5pPr indent="-228600" lvl="4" marL="22860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5pPr>
            <a:lvl6pPr indent="-228600" lvl="5" marL="27432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6pPr>
            <a:lvl7pPr indent="-228600" lvl="6" marL="32004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7pPr>
            <a:lvl8pPr indent="-228600" lvl="7" marL="3657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8pPr>
            <a:lvl9pPr indent="-228600" lvl="8" marL="41148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609600" y="1295401"/>
            <a:ext cx="5384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413004" lvl="0" marL="457200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1pPr>
            <a:lvl2pPr indent="-384238" lvl="1" marL="9144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2pPr>
            <a:lvl3pPr indent="-361124" lvl="2" marL="1371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3pPr>
            <a:lvl4pPr indent="-349631" lvl="3" marL="18288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4pPr>
            <a:lvl5pPr indent="-349631" lvl="4" marL="22860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5pPr>
            <a:lvl6pPr indent="-349631" lvl="5" marL="27432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6pPr>
            <a:lvl7pPr indent="-349631" lvl="6" marL="32004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7pPr>
            <a:lvl8pPr indent="-349631" lvl="7" marL="3657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8pPr>
            <a:lvl9pPr indent="-349631" lvl="8" marL="41148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6197600" y="1295401"/>
            <a:ext cx="5384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413004" lvl="0" marL="457200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1pPr>
            <a:lvl2pPr indent="-384238" lvl="1" marL="9144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2pPr>
            <a:lvl3pPr indent="-361124" lvl="2" marL="1371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3pPr>
            <a:lvl4pPr indent="-349631" lvl="3" marL="18288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4pPr>
            <a:lvl5pPr indent="-349631" lvl="4" marL="22860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5pPr>
            <a:lvl6pPr indent="-349631" lvl="5" marL="27432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6pPr>
            <a:lvl7pPr indent="-349631" lvl="6" marL="32004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7pPr>
            <a:lvl8pPr indent="-349631" lvl="7" marL="3657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8pPr>
            <a:lvl9pPr indent="-349631" lvl="8" marL="41148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None/>
              <a:defRPr b="1" sz="2451"/>
            </a:lvl1pPr>
            <a:lvl2pPr indent="-228600" lvl="1" marL="914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b="1" sz="2087"/>
            </a:lvl2pPr>
            <a:lvl3pPr indent="-228600" lvl="2" marL="1371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b="1" sz="1906"/>
            </a:lvl3pPr>
            <a:lvl4pPr indent="-228600" lvl="3" marL="1828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4pPr>
            <a:lvl5pPr indent="-228600" lvl="4" marL="22860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5pPr>
            <a:lvl6pPr indent="-228600" lvl="5" marL="27432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6pPr>
            <a:lvl7pPr indent="-228600" lvl="6" marL="32004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7pPr>
            <a:lvl8pPr indent="-228600" lvl="7" marL="3657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8pPr>
            <a:lvl9pPr indent="-228600" lvl="8" marL="4114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84238" lvl="0" marL="4572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1pPr>
            <a:lvl2pPr indent="-361124" lvl="1" marL="914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2pPr>
            <a:lvl3pPr indent="-349631" lvl="2" marL="1371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3pPr>
            <a:lvl4pPr indent="-332358" lvl="3" marL="1828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4pPr>
            <a:lvl5pPr indent="-332358" lvl="4" marL="22860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5pPr>
            <a:lvl6pPr indent="-332358" lvl="5" marL="27432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6pPr>
            <a:lvl7pPr indent="-332358" lvl="6" marL="32004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7pPr>
            <a:lvl8pPr indent="-332359" lvl="7" marL="3657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8pPr>
            <a:lvl9pPr indent="-332359" lvl="8" marL="4114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None/>
              <a:defRPr b="1" sz="2451"/>
            </a:lvl1pPr>
            <a:lvl2pPr indent="-228600" lvl="1" marL="914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b="1" sz="2087"/>
            </a:lvl2pPr>
            <a:lvl3pPr indent="-228600" lvl="2" marL="1371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b="1" sz="1906"/>
            </a:lvl3pPr>
            <a:lvl4pPr indent="-228600" lvl="3" marL="1828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4pPr>
            <a:lvl5pPr indent="-228600" lvl="4" marL="22860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5pPr>
            <a:lvl6pPr indent="-228600" lvl="5" marL="27432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6pPr>
            <a:lvl7pPr indent="-228600" lvl="6" marL="32004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7pPr>
            <a:lvl8pPr indent="-228600" lvl="7" marL="3657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8pPr>
            <a:lvl9pPr indent="-228600" lvl="8" marL="4114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9pPr>
          </a:lstStyle>
          <a:p/>
        </p:txBody>
      </p:sp>
      <p:sp>
        <p:nvSpPr>
          <p:cNvPr id="37" name="Google Shape;37;p1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84238" lvl="0" marL="4572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1pPr>
            <a:lvl2pPr indent="-361124" lvl="1" marL="914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2pPr>
            <a:lvl3pPr indent="-349631" lvl="2" marL="1371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3pPr>
            <a:lvl4pPr indent="-332358" lvl="3" marL="1828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4pPr>
            <a:lvl5pPr indent="-332358" lvl="4" marL="22860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5pPr>
            <a:lvl6pPr indent="-332358" lvl="5" marL="27432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6pPr>
            <a:lvl7pPr indent="-332358" lvl="6" marL="32004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7pPr>
            <a:lvl8pPr indent="-332359" lvl="7" marL="3657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8pPr>
            <a:lvl9pPr indent="-332359" lvl="8" marL="4114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8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436054" lvl="0" marL="457200" algn="l">
              <a:lnSpc>
                <a:spcPct val="140000"/>
              </a:lnSpc>
              <a:spcBef>
                <a:spcPts val="653"/>
              </a:spcBef>
              <a:spcAft>
                <a:spcPts val="0"/>
              </a:spcAft>
              <a:buSzPts val="3267"/>
              <a:buChar char="▪"/>
              <a:defRPr sz="3266"/>
            </a:lvl1pPr>
            <a:lvl2pPr indent="-413004" lvl="1" marL="914400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2pPr>
            <a:lvl3pPr indent="-384238" lvl="2" marL="13716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3pPr>
            <a:lvl4pPr indent="-361124" lvl="3" marL="18288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4pPr>
            <a:lvl5pPr indent="-361124" lvl="4" marL="22860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5pPr>
            <a:lvl6pPr indent="-361124" lvl="5" marL="27432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6pPr>
            <a:lvl7pPr indent="-361124" lvl="6" marL="3200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7pPr>
            <a:lvl8pPr indent="-361124" lvl="7" marL="3657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8pPr>
            <a:lvl9pPr indent="-361124" lvl="8" marL="41148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1pPr>
            <a:lvl2pPr indent="-228600" lvl="1" marL="914400" algn="l">
              <a:lnSpc>
                <a:spcPct val="140000"/>
              </a:lnSpc>
              <a:spcBef>
                <a:spcPts val="254"/>
              </a:spcBef>
              <a:spcAft>
                <a:spcPts val="0"/>
              </a:spcAft>
              <a:buSzPts val="1271"/>
              <a:buNone/>
              <a:defRPr sz="1271"/>
            </a:lvl2pPr>
            <a:lvl3pPr indent="-228600" lvl="2" marL="137160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indent="-228600" lvl="3" marL="18288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4pPr>
            <a:lvl5pPr indent="-228600" lvl="4" marL="22860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5pPr>
            <a:lvl6pPr indent="-228600" lvl="5" marL="27432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6pPr>
            <a:lvl7pPr indent="-228600" lvl="6" marL="32004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7pPr>
            <a:lvl8pPr indent="-228600" lvl="7" marL="3657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8pPr>
            <a:lvl9pPr indent="-228600" lvl="8" marL="41148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8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1pPr>
            <a:lvl2pPr indent="-228600" lvl="1" marL="914400" algn="l">
              <a:lnSpc>
                <a:spcPct val="140000"/>
              </a:lnSpc>
              <a:spcBef>
                <a:spcPts val="254"/>
              </a:spcBef>
              <a:spcAft>
                <a:spcPts val="0"/>
              </a:spcAft>
              <a:buSzPts val="1271"/>
              <a:buNone/>
              <a:defRPr sz="1271"/>
            </a:lvl2pPr>
            <a:lvl3pPr indent="-228600" lvl="2" marL="137160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indent="-228600" lvl="3" marL="18288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4pPr>
            <a:lvl5pPr indent="-228600" lvl="4" marL="22860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5pPr>
            <a:lvl6pPr indent="-228600" lvl="5" marL="27432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6pPr>
            <a:lvl7pPr indent="-228600" lvl="6" marL="32004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7pPr>
            <a:lvl8pPr indent="-228600" lvl="7" marL="3657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8pPr>
            <a:lvl9pPr indent="-228600" lvl="8" marL="41148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26666" t="0"/>
          <a:stretch/>
        </p:blipFill>
        <p:spPr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1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4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4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4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4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431800" lvl="0" marL="45720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735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1950" lvl="2" marL="13716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0801" lvl="5" marL="2743200" marR="0" rtl="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b="0" i="0" sz="1452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0801" lvl="6" marL="3200400" marR="0" rtl="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b="0" i="0" sz="1452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0802" lvl="7" marL="3657600" marR="0" rtl="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b="0" i="0" sz="1452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0802" lvl="8" marL="4114800" marR="0" rtl="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b="0" i="0" sz="1452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573088" y="533400"/>
            <a:ext cx="11201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21"/>
              <a:t>UIT2301 – Programming and Design Patterns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460500" y="1676400"/>
            <a:ext cx="89217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25" lIns="93125" spcFirstLastPara="1" rIns="93125" wrap="square" tIns="48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3266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3266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Lecture-</a:t>
            </a:r>
            <a:r>
              <a:rPr b="1" i="0" lang="en-US" sz="290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04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195470" y="3548269"/>
            <a:ext cx="1142661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25" lIns="93125" spcFirstLastPara="1" rIns="93125" wrap="square" tIns="48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66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Decorator Design Pattern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Object Structural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Books</a:t>
            </a:r>
            <a:endParaRPr/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TEXTBOOKS: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US" sz="1600"/>
              <a:t>Dusty Phillips, “Python 3 Object-Oriented Programming: Build robust and maintainable software with object-oriented design patterns in Python 3.8”, Third Edition, Packt Publishing, 2018. 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REFERENCES: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US" sz="1600"/>
              <a:t>Matt Weisfeld, “Object-Oriented Thought Process”, Fifth Edition, Addison-Wesley Professional, 2019.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US" sz="1600"/>
              <a:t>Matthias Noback, “Object Design Style Guide”, Manning Publications, 2020.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US" sz="1600"/>
              <a:t>Stephen F. Lott, “Mastering Object-oriented Python”, Second Edition, Packt Publishing, 2019.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US" sz="1600"/>
              <a:t>Mark Lutz, “Programming Python: Powerful Object-Oriented Programming”, Fourth Edition, O’Reilly Media, 2011.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-354013" lvl="0" marL="35401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b="1" lang="en-US" sz="2800"/>
              <a:t>Intent:</a:t>
            </a:r>
            <a:endParaRPr/>
          </a:p>
          <a:p>
            <a:pPr indent="-295275" lvl="1" marL="76676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Attach additional responsibilities to an object dynamically. Decorators provide a flexible alternative to subclassing for extending functionality.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b="1" lang="en-US" sz="2800"/>
              <a:t>Also Known As:</a:t>
            </a:r>
            <a:endParaRPr/>
          </a:p>
          <a:p>
            <a:pPr indent="-295275" lvl="1" marL="76676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Wrapper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-354013" lvl="0" marL="35401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b="1" lang="en-US" sz="2800"/>
              <a:t>Motivation:</a:t>
            </a:r>
            <a:endParaRPr/>
          </a:p>
          <a:p>
            <a:pPr indent="-295275" lvl="1" marL="766763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Sometimes we want to add responsibilities to individual objects, not to an entire class. </a:t>
            </a:r>
            <a:endParaRPr/>
          </a:p>
          <a:p>
            <a:pPr indent="-295275" lvl="1" marL="766763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Example: A graphical user interface toolkit should let you add properties like borders or behaviors like scrolling to any user interface component.</a:t>
            </a:r>
            <a:endParaRPr/>
          </a:p>
          <a:p>
            <a:pPr indent="-295275" lvl="1" marL="766763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more flexible approach is to enclose the component in another object that adds the border. </a:t>
            </a:r>
            <a:r>
              <a:rPr i="1" lang="en-US" sz="2400"/>
              <a:t>The enclosing object is called a decorator.</a:t>
            </a:r>
            <a:endParaRPr i="1" sz="24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Applicability</a:t>
            </a:r>
            <a:r>
              <a:rPr lang="en-US" sz="2400"/>
              <a:t> :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to add responsibilities to individual objects dynamically and transparently, that is, without affecting other objects.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 responsibilities that can be withdrawn.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when extension by subclassing is impractical. Sometimes a large number of independent extensions are possible and would produce an explosion of subclasses to support every combination. Or a class definition maybe hidden or otherwise unavailable for subclassing</a:t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609600" y="1295400"/>
            <a:ext cx="10972800" cy="59719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Structure</a:t>
            </a:r>
            <a:endParaRPr sz="2400"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349" y="2327218"/>
            <a:ext cx="7619877" cy="342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Participants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Component (VisualComponent) - defines the interface for objects that can have responsibilities added to them dynamically.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ConcreteComponent (TextView) - defines an object towhich additional responsibilities can be attached.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Decorator - maintains a reference to a Component object and defines an interface that conforms to Component's interface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ConcreteDecorator (BorderDecorator, ScrollDecorator) - adds responsibilities to the component</a:t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Consequences</a:t>
            </a:r>
            <a:r>
              <a:rPr lang="en-US" sz="2800"/>
              <a:t>: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More flexibility than static inheritance.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Avoids feature-laden classes high up in the hierarchy.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 decorator and its component aren't identical.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Lots of little objects.</a:t>
            </a:r>
            <a:endParaRPr sz="2800"/>
          </a:p>
          <a:p>
            <a:pPr indent="-176213" lvl="0" marL="354013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609600" y="125287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-354013" lvl="0" marL="35401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Getters/ Setters -&gt; @property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solidFill>
                  <a:srgbClr val="0070C0"/>
                </a:solidFill>
              </a:rPr>
              <a:t>Activity01:</a:t>
            </a:r>
            <a:endParaRPr/>
          </a:p>
          <a:p>
            <a:pPr indent="-295275" lvl="1" marL="766763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Writing simple codes in python using get() and set()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2746743" y="22683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 decorators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5061097" y="806303"/>
            <a:ext cx="6882809" cy="66368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>
                <a:latin typeface="Arial"/>
                <a:ea typeface="Arial"/>
                <a:cs typeface="Arial"/>
                <a:sym typeface="Arial"/>
              </a:rPr>
              <a:t>Multiple decorators can be chained in Python.</a:t>
            </a:r>
            <a:endParaRPr sz="2800"/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33" y="139778"/>
            <a:ext cx="4159693" cy="6578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645183"/>
            <a:ext cx="1985667" cy="156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2020-08-02T17:30:45Z</dcterms:created>
  <dc:creator>VEERA RAGAVAN</dc:creator>
</cp:coreProperties>
</file>