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O1vNqTWh8Lr6tzw4if1iI8k+n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2830513" y="566738"/>
            <a:ext cx="5037137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1425575" y="3589338"/>
            <a:ext cx="78422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lvl="0" algn="ctr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6pPr>
            <a:lvl7pPr lvl="6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7pPr>
            <a:lvl8pPr lvl="7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8pPr>
            <a:lvl9pPr lvl="8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 rot="5400000">
            <a:off x="3680618" y="-1775618"/>
            <a:ext cx="48307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342900" lvl="0" marL="457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 rot="5400000">
            <a:off x="7249319" y="1793082"/>
            <a:ext cx="5897563" cy="2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 rot="5400000">
            <a:off x="1610519" y="-873918"/>
            <a:ext cx="5897563" cy="8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342900" lvl="0" marL="457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342900" lvl="0" marL="457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175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963084" y="290671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104275" spcFirstLastPara="1" rIns="104275" wrap="square" tIns="521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None/>
              <a:defRPr sz="2087"/>
            </a:lvl1pPr>
            <a:lvl2pPr indent="-228600" lvl="1" marL="9144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None/>
              <a:defRPr sz="1906"/>
            </a:lvl2pPr>
            <a:lvl3pPr indent="-228600" lvl="2" marL="1371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/>
            </a:lvl3pPr>
            <a:lvl4pPr indent="-228600" lvl="3" marL="18288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4pPr>
            <a:lvl5pPr indent="-228600" lvl="4" marL="22860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5pPr>
            <a:lvl6pPr indent="-228600" lvl="5" marL="27432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6pPr>
            <a:lvl7pPr indent="-228600" lvl="6" marL="32004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7pPr>
            <a:lvl8pPr indent="-228600" lvl="7" marL="3657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8pPr>
            <a:lvl9pPr indent="-228600" lvl="8" marL="41148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609600" y="1295401"/>
            <a:ext cx="5384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413004" lvl="0" marL="457200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1pPr>
            <a:lvl2pPr indent="-384238" lvl="1" marL="9144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2pPr>
            <a:lvl3pPr indent="-361124" lvl="2" marL="13716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3pPr>
            <a:lvl4pPr indent="-349631" lvl="3" marL="18288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4pPr>
            <a:lvl5pPr indent="-349631" lvl="4" marL="22860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5pPr>
            <a:lvl6pPr indent="-349631" lvl="5" marL="27432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6pPr>
            <a:lvl7pPr indent="-349631" lvl="6" marL="32004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7pPr>
            <a:lvl8pPr indent="-349631" lvl="7" marL="3657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8pPr>
            <a:lvl9pPr indent="-349631" lvl="8" marL="41148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6197600" y="1295401"/>
            <a:ext cx="5384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413004" lvl="0" marL="457200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1pPr>
            <a:lvl2pPr indent="-384238" lvl="1" marL="9144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2pPr>
            <a:lvl3pPr indent="-361124" lvl="2" marL="13716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3pPr>
            <a:lvl4pPr indent="-349631" lvl="3" marL="18288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4pPr>
            <a:lvl5pPr indent="-349631" lvl="4" marL="22860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5pPr>
            <a:lvl6pPr indent="-349631" lvl="5" marL="27432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6pPr>
            <a:lvl7pPr indent="-349631" lvl="6" marL="32004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7pPr>
            <a:lvl8pPr indent="-349631" lvl="7" marL="3657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8pPr>
            <a:lvl9pPr indent="-349631" lvl="8" marL="41148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104275" spcFirstLastPara="1" rIns="104275" wrap="square" tIns="521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None/>
              <a:defRPr b="1" sz="2451"/>
            </a:lvl1pPr>
            <a:lvl2pPr indent="-228600" lvl="1" marL="9144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None/>
              <a:defRPr b="1" sz="2087"/>
            </a:lvl2pPr>
            <a:lvl3pPr indent="-228600" lvl="2" marL="1371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None/>
              <a:defRPr b="1" sz="1906"/>
            </a:lvl3pPr>
            <a:lvl4pPr indent="-228600" lvl="3" marL="1828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4pPr>
            <a:lvl5pPr indent="-228600" lvl="4" marL="22860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5pPr>
            <a:lvl6pPr indent="-228600" lvl="5" marL="27432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6pPr>
            <a:lvl7pPr indent="-228600" lvl="6" marL="32004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7pPr>
            <a:lvl8pPr indent="-228600" lvl="7" marL="3657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8pPr>
            <a:lvl9pPr indent="-228600" lvl="8" marL="4114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384238" lvl="0" marL="4572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1pPr>
            <a:lvl2pPr indent="-361124" lvl="1" marL="9144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2pPr>
            <a:lvl3pPr indent="-349631" lvl="2" marL="1371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3pPr>
            <a:lvl4pPr indent="-332358" lvl="3" marL="1828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4pPr>
            <a:lvl5pPr indent="-332358" lvl="4" marL="22860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5pPr>
            <a:lvl6pPr indent="-332358" lvl="5" marL="27432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6pPr>
            <a:lvl7pPr indent="-332358" lvl="6" marL="32004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7pPr>
            <a:lvl8pPr indent="-332359" lvl="7" marL="3657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8pPr>
            <a:lvl9pPr indent="-332359" lvl="8" marL="4114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9pPr>
          </a:lstStyle>
          <a:p/>
        </p:txBody>
      </p:sp>
      <p:sp>
        <p:nvSpPr>
          <p:cNvPr id="36" name="Google Shape;36;p1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104275" spcFirstLastPara="1" rIns="104275" wrap="square" tIns="521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None/>
              <a:defRPr b="1" sz="2451"/>
            </a:lvl1pPr>
            <a:lvl2pPr indent="-228600" lvl="1" marL="9144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None/>
              <a:defRPr b="1" sz="2087"/>
            </a:lvl2pPr>
            <a:lvl3pPr indent="-228600" lvl="2" marL="1371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None/>
              <a:defRPr b="1" sz="1906"/>
            </a:lvl3pPr>
            <a:lvl4pPr indent="-228600" lvl="3" marL="1828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4pPr>
            <a:lvl5pPr indent="-228600" lvl="4" marL="22860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5pPr>
            <a:lvl6pPr indent="-228600" lvl="5" marL="27432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6pPr>
            <a:lvl7pPr indent="-228600" lvl="6" marL="32004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7pPr>
            <a:lvl8pPr indent="-228600" lvl="7" marL="3657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8pPr>
            <a:lvl9pPr indent="-228600" lvl="8" marL="4114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b="1" sz="1634"/>
            </a:lvl9pPr>
          </a:lstStyle>
          <a:p/>
        </p:txBody>
      </p:sp>
      <p:sp>
        <p:nvSpPr>
          <p:cNvPr id="37" name="Google Shape;37;p1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384238" lvl="0" marL="4572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1pPr>
            <a:lvl2pPr indent="-361124" lvl="1" marL="9144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2pPr>
            <a:lvl3pPr indent="-349631" lvl="2" marL="1371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3pPr>
            <a:lvl4pPr indent="-332358" lvl="3" marL="1828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4pPr>
            <a:lvl5pPr indent="-332358" lvl="4" marL="22860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5pPr>
            <a:lvl6pPr indent="-332358" lvl="5" marL="27432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6pPr>
            <a:lvl7pPr indent="-332358" lvl="6" marL="32004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7pPr>
            <a:lvl8pPr indent="-332359" lvl="7" marL="3657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8pPr>
            <a:lvl9pPr indent="-332359" lvl="8" marL="41148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104275" spcFirstLastPara="1" rIns="104275" wrap="square" tIns="521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8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436054" lvl="0" marL="457200" algn="l">
              <a:lnSpc>
                <a:spcPct val="140000"/>
              </a:lnSpc>
              <a:spcBef>
                <a:spcPts val="653"/>
              </a:spcBef>
              <a:spcAft>
                <a:spcPts val="0"/>
              </a:spcAft>
              <a:buSzPts val="3267"/>
              <a:buChar char="▪"/>
              <a:defRPr sz="3266"/>
            </a:lvl1pPr>
            <a:lvl2pPr indent="-413004" lvl="1" marL="914400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2pPr>
            <a:lvl3pPr indent="-384238" lvl="2" marL="13716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3pPr>
            <a:lvl4pPr indent="-361124" lvl="3" marL="18288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4pPr>
            <a:lvl5pPr indent="-361124" lvl="4" marL="22860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5pPr>
            <a:lvl6pPr indent="-361124" lvl="5" marL="27432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6pPr>
            <a:lvl7pPr indent="-361124" lvl="6" marL="32004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7pPr>
            <a:lvl8pPr indent="-361124" lvl="7" marL="36576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8pPr>
            <a:lvl9pPr indent="-361124" lvl="8" marL="41148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1pPr>
            <a:lvl2pPr indent="-228600" lvl="1" marL="914400" algn="l">
              <a:lnSpc>
                <a:spcPct val="140000"/>
              </a:lnSpc>
              <a:spcBef>
                <a:spcPts val="254"/>
              </a:spcBef>
              <a:spcAft>
                <a:spcPts val="0"/>
              </a:spcAft>
              <a:buSzPts val="1271"/>
              <a:buNone/>
              <a:defRPr sz="1271"/>
            </a:lvl2pPr>
            <a:lvl3pPr indent="-228600" lvl="2" marL="137160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998"/>
              <a:buNone/>
              <a:defRPr sz="997"/>
            </a:lvl3pPr>
            <a:lvl4pPr indent="-228600" lvl="3" marL="18288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4pPr>
            <a:lvl5pPr indent="-228600" lvl="4" marL="22860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5pPr>
            <a:lvl6pPr indent="-228600" lvl="5" marL="27432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6pPr>
            <a:lvl7pPr indent="-228600" lvl="6" marL="32004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7pPr>
            <a:lvl8pPr indent="-228600" lvl="7" marL="3657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8pPr>
            <a:lvl9pPr indent="-228600" lvl="8" marL="41148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104275" spcFirstLastPara="1" rIns="104275" wrap="square" tIns="521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8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1pPr>
            <a:lvl2pPr indent="-228600" lvl="1" marL="914400" algn="l">
              <a:lnSpc>
                <a:spcPct val="140000"/>
              </a:lnSpc>
              <a:spcBef>
                <a:spcPts val="254"/>
              </a:spcBef>
              <a:spcAft>
                <a:spcPts val="0"/>
              </a:spcAft>
              <a:buSzPts val="1271"/>
              <a:buNone/>
              <a:defRPr sz="1271"/>
            </a:lvl2pPr>
            <a:lvl3pPr indent="-228600" lvl="2" marL="137160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998"/>
              <a:buNone/>
              <a:defRPr sz="997"/>
            </a:lvl3pPr>
            <a:lvl4pPr indent="-228600" lvl="3" marL="18288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4pPr>
            <a:lvl5pPr indent="-228600" lvl="4" marL="22860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5pPr>
            <a:lvl6pPr indent="-228600" lvl="5" marL="27432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6pPr>
            <a:lvl7pPr indent="-228600" lvl="6" marL="32004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7pPr>
            <a:lvl8pPr indent="-228600" lvl="7" marL="3657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8pPr>
            <a:lvl9pPr indent="-228600" lvl="8" marL="41148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d" id="11" name="Google Shape;11;p12"/>
          <p:cNvPicPr preferRelativeResize="0"/>
          <p:nvPr/>
        </p:nvPicPr>
        <p:blipFill rotWithShape="1">
          <a:blip r:embed="rId2">
            <a:alphaModFix/>
          </a:blip>
          <a:srcRect b="0" l="0" r="26666" t="0"/>
          <a:stretch/>
        </p:blipFill>
        <p:spPr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2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4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4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4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4" u="none" cap="none" strike="noStrik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>
            <a:lvl1pPr indent="-431800" lvl="0" marL="45720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735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1950" lvl="2" marL="13716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0801" lvl="5" marL="2743200" marR="0" rtl="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b="0" i="0" sz="1452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0801" lvl="6" marL="3200400" marR="0" rtl="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b="0" i="0" sz="1452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0802" lvl="7" marL="3657600" marR="0" rtl="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b="0" i="0" sz="1452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0802" lvl="8" marL="4114800" marR="0" rtl="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b="0" i="0" sz="1452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1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573088" y="533400"/>
            <a:ext cx="11201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21"/>
              <a:t>UIT2301 – Programming and Design Patterns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1460500" y="1676400"/>
            <a:ext cx="89217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25" lIns="93125" spcFirstLastPara="1" rIns="93125" wrap="square" tIns="48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IN" sz="3266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IN" sz="3266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Lecture-</a:t>
            </a:r>
            <a:r>
              <a:rPr b="1" i="0" lang="en-IN" sz="290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195470" y="3548269"/>
            <a:ext cx="1142661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25" lIns="93125" spcFirstLastPara="1" rIns="93125" wrap="square" tIns="48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66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Template Design Pattern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Object Behavioral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508000" y="2373759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Activity02: Quiz </a:t>
            </a:r>
            <a:br>
              <a:rPr lang="en-IN"/>
            </a:br>
            <a:r>
              <a:rPr lang="en-IN"/>
              <a:t>(Python 3 – OOP – Dusty Phillips -pg:265)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Books</a:t>
            </a:r>
            <a:endParaRPr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IN" sz="1600"/>
              <a:t>TEXTBOOKS: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IN" sz="1600"/>
              <a:t>Dusty Phillips, “Python 3 Object-Oriented Programming: Build robust and maintainable software with object-oriented design patterns in Python 3.8”, Third Edition, Packt Publishing, 2018. 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1" lang="en-IN" sz="1600"/>
              <a:t>REFERENCES: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IN" sz="1600"/>
              <a:t>Matt Weisfeld, “Object-Oriented Thought Process”, Fifth Edition, Addison-Wesley Professional, 2019.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IN" sz="1600"/>
              <a:t>Matthias Noback, “Object Design Style Guide”, Manning Publications, 2020.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IN" sz="1600"/>
              <a:t>Stephen F. Lott, “Mastering Object-oriented Python”, Second Edition, Packt Publishing, 2019.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AutoNum type="arabicPeriod"/>
            </a:pPr>
            <a:r>
              <a:rPr lang="en-IN" sz="1600"/>
              <a:t>Mark Lutz, “Programming Python: Powerful Object-Oriented Programming”, Fourth Edition, O’Reilly Media, 2011.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-354012" lvl="0" marL="354012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Intent:</a:t>
            </a:r>
            <a:endParaRPr/>
          </a:p>
          <a:p>
            <a:pPr indent="-295275" lvl="1" marL="766762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Define the skeleton of an algorithm in an operation, deferring some steps to subclasses.</a:t>
            </a:r>
            <a:endParaRPr/>
          </a:p>
          <a:p>
            <a:pPr indent="-295275" lvl="1" marL="766762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IN"/>
              <a:t>Template Method lets subclasses redefine certain steps of an algorithm without changing the algorithm's structure.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609600" y="1295400"/>
            <a:ext cx="109728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-354013" lvl="0" marL="35401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b="1" lang="en-IN" sz="2800"/>
              <a:t>Motivation:</a:t>
            </a:r>
            <a:endParaRPr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270" y="2136708"/>
            <a:ext cx="8106875" cy="373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IN" sz="2400"/>
              <a:t>Applicability</a:t>
            </a:r>
            <a:r>
              <a:rPr lang="en-IN" sz="2400"/>
              <a:t> :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to implement the invariant parts of an algorithm once and leave it up to subclasses to implement the behavior that can vary.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when common behavior among subclasses should be factored and localized in a common class to avoid code duplication. 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to control subclasses extensions. You can define a template method that calls "hook" operations (see Consequences) at specific points, thereby permitting extensions only at those points.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609600" y="1295400"/>
            <a:ext cx="10972800" cy="59719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IN" sz="2400"/>
              <a:t>Structure</a:t>
            </a:r>
            <a:endParaRPr sz="2400"/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419" y="2219263"/>
            <a:ext cx="7373654" cy="372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609600" y="1242232"/>
            <a:ext cx="10972800" cy="227714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Participants</a:t>
            </a:r>
            <a:endParaRPr/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153" y="1934918"/>
            <a:ext cx="9239694" cy="324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75" spcFirstLastPara="1" rIns="104275" wrap="square" tIns="521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2800"/>
              <a:t>Consequences</a:t>
            </a:r>
            <a:r>
              <a:rPr lang="en-IN" sz="2800"/>
              <a:t>: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Template methods call the following kinds of operations: 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concrete operations (either on the ConcreteClass or on client classes); 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concrete AbstractClass operations (i.e., operations that are generally useful to subclasses); 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primitive operations (i.e., abstract operations); and </a:t>
            </a:r>
            <a:endParaRPr/>
          </a:p>
          <a:p>
            <a:pPr indent="-354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hook operations, which provide default behavior that subclasses can extend if necessary. A hook operation often does nothing by default</a:t>
            </a:r>
            <a:endParaRPr/>
          </a:p>
          <a:p>
            <a:pPr indent="-227013" lvl="0" marL="354013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609600" y="1858617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Activity01: </a:t>
            </a:r>
            <a:br>
              <a:rPr lang="en-IN"/>
            </a:br>
            <a:r>
              <a:rPr lang="en-IN"/>
              <a:t>Case study Discussion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284420" y="26049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104275" spcFirstLastPara="1" rIns="10427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Implementation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635296" y="1648046"/>
            <a:ext cx="609777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 Baking_Cake(ABC):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@abstractmethod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def get_ingredients(self):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pass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@abstractmethod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def mix_all(self):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pass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@abstractmethod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def baking(self):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pass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5653863" y="2054294"/>
            <a:ext cx="60977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 process_cake_making(self):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print("Preparing a Cake")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self.get_ingredients()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self.mix_all()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self.baking()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print("Serve the Cake")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2020-08-02T17:30:45Z</dcterms:created>
  <dc:creator>VEERA RAGAVAN</dc:creator>
</cp:coreProperties>
</file>