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49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2" r:id="rId16"/>
    <p:sldId id="403" r:id="rId17"/>
    <p:sldId id="404" r:id="rId18"/>
    <p:sldId id="405" r:id="rId19"/>
    <p:sldId id="406" r:id="rId20"/>
    <p:sldId id="401" r:id="rId21"/>
    <p:sldId id="387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4659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B0FF3E-45F1-43B8-B345-4BDBBF07A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9A75-C077-45A9-825E-C6B04B240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76006B-1609-407B-B4DF-18FB2F915E3A}" type="datetimeFigureOut">
              <a:rPr lang="en-IN"/>
              <a:pPr>
                <a:defRPr/>
              </a:pPr>
              <a:t>24-10-2023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44B7DB-FF18-4A40-95A7-12719871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B1F00B-FA20-45A0-A39A-D2F9BA9B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E3A7-313B-45A8-AABB-7D725AC48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41B-7414-4071-80A8-BD8925D2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44FC-7632-47D8-9188-518A72FB3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0D0A25C-BBA7-4C07-85D4-8127069AF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C32B4-B99F-4B38-8D2C-C7DB36F7BACE}" type="slidenum">
              <a:rPr lang="en-US" altLang="en-US" smtClean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6EBBCFE-8E96-47C3-B77E-8D9F8486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30513" y="566738"/>
            <a:ext cx="5037137" cy="2833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340F232-9272-4D30-B1C5-19585A2A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5575" y="3589338"/>
            <a:ext cx="784225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3214" indent="0" algn="ctr">
              <a:buNone/>
              <a:defRPr/>
            </a:lvl2pPr>
            <a:lvl3pPr marL="946429" indent="0" algn="ctr">
              <a:buNone/>
              <a:defRPr/>
            </a:lvl3pPr>
            <a:lvl4pPr marL="1419643" indent="0" algn="ctr">
              <a:buNone/>
              <a:defRPr/>
            </a:lvl4pPr>
            <a:lvl5pPr marL="1892858" indent="0" algn="ctr">
              <a:buNone/>
              <a:defRPr/>
            </a:lvl5pPr>
            <a:lvl6pPr marL="2366071" indent="0" algn="ctr">
              <a:buNone/>
              <a:defRPr/>
            </a:lvl6pPr>
            <a:lvl7pPr marL="2839286" indent="0" algn="ctr">
              <a:buNone/>
              <a:defRPr/>
            </a:lvl7pPr>
            <a:lvl8pPr marL="3312500" indent="0" algn="ctr">
              <a:buNone/>
              <a:defRPr/>
            </a:lvl8pPr>
            <a:lvl9pPr marL="37857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A18FDD-F8FB-48EC-81A5-05675859B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1E-6DF6-4752-A710-C2698E23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108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0446-F860-4F3D-948B-F1CB62DAD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BF4A-F59E-4280-A7A6-64CB8CE9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164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228601"/>
            <a:ext cx="27686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10260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6C3F708-910D-4DCD-8992-E27117BDD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0381-DB6F-4CC2-BA01-AFC70A812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023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A3B895D-DF92-43DD-AE17-443AF1009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7F06-8C13-4734-9C58-547A6022B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036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7"/>
            </a:lvl1pPr>
            <a:lvl2pPr marL="473214" indent="0">
              <a:buNone/>
              <a:defRPr sz="1906"/>
            </a:lvl2pPr>
            <a:lvl3pPr marL="946429" indent="0">
              <a:buNone/>
              <a:defRPr sz="1634"/>
            </a:lvl3pPr>
            <a:lvl4pPr marL="1419643" indent="0">
              <a:buNone/>
              <a:defRPr sz="1452"/>
            </a:lvl4pPr>
            <a:lvl5pPr marL="1892858" indent="0">
              <a:buNone/>
              <a:defRPr sz="1452"/>
            </a:lvl5pPr>
            <a:lvl6pPr marL="2366071" indent="0">
              <a:buNone/>
              <a:defRPr sz="1452"/>
            </a:lvl6pPr>
            <a:lvl7pPr marL="2839286" indent="0">
              <a:buNone/>
              <a:defRPr sz="1452"/>
            </a:lvl7pPr>
            <a:lvl8pPr marL="3312500" indent="0">
              <a:buNone/>
              <a:defRPr sz="1452"/>
            </a:lvl8pPr>
            <a:lvl9pPr marL="378571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935024-D5B8-4870-8B59-743A525F2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AA0B-A091-4E4F-BAA0-ED98D21E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20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577CE-8A3A-4487-A5F7-3588E8D3B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5FED-0574-4120-A240-E2935F6A5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2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6284437-A0FA-4DDB-8D39-CDCFBCC4E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0822-6C0F-4025-8441-8D8FC90BB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808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D55447C-A63C-4484-8308-49E194F09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7C-1A5F-4EF7-9F92-22A8DF399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326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869FC-9EBE-402F-9172-5BEBC6D924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B762-0D60-4608-B2B1-52C0A3250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4888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67"/>
            </a:lvl1pPr>
            <a:lvl2pPr>
              <a:defRPr sz="2904"/>
            </a:lvl2pPr>
            <a:lvl3pPr>
              <a:defRPr sz="2451"/>
            </a:lvl3pPr>
            <a:lvl4pPr>
              <a:defRPr sz="2087"/>
            </a:lvl4pPr>
            <a:lvl5pPr>
              <a:defRPr sz="2087"/>
            </a:lvl5pPr>
            <a:lvl6pPr>
              <a:defRPr sz="2087"/>
            </a:lvl6pPr>
            <a:lvl7pPr>
              <a:defRPr sz="2087"/>
            </a:lvl7pPr>
            <a:lvl8pPr>
              <a:defRPr sz="2087"/>
            </a:lvl8pPr>
            <a:lvl9pPr>
              <a:defRPr sz="2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9D19E17-DE14-4EBE-B440-EE5855B14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8CE8-157F-48D1-94BC-EA501134D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579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67"/>
            </a:lvl1pPr>
            <a:lvl2pPr marL="473214" indent="0">
              <a:buNone/>
              <a:defRPr sz="2904"/>
            </a:lvl2pPr>
            <a:lvl3pPr marL="946429" indent="0">
              <a:buNone/>
              <a:defRPr sz="2451"/>
            </a:lvl3pPr>
            <a:lvl4pPr marL="1419643" indent="0">
              <a:buNone/>
              <a:defRPr sz="2087"/>
            </a:lvl4pPr>
            <a:lvl5pPr marL="1892858" indent="0">
              <a:buNone/>
              <a:defRPr sz="2087"/>
            </a:lvl5pPr>
            <a:lvl6pPr marL="2366071" indent="0">
              <a:buNone/>
              <a:defRPr sz="2087"/>
            </a:lvl6pPr>
            <a:lvl7pPr marL="2839286" indent="0">
              <a:buNone/>
              <a:defRPr sz="2087"/>
            </a:lvl7pPr>
            <a:lvl8pPr marL="3312500" indent="0">
              <a:buNone/>
              <a:defRPr sz="2087"/>
            </a:lvl8pPr>
            <a:lvl9pPr marL="3785715" indent="0">
              <a:buNone/>
              <a:defRPr sz="208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4AC197-EF1E-44B4-B518-CE6818673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A6A4-0C8F-453E-A564-A575F00AF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96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9D5C5592-86D1-45BD-8CAB-1514CD65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band">
            <a:extLst>
              <a:ext uri="{FF2B5EF4-FFF2-40B4-BE49-F238E27FC236}">
                <a16:creationId xmlns:a16="http://schemas.microsoft.com/office/drawing/2014/main" id="{92F56DA8-85A4-48AA-90D9-986C78D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>
            <a:fillRect/>
          </a:stretch>
        </p:blipFill>
        <p:spPr bwMode="auto"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F02E2BB9-25A8-4EFC-9A80-45D5308BF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5C0A3B0-DB66-4FE7-880F-F027A0AC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EBBE09C9-ABF4-4A7D-8185-E660A2933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4275" y="914400"/>
            <a:ext cx="81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71">
                <a:solidFill>
                  <a:srgbClr val="898989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824012-6F34-4F3D-8476-D88DADBD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+mj-lt"/>
          <a:ea typeface="+mj-ea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73214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6pPr>
      <a:lvl7pPr marL="946429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7pPr>
      <a:lvl8pPr marL="1419643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8pPr>
      <a:lvl9pPr marL="1892858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9pPr>
    </p:titleStyle>
    <p:bodyStyle>
      <a:lvl1pPr marL="354013" indent="-3540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MS PGothic" charset="0"/>
        </a:defRPr>
      </a:lvl1pPr>
      <a:lvl2pPr marL="766763" indent="-29527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182688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1654175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2127250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5pPr>
      <a:lvl6pPr marL="2602679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6pPr>
      <a:lvl7pPr marL="3075894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7pPr>
      <a:lvl8pPr marL="3549108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8pPr>
      <a:lvl9pPr marL="4022322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73214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46429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19643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892858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366071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839286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1250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785715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3E0D7-ECDD-4262-96CF-B7821E7D5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3088" y="533400"/>
            <a:ext cx="11201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721" dirty="0"/>
              <a:t>UIT2301 – Programming and Design Patterns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8AF5B0-6D99-4C3C-9F82-61C7A56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70" y="3548269"/>
            <a:ext cx="11426618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Strings and Regular Expressions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2FE7-60E5-614B-4833-91838DD6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Encoding Text to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0053-D731-603A-CDC5-12EDA1B0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Encode()</a:t>
            </a:r>
          </a:p>
          <a:p>
            <a:r>
              <a:rPr lang="en-IN" sz="2400" dirty="0"/>
              <a:t>Decode()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1E994-773F-1D84-F3FB-22B346A3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12" y="936497"/>
            <a:ext cx="8142787" cy="57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20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A1E4-57F2-D725-7AE1-F514CA81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Encoding Error in 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DAB1-493C-5853-B3CC-D5E64B85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2520"/>
            <a:ext cx="10972800" cy="4830763"/>
          </a:xfrm>
        </p:spPr>
        <p:txBody>
          <a:bodyPr/>
          <a:lstStyle/>
          <a:p>
            <a:pPr algn="just"/>
            <a:r>
              <a:rPr lang="en-US" sz="2400" dirty="0"/>
              <a:t>The encode method takes an </a:t>
            </a:r>
            <a:r>
              <a:rPr lang="en-US" sz="2400" b="1" dirty="0"/>
              <a:t>optional</a:t>
            </a:r>
            <a:r>
              <a:rPr lang="en-US" sz="2400" dirty="0"/>
              <a:t> string argument named errors that can define how such characters should be handled. </a:t>
            </a:r>
          </a:p>
          <a:p>
            <a:pPr algn="just"/>
            <a:r>
              <a:rPr lang="en-US" sz="2400" dirty="0"/>
              <a:t>This string can be one of the following: </a:t>
            </a:r>
          </a:p>
          <a:p>
            <a:pPr lvl="1" algn="just"/>
            <a:r>
              <a:rPr lang="en-US" sz="2400" dirty="0"/>
              <a:t>"strict“ – Default error</a:t>
            </a:r>
          </a:p>
          <a:p>
            <a:pPr lvl="1" algn="just"/>
            <a:r>
              <a:rPr lang="en-US" sz="2400" dirty="0"/>
              <a:t>"replace“ - the character is replaced with a different character (ASCII – it is a ?)</a:t>
            </a:r>
          </a:p>
          <a:p>
            <a:pPr lvl="1" algn="just"/>
            <a:r>
              <a:rPr lang="en-US" sz="2400" dirty="0"/>
              <a:t>"ignore“ - Discards any byte it doesn't understand</a:t>
            </a:r>
          </a:p>
          <a:p>
            <a:pPr lvl="1" algn="just"/>
            <a:r>
              <a:rPr lang="en-US" sz="2400" dirty="0"/>
              <a:t>"</a:t>
            </a:r>
            <a:r>
              <a:rPr lang="en-US" sz="2400" dirty="0" err="1"/>
              <a:t>xmlcharrefreplace</a:t>
            </a:r>
            <a:r>
              <a:rPr lang="en-US" sz="2400" dirty="0"/>
              <a:t>“ - creates an xml entity representing the Unicode character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80368-C014-B248-E915-98C67221E3FF}"/>
              </a:ext>
            </a:extLst>
          </p:cNvPr>
          <p:cNvSpPr txBox="1"/>
          <p:nvPr/>
        </p:nvSpPr>
        <p:spPr>
          <a:xfrm>
            <a:off x="5151120" y="2948780"/>
            <a:ext cx="277368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/>
              <a:t>Exception is raised</a:t>
            </a:r>
          </a:p>
        </p:txBody>
      </p:sp>
    </p:spTree>
    <p:extLst>
      <p:ext uri="{BB962C8B-B14F-4D97-AF65-F5344CB8AC3E}">
        <p14:creationId xmlns:p14="http://schemas.microsoft.com/office/powerpoint/2010/main" val="929587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1553-D0FF-5B2F-AB1F-C53CC152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Encoding Error in ASCII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F7D86-9D29-C888-2784-1E537D0D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4" y="1516316"/>
            <a:ext cx="8248140" cy="36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107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FC40-7175-0609-7E04-2B9F1B2F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from immutable to 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91BF-B158-D4A5-EC9D-9D17E3C8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byte type is immutable like str</a:t>
            </a:r>
          </a:p>
          <a:p>
            <a:r>
              <a:rPr lang="en-IN" sz="2800" dirty="0"/>
              <a:t>Allows operations like slice but not replace</a:t>
            </a:r>
          </a:p>
          <a:p>
            <a:r>
              <a:rPr lang="en-IN" sz="2800" dirty="0"/>
              <a:t>Alternate: </a:t>
            </a:r>
            <a:r>
              <a:rPr lang="en-IN" sz="2800" dirty="0" err="1"/>
              <a:t>bytearray</a:t>
            </a:r>
            <a:endParaRPr lang="en-IN" sz="2800" dirty="0"/>
          </a:p>
          <a:p>
            <a:r>
              <a:rPr lang="en-IN" sz="2800" dirty="0"/>
              <a:t>Allows: append(), replace()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97578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99C6-FFD2-D8BB-4167-062CD27B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7485-D973-9A3D-BFC9-7CC22DC7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RegEx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 Regular Expression, is a sequence of characters that forms a search pattern.</a:t>
            </a:r>
          </a:p>
          <a:p>
            <a:pPr algn="just"/>
            <a:r>
              <a:rPr lang="en-US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RegEx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can be used to check if a string contains the specified search pattern.</a:t>
            </a:r>
          </a:p>
          <a:p>
            <a:pPr algn="just"/>
            <a:r>
              <a:rPr lang="en-IN" sz="2800" dirty="0"/>
              <a:t>In-built module – re</a:t>
            </a:r>
          </a:p>
          <a:p>
            <a:pPr algn="just"/>
            <a:r>
              <a:rPr lang="en-IN" sz="2800" dirty="0"/>
              <a:t>“import re”</a:t>
            </a:r>
          </a:p>
        </p:txBody>
      </p:sp>
    </p:spTree>
    <p:extLst>
      <p:ext uri="{BB962C8B-B14F-4D97-AF65-F5344CB8AC3E}">
        <p14:creationId xmlns:p14="http://schemas.microsoft.com/office/powerpoint/2010/main" val="21843148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F3B3-850B-0390-74F7-DDAC3A04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RegEx</a:t>
            </a:r>
            <a:r>
              <a:rPr lang="en-IN" dirty="0"/>
              <a:t>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99D51-78B4-F7E9-838B-FA3D9841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588745"/>
            <a:ext cx="11902439" cy="33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69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C98-CEA8-A8FB-4DEF-F30C74E1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F09B5-97E5-8CA9-EF72-5E6D770C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93" y="955801"/>
            <a:ext cx="7286167" cy="54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09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4A3A-5863-3348-CE10-E2A823FB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96185-DFA2-F7E1-1AA2-40DF6151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1" y="1333392"/>
            <a:ext cx="8292638" cy="51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748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1E81-90DB-2CE1-D9AA-E296E86A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29260-7209-3E5C-7ED3-E163C876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0321"/>
            <a:ext cx="9401520" cy="459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183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5CCC-7A47-4854-9A55-573B714D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EC3C-6008-048F-6212-2DF9FBCF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025401"/>
            <a:ext cx="8016417" cy="55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603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298-C51A-8BD2-0516-3BEA6513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2167-5277-3DE0-3278-439B8D8D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39800"/>
            <a:ext cx="10972800" cy="4830763"/>
          </a:xfrm>
        </p:spPr>
        <p:txBody>
          <a:bodyPr/>
          <a:lstStyle/>
          <a:p>
            <a:pPr algn="just"/>
            <a:r>
              <a:rPr lang="en-IN" sz="2800" dirty="0"/>
              <a:t>Python strings can represent a sequence of any character</a:t>
            </a:r>
          </a:p>
          <a:p>
            <a:pPr algn="just"/>
            <a:r>
              <a:rPr lang="en-US" sz="2800" dirty="0"/>
              <a:t>Python strings are all represented in Unicode, a character definition standard that can represent virtually any character in any language on the planet.</a:t>
            </a:r>
          </a:p>
          <a:p>
            <a:pPr algn="just"/>
            <a:r>
              <a:rPr lang="en-US" sz="2800" dirty="0"/>
              <a:t>Python 3 </a:t>
            </a:r>
            <a:r>
              <a:rPr lang="en-US" sz="2800"/>
              <a:t>strings is </a:t>
            </a:r>
            <a:r>
              <a:rPr lang="en-US" sz="2800" dirty="0"/>
              <a:t>an immutable sequence of Unicode characters </a:t>
            </a:r>
          </a:p>
          <a:p>
            <a:pPr algn="just"/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78CFC-2920-B84B-B2A8-4528CC1B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0" y="4846320"/>
            <a:ext cx="9543995" cy="1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217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64DF-E8EC-413D-BE1B-296820D5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</a:t>
            </a:r>
            <a:r>
              <a:rPr lang="en-IN"/>
              <a:t>to understand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C9139-4E3E-EDEE-2B68-0D64C8DC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10" y="1184856"/>
            <a:ext cx="8295592" cy="3458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7E119A-5733-5297-8CBB-0DFCE137851B}"/>
              </a:ext>
            </a:extLst>
          </p:cNvPr>
          <p:cNvSpPr txBox="1"/>
          <p:nvPr/>
        </p:nvSpPr>
        <p:spPr>
          <a:xfrm>
            <a:off x="534210" y="5398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  <a:r>
              <a:rPr lang="en-US" dirty="0"/>
              <a:t> YES! We have a match!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3509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957-FFF0-6063-F832-ED09107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0DD-A467-3F16-6BD6-8B703EE6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TEXTBOOKS: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Dusty Phillips, “Python 3 Object-Oriented Programming: Build robust and maintainable software with object-oriented design patterns in Python 3.8”, Third Edition, </a:t>
            </a:r>
            <a:r>
              <a:rPr lang="en-IN" sz="1600" dirty="0" err="1"/>
              <a:t>Packt</a:t>
            </a:r>
            <a:r>
              <a:rPr lang="en-IN" sz="1600" dirty="0"/>
              <a:t> Publishing, 2018. </a:t>
            </a:r>
          </a:p>
          <a:p>
            <a:pPr marL="0" indent="0">
              <a:buNone/>
            </a:pPr>
            <a:r>
              <a:rPr lang="en-IN" sz="1600" b="1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Matt </a:t>
            </a:r>
            <a:r>
              <a:rPr lang="en-IN" sz="1600" dirty="0" err="1"/>
              <a:t>Weisfeld</a:t>
            </a:r>
            <a:r>
              <a:rPr lang="en-IN" sz="1600" dirty="0"/>
              <a:t>, “Object-Oriented Thought Process”, Fifth Edition, Addison-Wesley Professional, 2019.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Matthias </a:t>
            </a:r>
            <a:r>
              <a:rPr lang="en-IN" sz="1600" dirty="0" err="1"/>
              <a:t>Noback</a:t>
            </a:r>
            <a:r>
              <a:rPr lang="en-IN" sz="1600" dirty="0"/>
              <a:t>, “Object Design Style Guide”, Manning Publications, 2020.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Stephen F. Lott, “Mastering Object-oriented Python”, Second Edition, </a:t>
            </a:r>
            <a:r>
              <a:rPr lang="en-IN" sz="1600" dirty="0" err="1"/>
              <a:t>Packt</a:t>
            </a:r>
            <a:r>
              <a:rPr lang="en-IN" sz="1600" dirty="0"/>
              <a:t> Publishing, 2019.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Mark Lutz, “Programming Python: Powerful Object-Oriented Programming”, Fourth Edition, O’Reilly Media, 2011. </a:t>
            </a:r>
          </a:p>
        </p:txBody>
      </p:sp>
    </p:spTree>
    <p:extLst>
      <p:ext uri="{BB962C8B-B14F-4D97-AF65-F5344CB8AC3E}">
        <p14:creationId xmlns:p14="http://schemas.microsoft.com/office/powerpoint/2010/main" val="36512334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1EE8-F313-01EF-F5B2-ED6CD7F5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 and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E69D-8B66-446D-5BB9-B5C6696C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75244"/>
            <a:ext cx="10972800" cy="3550920"/>
          </a:xfrm>
        </p:spPr>
        <p:txBody>
          <a:bodyPr/>
          <a:lstStyle/>
          <a:p>
            <a:r>
              <a:rPr lang="en-US" sz="2000" dirty="0"/>
              <a:t>Python will show a bytes value as </a:t>
            </a:r>
            <a:r>
              <a:rPr lang="en-US" sz="2000" dirty="0" err="1"/>
              <a:t>b'Flamb</a:t>
            </a:r>
            <a:r>
              <a:rPr lang="en-US" sz="2000" dirty="0"/>
              <a:t>\xc3\xa9’. </a:t>
            </a:r>
          </a:p>
          <a:p>
            <a:r>
              <a:rPr lang="en-US" sz="2000" dirty="0"/>
              <a:t>In a bytes value, the letters are shorthand for numbers and use the older ASCII encoding scheme. 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10606-D396-B6E0-C18D-CD4E59B1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02" y="914400"/>
            <a:ext cx="9543995" cy="1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403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44D9-E350-9F7B-FC96-AC2784A8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87960"/>
            <a:ext cx="10972800" cy="685800"/>
          </a:xfrm>
        </p:spPr>
        <p:txBody>
          <a:bodyPr/>
          <a:lstStyle/>
          <a:p>
            <a:r>
              <a:rPr lang="en-IN" dirty="0"/>
              <a:t>String Manipulation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A946-A976-BF71-D994-2C6E754F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String is a sequence of characters wrapped in ‘ ‘ or “ “ or “””   “”” or ‘’’   ‘’’</a:t>
            </a:r>
          </a:p>
          <a:p>
            <a:r>
              <a:rPr lang="en-US" sz="2400" dirty="0"/>
              <a:t>Like other sequences, strings can be iterated over (character by character), indexed, sliced, or concatenated. The syntax is the same as for lists and tuples.</a:t>
            </a:r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07075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D886-9E0F-6BDD-BC07-23116D5D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Manipulation	 - str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CF1F-2AAE-6190-C152-7ADE3F37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/>
              <a:t>dir</a:t>
            </a:r>
            <a:r>
              <a:rPr lang="en-IN" sz="2400" dirty="0"/>
              <a:t>() and help() </a:t>
            </a:r>
          </a:p>
          <a:p>
            <a:r>
              <a:rPr lang="en-IN" sz="2400" b="1" dirty="0"/>
              <a:t>Pattern matching string functions (Returns Boolean):</a:t>
            </a:r>
          </a:p>
          <a:p>
            <a:pPr lvl="1"/>
            <a:r>
              <a:rPr lang="en-IN" sz="2800" dirty="0" err="1"/>
              <a:t>isalpha</a:t>
            </a:r>
            <a:r>
              <a:rPr lang="en-IN" sz="2800" dirty="0"/>
              <a:t>()</a:t>
            </a:r>
          </a:p>
          <a:p>
            <a:pPr lvl="1"/>
            <a:r>
              <a:rPr lang="en-IN" sz="2800" dirty="0" err="1"/>
              <a:t>isupper</a:t>
            </a:r>
            <a:r>
              <a:rPr lang="en-IN" sz="2800" dirty="0"/>
              <a:t>() </a:t>
            </a:r>
          </a:p>
          <a:p>
            <a:pPr lvl="1"/>
            <a:r>
              <a:rPr lang="en-IN" sz="2800" dirty="0" err="1"/>
              <a:t>islower</a:t>
            </a:r>
            <a:r>
              <a:rPr lang="en-IN" sz="2800" dirty="0"/>
              <a:t>()</a:t>
            </a:r>
          </a:p>
          <a:p>
            <a:pPr lvl="1"/>
            <a:r>
              <a:rPr lang="en-IN" sz="2800" dirty="0" err="1"/>
              <a:t>startswith</a:t>
            </a:r>
            <a:r>
              <a:rPr lang="en-IN" sz="2800" dirty="0"/>
              <a:t>()</a:t>
            </a:r>
          </a:p>
          <a:p>
            <a:pPr lvl="1"/>
            <a:r>
              <a:rPr lang="en-IN" sz="2800" dirty="0" err="1"/>
              <a:t>endswith</a:t>
            </a:r>
            <a:r>
              <a:rPr lang="en-IN" sz="2800" dirty="0"/>
              <a:t>()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5276A-4063-08C1-1A37-3AB8CAEF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39" y="2802810"/>
            <a:ext cx="7996787" cy="19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660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D886-9E0F-6BDD-BC07-23116D5D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Manipulation	 - str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CF1F-2AAE-6190-C152-7ADE3F37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Pattern matching string functions (Returns Boolean):</a:t>
            </a:r>
          </a:p>
          <a:p>
            <a:pPr lvl="1"/>
            <a:r>
              <a:rPr lang="en-IN" sz="2800" dirty="0" err="1"/>
              <a:t>istitle</a:t>
            </a:r>
            <a:r>
              <a:rPr lang="en-IN" sz="2800" dirty="0"/>
              <a:t>(), </a:t>
            </a:r>
            <a:r>
              <a:rPr lang="en-IN" sz="2800" dirty="0" err="1"/>
              <a:t>isdigit</a:t>
            </a:r>
            <a:r>
              <a:rPr lang="en-IN" sz="2800" dirty="0"/>
              <a:t>(), </a:t>
            </a:r>
            <a:r>
              <a:rPr lang="en-IN" sz="2800" dirty="0" err="1"/>
              <a:t>isdecimal</a:t>
            </a:r>
            <a:r>
              <a:rPr lang="en-IN" sz="2800" dirty="0"/>
              <a:t>(), </a:t>
            </a:r>
            <a:r>
              <a:rPr lang="en-IN" sz="2800" dirty="0" err="1"/>
              <a:t>isnumeric</a:t>
            </a:r>
            <a:r>
              <a:rPr lang="en-IN" sz="2800" dirty="0"/>
              <a:t>()</a:t>
            </a:r>
          </a:p>
          <a:p>
            <a:r>
              <a:rPr lang="en-IN" sz="2400" b="1" dirty="0"/>
              <a:t>Pattern matching string functions (Returns Non-Boolean):</a:t>
            </a:r>
          </a:p>
          <a:p>
            <a:pPr lvl="1"/>
            <a:r>
              <a:rPr lang="en-IN" sz="2800" dirty="0"/>
              <a:t>count(), </a:t>
            </a:r>
            <a:r>
              <a:rPr lang="en-US" sz="2800" dirty="0"/>
              <a:t>find(), index(), </a:t>
            </a:r>
            <a:r>
              <a:rPr lang="en-US" sz="2800" dirty="0" err="1"/>
              <a:t>rfind</a:t>
            </a:r>
            <a:r>
              <a:rPr lang="en-US" sz="2800" dirty="0"/>
              <a:t>(), and </a:t>
            </a:r>
            <a:r>
              <a:rPr lang="en-US" sz="2800" dirty="0" err="1"/>
              <a:t>rindex</a:t>
            </a:r>
            <a:r>
              <a:rPr lang="en-US" sz="2800" dirty="0"/>
              <a:t>()</a:t>
            </a:r>
          </a:p>
          <a:p>
            <a:r>
              <a:rPr lang="en-IN" sz="2400" b="1" dirty="0"/>
              <a:t>String methods operating on lists:</a:t>
            </a:r>
          </a:p>
          <a:p>
            <a:pPr lvl="1"/>
            <a:r>
              <a:rPr lang="en-IN" sz="2800" dirty="0"/>
              <a:t>split(), </a:t>
            </a:r>
            <a:r>
              <a:rPr lang="en-IN" sz="2800" dirty="0" err="1"/>
              <a:t>rsplit</a:t>
            </a:r>
            <a:r>
              <a:rPr lang="en-IN" sz="2800" dirty="0"/>
              <a:t>(), partition(), </a:t>
            </a:r>
            <a:r>
              <a:rPr lang="en-IN" sz="2800" dirty="0" err="1"/>
              <a:t>rpartition</a:t>
            </a:r>
            <a:r>
              <a:rPr lang="en-IN" sz="2800" dirty="0"/>
              <a:t>(), join(), replace()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8762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CA9B-F225-A511-41BC-EA50C0E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formatting – f-string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2A409-C4D2-D8F3-8156-C2B835D0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63" y="1167098"/>
            <a:ext cx="9316274" cy="1789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8BB06-9E51-F47A-902E-DCFC6FF52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65" y="3209258"/>
            <a:ext cx="6041078" cy="9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26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5E1-69A2-E898-21F8-57D57E4C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Braces in f-string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929CC-7C8D-F6D2-ED27-2042B2C2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7" y="1158810"/>
            <a:ext cx="6726275" cy="3159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A64E5-8185-3694-D653-0E5C02207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9" t="4051" b="8400"/>
          <a:stretch/>
        </p:blipFill>
        <p:spPr>
          <a:xfrm>
            <a:off x="2895600" y="4216400"/>
            <a:ext cx="6827520" cy="23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08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CC1-EC8F-FE1F-B417-439F7583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B9EB-3FB3-F00E-C32E-5DC62765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format() is a more general method to plug values into a string template</a:t>
            </a:r>
          </a:p>
          <a:p>
            <a:r>
              <a:rPr lang="en-IN" sz="2400" dirty="0"/>
              <a:t>3 types:</a:t>
            </a:r>
          </a:p>
          <a:p>
            <a:pPr lvl="1"/>
            <a:r>
              <a:rPr lang="en-IN" sz="2000" dirty="0"/>
              <a:t>By name</a:t>
            </a:r>
          </a:p>
          <a:p>
            <a:pPr lvl="1"/>
            <a:r>
              <a:rPr lang="en-IN" sz="2000" dirty="0"/>
              <a:t>By position</a:t>
            </a:r>
          </a:p>
          <a:p>
            <a:pPr lvl="1"/>
            <a:r>
              <a:rPr lang="en-IN" sz="2000" dirty="0"/>
              <a:t>By implied position</a:t>
            </a:r>
          </a:p>
        </p:txBody>
      </p:sp>
    </p:spTree>
    <p:extLst>
      <p:ext uri="{BB962C8B-B14F-4D97-AF65-F5344CB8AC3E}">
        <p14:creationId xmlns:p14="http://schemas.microsoft.com/office/powerpoint/2010/main" val="33659023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1_Heartbeat Review 9 May'06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1_Heartbeat Review 9 May'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</TotalTime>
  <Words>560</Words>
  <Application>Microsoft Office PowerPoint</Application>
  <PresentationFormat>Widescreen</PresentationFormat>
  <Paragraphs>73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Verdana</vt:lpstr>
      <vt:lpstr>Wingdings</vt:lpstr>
      <vt:lpstr>IT6006U3LS02Filtering_Streams</vt:lpstr>
      <vt:lpstr>UIT2301 – Programming and Design Patterns</vt:lpstr>
      <vt:lpstr>Introduction</vt:lpstr>
      <vt:lpstr>Strings and Bytes</vt:lpstr>
      <vt:lpstr>String Manipulation </vt:lpstr>
      <vt:lpstr>String Manipulation  - str class</vt:lpstr>
      <vt:lpstr>String Manipulation  - str class</vt:lpstr>
      <vt:lpstr>String formatting – f-string</vt:lpstr>
      <vt:lpstr>Braces in f-string</vt:lpstr>
      <vt:lpstr>format() </vt:lpstr>
      <vt:lpstr>Encoding Text to Bytes</vt:lpstr>
      <vt:lpstr>Handling Encoding Error in ASCII</vt:lpstr>
      <vt:lpstr>Handling Encoding Error in ASCII</vt:lpstr>
      <vt:lpstr>Changing from immutable to mutable</vt:lpstr>
      <vt:lpstr>Regular Expression (RE)</vt:lpstr>
      <vt:lpstr>RegEx Functions</vt:lpstr>
      <vt:lpstr>Metacharacters</vt:lpstr>
      <vt:lpstr>Special Sequences</vt:lpstr>
      <vt:lpstr>Special Sequences</vt:lpstr>
      <vt:lpstr>Sets</vt:lpstr>
      <vt:lpstr>Try to understand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PIF1941 – NLP &amp; IR</dc:title>
  <dc:creator>VEERA RAGAVAN</dc:creator>
  <cp:lastModifiedBy>Karthika S</cp:lastModifiedBy>
  <cp:revision>312</cp:revision>
  <dcterms:created xsi:type="dcterms:W3CDTF">2020-08-02T17:30:45Z</dcterms:created>
  <dcterms:modified xsi:type="dcterms:W3CDTF">2023-10-24T08:18:12Z</dcterms:modified>
</cp:coreProperties>
</file>