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handoutMasterIdLst>
    <p:handoutMasterId r:id="rId34"/>
  </p:handoutMasterIdLst>
  <p:sldIdLst>
    <p:sldId id="288" r:id="rId2"/>
    <p:sldId id="257" r:id="rId3"/>
    <p:sldId id="292" r:id="rId4"/>
    <p:sldId id="308" r:id="rId5"/>
    <p:sldId id="307" r:id="rId6"/>
    <p:sldId id="306" r:id="rId7"/>
    <p:sldId id="305" r:id="rId8"/>
    <p:sldId id="304" r:id="rId9"/>
    <p:sldId id="293" r:id="rId10"/>
    <p:sldId id="294" r:id="rId11"/>
    <p:sldId id="295" r:id="rId12"/>
    <p:sldId id="296" r:id="rId13"/>
    <p:sldId id="297" r:id="rId14"/>
    <p:sldId id="298" r:id="rId15"/>
    <p:sldId id="262" r:id="rId16"/>
    <p:sldId id="299" r:id="rId17"/>
    <p:sldId id="264" r:id="rId18"/>
    <p:sldId id="301" r:id="rId19"/>
    <p:sldId id="300" r:id="rId20"/>
    <p:sldId id="302" r:id="rId21"/>
    <p:sldId id="309" r:id="rId22"/>
    <p:sldId id="310" r:id="rId23"/>
    <p:sldId id="311" r:id="rId24"/>
    <p:sldId id="315" r:id="rId25"/>
    <p:sldId id="314" r:id="rId26"/>
    <p:sldId id="312" r:id="rId27"/>
    <p:sldId id="313" r:id="rId28"/>
    <p:sldId id="316" r:id="rId29"/>
    <p:sldId id="317" r:id="rId30"/>
    <p:sldId id="318" r:id="rId31"/>
    <p:sldId id="28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90" d="100"/>
          <a:sy n="90" d="100"/>
        </p:scale>
        <p:origin x="14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1E4455-F45F-BAC2-116E-C76C9491DA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F38F49-F51A-CCC9-0BBA-46A9C96A6F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2A9FFA-1FF9-4BEB-ADA6-A15A2BB6E27E}" type="datetimeFigureOut">
              <a:rPr lang="en-US" smtClean="0"/>
              <a:t>20/6/2023</a:t>
            </a:fld>
            <a:endParaRPr lang="en-US"/>
          </a:p>
        </p:txBody>
      </p:sp>
      <p:sp>
        <p:nvSpPr>
          <p:cNvPr id="4" name="Footer Placeholder 3">
            <a:extLst>
              <a:ext uri="{FF2B5EF4-FFF2-40B4-BE49-F238E27FC236}">
                <a16:creationId xmlns:a16="http://schemas.microsoft.com/office/drawing/2014/main" id="{3928DC42-97FF-ED21-C40D-DFF57FD9CB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454D839-9F2A-EBB6-3487-B6028E9CEE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E4107E-1E36-4A79-9490-8E8E95481B02}" type="slidenum">
              <a:rPr lang="en-US" smtClean="0"/>
              <a:t>‹#›</a:t>
            </a:fld>
            <a:endParaRPr lang="en-US"/>
          </a:p>
        </p:txBody>
      </p:sp>
    </p:spTree>
    <p:extLst>
      <p:ext uri="{BB962C8B-B14F-4D97-AF65-F5344CB8AC3E}">
        <p14:creationId xmlns:p14="http://schemas.microsoft.com/office/powerpoint/2010/main" val="1421682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FC22B-3E79-4839-9647-362DC1E31119}" type="datetimeFigureOut">
              <a:rPr lang="en-US" smtClean="0"/>
              <a:t>20/6/2023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B6C66-AEFC-493F-9572-5F8F5A26FF62}" type="slidenum">
              <a:rPr lang="en-US" smtClean="0"/>
              <a:t>‹#›</a:t>
            </a:fld>
            <a:endParaRPr lang="en-US"/>
          </a:p>
        </p:txBody>
      </p:sp>
    </p:spTree>
    <p:extLst>
      <p:ext uri="{BB962C8B-B14F-4D97-AF65-F5344CB8AC3E}">
        <p14:creationId xmlns:p14="http://schemas.microsoft.com/office/powerpoint/2010/main" val="30220088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17621-DDCA-489F-8D55-7B5CC9B09AB8}" type="datetime1">
              <a:rPr lang="en-US" smtClean="0"/>
              <a:t>20/6/2023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149226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33152-B24E-4F01-AD5D-98F4449EBD4D}" type="datetime1">
              <a:rPr lang="en-US" smtClean="0"/>
              <a:t>20/6/2023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408810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9F78B-51E2-403B-9FE7-1A4047323336}" type="datetime1">
              <a:rPr lang="en-US" smtClean="0"/>
              <a:t>20/6/2023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218029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CE429-15DB-4A78-BBA0-606822F0D387}" type="datetime1">
              <a:rPr lang="en-US" smtClean="0"/>
              <a:t>20/6/2023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112303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A298E-EB10-46A6-948D-DBC086DDEB0D}" type="datetime1">
              <a:rPr lang="en-US" smtClean="0"/>
              <a:t>20/6/2023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414597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1A450-185B-4D59-B302-6A7F0282616F}" type="datetime1">
              <a:rPr lang="en-US" smtClean="0"/>
              <a:t>20/6/2023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208724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C7304B-9FDD-4B49-B28C-9CED666D296D}" type="datetime1">
              <a:rPr lang="en-US" smtClean="0"/>
              <a:t>20/6/2023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150507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67B60-D044-416D-95FA-662C37385718}" type="datetime1">
              <a:rPr lang="en-US" smtClean="0"/>
              <a:t>20/6/2023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87651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B2D54-A310-4EFC-85D2-6F1F35EE06DC}" type="datetime1">
              <a:rPr lang="en-US" smtClean="0"/>
              <a:t>20/6/2023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362610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2"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AC66EC-3919-4CEE-8251-CEFC0F2442B5}" type="datetime1">
              <a:rPr lang="en-US" smtClean="0"/>
              <a:t>20/6/2023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1038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2"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C73005-D240-4251-8532-90945054AD8C}" type="datetime1">
              <a:rPr lang="en-US" smtClean="0"/>
              <a:t>20/6/2023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54896-B6AC-4D2A-9341-8486C463A0AB}" type="slidenum">
              <a:rPr lang="en-US" smtClean="0"/>
              <a:t>‹#›</a:t>
            </a:fld>
            <a:endParaRPr lang="en-US"/>
          </a:p>
        </p:txBody>
      </p:sp>
    </p:spTree>
    <p:extLst>
      <p:ext uri="{BB962C8B-B14F-4D97-AF65-F5344CB8AC3E}">
        <p14:creationId xmlns:p14="http://schemas.microsoft.com/office/powerpoint/2010/main" val="411609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5C2A0-5E41-437A-B3A2-7057759AD252}" type="datetime1">
              <a:rPr lang="en-US" smtClean="0"/>
              <a:t>20/6/2023</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54896-B6AC-4D2A-9341-8486C463A0AB}" type="slidenum">
              <a:rPr lang="en-US" smtClean="0"/>
              <a:t>‹#›</a:t>
            </a:fld>
            <a:endParaRPr lang="en-US"/>
          </a:p>
        </p:txBody>
      </p:sp>
    </p:spTree>
    <p:extLst>
      <p:ext uri="{BB962C8B-B14F-4D97-AF65-F5344CB8AC3E}">
        <p14:creationId xmlns:p14="http://schemas.microsoft.com/office/powerpoint/2010/main" val="6112482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900ED06-3F69-F86F-B53D-BDBF0C49B632}"/>
              </a:ext>
            </a:extLst>
          </p:cNvPr>
          <p:cNvGrpSpPr/>
          <p:nvPr/>
        </p:nvGrpSpPr>
        <p:grpSpPr>
          <a:xfrm>
            <a:off x="0" y="-696"/>
            <a:ext cx="9144000" cy="6387312"/>
            <a:chOff x="0" y="-696"/>
            <a:chExt cx="9144000" cy="6387312"/>
          </a:xfrm>
        </p:grpSpPr>
        <p:sp>
          <p:nvSpPr>
            <p:cNvPr id="12" name="Rectangle 11">
              <a:extLst>
                <a:ext uri="{FF2B5EF4-FFF2-40B4-BE49-F238E27FC236}">
                  <a16:creationId xmlns:a16="http://schemas.microsoft.com/office/drawing/2014/main" id="{17CD9ACE-EB39-E8BD-316A-381CC5B6FECF}"/>
                </a:ext>
              </a:extLst>
            </p:cNvPr>
            <p:cNvSpPr/>
            <p:nvPr/>
          </p:nvSpPr>
          <p:spPr>
            <a:xfrm>
              <a:off x="2760133" y="1710532"/>
              <a:ext cx="3871386" cy="150044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697941E-9209-E062-7990-ADE701BC2EE5}"/>
                </a:ext>
              </a:extLst>
            </p:cNvPr>
            <p:cNvSpPr txBox="1"/>
            <p:nvPr/>
          </p:nvSpPr>
          <p:spPr>
            <a:xfrm>
              <a:off x="0" y="2704928"/>
              <a:ext cx="9144000" cy="1818703"/>
            </a:xfrm>
            <a:prstGeom prst="rect">
              <a:avLst/>
            </a:prstGeom>
            <a:noFill/>
          </p:spPr>
          <p:txBody>
            <a:bodyPr wrap="square" rtlCol="0">
              <a:spAutoFit/>
            </a:bodyPr>
            <a:lstStyle/>
            <a:p>
              <a:pPr algn="ctr">
                <a:lnSpc>
                  <a:spcPct val="150000"/>
                </a:lnSpc>
              </a:pPr>
              <a:r>
                <a:rPr lang="en-US" sz="2600" b="1" dirty="0">
                  <a:solidFill>
                    <a:srgbClr val="0070C0"/>
                  </a:solidFill>
                  <a:latin typeface="Times New Roman" panose="02020603050405020304" pitchFamily="18" charset="0"/>
                  <a:cs typeface="Times New Roman" panose="02020603050405020304" pitchFamily="18" charset="0"/>
                </a:rPr>
                <a:t>NGHIÊN CỨU SPRING BOOT VÀ SPRING SECURITY </a:t>
              </a:r>
              <a:br>
                <a:rPr lang="en-US" sz="2600" b="1" dirty="0">
                  <a:solidFill>
                    <a:srgbClr val="0070C0"/>
                  </a:solidFill>
                  <a:latin typeface="Times New Roman" panose="02020603050405020304" pitchFamily="18" charset="0"/>
                  <a:cs typeface="Times New Roman" panose="02020603050405020304" pitchFamily="18" charset="0"/>
                </a:rPr>
              </a:br>
              <a:r>
                <a:rPr lang="en-US" sz="2600" b="1" dirty="0">
                  <a:solidFill>
                    <a:srgbClr val="0070C0"/>
                  </a:solidFill>
                  <a:latin typeface="Times New Roman" panose="02020603050405020304" pitchFamily="18" charset="0"/>
                  <a:cs typeface="Times New Roman" panose="02020603050405020304" pitchFamily="18" charset="0"/>
                </a:rPr>
                <a:t>XÂY DỰNG ỨNG DỤNG QUẢN LÝ </a:t>
              </a:r>
              <a:br>
                <a:rPr lang="en-US" sz="2600" b="1" dirty="0">
                  <a:solidFill>
                    <a:srgbClr val="0070C0"/>
                  </a:solidFill>
                  <a:latin typeface="Times New Roman" panose="02020603050405020304" pitchFamily="18" charset="0"/>
                  <a:cs typeface="Times New Roman" panose="02020603050405020304" pitchFamily="18" charset="0"/>
                </a:rPr>
              </a:br>
              <a:r>
                <a:rPr lang="en-US" sz="2600" b="1" dirty="0">
                  <a:solidFill>
                    <a:srgbClr val="0070C0"/>
                  </a:solidFill>
                  <a:latin typeface="Times New Roman" panose="02020603050405020304" pitchFamily="18" charset="0"/>
                  <a:cs typeface="Times New Roman" panose="02020603050405020304" pitchFamily="18" charset="0"/>
                </a:rPr>
                <a:t>CHUỖI CỬA HÀNG TOUS LES TEMP</a:t>
              </a:r>
            </a:p>
          </p:txBody>
        </p:sp>
        <p:sp>
          <p:nvSpPr>
            <p:cNvPr id="20" name="TextBox 19">
              <a:extLst>
                <a:ext uri="{FF2B5EF4-FFF2-40B4-BE49-F238E27FC236}">
                  <a16:creationId xmlns:a16="http://schemas.microsoft.com/office/drawing/2014/main" id="{905BCD13-00F4-124F-13F6-95BF093DA2FA}"/>
                </a:ext>
              </a:extLst>
            </p:cNvPr>
            <p:cNvSpPr txBox="1"/>
            <p:nvPr/>
          </p:nvSpPr>
          <p:spPr>
            <a:xfrm>
              <a:off x="2977116" y="4770789"/>
              <a:ext cx="6166884" cy="1615827"/>
            </a:xfrm>
            <a:prstGeom prst="rect">
              <a:avLst/>
            </a:prstGeom>
            <a:noFill/>
          </p:spPr>
          <p:txBody>
            <a:bodyPr wrap="square" numCol="2" rtlCol="0">
              <a:spAutoFit/>
            </a:bodyPr>
            <a:lstStyle/>
            <a:p>
              <a:pPr>
                <a:lnSpc>
                  <a:spcPct val="150000"/>
                </a:lnSpc>
              </a:pPr>
              <a:r>
                <a:rPr lang="en-US" sz="2200" dirty="0" err="1">
                  <a:latin typeface="Times New Roman" panose="02020603050405020304" pitchFamily="18" charset="0"/>
                  <a:cs typeface="Times New Roman" panose="02020603050405020304" pitchFamily="18" charset="0"/>
                </a:rPr>
                <a:t>Giảng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hướng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dẫn</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Sinh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a:t>
              </a:r>
            </a:p>
            <a:p>
              <a:pPr>
                <a:lnSpc>
                  <a:spcPct val="150000"/>
                </a:lnSpc>
              </a:pPr>
              <a:r>
                <a:rPr lang="en-US" sz="2200" dirty="0" err="1">
                  <a:latin typeface="Times New Roman" panose="02020603050405020304" pitchFamily="18" charset="0"/>
                  <a:cs typeface="Times New Roman" panose="02020603050405020304" pitchFamily="18" charset="0"/>
                </a:rPr>
                <a:t>Mã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ThS</a:t>
              </a:r>
              <a:r>
                <a:rPr lang="en-US" sz="2200" dirty="0">
                  <a:latin typeface="Times New Roman" panose="02020603050405020304" pitchFamily="18" charset="0"/>
                  <a:cs typeface="Times New Roman" panose="02020603050405020304" pitchFamily="18" charset="0"/>
                </a:rPr>
                <a:t>. Mai </a:t>
              </a:r>
              <a:r>
                <a:rPr lang="en-US" sz="2200" dirty="0" err="1">
                  <a:latin typeface="Times New Roman" panose="02020603050405020304" pitchFamily="18" charset="0"/>
                  <a:cs typeface="Times New Roman" panose="02020603050405020304" pitchFamily="18" charset="0"/>
                </a:rPr>
                <a:t>Cường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Thọ</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Nguyễn</a:t>
              </a:r>
              <a:r>
                <a:rPr lang="en-US" sz="2200" dirty="0">
                  <a:latin typeface="Times New Roman" panose="02020603050405020304" pitchFamily="18" charset="0"/>
                  <a:cs typeface="Times New Roman" panose="02020603050405020304" pitchFamily="18" charset="0"/>
                </a:rPr>
                <a:t> Lê Thành </a:t>
              </a:r>
              <a:r>
                <a:rPr lang="en-US" sz="2200" dirty="0" err="1">
                  <a:latin typeface="Times New Roman" panose="02020603050405020304" pitchFamily="18" charset="0"/>
                  <a:cs typeface="Times New Roman" panose="02020603050405020304" pitchFamily="18" charset="0"/>
                </a:rPr>
                <a:t>Tâm</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61134311</a:t>
              </a:r>
            </a:p>
          </p:txBody>
        </p:sp>
        <p:sp>
          <p:nvSpPr>
            <p:cNvPr id="2" name="TextBox 1">
              <a:extLst>
                <a:ext uri="{FF2B5EF4-FFF2-40B4-BE49-F238E27FC236}">
                  <a16:creationId xmlns:a16="http://schemas.microsoft.com/office/drawing/2014/main" id="{13412F96-865A-28ED-36D8-95AFC5F739F4}"/>
                </a:ext>
              </a:extLst>
            </p:cNvPr>
            <p:cNvSpPr txBox="1"/>
            <p:nvPr/>
          </p:nvSpPr>
          <p:spPr>
            <a:xfrm>
              <a:off x="1660289" y="1834491"/>
              <a:ext cx="6071074" cy="707886"/>
            </a:xfrm>
            <a:prstGeom prst="rect">
              <a:avLst/>
            </a:prstGeom>
            <a:noFill/>
          </p:spPr>
          <p:txBody>
            <a:bodyPr wrap="square" rtlCol="0">
              <a:spAutoFit/>
            </a:bodyPr>
            <a:lstStyle/>
            <a:p>
              <a:pPr algn="ctr"/>
              <a:r>
                <a:rPr lang="vi-VN" sz="4000" dirty="0">
                  <a:solidFill>
                    <a:srgbClr val="FF0000"/>
                  </a:solidFill>
                  <a:latin typeface="Montserrat Black" panose="00000A00000000000000" pitchFamily="2" charset="0"/>
                </a:rPr>
                <a:t>ĐỒ ÁN TỐT NGHIỆP</a:t>
              </a:r>
              <a:endParaRPr lang="en-US" sz="4000" dirty="0">
                <a:solidFill>
                  <a:srgbClr val="FF0000"/>
                </a:solidFill>
                <a:latin typeface="Montserrat Black" panose="00000A00000000000000" pitchFamily="2" charset="0"/>
              </a:endParaRPr>
            </a:p>
          </p:txBody>
        </p:sp>
        <p:pic>
          <p:nvPicPr>
            <p:cNvPr id="15" name="Picture 29">
              <a:extLst>
                <a:ext uri="{FF2B5EF4-FFF2-40B4-BE49-F238E27FC236}">
                  <a16:creationId xmlns:a16="http://schemas.microsoft.com/office/drawing/2014/main" id="{5A0F3470-1666-90C4-DE42-AE7CD2B68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180" y="117962"/>
              <a:ext cx="1781321" cy="17963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188936A-19FE-3A44-CE46-4258964DC4B7}"/>
                </a:ext>
              </a:extLst>
            </p:cNvPr>
            <p:cNvPicPr>
              <a:picLocks noChangeAspect="1"/>
            </p:cNvPicPr>
            <p:nvPr/>
          </p:nvPicPr>
          <p:blipFill>
            <a:blip r:embed="rId3"/>
            <a:stretch>
              <a:fillRect/>
            </a:stretch>
          </p:blipFill>
          <p:spPr>
            <a:xfrm>
              <a:off x="0" y="-696"/>
              <a:ext cx="6443330" cy="1796361"/>
            </a:xfrm>
            <a:prstGeom prst="rect">
              <a:avLst/>
            </a:prstGeom>
          </p:spPr>
        </p:pic>
        <p:pic>
          <p:nvPicPr>
            <p:cNvPr id="19" name="Picture 18">
              <a:extLst>
                <a:ext uri="{FF2B5EF4-FFF2-40B4-BE49-F238E27FC236}">
                  <a16:creationId xmlns:a16="http://schemas.microsoft.com/office/drawing/2014/main" id="{FADED007-C96A-5F8C-78CE-EC55BDCC5AF4}"/>
                </a:ext>
              </a:extLst>
            </p:cNvPr>
            <p:cNvPicPr>
              <a:picLocks noChangeAspect="1"/>
            </p:cNvPicPr>
            <p:nvPr/>
          </p:nvPicPr>
          <p:blipFill>
            <a:blip r:embed="rId4"/>
            <a:stretch>
              <a:fillRect/>
            </a:stretch>
          </p:blipFill>
          <p:spPr>
            <a:xfrm>
              <a:off x="522000" y="238782"/>
              <a:ext cx="1410820" cy="1410820"/>
            </a:xfrm>
            <a:prstGeom prst="rect">
              <a:avLst/>
            </a:prstGeom>
          </p:spPr>
        </p:pic>
        <p:sp>
          <p:nvSpPr>
            <p:cNvPr id="13" name="TextBox 12">
              <a:extLst>
                <a:ext uri="{FF2B5EF4-FFF2-40B4-BE49-F238E27FC236}">
                  <a16:creationId xmlns:a16="http://schemas.microsoft.com/office/drawing/2014/main" id="{642ADDA5-FA93-9A61-B482-96F0CC0AC868}"/>
                </a:ext>
              </a:extLst>
            </p:cNvPr>
            <p:cNvSpPr txBox="1"/>
            <p:nvPr/>
          </p:nvSpPr>
          <p:spPr>
            <a:xfrm>
              <a:off x="2099732" y="167665"/>
              <a:ext cx="4944535" cy="1420325"/>
            </a:xfrm>
            <a:prstGeom prst="rect">
              <a:avLst/>
            </a:prstGeom>
            <a:noFill/>
            <a:ln>
              <a:solidFill>
                <a:schemeClr val="bg1"/>
              </a:solidFill>
            </a:ln>
          </p:spPr>
          <p:txBody>
            <a:bodyPr wrap="squar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BỘ GIÁO DỤC VÀ ĐÀO TẠO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TRƯỜNG ĐẠI HỌC NHA TRANG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KHOA CÔNG NGHỆ THÔNG TIN</a:t>
              </a:r>
            </a:p>
          </p:txBody>
        </p:sp>
      </p:grpSp>
      <p:sp>
        <p:nvSpPr>
          <p:cNvPr id="11" name="Slide Number Placeholder 10">
            <a:extLst>
              <a:ext uri="{FF2B5EF4-FFF2-40B4-BE49-F238E27FC236}">
                <a16:creationId xmlns:a16="http://schemas.microsoft.com/office/drawing/2014/main" id="{DC0CBCE5-3643-D66E-D693-9D573F3EDFEB}"/>
              </a:ext>
            </a:extLst>
          </p:cNvPr>
          <p:cNvSpPr>
            <a:spLocks noGrp="1"/>
          </p:cNvSpPr>
          <p:nvPr>
            <p:ph type="sldNum" sz="quarter" idx="12"/>
          </p:nvPr>
        </p:nvSpPr>
        <p:spPr/>
        <p:txBody>
          <a:bodyPr/>
          <a:lstStyle/>
          <a:p>
            <a:fld id="{80A54896-B6AC-4D2A-9341-8486C463A0AB}" type="slidenum">
              <a:rPr lang="en-US" smtClean="0"/>
              <a:t>1</a:t>
            </a:fld>
            <a:endParaRPr lang="en-US"/>
          </a:p>
        </p:txBody>
      </p:sp>
    </p:spTree>
    <p:extLst>
      <p:ext uri="{BB962C8B-B14F-4D97-AF65-F5344CB8AC3E}">
        <p14:creationId xmlns:p14="http://schemas.microsoft.com/office/powerpoint/2010/main" val="189582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10</a:t>
            </a:fld>
            <a:endParaRPr lang="en-US"/>
          </a:p>
        </p:txBody>
      </p:sp>
      <p:sp>
        <p:nvSpPr>
          <p:cNvPr id="3" name="TextBox 2">
            <a:extLst>
              <a:ext uri="{FF2B5EF4-FFF2-40B4-BE49-F238E27FC236}">
                <a16:creationId xmlns:a16="http://schemas.microsoft.com/office/drawing/2014/main" id="{AB7D4A19-DEB7-7D0F-F0B7-A23BF309A92E}"/>
              </a:ext>
            </a:extLst>
          </p:cNvPr>
          <p:cNvSpPr txBox="1"/>
          <p:nvPr/>
        </p:nvSpPr>
        <p:spPr>
          <a:xfrm>
            <a:off x="541649" y="1486164"/>
            <a:ext cx="2573691"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Angular</a:t>
            </a:r>
            <a:endParaRPr lang="en-US" sz="2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64E8F8-3DD5-B89D-1E80-16B98C2C537B}"/>
              </a:ext>
            </a:extLst>
          </p:cNvPr>
          <p:cNvSpPr txBox="1"/>
          <p:nvPr/>
        </p:nvSpPr>
        <p:spPr>
          <a:xfrm>
            <a:off x="541649" y="2212871"/>
            <a:ext cx="8166416" cy="2641172"/>
          </a:xfrm>
          <a:prstGeom prst="rect">
            <a:avLst/>
          </a:prstGeom>
          <a:noFill/>
        </p:spPr>
        <p:txBody>
          <a:bodyPr wrap="square" rtlCol="0">
            <a:spAutoFit/>
          </a:bodyPr>
          <a:lstStyle/>
          <a:p>
            <a:pPr algn="just">
              <a:lnSpc>
                <a:spcPct val="130000"/>
              </a:lnSpc>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Angular là một framework xây dựng các ứng dụng một trang single-page app hiệu quả. Cung cấp một môi trường lập trình với các thư viện có sẵn nhằm đẩy nhanh quá trình cấu hình. Một số gói hay được dùng như: ngular cli, angular material, primeNG, </a:t>
            </a:r>
            <a:r>
              <a:rPr lang="en-US" sz="2600" dirty="0">
                <a:latin typeface="Times New Roman" panose="02020603050405020304" pitchFamily="18" charset="0"/>
                <a:cs typeface="Times New Roman" panose="02020603050405020304" pitchFamily="18" charset="0"/>
              </a:rPr>
              <a:t>c</a:t>
            </a:r>
            <a:r>
              <a:rPr lang="vi-VN" sz="2600" dirty="0">
                <a:latin typeface="Times New Roman" panose="02020603050405020304" pitchFamily="18" charset="0"/>
                <a:cs typeface="Times New Roman" panose="02020603050405020304" pitchFamily="18" charset="0"/>
              </a:rPr>
              <a:t>hart.js..</a:t>
            </a:r>
            <a:r>
              <a:rPr 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77271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11</a:t>
            </a:fld>
            <a:endParaRPr lang="en-US"/>
          </a:p>
        </p:txBody>
      </p:sp>
      <p:pic>
        <p:nvPicPr>
          <p:cNvPr id="4" name="Picture 3">
            <a:extLst>
              <a:ext uri="{FF2B5EF4-FFF2-40B4-BE49-F238E27FC236}">
                <a16:creationId xmlns:a16="http://schemas.microsoft.com/office/drawing/2014/main" id="{6A4A63BA-72A5-59FD-5A98-53D337F377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014" r="815" b="12210"/>
          <a:stretch/>
        </p:blipFill>
        <p:spPr bwMode="auto">
          <a:xfrm>
            <a:off x="800098" y="1661061"/>
            <a:ext cx="7543801" cy="38626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144247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12</a:t>
            </a:fld>
            <a:endParaRPr lang="en-US"/>
          </a:p>
        </p:txBody>
      </p:sp>
      <p:sp>
        <p:nvSpPr>
          <p:cNvPr id="3" name="TextBox 2">
            <a:extLst>
              <a:ext uri="{FF2B5EF4-FFF2-40B4-BE49-F238E27FC236}">
                <a16:creationId xmlns:a16="http://schemas.microsoft.com/office/drawing/2014/main" id="{AB7D4A19-DEB7-7D0F-F0B7-A23BF309A92E}"/>
              </a:ext>
            </a:extLst>
          </p:cNvPr>
          <p:cNvSpPr txBox="1"/>
          <p:nvPr/>
        </p:nvSpPr>
        <p:spPr>
          <a:xfrm>
            <a:off x="541649" y="1486164"/>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err="1">
                <a:latin typeface="Times New Roman" panose="02020603050405020304" pitchFamily="18" charset="0"/>
                <a:cs typeface="Times New Roman" panose="02020603050405020304" pitchFamily="18" charset="0"/>
              </a:rPr>
              <a:t>Xác</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thực</a:t>
            </a:r>
            <a:r>
              <a:rPr lang="en-US" sz="2600" kern="0" dirty="0">
                <a:latin typeface="Times New Roman" panose="02020603050405020304" pitchFamily="18" charset="0"/>
                <a:cs typeface="Times New Roman" panose="02020603050405020304" pitchFamily="18" charset="0"/>
              </a:rPr>
              <a:t> 2 </a:t>
            </a:r>
            <a:r>
              <a:rPr lang="en-US" sz="2600" kern="0" dirty="0" err="1">
                <a:latin typeface="Times New Roman" panose="02020603050405020304" pitchFamily="18" charset="0"/>
                <a:cs typeface="Times New Roman" panose="02020603050405020304" pitchFamily="18" charset="0"/>
              </a:rPr>
              <a:t>yếu</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tố</a:t>
            </a:r>
            <a:r>
              <a:rPr lang="en-US" sz="2600" kern="0" dirty="0">
                <a:latin typeface="Times New Roman" panose="02020603050405020304" pitchFamily="18" charset="0"/>
                <a:cs typeface="Times New Roman" panose="02020603050405020304" pitchFamily="18" charset="0"/>
              </a:rPr>
              <a:t> - 2FA</a:t>
            </a:r>
            <a:endParaRPr lang="en-US" sz="2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64E8F8-3DD5-B89D-1E80-16B98C2C537B}"/>
              </a:ext>
            </a:extLst>
          </p:cNvPr>
          <p:cNvSpPr txBox="1"/>
          <p:nvPr/>
        </p:nvSpPr>
        <p:spPr>
          <a:xfrm>
            <a:off x="541648" y="2382993"/>
            <a:ext cx="8155785" cy="2641172"/>
          </a:xfrm>
          <a:prstGeom prst="rect">
            <a:avLst/>
          </a:prstGeom>
          <a:noFill/>
        </p:spPr>
        <p:txBody>
          <a:bodyPr wrap="square" rtlCol="0">
            <a:spAutoFit/>
          </a:bodyPr>
          <a:lstStyle/>
          <a:p>
            <a:pPr algn="just">
              <a:lnSpc>
                <a:spcPct val="130000"/>
              </a:lnSpc>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2FA Two-factor authentication là phương pháp xác thực hai yếu tố, thực hiện tạo hai lớp bảo mật cho ứng dụng</a:t>
            </a:r>
            <a:r>
              <a:rPr lang="en-US" sz="2600" dirty="0">
                <a:latin typeface="Times New Roman" panose="02020603050405020304" pitchFamily="18" charset="0"/>
                <a:cs typeface="Times New Roman" panose="02020603050405020304" pitchFamily="18" charset="0"/>
              </a:rPr>
              <a:t>. Y</a:t>
            </a:r>
            <a:r>
              <a:rPr lang="vi-VN" sz="2600" dirty="0">
                <a:latin typeface="Times New Roman" panose="02020603050405020304" pitchFamily="18" charset="0"/>
                <a:cs typeface="Times New Roman" panose="02020603050405020304" pitchFamily="18" charset="0"/>
              </a:rPr>
              <a:t>êu cầu cung cấp mã xác thực OTP sau khi thực hiện đăng nhập với thông tin đăng nhập cơ bản trước khi truy cập đến nguồn tài nguyên của hệ thống.</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467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13</a:t>
            </a:fld>
            <a:endParaRPr lang="en-US"/>
          </a:p>
        </p:txBody>
      </p:sp>
      <p:pic>
        <p:nvPicPr>
          <p:cNvPr id="5" name="Picture 4">
            <a:extLst>
              <a:ext uri="{FF2B5EF4-FFF2-40B4-BE49-F238E27FC236}">
                <a16:creationId xmlns:a16="http://schemas.microsoft.com/office/drawing/2014/main" id="{91281728-10CB-08F4-F54F-6529AE469A77}"/>
              </a:ext>
            </a:extLst>
          </p:cNvPr>
          <p:cNvPicPr>
            <a:picLocks noChangeAspect="1"/>
          </p:cNvPicPr>
          <p:nvPr/>
        </p:nvPicPr>
        <p:blipFill rotWithShape="1">
          <a:blip r:embed="rId2">
            <a:extLst>
              <a:ext uri="{28A0092B-C50C-407E-A947-70E740481C1C}">
                <a14:useLocalDpi xmlns:a14="http://schemas.microsoft.com/office/drawing/2010/main" val="0"/>
              </a:ext>
            </a:extLst>
          </a:blip>
          <a:srcRect t="965"/>
          <a:stretch/>
        </p:blipFill>
        <p:spPr bwMode="auto">
          <a:xfrm>
            <a:off x="773793" y="1539064"/>
            <a:ext cx="7596412" cy="468688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6540704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14</a:t>
            </a:fld>
            <a:endParaRPr lang="en-US"/>
          </a:p>
        </p:txBody>
      </p:sp>
      <p:sp>
        <p:nvSpPr>
          <p:cNvPr id="3" name="TextBox 2">
            <a:extLst>
              <a:ext uri="{FF2B5EF4-FFF2-40B4-BE49-F238E27FC236}">
                <a16:creationId xmlns:a16="http://schemas.microsoft.com/office/drawing/2014/main" id="{AB7D4A19-DEB7-7D0F-F0B7-A23BF309A92E}"/>
              </a:ext>
            </a:extLst>
          </p:cNvPr>
          <p:cNvSpPr txBox="1"/>
          <p:nvPr/>
        </p:nvSpPr>
        <p:spPr>
          <a:xfrm>
            <a:off x="541649" y="1486164"/>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Google Map API</a:t>
            </a:r>
            <a:endParaRPr lang="en-US" sz="2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64E8F8-3DD5-B89D-1E80-16B98C2C537B}"/>
              </a:ext>
            </a:extLst>
          </p:cNvPr>
          <p:cNvSpPr txBox="1"/>
          <p:nvPr/>
        </p:nvSpPr>
        <p:spPr>
          <a:xfrm>
            <a:off x="541649" y="2151315"/>
            <a:ext cx="8219580" cy="3161315"/>
          </a:xfrm>
          <a:prstGeom prst="rect">
            <a:avLst/>
          </a:prstGeom>
          <a:noFill/>
        </p:spPr>
        <p:txBody>
          <a:bodyPr wrap="square" rtlCol="0">
            <a:spAutoFit/>
          </a:bodyPr>
          <a:lstStyle/>
          <a:p>
            <a:pPr algn="just">
              <a:lnSpc>
                <a:spcPct val="130000"/>
              </a:lnSpc>
            </a:pPr>
            <a:r>
              <a:rPr lang="en-US" sz="2600" dirty="0">
                <a:latin typeface="Times New Roman" panose="02020603050405020304" pitchFamily="18" charset="0"/>
                <a:cs typeface="Times New Roman" panose="02020603050405020304" pitchFamily="18" charset="0"/>
              </a:rPr>
              <a:t>	L</a:t>
            </a:r>
            <a:r>
              <a:rPr lang="vi-VN" sz="2600" dirty="0">
                <a:latin typeface="Times New Roman" panose="02020603050405020304" pitchFamily="18" charset="0"/>
                <a:cs typeface="Times New Roman" panose="02020603050405020304" pitchFamily="18" charset="0"/>
              </a:rPr>
              <a:t>à tập hợp các công cụ và các API được Google cung cấp để tích hợp và sử dụng dữ liệu và chức năng của Google Maps trong các ứng dụng we</a:t>
            </a:r>
            <a:r>
              <a:rPr lang="en-US" sz="2600" dirty="0">
                <a:latin typeface="Times New Roman" panose="02020603050405020304" pitchFamily="18" charset="0"/>
                <a:cs typeface="Times New Roman" panose="02020603050405020304" pitchFamily="18" charset="0"/>
              </a:rPr>
              <a:t>b</a:t>
            </a:r>
            <a:r>
              <a:rPr lang="vi-VN" sz="2600" dirty="0">
                <a:latin typeface="Times New Roman" panose="02020603050405020304" pitchFamily="18" charset="0"/>
                <a:cs typeface="Times New Roman" panose="02020603050405020304" pitchFamily="18" charset="0"/>
              </a:rPr>
              <a:t>. API này cho phép tương tác với dịch vụ Google Maps như hiển thị bản đồ, tìm kiếm địa điểm, tạo chỉ đường, tính khoảng cách và thực hiện nhiều chức năng khác</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773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446765" y="282157"/>
            <a:ext cx="720055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PHÂN TÍCH THIẾT KẾ HỆ THỐNG</a:t>
            </a:r>
          </a:p>
        </p:txBody>
      </p:sp>
      <p:sp>
        <p:nvSpPr>
          <p:cNvPr id="5" name="Slide Number Placeholder 4">
            <a:extLst>
              <a:ext uri="{FF2B5EF4-FFF2-40B4-BE49-F238E27FC236}">
                <a16:creationId xmlns:a16="http://schemas.microsoft.com/office/drawing/2014/main" id="{5BDAEA71-B84A-F9D5-1463-25AAEFC19C1A}"/>
              </a:ext>
            </a:extLst>
          </p:cNvPr>
          <p:cNvSpPr>
            <a:spLocks noGrp="1"/>
          </p:cNvSpPr>
          <p:nvPr>
            <p:ph type="sldNum" sz="quarter" idx="12"/>
          </p:nvPr>
        </p:nvSpPr>
        <p:spPr/>
        <p:txBody>
          <a:bodyPr/>
          <a:lstStyle/>
          <a:p>
            <a:fld id="{80A54896-B6AC-4D2A-9341-8486C463A0AB}" type="slidenum">
              <a:rPr lang="en-US" smtClean="0"/>
              <a:t>15</a:t>
            </a:fld>
            <a:endParaRPr lang="en-US"/>
          </a:p>
        </p:txBody>
      </p:sp>
      <p:pic>
        <p:nvPicPr>
          <p:cNvPr id="6" name="Picture 5">
            <a:extLst>
              <a:ext uri="{FF2B5EF4-FFF2-40B4-BE49-F238E27FC236}">
                <a16:creationId xmlns:a16="http://schemas.microsoft.com/office/drawing/2014/main" id="{E09B45EB-9E47-21B7-17CB-3C752E8C3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60" y="1421041"/>
            <a:ext cx="8451747" cy="4548456"/>
          </a:xfrm>
          <a:prstGeom prst="rect">
            <a:avLst/>
          </a:prstGeom>
        </p:spPr>
      </p:pic>
      <p:sp>
        <p:nvSpPr>
          <p:cNvPr id="8" name="TextBox 7">
            <a:extLst>
              <a:ext uri="{FF2B5EF4-FFF2-40B4-BE49-F238E27FC236}">
                <a16:creationId xmlns:a16="http://schemas.microsoft.com/office/drawing/2014/main" id="{9A27B23E-0026-97F5-8745-36CB34498C86}"/>
              </a:ext>
            </a:extLst>
          </p:cNvPr>
          <p:cNvSpPr txBox="1"/>
          <p:nvPr/>
        </p:nvSpPr>
        <p:spPr>
          <a:xfrm>
            <a:off x="418011" y="897765"/>
            <a:ext cx="5844566"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1</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SƠ ĐỒ PHÂN RÃ CHỨC NĂNG</a:t>
            </a:r>
            <a:r>
              <a:rPr lang="vi-V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597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LƯỢC ĐỒ CƠ SỞ DỮ LIỆU </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16</a:t>
            </a:fld>
            <a:endParaRPr lang="en-US"/>
          </a:p>
        </p:txBody>
      </p:sp>
      <p:pic>
        <p:nvPicPr>
          <p:cNvPr id="4" name="Picture 3">
            <a:extLst>
              <a:ext uri="{FF2B5EF4-FFF2-40B4-BE49-F238E27FC236}">
                <a16:creationId xmlns:a16="http://schemas.microsoft.com/office/drawing/2014/main" id="{D5088AD4-03D8-F51D-5010-A485C9A72272}"/>
              </a:ext>
            </a:extLst>
          </p:cNvPr>
          <p:cNvPicPr>
            <a:picLocks noChangeAspect="1"/>
          </p:cNvPicPr>
          <p:nvPr/>
        </p:nvPicPr>
        <p:blipFill>
          <a:blip r:embed="rId2"/>
          <a:stretch>
            <a:fillRect/>
          </a:stretch>
        </p:blipFill>
        <p:spPr>
          <a:xfrm>
            <a:off x="196702" y="1586897"/>
            <a:ext cx="8750594" cy="4769456"/>
          </a:xfrm>
          <a:prstGeom prst="rect">
            <a:avLst/>
          </a:prstGeom>
        </p:spPr>
      </p:pic>
      <p:sp>
        <p:nvSpPr>
          <p:cNvPr id="6" name="TextBox 5">
            <a:extLst>
              <a:ext uri="{FF2B5EF4-FFF2-40B4-BE49-F238E27FC236}">
                <a16:creationId xmlns:a16="http://schemas.microsoft.com/office/drawing/2014/main" id="{725F2F8E-2B24-D4CF-EC7A-F8019C6AF0DB}"/>
              </a:ext>
            </a:extLst>
          </p:cNvPr>
          <p:cNvSpPr txBox="1"/>
          <p:nvPr/>
        </p:nvSpPr>
        <p:spPr>
          <a:xfrm>
            <a:off x="1446765" y="282157"/>
            <a:ext cx="720055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PHÂN TÍCH THIẾT KẾ HỆ THỐNG</a:t>
            </a:r>
          </a:p>
        </p:txBody>
      </p:sp>
    </p:spTree>
    <p:extLst>
      <p:ext uri="{BB962C8B-B14F-4D97-AF65-F5344CB8AC3E}">
        <p14:creationId xmlns:p14="http://schemas.microsoft.com/office/powerpoint/2010/main" val="3781071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vi-VN" sz="2600" dirty="0">
                <a:latin typeface="+mj-lt"/>
              </a:rPr>
              <a:t>1. </a:t>
            </a:r>
            <a:r>
              <a:rPr lang="en-US" sz="2600" dirty="0">
                <a:latin typeface="Times New Roman" panose="02020603050405020304" pitchFamily="18" charset="0"/>
                <a:cs typeface="Times New Roman" panose="02020603050405020304" pitchFamily="18" charset="0"/>
              </a:rPr>
              <a:t>CẤU</a:t>
            </a:r>
            <a:r>
              <a:rPr lang="en-US" sz="2600" dirty="0">
                <a:latin typeface="+mj-lt"/>
              </a:rPr>
              <a:t> </a:t>
            </a:r>
            <a:r>
              <a:rPr lang="en-US" sz="2600" dirty="0">
                <a:latin typeface="Times New Roman" panose="02020603050405020304" pitchFamily="18" charset="0"/>
                <a:cs typeface="Times New Roman" panose="02020603050405020304" pitchFamily="18" charset="0"/>
              </a:rPr>
              <a:t>TRÚC HỆ THỐNG</a:t>
            </a:r>
          </a:p>
        </p:txBody>
      </p:sp>
      <p:sp>
        <p:nvSpPr>
          <p:cNvPr id="6" name="TextBox 5">
            <a:extLst>
              <a:ext uri="{FF2B5EF4-FFF2-40B4-BE49-F238E27FC236}">
                <a16:creationId xmlns:a16="http://schemas.microsoft.com/office/drawing/2014/main" id="{EC4B96EB-6C4C-3408-C2ED-6D61C841890B}"/>
              </a:ext>
            </a:extLst>
          </p:cNvPr>
          <p:cNvSpPr txBox="1"/>
          <p:nvPr/>
        </p:nvSpPr>
        <p:spPr>
          <a:xfrm>
            <a:off x="523329" y="1455258"/>
            <a:ext cx="8097340" cy="2649764"/>
          </a:xfrm>
          <a:prstGeom prst="rect">
            <a:avLst/>
          </a:prstGeom>
          <a:noFill/>
        </p:spPr>
        <p:txBody>
          <a:bodyPr wrap="square" rtlCol="0">
            <a:spAutoFit/>
          </a:bodyPr>
          <a:lstStyle/>
          <a:p>
            <a:pPr algn="just">
              <a:lnSpc>
                <a:spcPct val="130000"/>
              </a:lnSpc>
            </a:pP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Spring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Framework</a:t>
            </a:r>
            <a:r>
              <a:rPr lang="vi-VN" sz="2600" kern="0" dirty="0">
                <a:latin typeface="Times New Roman" panose="02020603050405020304" pitchFamily="18" charset="0"/>
                <a:ea typeface="Calibri" panose="020F0502020204030204" pitchFamily="34" charset="0"/>
                <a:cs typeface="Times New Roman" panose="02020603050405020304" pitchFamily="18" charset="0"/>
              </a:rPr>
              <a:t> áp dụng cho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hệ</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cửa</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hang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Tous Les Temp</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sử dụng Angular, Spring Boot, </a:t>
            </a:r>
            <a:br>
              <a:rPr lang="en-US" sz="2600" kern="0" dirty="0">
                <a:latin typeface="Times New Roman" panose="02020603050405020304" pitchFamily="18" charset="0"/>
                <a:ea typeface="Calibri" panose="020F0502020204030204" pitchFamily="34" charset="0"/>
                <a:cs typeface="Times New Roman" panose="02020603050405020304" pitchFamily="18" charset="0"/>
              </a:rPr>
            </a:br>
            <a:r>
              <a:rPr lang="vi-VN" sz="2600" kern="0" dirty="0">
                <a:latin typeface="Times New Roman" panose="02020603050405020304" pitchFamily="18" charset="0"/>
                <a:ea typeface="Calibri" panose="020F0502020204030204" pitchFamily="34" charset="0"/>
                <a:cs typeface="Times New Roman" panose="02020603050405020304" pitchFamily="18" charset="0"/>
              </a:rPr>
              <a:t>hệ quản trị cơ sở dữ liệu MySQL. Sự kết hợp giữa Spring Boot và Angular là phương án tối ưu trong việc xây dựng ứng dụng web</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nàyS</a:t>
            </a:r>
            <a:endParaRPr lang="en-US" sz="2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F0DAE3F-8530-E614-E503-ED038A12D0B1}"/>
              </a:ext>
            </a:extLst>
          </p:cNvPr>
          <p:cNvSpPr>
            <a:spLocks noGrp="1"/>
          </p:cNvSpPr>
          <p:nvPr>
            <p:ph type="sldNum" sz="quarter" idx="12"/>
          </p:nvPr>
        </p:nvSpPr>
        <p:spPr/>
        <p:txBody>
          <a:bodyPr/>
          <a:lstStyle/>
          <a:p>
            <a:fld id="{80A54896-B6AC-4D2A-9341-8486C463A0AB}" type="slidenum">
              <a:rPr lang="en-US" smtClean="0"/>
              <a:t>17</a:t>
            </a:fld>
            <a:endParaRPr lang="en-US"/>
          </a:p>
        </p:txBody>
      </p:sp>
      <p:sp>
        <p:nvSpPr>
          <p:cNvPr id="11" name="TextBox 10">
            <a:extLst>
              <a:ext uri="{FF2B5EF4-FFF2-40B4-BE49-F238E27FC236}">
                <a16:creationId xmlns:a16="http://schemas.microsoft.com/office/drawing/2014/main" id="{512C7137-3B30-D52B-4BB1-04C1B2A4926C}"/>
              </a:ext>
            </a:extLst>
          </p:cNvPr>
          <p:cNvSpPr txBox="1"/>
          <p:nvPr/>
        </p:nvSpPr>
        <p:spPr>
          <a:xfrm>
            <a:off x="1155202" y="4170073"/>
            <a:ext cx="8290054" cy="570413"/>
          </a:xfrm>
          <a:prstGeom prst="rect">
            <a:avLst/>
          </a:prstGeom>
          <a:noFill/>
        </p:spPr>
        <p:txBody>
          <a:bodyPr wrap="square" rtlCol="0">
            <a:spAutoFit/>
          </a:bodyPr>
          <a:lstStyle/>
          <a:p>
            <a:pPr>
              <a:lnSpc>
                <a:spcPct val="130000"/>
              </a:lnSpc>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biệt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giữa</a:t>
            </a:r>
            <a:r>
              <a:rPr lang="en-US" sz="2600" dirty="0">
                <a:latin typeface="Times New Roman" panose="02020603050405020304" pitchFamily="18" charset="0"/>
                <a:cs typeface="Times New Roman" panose="02020603050405020304" pitchFamily="18" charset="0"/>
              </a:rPr>
              <a:t> code front-end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back-end</a:t>
            </a:r>
          </a:p>
        </p:txBody>
      </p:sp>
      <p:sp>
        <p:nvSpPr>
          <p:cNvPr id="12" name="TextBox 11">
            <a:extLst>
              <a:ext uri="{FF2B5EF4-FFF2-40B4-BE49-F238E27FC236}">
                <a16:creationId xmlns:a16="http://schemas.microsoft.com/office/drawing/2014/main" id="{96D66452-4AAD-9FA8-5B72-C0826AAE18A1}"/>
              </a:ext>
            </a:extLst>
          </p:cNvPr>
          <p:cNvSpPr txBox="1"/>
          <p:nvPr/>
        </p:nvSpPr>
        <p:spPr>
          <a:xfrm>
            <a:off x="1155202" y="4740486"/>
            <a:ext cx="5798491" cy="570413"/>
          </a:xfrm>
          <a:prstGeom prst="rect">
            <a:avLst/>
          </a:prstGeom>
          <a:noFill/>
        </p:spPr>
        <p:txBody>
          <a:bodyPr wrap="square" rtlCol="0">
            <a:spAutoFit/>
          </a:bodyPr>
          <a:lstStyle/>
          <a:p>
            <a:pPr>
              <a:lnSpc>
                <a:spcPct val="130000"/>
              </a:lnSpc>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hoạt</a:t>
            </a:r>
            <a:endParaRPr lang="en-US" sz="2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BA83E8C-CD77-E36E-3E4A-97FEF79EC62F}"/>
              </a:ext>
            </a:extLst>
          </p:cNvPr>
          <p:cNvSpPr txBox="1"/>
          <p:nvPr/>
        </p:nvSpPr>
        <p:spPr>
          <a:xfrm>
            <a:off x="1155202" y="5310899"/>
            <a:ext cx="5798491" cy="570413"/>
          </a:xfrm>
          <a:prstGeom prst="rect">
            <a:avLst/>
          </a:prstGeom>
          <a:noFill/>
        </p:spPr>
        <p:txBody>
          <a:bodyPr wrap="square" rtlCol="0">
            <a:spAutoFit/>
          </a:bodyPr>
          <a:lstStyle/>
          <a:p>
            <a:pPr>
              <a:lnSpc>
                <a:spcPct val="130000"/>
              </a:lnSpc>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dễ</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dàng</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7675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vi-VN" sz="2600" dirty="0">
                <a:latin typeface="+mj-lt"/>
              </a:rPr>
              <a:t>1. </a:t>
            </a:r>
            <a:r>
              <a:rPr lang="en-US" sz="2600" dirty="0">
                <a:latin typeface="Times New Roman" panose="02020603050405020304" pitchFamily="18" charset="0"/>
                <a:cs typeface="Times New Roman" panose="02020603050405020304" pitchFamily="18" charset="0"/>
              </a:rPr>
              <a:t>CẤU TRÚC HỆ THỐNG</a:t>
            </a:r>
          </a:p>
        </p:txBody>
      </p:sp>
      <p:pic>
        <p:nvPicPr>
          <p:cNvPr id="5" name="Picture 4">
            <a:extLst>
              <a:ext uri="{FF2B5EF4-FFF2-40B4-BE49-F238E27FC236}">
                <a16:creationId xmlns:a16="http://schemas.microsoft.com/office/drawing/2014/main" id="{041F945E-F5FD-6E0B-A83C-19D0D6CFD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046" y="1390208"/>
            <a:ext cx="6113721" cy="5116918"/>
          </a:xfrm>
          <a:prstGeom prst="rect">
            <a:avLst/>
          </a:prstGeom>
        </p:spPr>
      </p:pic>
      <p:sp>
        <p:nvSpPr>
          <p:cNvPr id="6" name="Slide Number Placeholder 5">
            <a:extLst>
              <a:ext uri="{FF2B5EF4-FFF2-40B4-BE49-F238E27FC236}">
                <a16:creationId xmlns:a16="http://schemas.microsoft.com/office/drawing/2014/main" id="{BD0D68A1-35CF-0DB3-EBB4-555D1B5F9E2A}"/>
              </a:ext>
            </a:extLst>
          </p:cNvPr>
          <p:cNvSpPr>
            <a:spLocks noGrp="1"/>
          </p:cNvSpPr>
          <p:nvPr>
            <p:ph type="sldNum" sz="quarter" idx="12"/>
          </p:nvPr>
        </p:nvSpPr>
        <p:spPr/>
        <p:txBody>
          <a:bodyPr/>
          <a:lstStyle/>
          <a:p>
            <a:fld id="{80A54896-B6AC-4D2A-9341-8486C463A0AB}" type="slidenum">
              <a:rPr lang="en-US" smtClean="0"/>
              <a:t>18</a:t>
            </a:fld>
            <a:endParaRPr lang="en-US"/>
          </a:p>
        </p:txBody>
      </p:sp>
    </p:spTree>
    <p:extLst>
      <p:ext uri="{BB962C8B-B14F-4D97-AF65-F5344CB8AC3E}">
        <p14:creationId xmlns:p14="http://schemas.microsoft.com/office/powerpoint/2010/main" val="2280275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vi-VN" sz="2600" dirty="0">
                <a:latin typeface="+mj-lt"/>
              </a:rPr>
              <a:t>1. </a:t>
            </a:r>
            <a:r>
              <a:rPr lang="en-US" sz="2600" dirty="0">
                <a:latin typeface="Times New Roman" panose="02020603050405020304" pitchFamily="18" charset="0"/>
                <a:cs typeface="Times New Roman" panose="02020603050405020304" pitchFamily="18" charset="0"/>
              </a:rPr>
              <a:t>CẤU TRÚC HỆ THỐNG</a:t>
            </a:r>
          </a:p>
        </p:txBody>
      </p:sp>
      <p:pic>
        <p:nvPicPr>
          <p:cNvPr id="3" name="Picture 2">
            <a:extLst>
              <a:ext uri="{FF2B5EF4-FFF2-40B4-BE49-F238E27FC236}">
                <a16:creationId xmlns:a16="http://schemas.microsoft.com/office/drawing/2014/main" id="{D313BA66-B81F-270D-96B8-D89EB43DEFB1}"/>
              </a:ext>
            </a:extLst>
          </p:cNvPr>
          <p:cNvPicPr>
            <a:picLocks noChangeAspect="1"/>
          </p:cNvPicPr>
          <p:nvPr/>
        </p:nvPicPr>
        <p:blipFill rotWithShape="1">
          <a:blip r:embed="rId2">
            <a:extLst>
              <a:ext uri="{28A0092B-C50C-407E-A947-70E740481C1C}">
                <a14:useLocalDpi xmlns:a14="http://schemas.microsoft.com/office/drawing/2010/main" val="0"/>
              </a:ext>
            </a:extLst>
          </a:blip>
          <a:srcRect t="9368"/>
          <a:stretch/>
        </p:blipFill>
        <p:spPr bwMode="auto">
          <a:xfrm>
            <a:off x="1187669" y="1726697"/>
            <a:ext cx="7371921" cy="3897926"/>
          </a:xfrm>
          <a:prstGeom prst="rect">
            <a:avLst/>
          </a:prstGeom>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19</a:t>
            </a:fld>
            <a:endParaRPr lang="en-US"/>
          </a:p>
        </p:txBody>
      </p:sp>
    </p:spTree>
    <p:extLst>
      <p:ext uri="{BB962C8B-B14F-4D97-AF65-F5344CB8AC3E}">
        <p14:creationId xmlns:p14="http://schemas.microsoft.com/office/powerpoint/2010/main" val="4218283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2307941" y="1134237"/>
            <a:ext cx="4857809" cy="615553"/>
          </a:xfrm>
          <a:prstGeom prst="rect">
            <a:avLst/>
          </a:prstGeom>
          <a:noFill/>
        </p:spPr>
        <p:txBody>
          <a:bodyPr wrap="square" rtlCol="0">
            <a:spAutoFit/>
          </a:bodyPr>
          <a:lstStyle/>
          <a:p>
            <a:pPr algn="ctr"/>
            <a:r>
              <a:rPr lang="vi-VN" sz="3400" dirty="0">
                <a:solidFill>
                  <a:srgbClr val="002060"/>
                </a:solidFill>
                <a:latin typeface="+mj-lt"/>
              </a:rPr>
              <a:t>NỘI DUNG CHÍNH</a:t>
            </a:r>
          </a:p>
        </p:txBody>
      </p:sp>
      <p:sp>
        <p:nvSpPr>
          <p:cNvPr id="8" name="TextBox 7">
            <a:extLst>
              <a:ext uri="{FF2B5EF4-FFF2-40B4-BE49-F238E27FC236}">
                <a16:creationId xmlns:a16="http://schemas.microsoft.com/office/drawing/2014/main" id="{055229C1-6D24-CBF4-682B-3B069F68FCC4}"/>
              </a:ext>
            </a:extLst>
          </p:cNvPr>
          <p:cNvSpPr txBox="1"/>
          <p:nvPr/>
        </p:nvSpPr>
        <p:spPr>
          <a:xfrm>
            <a:off x="2054225" y="2219909"/>
            <a:ext cx="534809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GIỚI THIỆU TỔNG QUAN</a:t>
            </a:r>
          </a:p>
        </p:txBody>
      </p:sp>
      <p:sp>
        <p:nvSpPr>
          <p:cNvPr id="9" name="TextBox 8">
            <a:extLst>
              <a:ext uri="{FF2B5EF4-FFF2-40B4-BE49-F238E27FC236}">
                <a16:creationId xmlns:a16="http://schemas.microsoft.com/office/drawing/2014/main" id="{FAD00F2E-4D17-EC38-D29A-3F4650470E83}"/>
              </a:ext>
            </a:extLst>
          </p:cNvPr>
          <p:cNvSpPr txBox="1"/>
          <p:nvPr/>
        </p:nvSpPr>
        <p:spPr>
          <a:xfrm>
            <a:off x="2054225" y="2864416"/>
            <a:ext cx="6653840" cy="523220"/>
          </a:xfrm>
          <a:prstGeom prst="rect">
            <a:avLst/>
          </a:prstGeom>
          <a:noFill/>
        </p:spPr>
        <p:txBody>
          <a:bodyPr wrap="square" rtlCol="0">
            <a:spAutoFit/>
          </a:bodyPr>
          <a:lstStyle/>
          <a:p>
            <a:r>
              <a:rPr lang="vi-VN" sz="2800" dirty="0">
                <a:latin typeface="+mj-lt"/>
              </a:rPr>
              <a:t>PHÂN TÍCH THIẾT KẾ HỆ THỐNG </a:t>
            </a:r>
            <a:endParaRPr lang="en-US" sz="2800" dirty="0">
              <a:latin typeface="+mj-lt"/>
            </a:endParaRPr>
          </a:p>
        </p:txBody>
      </p:sp>
      <p:sp>
        <p:nvSpPr>
          <p:cNvPr id="10" name="TextBox 9">
            <a:extLst>
              <a:ext uri="{FF2B5EF4-FFF2-40B4-BE49-F238E27FC236}">
                <a16:creationId xmlns:a16="http://schemas.microsoft.com/office/drawing/2014/main" id="{B4222FC8-5380-2FDF-E804-3BFAF56B176C}"/>
              </a:ext>
            </a:extLst>
          </p:cNvPr>
          <p:cNvSpPr txBox="1"/>
          <p:nvPr/>
        </p:nvSpPr>
        <p:spPr>
          <a:xfrm>
            <a:off x="2054225" y="3532863"/>
            <a:ext cx="560121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LẬP TRÌNH ỨNG DỤNG</a:t>
            </a:r>
          </a:p>
        </p:txBody>
      </p:sp>
      <p:sp>
        <p:nvSpPr>
          <p:cNvPr id="11" name="TextBox 10">
            <a:extLst>
              <a:ext uri="{FF2B5EF4-FFF2-40B4-BE49-F238E27FC236}">
                <a16:creationId xmlns:a16="http://schemas.microsoft.com/office/drawing/2014/main" id="{205FB150-7154-2884-5BBE-E6A0D6212E9D}"/>
              </a:ext>
            </a:extLst>
          </p:cNvPr>
          <p:cNvSpPr txBox="1"/>
          <p:nvPr/>
        </p:nvSpPr>
        <p:spPr>
          <a:xfrm>
            <a:off x="2054225" y="4164586"/>
            <a:ext cx="6802695" cy="523220"/>
          </a:xfrm>
          <a:prstGeom prst="rect">
            <a:avLst/>
          </a:prstGeom>
          <a:noFill/>
        </p:spPr>
        <p:txBody>
          <a:bodyPr wrap="square" rtlCol="0">
            <a:spAutoFit/>
          </a:bodyPr>
          <a:lstStyle/>
          <a:p>
            <a:r>
              <a:rPr lang="vi-VN" sz="2800" dirty="0">
                <a:latin typeface="+mj-lt"/>
              </a:rPr>
              <a:t>KẾT</a:t>
            </a:r>
            <a:r>
              <a:rPr lang="en-US" sz="2800" dirty="0">
                <a:latin typeface="+mj-lt"/>
              </a:rPr>
              <a:t> </a:t>
            </a:r>
            <a:r>
              <a:rPr lang="en-US" sz="2800" dirty="0">
                <a:latin typeface="Times New Roman" panose="02020603050405020304" pitchFamily="18" charset="0"/>
                <a:cs typeface="Times New Roman" panose="02020603050405020304" pitchFamily="18" charset="0"/>
              </a:rPr>
              <a:t>LUẬN VÀ HƯỚNG PHÁT TRIỂN</a:t>
            </a:r>
          </a:p>
        </p:txBody>
      </p:sp>
      <p:sp>
        <p:nvSpPr>
          <p:cNvPr id="16" name="TextBox 15">
            <a:extLst>
              <a:ext uri="{FF2B5EF4-FFF2-40B4-BE49-F238E27FC236}">
                <a16:creationId xmlns:a16="http://schemas.microsoft.com/office/drawing/2014/main" id="{BF45A6A9-3294-9D91-74E3-485FAA35098D}"/>
              </a:ext>
            </a:extLst>
          </p:cNvPr>
          <p:cNvSpPr txBox="1"/>
          <p:nvPr/>
        </p:nvSpPr>
        <p:spPr>
          <a:xfrm>
            <a:off x="1277876" y="2200970"/>
            <a:ext cx="601068" cy="523220"/>
          </a:xfrm>
          <a:prstGeom prst="rect">
            <a:avLst/>
          </a:prstGeom>
          <a:noFill/>
        </p:spPr>
        <p:txBody>
          <a:bodyPr wrap="square">
            <a:spAutoFit/>
          </a:bodyPr>
          <a:lstStyle/>
          <a:p>
            <a:r>
              <a:rPr lang="en-US" sz="2800" dirty="0">
                <a:latin typeface="+mj-lt"/>
              </a:rPr>
              <a:t>❶</a:t>
            </a:r>
          </a:p>
        </p:txBody>
      </p:sp>
      <p:sp>
        <p:nvSpPr>
          <p:cNvPr id="17" name="TextBox 16">
            <a:extLst>
              <a:ext uri="{FF2B5EF4-FFF2-40B4-BE49-F238E27FC236}">
                <a16:creationId xmlns:a16="http://schemas.microsoft.com/office/drawing/2014/main" id="{A141EBB0-7781-FF8F-2872-3C4248AEC72E}"/>
              </a:ext>
            </a:extLst>
          </p:cNvPr>
          <p:cNvSpPr txBox="1"/>
          <p:nvPr/>
        </p:nvSpPr>
        <p:spPr>
          <a:xfrm>
            <a:off x="1269302" y="2864416"/>
            <a:ext cx="601068" cy="523220"/>
          </a:xfrm>
          <a:prstGeom prst="rect">
            <a:avLst/>
          </a:prstGeom>
          <a:noFill/>
        </p:spPr>
        <p:txBody>
          <a:bodyPr wrap="square">
            <a:spAutoFit/>
          </a:bodyPr>
          <a:lstStyle/>
          <a:p>
            <a:r>
              <a:rPr lang="en-US" sz="2800" dirty="0">
                <a:latin typeface="+mj-lt"/>
              </a:rPr>
              <a:t>❷</a:t>
            </a:r>
          </a:p>
        </p:txBody>
      </p:sp>
      <p:sp>
        <p:nvSpPr>
          <p:cNvPr id="19" name="TextBox 18">
            <a:extLst>
              <a:ext uri="{FF2B5EF4-FFF2-40B4-BE49-F238E27FC236}">
                <a16:creationId xmlns:a16="http://schemas.microsoft.com/office/drawing/2014/main" id="{C404AD0D-ACF3-7143-9F26-1E1197012D2D}"/>
              </a:ext>
            </a:extLst>
          </p:cNvPr>
          <p:cNvSpPr txBox="1"/>
          <p:nvPr/>
        </p:nvSpPr>
        <p:spPr>
          <a:xfrm>
            <a:off x="1269302" y="3527863"/>
            <a:ext cx="601068" cy="523220"/>
          </a:xfrm>
          <a:prstGeom prst="rect">
            <a:avLst/>
          </a:prstGeom>
          <a:noFill/>
        </p:spPr>
        <p:txBody>
          <a:bodyPr wrap="square">
            <a:spAutoFit/>
          </a:bodyPr>
          <a:lstStyle/>
          <a:p>
            <a:r>
              <a:rPr lang="en-US" sz="2800" dirty="0">
                <a:latin typeface="+mj-lt"/>
              </a:rPr>
              <a:t>❸</a:t>
            </a:r>
          </a:p>
        </p:txBody>
      </p:sp>
      <p:sp>
        <p:nvSpPr>
          <p:cNvPr id="20" name="TextBox 19">
            <a:extLst>
              <a:ext uri="{FF2B5EF4-FFF2-40B4-BE49-F238E27FC236}">
                <a16:creationId xmlns:a16="http://schemas.microsoft.com/office/drawing/2014/main" id="{4BECC73E-7A3C-1C2F-227A-9C33C2A48B1D}"/>
              </a:ext>
            </a:extLst>
          </p:cNvPr>
          <p:cNvSpPr txBox="1"/>
          <p:nvPr/>
        </p:nvSpPr>
        <p:spPr>
          <a:xfrm>
            <a:off x="1269302" y="4164586"/>
            <a:ext cx="601068" cy="523220"/>
          </a:xfrm>
          <a:prstGeom prst="rect">
            <a:avLst/>
          </a:prstGeom>
          <a:noFill/>
        </p:spPr>
        <p:txBody>
          <a:bodyPr wrap="square">
            <a:spAutoFit/>
          </a:bodyPr>
          <a:lstStyle/>
          <a:p>
            <a:r>
              <a:rPr lang="en-US" sz="2800" dirty="0">
                <a:latin typeface="+mj-lt"/>
              </a:rPr>
              <a:t>❹</a:t>
            </a:r>
          </a:p>
        </p:txBody>
      </p:sp>
      <p:sp>
        <p:nvSpPr>
          <p:cNvPr id="5" name="Slide Number Placeholder 4">
            <a:extLst>
              <a:ext uri="{FF2B5EF4-FFF2-40B4-BE49-F238E27FC236}">
                <a16:creationId xmlns:a16="http://schemas.microsoft.com/office/drawing/2014/main" id="{B6379CFB-AA8A-43DE-7D33-5A165CAE085F}"/>
              </a:ext>
            </a:extLst>
          </p:cNvPr>
          <p:cNvSpPr>
            <a:spLocks noGrp="1"/>
          </p:cNvSpPr>
          <p:nvPr>
            <p:ph type="sldNum" sz="quarter" idx="12"/>
          </p:nvPr>
        </p:nvSpPr>
        <p:spPr/>
        <p:txBody>
          <a:bodyPr/>
          <a:lstStyle/>
          <a:p>
            <a:fld id="{80A54896-B6AC-4D2A-9341-8486C463A0AB}" type="slidenum">
              <a:rPr lang="en-US" smtClean="0">
                <a:latin typeface="+mj-lt"/>
              </a:rPr>
              <a:t>2</a:t>
            </a:fld>
            <a:endParaRPr lang="en-US">
              <a:latin typeface="+mj-lt"/>
            </a:endParaRPr>
          </a:p>
        </p:txBody>
      </p:sp>
    </p:spTree>
    <p:extLst>
      <p:ext uri="{BB962C8B-B14F-4D97-AF65-F5344CB8AC3E}">
        <p14:creationId xmlns:p14="http://schemas.microsoft.com/office/powerpoint/2010/main" val="2133634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arn(inVertic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6" grpId="0"/>
      <p:bldP spid="17"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20</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Spring Security – 2FA</a:t>
            </a: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A8C6E9-B847-72B5-AFF6-3C71ABEFF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719" y="1941042"/>
            <a:ext cx="6134559" cy="4415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59037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21</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Spring Security – 2FA</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DD5B093-C86B-7B4D-40EA-FECCB73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59" y="1941042"/>
            <a:ext cx="6145618" cy="4335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96872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22</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Spring Security – 2FA</a:t>
            </a: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FBE8BD-17F3-249D-45EA-DCE0BDBB6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750" y="1941042"/>
            <a:ext cx="6088498" cy="4415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1513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23</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Spring Security – 2FA</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F530E3-5497-D715-4B76-57F6C29AB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16" y="1941042"/>
            <a:ext cx="6049166" cy="4415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8724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24</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782222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err="1">
                <a:latin typeface="Times New Roman" panose="02020603050405020304" pitchFamily="18" charset="0"/>
                <a:cs typeface="Times New Roman" panose="02020603050405020304" pitchFamily="18" charset="0"/>
              </a:rPr>
              <a:t>JavaMailSender</a:t>
            </a:r>
            <a:r>
              <a:rPr lang="en-US" sz="2600" kern="0" dirty="0">
                <a:latin typeface="Times New Roman" panose="02020603050405020304" pitchFamily="18" charset="0"/>
                <a:cs typeface="Times New Roman" panose="02020603050405020304" pitchFamily="18" charset="0"/>
              </a:rPr>
              <a:t>  - </a:t>
            </a:r>
            <a:r>
              <a:rPr lang="en-US" sz="2600" kern="0" dirty="0" err="1">
                <a:latin typeface="Times New Roman" panose="02020603050405020304" pitchFamily="18" charset="0"/>
                <a:cs typeface="Times New Roman" panose="02020603050405020304" pitchFamily="18" charset="0"/>
              </a:rPr>
              <a:t>Thymeleaf</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C32FC97-05D1-0965-AEB3-EF0BBD4DC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67" y="1941042"/>
            <a:ext cx="7336466" cy="4415311"/>
          </a:xfrm>
          <a:prstGeom prst="rect">
            <a:avLst/>
          </a:prstGeom>
        </p:spPr>
      </p:pic>
    </p:spTree>
    <p:extLst>
      <p:ext uri="{BB962C8B-B14F-4D97-AF65-F5344CB8AC3E}">
        <p14:creationId xmlns:p14="http://schemas.microsoft.com/office/powerpoint/2010/main" val="35993089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25</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Swagger</a:t>
            </a: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21D83E-69B6-74E1-39C7-903AB4CF08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184" y="1941042"/>
            <a:ext cx="7651629" cy="4415311"/>
          </a:xfrm>
          <a:prstGeom prst="rect">
            <a:avLst/>
          </a:prstGeom>
        </p:spPr>
      </p:pic>
    </p:spTree>
    <p:extLst>
      <p:ext uri="{BB962C8B-B14F-4D97-AF65-F5344CB8AC3E}">
        <p14:creationId xmlns:p14="http://schemas.microsoft.com/office/powerpoint/2010/main" val="33531441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26</a:t>
            </a:fld>
            <a:endParaRPr lang="en-US"/>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Google Map API</a:t>
            </a:r>
            <a:endParaRPr lang="en-US" sz="2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F9A705-366C-9F20-96FC-94D740FE0794}"/>
              </a:ext>
            </a:extLst>
          </p:cNvPr>
          <p:cNvPicPr>
            <a:picLocks noChangeAspect="1"/>
          </p:cNvPicPr>
          <p:nvPr/>
        </p:nvPicPr>
        <p:blipFill>
          <a:blip r:embed="rId2"/>
          <a:stretch>
            <a:fillRect/>
          </a:stretch>
        </p:blipFill>
        <p:spPr>
          <a:xfrm>
            <a:off x="418011" y="1941042"/>
            <a:ext cx="8307980" cy="4415311"/>
          </a:xfrm>
          <a:prstGeom prst="rect">
            <a:avLst/>
          </a:prstGeom>
        </p:spPr>
      </p:pic>
    </p:spTree>
    <p:extLst>
      <p:ext uri="{BB962C8B-B14F-4D97-AF65-F5344CB8AC3E}">
        <p14:creationId xmlns:p14="http://schemas.microsoft.com/office/powerpoint/2010/main" val="10802593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LẬP TRÌNH ỨNG DỤNG</a:t>
            </a:r>
          </a:p>
        </p:txBody>
      </p:sp>
      <p:sp>
        <p:nvSpPr>
          <p:cNvPr id="2" name="TextBox 1">
            <a:extLst>
              <a:ext uri="{FF2B5EF4-FFF2-40B4-BE49-F238E27FC236}">
                <a16:creationId xmlns:a16="http://schemas.microsoft.com/office/drawing/2014/main" id="{2E3BCB11-98DA-4796-83EB-78069806DA6E}"/>
              </a:ext>
            </a:extLst>
          </p:cNvPr>
          <p:cNvSpPr txBox="1"/>
          <p:nvPr/>
        </p:nvSpPr>
        <p:spPr>
          <a:xfrm>
            <a:off x="418010" y="897765"/>
            <a:ext cx="7471347"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MỘT SỐ GIAO DIỆN TRONG HỆ THỐNG</a:t>
            </a: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27</a:t>
            </a:fld>
            <a:endParaRPr lang="en-US" dirty="0"/>
          </a:p>
        </p:txBody>
      </p:sp>
      <p:sp>
        <p:nvSpPr>
          <p:cNvPr id="5" name="TextBox 4">
            <a:extLst>
              <a:ext uri="{FF2B5EF4-FFF2-40B4-BE49-F238E27FC236}">
                <a16:creationId xmlns:a16="http://schemas.microsoft.com/office/drawing/2014/main" id="{7637B183-25F2-32B4-97B5-2039F4A53632}"/>
              </a:ext>
            </a:extLst>
          </p:cNvPr>
          <p:cNvSpPr txBox="1"/>
          <p:nvPr/>
        </p:nvSpPr>
        <p:spPr>
          <a:xfrm>
            <a:off x="418010" y="1371847"/>
            <a:ext cx="5242463"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Chart.js - Angular</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70C575-66FD-7F5F-9394-2C3876E6C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36" y="1941042"/>
            <a:ext cx="7776926" cy="4415311"/>
          </a:xfrm>
          <a:prstGeom prst="rect">
            <a:avLst/>
          </a:prstGeom>
        </p:spPr>
      </p:pic>
    </p:spTree>
    <p:extLst>
      <p:ext uri="{BB962C8B-B14F-4D97-AF65-F5344CB8AC3E}">
        <p14:creationId xmlns:p14="http://schemas.microsoft.com/office/powerpoint/2010/main" val="732579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151233" y="287840"/>
            <a:ext cx="7776926" cy="584775"/>
          </a:xfrm>
          <a:prstGeom prst="rect">
            <a:avLst/>
          </a:prstGeom>
          <a:noFill/>
        </p:spPr>
        <p:txBody>
          <a:bodyPr wrap="square" rtlCol="0">
            <a:spAutoFit/>
          </a:bodyPr>
          <a:lstStyle/>
          <a:p>
            <a:pPr algn="ctr"/>
            <a:r>
              <a:rPr lang="vi-VN" sz="3200" dirty="0">
                <a:latin typeface="+mj-lt"/>
              </a:rPr>
              <a:t>KẾT LUẬN VÀ HƯỚNG PHÁT TRIỂN</a:t>
            </a:r>
            <a:endParaRPr lang="en-US" sz="3200" dirty="0">
              <a:latin typeface="+mj-lt"/>
            </a:endParaRP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28</a:t>
            </a:fld>
            <a:endParaRPr lang="en-US"/>
          </a:p>
        </p:txBody>
      </p:sp>
      <p:sp>
        <p:nvSpPr>
          <p:cNvPr id="12" name="TextBox 11">
            <a:extLst>
              <a:ext uri="{FF2B5EF4-FFF2-40B4-BE49-F238E27FC236}">
                <a16:creationId xmlns:a16="http://schemas.microsoft.com/office/drawing/2014/main" id="{465FA652-427C-A1AD-6073-EC29F87C63DA}"/>
              </a:ext>
            </a:extLst>
          </p:cNvPr>
          <p:cNvSpPr txBox="1"/>
          <p:nvPr/>
        </p:nvSpPr>
        <p:spPr>
          <a:xfrm>
            <a:off x="580005" y="935666"/>
            <a:ext cx="2524701" cy="56483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vi-VN" sz="2600" dirty="0">
                <a:latin typeface="+mj-lt"/>
              </a:rPr>
              <a:t>Kết luận</a:t>
            </a:r>
          </a:p>
        </p:txBody>
      </p:sp>
      <p:sp>
        <p:nvSpPr>
          <p:cNvPr id="13" name="TextBox 12">
            <a:extLst>
              <a:ext uri="{FF2B5EF4-FFF2-40B4-BE49-F238E27FC236}">
                <a16:creationId xmlns:a16="http://schemas.microsoft.com/office/drawing/2014/main" id="{CF1467BC-3B24-5DFA-BEC6-CF0CCA6A5E8E}"/>
              </a:ext>
            </a:extLst>
          </p:cNvPr>
          <p:cNvSpPr txBox="1"/>
          <p:nvPr/>
        </p:nvSpPr>
        <p:spPr>
          <a:xfrm>
            <a:off x="685091" y="5246074"/>
            <a:ext cx="7991076" cy="1084977"/>
          </a:xfrm>
          <a:prstGeom prst="rect">
            <a:avLst/>
          </a:prstGeom>
          <a:noFill/>
        </p:spPr>
        <p:txBody>
          <a:bodyPr wrap="square" rtlCol="0">
            <a:spAutoFit/>
          </a:bodyPr>
          <a:lstStyle/>
          <a:p>
            <a:pPr marL="285750" indent="-285750" algn="just">
              <a:lnSpc>
                <a:spcPct val="130000"/>
              </a:lnSpc>
              <a:buFontTx/>
              <a:buChar char="-"/>
            </a:pPr>
            <a:r>
              <a:rPr lang="vi-VN" sz="2600" kern="0" dirty="0">
                <a:latin typeface="+mj-lt"/>
                <a:ea typeface="Calibri" panose="020F0502020204030204" pitchFamily="34" charset="0"/>
              </a:rPr>
              <a:t>Thực hiện bảo mật đăng nhập hệ thống với quy trình xác thực hai yếu tố </a:t>
            </a:r>
            <a:r>
              <a:rPr lang="vi-VN" sz="2600" b="1" kern="0" dirty="0">
                <a:latin typeface="+mj-lt"/>
                <a:ea typeface="Calibri" panose="020F0502020204030204" pitchFamily="34" charset="0"/>
              </a:rPr>
              <a:t>2FA</a:t>
            </a:r>
            <a:r>
              <a:rPr lang="vi-VN" sz="2600" kern="0" dirty="0">
                <a:latin typeface="+mj-lt"/>
                <a:ea typeface="Calibri" panose="020F0502020204030204" pitchFamily="34" charset="0"/>
              </a:rPr>
              <a:t>.</a:t>
            </a:r>
            <a:endParaRPr lang="vi-VN" sz="2600" kern="0" dirty="0">
              <a:effectLst/>
              <a:latin typeface="+mj-lt"/>
              <a:ea typeface="Calibri" panose="020F0502020204030204" pitchFamily="34" charset="0"/>
            </a:endParaRPr>
          </a:p>
        </p:txBody>
      </p:sp>
      <p:sp>
        <p:nvSpPr>
          <p:cNvPr id="14" name="TextBox 13">
            <a:extLst>
              <a:ext uri="{FF2B5EF4-FFF2-40B4-BE49-F238E27FC236}">
                <a16:creationId xmlns:a16="http://schemas.microsoft.com/office/drawing/2014/main" id="{5C0B603B-D3E7-E761-74B8-50F75576119F}"/>
              </a:ext>
            </a:extLst>
          </p:cNvPr>
          <p:cNvSpPr txBox="1"/>
          <p:nvPr/>
        </p:nvSpPr>
        <p:spPr>
          <a:xfrm>
            <a:off x="685090" y="1512444"/>
            <a:ext cx="8243067" cy="1605119"/>
          </a:xfrm>
          <a:prstGeom prst="rect">
            <a:avLst/>
          </a:prstGeom>
          <a:noFill/>
        </p:spPr>
        <p:txBody>
          <a:bodyPr wrap="square" rtlCol="0">
            <a:spAutoFit/>
          </a:bodyPr>
          <a:lstStyle/>
          <a:p>
            <a:pPr marL="285750" indent="-285750" algn="just">
              <a:lnSpc>
                <a:spcPct val="130000"/>
              </a:lnSpc>
              <a:buFontTx/>
              <a:buChar char="-"/>
            </a:pPr>
            <a:r>
              <a:rPr lang="en-US" sz="2600" kern="0" dirty="0">
                <a:latin typeface="Times New Roman" panose="02020603050405020304" pitchFamily="18" charset="0"/>
                <a:ea typeface="Calibri" panose="020F0502020204030204" pitchFamily="34" charset="0"/>
                <a:cs typeface="Times New Roman" panose="02020603050405020304" pitchFamily="18" charset="0"/>
              </a:rPr>
              <a:t>S</a:t>
            </a:r>
            <a:r>
              <a:rPr lang="vi-VN" sz="2600" kern="0" dirty="0">
                <a:latin typeface="Times New Roman" panose="02020603050405020304" pitchFamily="18" charset="0"/>
                <a:ea typeface="Calibri" panose="020F0502020204030204" pitchFamily="34" charset="0"/>
                <a:cs typeface="Times New Roman" panose="02020603050405020304" pitchFamily="18" charset="0"/>
              </a:rPr>
              <a:t>ử dụng </a:t>
            </a:r>
            <a:r>
              <a:rPr lang="vi-VN" sz="2600" b="1" kern="0" dirty="0">
                <a:latin typeface="Times New Roman" panose="02020603050405020304" pitchFamily="18" charset="0"/>
                <a:ea typeface="Calibri" panose="020F0502020204030204" pitchFamily="34" charset="0"/>
                <a:cs typeface="Times New Roman" panose="02020603050405020304" pitchFamily="18" charset="0"/>
              </a:rPr>
              <a:t>Spring Framework</a:t>
            </a:r>
            <a:r>
              <a:rPr lang="en-US" sz="2600" b="1"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tích hợ</a:t>
            </a:r>
            <a:r>
              <a:rPr lang="en-US" sz="2600" kern="0" dirty="0">
                <a:latin typeface="Times New Roman" panose="02020603050405020304" pitchFamily="18" charset="0"/>
                <a:ea typeface="Calibri" panose="020F0502020204030204" pitchFamily="34" charset="0"/>
                <a:cs typeface="Times New Roman" panose="02020603050405020304" pitchFamily="18" charset="0"/>
              </a:rPr>
              <a:t>p </a:t>
            </a:r>
            <a:r>
              <a:rPr lang="vi-VN" sz="2600" b="1" kern="0" dirty="0">
                <a:latin typeface="Times New Roman" panose="02020603050405020304" pitchFamily="18" charset="0"/>
                <a:ea typeface="Calibri" panose="020F0502020204030204" pitchFamily="34" charset="0"/>
                <a:cs typeface="Times New Roman" panose="02020603050405020304" pitchFamily="18" charset="0"/>
              </a:rPr>
              <a:t>Angular</a:t>
            </a:r>
            <a:r>
              <a:rPr lang="vi-VN"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xây</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dựng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quản</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lý</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chuỗi</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cửa</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Tous Les Temp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cho</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quản</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trị</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viên</a:t>
            </a:r>
            <a:endParaRPr lang="en-US" sz="2600" kern="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0C836292-FDFA-6FCB-9F3D-8FC0466C7DA2}"/>
              </a:ext>
            </a:extLst>
          </p:cNvPr>
          <p:cNvSpPr txBox="1"/>
          <p:nvPr/>
        </p:nvSpPr>
        <p:spPr>
          <a:xfrm>
            <a:off x="685091" y="3429000"/>
            <a:ext cx="8243068" cy="1080745"/>
          </a:xfrm>
          <a:prstGeom prst="rect">
            <a:avLst/>
          </a:prstGeom>
          <a:noFill/>
        </p:spPr>
        <p:txBody>
          <a:bodyPr wrap="square" rtlCol="0">
            <a:spAutoFit/>
          </a:bodyPr>
          <a:lstStyle/>
          <a:p>
            <a:pPr marL="285750" indent="-285750" algn="just">
              <a:lnSpc>
                <a:spcPct val="130000"/>
              </a:lnSpc>
              <a:buFontTx/>
              <a:buChar char="-"/>
            </a:pP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b="1" kern="0" dirty="0">
                <a:latin typeface="Times New Roman" panose="02020603050405020304" pitchFamily="18" charset="0"/>
                <a:ea typeface="Calibri" panose="020F0502020204030204" pitchFamily="34" charset="0"/>
                <a:cs typeface="Times New Roman" panose="02020603050405020304" pitchFamily="18" charset="0"/>
              </a:rPr>
              <a:t>Spring S</a:t>
            </a:r>
            <a:r>
              <a:rPr lang="vi-VN" sz="2600" b="1" kern="0" dirty="0">
                <a:latin typeface="Times New Roman" panose="02020603050405020304" pitchFamily="18" charset="0"/>
                <a:ea typeface="Calibri" panose="020F0502020204030204" pitchFamily="34" charset="0"/>
                <a:cs typeface="Times New Roman" panose="02020603050405020304" pitchFamily="18" charset="0"/>
              </a:rPr>
              <a:t>ecurity</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kết hợp </a:t>
            </a:r>
            <a:r>
              <a:rPr lang="vi-VN" sz="2600" b="1" kern="0" dirty="0">
                <a:latin typeface="Times New Roman" panose="02020603050405020304" pitchFamily="18" charset="0"/>
                <a:ea typeface="Calibri" panose="020F0502020204030204" pitchFamily="34" charset="0"/>
                <a:cs typeface="Times New Roman" panose="02020603050405020304" pitchFamily="18" charset="0"/>
              </a:rPr>
              <a:t>JWT</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token để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đảm</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bảo mật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tài</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API</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hệ</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thống</a:t>
            </a:r>
            <a:r>
              <a:rPr lang="vi-VN" sz="2600" kern="0" dirty="0">
                <a:latin typeface="Times New Roman" panose="02020603050405020304" pitchFamily="18" charset="0"/>
                <a:ea typeface="Calibri" panose="020F0502020204030204" pitchFamily="34" charset="0"/>
                <a:cs typeface="Times New Roman" panose="02020603050405020304" pitchFamily="18" charset="0"/>
              </a:rPr>
              <a:t>. </a:t>
            </a:r>
            <a:endParaRPr lang="en-US" sz="2600" kern="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9910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151233" y="287840"/>
            <a:ext cx="7776926" cy="584775"/>
          </a:xfrm>
          <a:prstGeom prst="rect">
            <a:avLst/>
          </a:prstGeom>
          <a:noFill/>
        </p:spPr>
        <p:txBody>
          <a:bodyPr wrap="square" rtlCol="0">
            <a:spAutoFit/>
          </a:bodyPr>
          <a:lstStyle/>
          <a:p>
            <a:pPr algn="ctr"/>
            <a:r>
              <a:rPr lang="vi-VN" sz="3200" dirty="0">
                <a:latin typeface="+mj-lt"/>
              </a:rPr>
              <a:t>KẾT LUẬN VÀ HƯỚNG PHÁT TRIỂN</a:t>
            </a:r>
            <a:endParaRPr lang="en-US" sz="3200" dirty="0">
              <a:latin typeface="+mj-lt"/>
            </a:endParaRP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29</a:t>
            </a:fld>
            <a:endParaRPr lang="en-US"/>
          </a:p>
        </p:txBody>
      </p:sp>
      <p:sp>
        <p:nvSpPr>
          <p:cNvPr id="12" name="TextBox 11">
            <a:extLst>
              <a:ext uri="{FF2B5EF4-FFF2-40B4-BE49-F238E27FC236}">
                <a16:creationId xmlns:a16="http://schemas.microsoft.com/office/drawing/2014/main" id="{465FA652-427C-A1AD-6073-EC29F87C63DA}"/>
              </a:ext>
            </a:extLst>
          </p:cNvPr>
          <p:cNvSpPr txBox="1"/>
          <p:nvPr/>
        </p:nvSpPr>
        <p:spPr>
          <a:xfrm>
            <a:off x="580005" y="935666"/>
            <a:ext cx="2450273" cy="56483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dirty="0" err="1">
                <a:latin typeface="Times New Roman" panose="02020603050405020304" pitchFamily="18" charset="0"/>
                <a:cs typeface="Times New Roman" panose="02020603050405020304" pitchFamily="18" charset="0"/>
              </a:rPr>
              <a:t>Hạn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chế</a:t>
            </a:r>
            <a:endParaRPr lang="vi-VN" sz="2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C0B603B-D3E7-E761-74B8-50F75576119F}"/>
              </a:ext>
            </a:extLst>
          </p:cNvPr>
          <p:cNvSpPr txBox="1"/>
          <p:nvPr/>
        </p:nvSpPr>
        <p:spPr>
          <a:xfrm>
            <a:off x="580006" y="1711843"/>
            <a:ext cx="8266282" cy="1225015"/>
          </a:xfrm>
          <a:prstGeom prst="rect">
            <a:avLst/>
          </a:prstGeom>
          <a:noFill/>
        </p:spPr>
        <p:txBody>
          <a:bodyPr wrap="square" rtlCol="0">
            <a:spAutoFit/>
          </a:bodyPr>
          <a:lstStyle/>
          <a:p>
            <a:pPr marL="285750" indent="-285750" algn="just">
              <a:lnSpc>
                <a:spcPct val="150000"/>
              </a:lnSpc>
              <a:buFontTx/>
              <a:buChar char="-"/>
            </a:pPr>
            <a:r>
              <a:rPr lang="vi-VN" sz="2600" kern="0" dirty="0">
                <a:latin typeface="+mj-lt"/>
                <a:ea typeface="Calibri" panose="020F0502020204030204" pitchFamily="34" charset="0"/>
              </a:rPr>
              <a:t>Chưa triển khai việc quản lý tất cả sản phẩm cùng thuộc nhiều cửa</a:t>
            </a:r>
            <a:r>
              <a:rPr lang="en-US" sz="2600" kern="0" dirty="0">
                <a:latin typeface="+mj-lt"/>
                <a:ea typeface="Calibri" panose="020F0502020204030204" pitchFamily="34" charset="0"/>
              </a:rPr>
              <a:t> </a:t>
            </a:r>
            <a:r>
              <a:rPr lang="en-US" sz="2600" kern="0" dirty="0" err="1">
                <a:latin typeface="+mj-lt"/>
                <a:ea typeface="Calibri" panose="020F0502020204030204" pitchFamily="34" charset="0"/>
              </a:rPr>
              <a:t>hàng</a:t>
            </a:r>
            <a:endParaRPr lang="vi-VN" sz="2600" kern="0" dirty="0">
              <a:latin typeface="+mj-lt"/>
              <a:ea typeface="Calibri" panose="020F0502020204030204" pitchFamily="34" charset="0"/>
            </a:endParaRPr>
          </a:p>
        </p:txBody>
      </p:sp>
      <p:sp>
        <p:nvSpPr>
          <p:cNvPr id="3" name="TextBox 2">
            <a:extLst>
              <a:ext uri="{FF2B5EF4-FFF2-40B4-BE49-F238E27FC236}">
                <a16:creationId xmlns:a16="http://schemas.microsoft.com/office/drawing/2014/main" id="{DE1F10EE-9337-D51C-61E4-A3E610CA1A71}"/>
              </a:ext>
            </a:extLst>
          </p:cNvPr>
          <p:cNvSpPr txBox="1"/>
          <p:nvPr/>
        </p:nvSpPr>
        <p:spPr>
          <a:xfrm>
            <a:off x="580005" y="3148200"/>
            <a:ext cx="8266282" cy="1225015"/>
          </a:xfrm>
          <a:prstGeom prst="rect">
            <a:avLst/>
          </a:prstGeom>
          <a:noFill/>
        </p:spPr>
        <p:txBody>
          <a:bodyPr wrap="square" rtlCol="0">
            <a:spAutoFit/>
          </a:bodyPr>
          <a:lstStyle/>
          <a:p>
            <a:pPr marL="285750" indent="-285750" algn="just">
              <a:lnSpc>
                <a:spcPct val="150000"/>
              </a:lnSpc>
              <a:buFontTx/>
              <a:buChar char="-"/>
            </a:pP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Chưa</a:t>
            </a:r>
            <a:r>
              <a:rPr lang="vi-VN" sz="2600" kern="0" dirty="0">
                <a:latin typeface="Times New Roman" panose="02020603050405020304" pitchFamily="18" charset="0"/>
                <a:ea typeface="Calibri" panose="020F0502020204030204" pitchFamily="34" charset="0"/>
                <a:cs typeface="Times New Roman" panose="02020603050405020304" pitchFamily="18" charset="0"/>
              </a:rPr>
              <a:t> thực hiện quản lý số lượng sản phẩm rõ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ràng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tương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600" kern="0" dirty="0">
                <a:latin typeface="Times New Roman" panose="02020603050405020304" pitchFamily="18" charset="0"/>
                <a:ea typeface="Calibri" panose="020F0502020204030204" pitchFamily="34" charset="0"/>
                <a:cs typeface="Times New Roman" panose="02020603050405020304" pitchFamily="18" charset="0"/>
              </a:rPr>
              <a:t> </a:t>
            </a:r>
            <a:r>
              <a:rPr lang="vi-VN" sz="2600" kern="0" dirty="0">
                <a:latin typeface="Times New Roman" panose="02020603050405020304" pitchFamily="18" charset="0"/>
                <a:ea typeface="Calibri" panose="020F0502020204030204" pitchFamily="34" charset="0"/>
                <a:cs typeface="Times New Roman" panose="02020603050405020304" pitchFamily="18" charset="0"/>
              </a:rPr>
              <a:t>nguyên liệu cho sản phẩm</a:t>
            </a:r>
          </a:p>
        </p:txBody>
      </p:sp>
      <p:sp>
        <p:nvSpPr>
          <p:cNvPr id="5" name="TextBox 4">
            <a:extLst>
              <a:ext uri="{FF2B5EF4-FFF2-40B4-BE49-F238E27FC236}">
                <a16:creationId xmlns:a16="http://schemas.microsoft.com/office/drawing/2014/main" id="{0A36B1AE-E5EA-DDDD-AC70-C15B87557DAB}"/>
              </a:ext>
            </a:extLst>
          </p:cNvPr>
          <p:cNvSpPr txBox="1"/>
          <p:nvPr/>
        </p:nvSpPr>
        <p:spPr>
          <a:xfrm>
            <a:off x="577611" y="4602944"/>
            <a:ext cx="8266282" cy="628314"/>
          </a:xfrm>
          <a:prstGeom prst="rect">
            <a:avLst/>
          </a:prstGeom>
          <a:noFill/>
        </p:spPr>
        <p:txBody>
          <a:bodyPr wrap="square" rtlCol="0">
            <a:spAutoFit/>
          </a:bodyPr>
          <a:lstStyle/>
          <a:p>
            <a:pPr marL="285750" indent="-285750">
              <a:lnSpc>
                <a:spcPct val="150000"/>
              </a:lnSpc>
              <a:buFontTx/>
              <a:buChar char="-"/>
            </a:pPr>
            <a:r>
              <a:rPr lang="vi-VN" sz="2600" kern="0" dirty="0">
                <a:latin typeface="+mj-lt"/>
                <a:ea typeface="Calibri" panose="020F0502020204030204" pitchFamily="34" charset="0"/>
              </a:rPr>
              <a:t>Chưa thực hiện kiểm soát tên các cửa hàng giống nhau</a:t>
            </a:r>
            <a:r>
              <a:rPr lang="en-US" sz="2600" kern="0" dirty="0">
                <a:latin typeface="+mj-lt"/>
                <a:ea typeface="Calibri" panose="020F0502020204030204" pitchFamily="34" charset="0"/>
              </a:rPr>
              <a:t>,..</a:t>
            </a:r>
            <a:endParaRPr lang="vi-VN" sz="2600" kern="0" dirty="0">
              <a:latin typeface="+mj-lt"/>
              <a:ea typeface="Calibri" panose="020F0502020204030204" pitchFamily="34" charset="0"/>
            </a:endParaRPr>
          </a:p>
        </p:txBody>
      </p:sp>
    </p:spTree>
    <p:extLst>
      <p:ext uri="{BB962C8B-B14F-4D97-AF65-F5344CB8AC3E}">
        <p14:creationId xmlns:p14="http://schemas.microsoft.com/office/powerpoint/2010/main" val="1866181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8725989" cy="492443"/>
          </a:xfrm>
          <a:prstGeom prst="rect">
            <a:avLst/>
          </a:prstGeom>
          <a:noFill/>
        </p:spPr>
        <p:txBody>
          <a:bodyPr wrap="square" rtlCol="0">
            <a:spAutoFit/>
          </a:bodyPr>
          <a:lstStyle/>
          <a:p>
            <a:r>
              <a:rPr lang="vi-VN" sz="2600" dirty="0">
                <a:solidFill>
                  <a:srgbClr val="002060"/>
                </a:solidFill>
                <a:latin typeface="+mj-lt"/>
              </a:rPr>
              <a:t>1. TỔNG QUAN</a:t>
            </a:r>
            <a:r>
              <a:rPr lang="en-US" sz="2600" dirty="0">
                <a:solidFill>
                  <a:srgbClr val="002060"/>
                </a:solidFill>
                <a:latin typeface="+mj-lt"/>
              </a:rPr>
              <a:t> </a:t>
            </a:r>
            <a:r>
              <a:rPr lang="en-US" sz="2600" dirty="0">
                <a:solidFill>
                  <a:srgbClr val="002060"/>
                </a:solidFill>
                <a:latin typeface="Times New Roman" panose="02020603050405020304" pitchFamily="18" charset="0"/>
                <a:cs typeface="Times New Roman" panose="02020603050405020304" pitchFamily="18" charset="0"/>
              </a:rPr>
              <a:t>CHUỖI CỬA HÀNG TOUS LES TEMP</a:t>
            </a:r>
          </a:p>
        </p:txBody>
      </p:sp>
      <p:sp>
        <p:nvSpPr>
          <p:cNvPr id="21" name="TextBox 20">
            <a:extLst>
              <a:ext uri="{FF2B5EF4-FFF2-40B4-BE49-F238E27FC236}">
                <a16:creationId xmlns:a16="http://schemas.microsoft.com/office/drawing/2014/main" id="{C538043A-C915-0152-AE9E-421F9B082E8F}"/>
              </a:ext>
            </a:extLst>
          </p:cNvPr>
          <p:cNvSpPr txBox="1"/>
          <p:nvPr/>
        </p:nvSpPr>
        <p:spPr>
          <a:xfrm>
            <a:off x="488625" y="1607676"/>
            <a:ext cx="8026725" cy="1608582"/>
          </a:xfrm>
          <a:prstGeom prst="rect">
            <a:avLst/>
          </a:prstGeom>
          <a:noFill/>
        </p:spPr>
        <p:txBody>
          <a:bodyPr wrap="square" rtlCol="0">
            <a:spAutoFit/>
          </a:bodyPr>
          <a:lstStyle/>
          <a:p>
            <a:pPr algn="just">
              <a:lnSpc>
                <a:spcPct val="130000"/>
              </a:lnSpc>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Hiện tại, chuỗi cửa hàng hoạt động trong việc bán hàng trực tiếp cho khách hàng tại từng </a:t>
            </a:r>
            <a:r>
              <a:rPr lang="en-US" sz="2600" dirty="0">
                <a:latin typeface="Times New Roman" panose="02020603050405020304" pitchFamily="18" charset="0"/>
                <a:cs typeface="Times New Roman" panose="02020603050405020304" pitchFamily="18" charset="0"/>
              </a:rPr>
              <a:t>chi </a:t>
            </a:r>
            <a:r>
              <a:rPr lang="en-US" sz="2600" dirty="0" err="1">
                <a:latin typeface="Times New Roman" panose="02020603050405020304" pitchFamily="18" charset="0"/>
                <a:cs typeface="Times New Roman" panose="02020603050405020304" pitchFamily="18" charset="0"/>
              </a:rPr>
              <a:t>nhánh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bán online thông qua các app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như</a:t>
            </a:r>
            <a:r>
              <a:rPr lang="en-US" sz="2600" dirty="0">
                <a:latin typeface="Times New Roman" panose="02020603050405020304" pitchFamily="18" charset="0"/>
                <a:cs typeface="Times New Roman" panose="02020603050405020304" pitchFamily="18" charset="0"/>
              </a:rPr>
              <a:t> grab, </a:t>
            </a:r>
            <a:r>
              <a:rPr lang="en-US" sz="2600" dirty="0" err="1">
                <a:latin typeface="Times New Roman" panose="02020603050405020304" pitchFamily="18" charset="0"/>
                <a:cs typeface="Times New Roman" panose="02020603050405020304" pitchFamily="18" charset="0"/>
              </a:rPr>
              <a:t>shopee</a:t>
            </a:r>
            <a:r>
              <a:rPr lang="en-US" sz="2600" dirty="0">
                <a:latin typeface="Times New Roman" panose="02020603050405020304" pitchFamily="18" charset="0"/>
                <a:cs typeface="Times New Roman" panose="02020603050405020304" pitchFamily="18" charset="0"/>
              </a:rPr>
              <a:t> food, </a:t>
            </a:r>
            <a:r>
              <a:rPr lang="en-US" sz="2600" dirty="0" err="1">
                <a:latin typeface="Times New Roman" panose="02020603050405020304" pitchFamily="18" charset="0"/>
                <a:cs typeface="Times New Roman" panose="02020603050405020304" pitchFamily="18" charset="0"/>
              </a:rPr>
              <a:t>vv</a:t>
            </a:r>
            <a:r>
              <a:rPr lang="en-US" sz="2600" dirty="0">
                <a:latin typeface="Times New Roman" panose="02020603050405020304" pitchFamily="18" charset="0"/>
                <a:cs typeface="Times New Roman" panose="02020603050405020304" pitchFamily="18" charset="0"/>
              </a:rPr>
              <a:t> </a:t>
            </a:r>
          </a:p>
        </p:txBody>
      </p:sp>
      <p:sp>
        <p:nvSpPr>
          <p:cNvPr id="22" name="TextBox 21">
            <a:extLst>
              <a:ext uri="{FF2B5EF4-FFF2-40B4-BE49-F238E27FC236}">
                <a16:creationId xmlns:a16="http://schemas.microsoft.com/office/drawing/2014/main" id="{42E64796-6ECD-2490-0E11-344CAC1D4888}"/>
              </a:ext>
            </a:extLst>
          </p:cNvPr>
          <p:cNvSpPr txBox="1"/>
          <p:nvPr/>
        </p:nvSpPr>
        <p:spPr>
          <a:xfrm>
            <a:off x="488625" y="3676911"/>
            <a:ext cx="8187541" cy="2128724"/>
          </a:xfrm>
          <a:prstGeom prst="rect">
            <a:avLst/>
          </a:prstGeom>
          <a:noFill/>
        </p:spPr>
        <p:txBody>
          <a:bodyPr wrap="square" rtlCol="0">
            <a:spAutoFit/>
          </a:bodyPr>
          <a:lstStyle/>
          <a:p>
            <a:pPr algn="just">
              <a:lnSpc>
                <a:spcPct val="130000"/>
              </a:lnSpc>
            </a:pPr>
            <a:r>
              <a:rPr lang="en-US" sz="2600" dirty="0">
                <a:latin typeface="+mj-lt"/>
              </a:rPr>
              <a:t>	T</a:t>
            </a:r>
            <a:r>
              <a:rPr lang="vi-VN" sz="2600" dirty="0">
                <a:latin typeface="+mj-lt"/>
              </a:rPr>
              <a:t>uy nhiên chưa áp dụng phương pháp quản lý đồng bộ cho chuỗi cửa hàng chi tiết ở các khâu như: quản lý sản</a:t>
            </a:r>
            <a:r>
              <a:rPr lang="en-US" sz="2600" dirty="0">
                <a:latin typeface="+mj-lt"/>
              </a:rPr>
              <a:t> </a:t>
            </a:r>
            <a:r>
              <a:rPr lang="vi-VN" sz="2600" dirty="0">
                <a:latin typeface="+mj-lt"/>
              </a:rPr>
              <a:t>phẩm, nhân viên, địa chỉ các chi nhánh, kế thừa dữ liệu</a:t>
            </a:r>
            <a:r>
              <a:rPr lang="en-US" sz="2600" dirty="0">
                <a:latin typeface="+mj-lt"/>
              </a:rPr>
              <a:t> </a:t>
            </a:r>
            <a:r>
              <a:rPr lang="vi-VN" sz="2600" dirty="0">
                <a:latin typeface="+mj-lt"/>
              </a:rPr>
              <a:t>trên toàn hệ thống</a:t>
            </a:r>
            <a:endParaRPr lang="en-US" sz="2600" dirty="0">
              <a:latin typeface="+mj-lt"/>
            </a:endParaRPr>
          </a:p>
        </p:txBody>
      </p:sp>
      <p:sp>
        <p:nvSpPr>
          <p:cNvPr id="23" name="Slide Number Placeholder 10">
            <a:extLst>
              <a:ext uri="{FF2B5EF4-FFF2-40B4-BE49-F238E27FC236}">
                <a16:creationId xmlns:a16="http://schemas.microsoft.com/office/drawing/2014/main" id="{57A1823F-1A86-1BF1-5FA4-3F52916FE4AC}"/>
              </a:ext>
            </a:extLst>
          </p:cNvPr>
          <p:cNvSpPr txBox="1">
            <a:spLocks/>
          </p:cNvSpPr>
          <p:nvPr/>
        </p:nvSpPr>
        <p:spPr>
          <a:xfrm>
            <a:off x="6493839" y="6023103"/>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A54896-B6AC-4D2A-9341-8486C463A0AB}" type="slidenum">
              <a:rPr lang="en-US" smtClean="0">
                <a:latin typeface="+mj-lt"/>
              </a:rPr>
              <a:pPr/>
              <a:t>3</a:t>
            </a:fld>
            <a:endParaRPr lang="en-US" dirty="0">
              <a:latin typeface="+mj-lt"/>
            </a:endParaRPr>
          </a:p>
        </p:txBody>
      </p:sp>
    </p:spTree>
    <p:extLst>
      <p:ext uri="{BB962C8B-B14F-4D97-AF65-F5344CB8AC3E}">
        <p14:creationId xmlns:p14="http://schemas.microsoft.com/office/powerpoint/2010/main" val="4056390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151233" y="287840"/>
            <a:ext cx="7776926" cy="584775"/>
          </a:xfrm>
          <a:prstGeom prst="rect">
            <a:avLst/>
          </a:prstGeom>
          <a:noFill/>
        </p:spPr>
        <p:txBody>
          <a:bodyPr wrap="square" rtlCol="0">
            <a:spAutoFit/>
          </a:bodyPr>
          <a:lstStyle/>
          <a:p>
            <a:pPr algn="ctr"/>
            <a:r>
              <a:rPr lang="vi-VN" sz="3200" dirty="0">
                <a:latin typeface="+mj-lt"/>
              </a:rPr>
              <a:t>KẾT LUẬN VÀ HƯỚNG PHÁT TRIỂN</a:t>
            </a:r>
            <a:endParaRPr lang="en-US" sz="3200" dirty="0">
              <a:latin typeface="+mj-lt"/>
            </a:endParaRPr>
          </a:p>
        </p:txBody>
      </p:sp>
      <p:sp>
        <p:nvSpPr>
          <p:cNvPr id="4" name="Slide Number Placeholder 3">
            <a:extLst>
              <a:ext uri="{FF2B5EF4-FFF2-40B4-BE49-F238E27FC236}">
                <a16:creationId xmlns:a16="http://schemas.microsoft.com/office/drawing/2014/main" id="{11204958-2CDE-FC3D-6E13-B0E96F9F2042}"/>
              </a:ext>
            </a:extLst>
          </p:cNvPr>
          <p:cNvSpPr>
            <a:spLocks noGrp="1"/>
          </p:cNvSpPr>
          <p:nvPr>
            <p:ph type="sldNum" sz="quarter" idx="12"/>
          </p:nvPr>
        </p:nvSpPr>
        <p:spPr/>
        <p:txBody>
          <a:bodyPr/>
          <a:lstStyle/>
          <a:p>
            <a:fld id="{80A54896-B6AC-4D2A-9341-8486C463A0AB}" type="slidenum">
              <a:rPr lang="en-US" smtClean="0"/>
              <a:t>30</a:t>
            </a:fld>
            <a:endParaRPr lang="en-US"/>
          </a:p>
        </p:txBody>
      </p:sp>
      <p:sp>
        <p:nvSpPr>
          <p:cNvPr id="12" name="TextBox 11">
            <a:extLst>
              <a:ext uri="{FF2B5EF4-FFF2-40B4-BE49-F238E27FC236}">
                <a16:creationId xmlns:a16="http://schemas.microsoft.com/office/drawing/2014/main" id="{465FA652-427C-A1AD-6073-EC29F87C63DA}"/>
              </a:ext>
            </a:extLst>
          </p:cNvPr>
          <p:cNvSpPr txBox="1"/>
          <p:nvPr/>
        </p:nvSpPr>
        <p:spPr>
          <a:xfrm>
            <a:off x="580005" y="935666"/>
            <a:ext cx="3789976" cy="56483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dirty="0" err="1">
                <a:latin typeface="Times New Roman" panose="02020603050405020304" pitchFamily="18" charset="0"/>
                <a:cs typeface="Times New Roman" panose="02020603050405020304" pitchFamily="18" charset="0"/>
              </a:rPr>
              <a:t>Hướng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endParaRPr lang="vi-VN" sz="2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C0B603B-D3E7-E761-74B8-50F75576119F}"/>
              </a:ext>
            </a:extLst>
          </p:cNvPr>
          <p:cNvSpPr txBox="1"/>
          <p:nvPr/>
        </p:nvSpPr>
        <p:spPr>
          <a:xfrm>
            <a:off x="580005" y="1719339"/>
            <a:ext cx="7776926" cy="1225015"/>
          </a:xfrm>
          <a:prstGeom prst="rect">
            <a:avLst/>
          </a:prstGeom>
          <a:noFill/>
        </p:spPr>
        <p:txBody>
          <a:bodyPr wrap="square" rtlCol="0">
            <a:spAutoFit/>
          </a:bodyPr>
          <a:lstStyle/>
          <a:p>
            <a:pPr marL="285750" indent="-285750" algn="just">
              <a:lnSpc>
                <a:spcPct val="150000"/>
              </a:lnSpc>
              <a:buFontTx/>
              <a:buChar char="-"/>
            </a:pPr>
            <a:r>
              <a:rPr lang="vi-VN" sz="2600" kern="0" dirty="0">
                <a:latin typeface="+mj-lt"/>
                <a:ea typeface="Calibri" panose="020F0502020204030204" pitchFamily="34" charset="0"/>
              </a:rPr>
              <a:t>Thực hiện chấm công nhân viên chính xác hơn thông qua giờ vào ca, giờ ra ca </a:t>
            </a:r>
          </a:p>
        </p:txBody>
      </p:sp>
      <p:sp>
        <p:nvSpPr>
          <p:cNvPr id="3" name="TextBox 2">
            <a:extLst>
              <a:ext uri="{FF2B5EF4-FFF2-40B4-BE49-F238E27FC236}">
                <a16:creationId xmlns:a16="http://schemas.microsoft.com/office/drawing/2014/main" id="{DE1F10EE-9337-D51C-61E4-A3E610CA1A71}"/>
              </a:ext>
            </a:extLst>
          </p:cNvPr>
          <p:cNvSpPr txBox="1"/>
          <p:nvPr/>
        </p:nvSpPr>
        <p:spPr>
          <a:xfrm>
            <a:off x="566448" y="3035603"/>
            <a:ext cx="7607065" cy="1225015"/>
          </a:xfrm>
          <a:prstGeom prst="rect">
            <a:avLst/>
          </a:prstGeom>
          <a:noFill/>
        </p:spPr>
        <p:txBody>
          <a:bodyPr wrap="square" rtlCol="0">
            <a:spAutoFit/>
          </a:bodyPr>
          <a:lstStyle/>
          <a:p>
            <a:pPr marL="285750" indent="-285750" algn="just">
              <a:lnSpc>
                <a:spcPct val="150000"/>
              </a:lnSpc>
              <a:buFontTx/>
              <a:buChar char="-"/>
            </a:pPr>
            <a:r>
              <a:rPr lang="vi-VN" sz="2600" kern="0" dirty="0">
                <a:latin typeface="+mj-lt"/>
                <a:ea typeface="Calibri" panose="020F0502020204030204" pitchFamily="34" charset="0"/>
              </a:rPr>
              <a:t>Kiểm soát các</a:t>
            </a:r>
            <a:r>
              <a:rPr lang="en-US" sz="2600" kern="0" dirty="0">
                <a:latin typeface="+mj-lt"/>
                <a:ea typeface="Calibri" panose="020F0502020204030204" pitchFamily="34" charset="0"/>
              </a:rPr>
              <a:t> </a:t>
            </a:r>
            <a:r>
              <a:rPr lang="vi-VN" sz="2600" kern="0" dirty="0">
                <a:latin typeface="+mj-lt"/>
                <a:ea typeface="Calibri" panose="020F0502020204030204" pitchFamily="34" charset="0"/>
              </a:rPr>
              <a:t>thông tin như: nguyên liệu,</a:t>
            </a:r>
            <a:r>
              <a:rPr lang="en-US" sz="2600" kern="0" dirty="0">
                <a:latin typeface="+mj-lt"/>
                <a:ea typeface="Calibri" panose="020F0502020204030204" pitchFamily="34" charset="0"/>
              </a:rPr>
              <a:t> </a:t>
            </a:r>
            <a:r>
              <a:rPr lang="vi-VN" sz="2600" kern="0" dirty="0">
                <a:latin typeface="+mj-lt"/>
                <a:ea typeface="Calibri" panose="020F0502020204030204" pitchFamily="34" charset="0"/>
              </a:rPr>
              <a:t>công thức, cơ sở vật chất từng cửa hàng</a:t>
            </a:r>
          </a:p>
        </p:txBody>
      </p:sp>
      <p:sp>
        <p:nvSpPr>
          <p:cNvPr id="5" name="TextBox 4">
            <a:extLst>
              <a:ext uri="{FF2B5EF4-FFF2-40B4-BE49-F238E27FC236}">
                <a16:creationId xmlns:a16="http://schemas.microsoft.com/office/drawing/2014/main" id="{0A36B1AE-E5EA-DDDD-AC70-C15B87557DAB}"/>
              </a:ext>
            </a:extLst>
          </p:cNvPr>
          <p:cNvSpPr txBox="1"/>
          <p:nvPr/>
        </p:nvSpPr>
        <p:spPr>
          <a:xfrm>
            <a:off x="580005" y="4348102"/>
            <a:ext cx="7776926" cy="1825180"/>
          </a:xfrm>
          <a:prstGeom prst="rect">
            <a:avLst/>
          </a:prstGeom>
          <a:noFill/>
        </p:spPr>
        <p:txBody>
          <a:bodyPr wrap="square" rtlCol="0">
            <a:spAutoFit/>
          </a:bodyPr>
          <a:lstStyle/>
          <a:p>
            <a:pPr marL="285750" indent="-285750" algn="just">
              <a:lnSpc>
                <a:spcPct val="150000"/>
              </a:lnSpc>
              <a:buFontTx/>
              <a:buChar char="-"/>
            </a:pPr>
            <a:r>
              <a:rPr lang="vi-VN" sz="2600" kern="0" dirty="0">
                <a:latin typeface="+mj-lt"/>
                <a:ea typeface="Calibri" panose="020F0502020204030204" pitchFamily="34" charset="0"/>
              </a:rPr>
              <a:t>Xây dựng giao diện người dung</a:t>
            </a:r>
            <a:r>
              <a:rPr lang="en-US" sz="2600" kern="0" dirty="0">
                <a:latin typeface="+mj-lt"/>
                <a:ea typeface="Calibri" panose="020F0502020204030204" pitchFamily="34" charset="0"/>
              </a:rPr>
              <a:t>,</a:t>
            </a:r>
            <a:r>
              <a:rPr lang="vi-VN" sz="2600" kern="0" dirty="0">
                <a:latin typeface="+mj-lt"/>
                <a:ea typeface="Calibri" panose="020F0502020204030204" pitchFamily="34" charset="0"/>
              </a:rPr>
              <a:t> đặt mua thông qua gọi số điện</a:t>
            </a:r>
            <a:r>
              <a:rPr lang="en-US" sz="2600" kern="0" dirty="0">
                <a:latin typeface="+mj-lt"/>
                <a:ea typeface="Calibri" panose="020F0502020204030204" pitchFamily="34" charset="0"/>
              </a:rPr>
              <a:t> </a:t>
            </a:r>
            <a:r>
              <a:rPr lang="vi-VN" sz="2600" kern="0" dirty="0">
                <a:latin typeface="+mj-lt"/>
                <a:ea typeface="Calibri" panose="020F0502020204030204" pitchFamily="34" charset="0"/>
              </a:rPr>
              <a:t>thoại, giúp người dùng có một trang web hoàn thiện hơn</a:t>
            </a:r>
          </a:p>
        </p:txBody>
      </p:sp>
    </p:spTree>
    <p:extLst>
      <p:ext uri="{BB962C8B-B14F-4D97-AF65-F5344CB8AC3E}">
        <p14:creationId xmlns:p14="http://schemas.microsoft.com/office/powerpoint/2010/main" val="4121006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DE74FB-6A21-D172-568E-9576E1D58CBA}"/>
              </a:ext>
            </a:extLst>
          </p:cNvPr>
          <p:cNvSpPr txBox="1"/>
          <p:nvPr/>
        </p:nvSpPr>
        <p:spPr>
          <a:xfrm>
            <a:off x="268357" y="2824173"/>
            <a:ext cx="8607286" cy="1004699"/>
          </a:xfrm>
          <a:prstGeom prst="rect">
            <a:avLst/>
          </a:prstGeom>
          <a:noFill/>
        </p:spPr>
        <p:txBody>
          <a:bodyPr wrap="square" rtlCol="0">
            <a:spAutoFit/>
          </a:bodyPr>
          <a:lstStyle/>
          <a:p>
            <a:pPr algn="ctr">
              <a:lnSpc>
                <a:spcPct val="130000"/>
              </a:lnSpc>
            </a:pPr>
            <a:r>
              <a:rPr lang="vi-VN" sz="2400" dirty="0">
                <a:latin typeface="+mj-lt"/>
              </a:rPr>
              <a:t>CẢM ƠN QUÝ THẦY CÔ</a:t>
            </a:r>
            <a:r>
              <a:rPr lang="en-US" sz="2400" dirty="0">
                <a:latin typeface="+mj-lt"/>
              </a:rPr>
              <a:t> </a:t>
            </a:r>
            <a:br>
              <a:rPr lang="en-US" sz="2400" dirty="0">
                <a:latin typeface="+mj-lt"/>
              </a:rPr>
            </a:br>
            <a:r>
              <a:rPr lang="en-US" sz="2400" dirty="0">
                <a:latin typeface="Times New Roman" panose="02020603050405020304" pitchFamily="18" charset="0"/>
                <a:cs typeface="Times New Roman" panose="02020603050405020304" pitchFamily="18" charset="0"/>
              </a:rPr>
              <a:t>CÙNG CÁC BẠN</a:t>
            </a:r>
            <a:r>
              <a:rPr lang="vi-VN" sz="2400" dirty="0">
                <a:latin typeface="+mj-lt"/>
              </a:rPr>
              <a:t> ĐÃ THEO DÕI</a:t>
            </a:r>
          </a:p>
        </p:txBody>
      </p:sp>
      <p:sp>
        <p:nvSpPr>
          <p:cNvPr id="5" name="Slide Number Placeholder 4">
            <a:extLst>
              <a:ext uri="{FF2B5EF4-FFF2-40B4-BE49-F238E27FC236}">
                <a16:creationId xmlns:a16="http://schemas.microsoft.com/office/drawing/2014/main" id="{46C5017A-3D49-B2EF-BC07-A292B5D681E5}"/>
              </a:ext>
            </a:extLst>
          </p:cNvPr>
          <p:cNvSpPr>
            <a:spLocks noGrp="1"/>
          </p:cNvSpPr>
          <p:nvPr>
            <p:ph type="sldNum" sz="quarter" idx="12"/>
          </p:nvPr>
        </p:nvSpPr>
        <p:spPr/>
        <p:txBody>
          <a:bodyPr/>
          <a:lstStyle/>
          <a:p>
            <a:fld id="{80A54896-B6AC-4D2A-9341-8486C463A0AB}" type="slidenum">
              <a:rPr lang="en-US" smtClean="0"/>
              <a:t>31</a:t>
            </a:fld>
            <a:endParaRPr lang="en-US"/>
          </a:p>
        </p:txBody>
      </p:sp>
    </p:spTree>
    <p:extLst>
      <p:ext uri="{BB962C8B-B14F-4D97-AF65-F5344CB8AC3E}">
        <p14:creationId xmlns:p14="http://schemas.microsoft.com/office/powerpoint/2010/main" val="250211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6" name="TextBox 5">
            <a:extLst>
              <a:ext uri="{FF2B5EF4-FFF2-40B4-BE49-F238E27FC236}">
                <a16:creationId xmlns:a16="http://schemas.microsoft.com/office/drawing/2014/main" id="{70569F20-8174-889F-53EC-B8FBF0DF7E67}"/>
              </a:ext>
            </a:extLst>
          </p:cNvPr>
          <p:cNvSpPr txBox="1"/>
          <p:nvPr/>
        </p:nvSpPr>
        <p:spPr>
          <a:xfrm>
            <a:off x="1377581" y="2279398"/>
            <a:ext cx="7080428" cy="2641172"/>
          </a:xfrm>
          <a:prstGeom prst="rect">
            <a:avLst/>
          </a:prstGeom>
          <a:noFill/>
        </p:spPr>
        <p:txBody>
          <a:bodyPr wrap="square" rtlCol="0">
            <a:spAutoFit/>
          </a:bodyPr>
          <a:lstStyle/>
          <a:p>
            <a:pPr algn="just">
              <a:lnSpc>
                <a:spcPct val="130000"/>
              </a:lnSpc>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Phát triển một trang web chuyên dụng để quản lý hiệu quả, có khả năng trợ giúp</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trong việc kiểm soát, quản lý danh sách cửa hàng, sản phẩm, danh mục sản phẩm, nhân viên cửa hàng, chấm công, tích hợp các module trên vào một hệ thống </a:t>
            </a:r>
          </a:p>
        </p:txBody>
      </p:sp>
      <p:pic>
        <p:nvPicPr>
          <p:cNvPr id="8" name="Picture 2" descr="hand-icon-vectors -">
            <a:extLst>
              <a:ext uri="{FF2B5EF4-FFF2-40B4-BE49-F238E27FC236}">
                <a16:creationId xmlns:a16="http://schemas.microsoft.com/office/drawing/2014/main" id="{E40BF6BB-986C-CB01-318D-B8E72844E048}"/>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878660" y="1472790"/>
            <a:ext cx="615452" cy="5525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FF77A1-D11A-DFD6-2548-232C79C6E51A}"/>
              </a:ext>
            </a:extLst>
          </p:cNvPr>
          <p:cNvSpPr txBox="1"/>
          <p:nvPr/>
        </p:nvSpPr>
        <p:spPr>
          <a:xfrm>
            <a:off x="1523048" y="1424130"/>
            <a:ext cx="7080428" cy="601190"/>
          </a:xfrm>
          <a:prstGeom prst="rect">
            <a:avLst/>
          </a:prstGeom>
          <a:noFill/>
        </p:spPr>
        <p:txBody>
          <a:bodyPr wrap="square" rtlCol="0">
            <a:spAutoFit/>
          </a:bodyPr>
          <a:lstStyle/>
          <a:p>
            <a:pPr algn="just">
              <a:lnSpc>
                <a:spcPct val="130000"/>
              </a:lnSpc>
            </a:pPr>
            <a:r>
              <a:rPr lang="vi-VN" sz="2800" dirty="0">
                <a:solidFill>
                  <a:srgbClr val="FF0000"/>
                </a:solidFill>
                <a:latin typeface="+mj-lt"/>
              </a:rPr>
              <a:t>Phương án đề xuất </a:t>
            </a:r>
            <a:endParaRPr lang="en-US" sz="2800" dirty="0">
              <a:solidFill>
                <a:srgbClr val="FF0000"/>
              </a:solidFill>
              <a:latin typeface="+mj-lt"/>
            </a:endParaRPr>
          </a:p>
        </p:txBody>
      </p:sp>
    </p:spTree>
    <p:extLst>
      <p:ext uri="{BB962C8B-B14F-4D97-AF65-F5344CB8AC3E}">
        <p14:creationId xmlns:p14="http://schemas.microsoft.com/office/powerpoint/2010/main" val="37941669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833933"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a:t>
            </a:r>
            <a:r>
              <a:rPr lang="vi-VN" sz="2600" dirty="0">
                <a:latin typeface="Times New Roman" panose="02020603050405020304" pitchFamily="18" charset="0"/>
                <a:cs typeface="Times New Roman" panose="02020603050405020304" pitchFamily="18" charset="0"/>
              </a:rPr>
              <a:t>. </a:t>
            </a:r>
            <a:r>
              <a:rPr lang="en-US" sz="2600" dirty="0">
                <a:solidFill>
                  <a:srgbClr val="002060"/>
                </a:solidFill>
                <a:latin typeface="Times New Roman" panose="02020603050405020304" pitchFamily="18" charset="0"/>
                <a:cs typeface="Times New Roman" panose="02020603050405020304" pitchFamily="18" charset="0"/>
              </a:rPr>
              <a:t>CƠ SỞ LÝ THUYẾT</a:t>
            </a:r>
            <a:endParaRPr lang="en-US" sz="2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latin typeface="+mj-lt"/>
              </a:rPr>
              <a:t>5</a:t>
            </a:fld>
            <a:endParaRPr lang="en-US">
              <a:latin typeface="+mj-lt"/>
            </a:endParaRPr>
          </a:p>
        </p:txBody>
      </p:sp>
      <p:grpSp>
        <p:nvGrpSpPr>
          <p:cNvPr id="16" name="Group 15">
            <a:extLst>
              <a:ext uri="{FF2B5EF4-FFF2-40B4-BE49-F238E27FC236}">
                <a16:creationId xmlns:a16="http://schemas.microsoft.com/office/drawing/2014/main" id="{75FCC91B-B6F7-D6B6-009F-07C3CFEA47CC}"/>
              </a:ext>
            </a:extLst>
          </p:cNvPr>
          <p:cNvGrpSpPr/>
          <p:nvPr/>
        </p:nvGrpSpPr>
        <p:grpSpPr>
          <a:xfrm>
            <a:off x="1388599" y="1625939"/>
            <a:ext cx="6543289" cy="4747298"/>
            <a:chOff x="1388599" y="1379717"/>
            <a:chExt cx="6543289" cy="4995164"/>
          </a:xfrm>
        </p:grpSpPr>
        <p:pic>
          <p:nvPicPr>
            <p:cNvPr id="18" name="Picture 17">
              <a:extLst>
                <a:ext uri="{FF2B5EF4-FFF2-40B4-BE49-F238E27FC236}">
                  <a16:creationId xmlns:a16="http://schemas.microsoft.com/office/drawing/2014/main" id="{93C78AA3-6673-C9CB-E937-394E48ECA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600" y="1379717"/>
              <a:ext cx="6543288" cy="4262288"/>
            </a:xfrm>
            <a:prstGeom prst="rect">
              <a:avLst/>
            </a:prstGeom>
          </p:spPr>
        </p:pic>
        <p:sp>
          <p:nvSpPr>
            <p:cNvPr id="20" name="TextBox 19">
              <a:extLst>
                <a:ext uri="{FF2B5EF4-FFF2-40B4-BE49-F238E27FC236}">
                  <a16:creationId xmlns:a16="http://schemas.microsoft.com/office/drawing/2014/main" id="{76EF54CC-441B-A374-1A36-C237201C755E}"/>
                </a:ext>
              </a:extLst>
            </p:cNvPr>
            <p:cNvSpPr txBox="1"/>
            <p:nvPr/>
          </p:nvSpPr>
          <p:spPr>
            <a:xfrm>
              <a:off x="1388599" y="5776912"/>
              <a:ext cx="6366793" cy="597969"/>
            </a:xfrm>
            <a:prstGeom prst="rect">
              <a:avLst/>
            </a:prstGeom>
            <a:noFill/>
          </p:spPr>
          <p:txBody>
            <a:bodyPr wrap="square" rtlCol="0">
              <a:spAutoFit/>
            </a:bodyPr>
            <a:lstStyle/>
            <a:p>
              <a:pPr algn="ctr">
                <a:lnSpc>
                  <a:spcPct val="130000"/>
                </a:lnSpc>
              </a:pPr>
              <a:r>
                <a:rPr lang="en-US" sz="2600" dirty="0">
                  <a:latin typeface="Times New Roman" panose="02020603050405020304" pitchFamily="18" charset="0"/>
                  <a:cs typeface="Times New Roman" panose="02020603050405020304" pitchFamily="18" charset="0"/>
                </a:rPr>
                <a:t>Quy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mềm</a:t>
              </a:r>
              <a:endParaRPr lang="vi-VN" sz="2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196763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833933"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3</a:t>
            </a:r>
            <a:r>
              <a:rPr lang="vi-VN" sz="2600" dirty="0">
                <a:latin typeface="Times New Roman" panose="02020603050405020304" pitchFamily="18" charset="0"/>
                <a:cs typeface="Times New Roman" panose="02020603050405020304" pitchFamily="18" charset="0"/>
              </a:rPr>
              <a:t>. </a:t>
            </a:r>
            <a:r>
              <a:rPr lang="en-US" sz="2600" dirty="0">
                <a:solidFill>
                  <a:srgbClr val="002060"/>
                </a:solidFill>
                <a:latin typeface="Times New Roman" panose="02020603050405020304" pitchFamily="18" charset="0"/>
                <a:cs typeface="Times New Roman" panose="02020603050405020304" pitchFamily="18" charset="0"/>
              </a:rPr>
              <a:t>PHƯƠNG PHÁP NGHIÊN CỨU</a:t>
            </a:r>
            <a:endParaRPr lang="en-US" sz="2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latin typeface="+mj-lt"/>
              </a:rPr>
              <a:t>6</a:t>
            </a:fld>
            <a:endParaRPr lang="en-US">
              <a:latin typeface="+mj-lt"/>
            </a:endParaRPr>
          </a:p>
        </p:txBody>
      </p:sp>
      <p:pic>
        <p:nvPicPr>
          <p:cNvPr id="15" name="Picture 14">
            <a:extLst>
              <a:ext uri="{FF2B5EF4-FFF2-40B4-BE49-F238E27FC236}">
                <a16:creationId xmlns:a16="http://schemas.microsoft.com/office/drawing/2014/main" id="{BE291760-B1D9-C724-3DD2-79A8718CED02}"/>
              </a:ext>
            </a:extLst>
          </p:cNvPr>
          <p:cNvPicPr>
            <a:picLocks noChangeAspect="1"/>
          </p:cNvPicPr>
          <p:nvPr/>
        </p:nvPicPr>
        <p:blipFill>
          <a:blip r:embed="rId2"/>
          <a:stretch>
            <a:fillRect/>
          </a:stretch>
        </p:blipFill>
        <p:spPr>
          <a:xfrm>
            <a:off x="1093852" y="1679942"/>
            <a:ext cx="7103850" cy="4775606"/>
          </a:xfrm>
          <a:prstGeom prst="rect">
            <a:avLst/>
          </a:prstGeom>
        </p:spPr>
      </p:pic>
    </p:spTree>
    <p:extLst>
      <p:ext uri="{BB962C8B-B14F-4D97-AF65-F5344CB8AC3E}">
        <p14:creationId xmlns:p14="http://schemas.microsoft.com/office/powerpoint/2010/main" val="1688859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4</a:t>
            </a:r>
            <a:r>
              <a:rPr lang="vi-VN" sz="2600" dirty="0">
                <a:latin typeface="Times New Roman" panose="02020603050405020304" pitchFamily="18" charset="0"/>
                <a:cs typeface="Times New Roman" panose="02020603050405020304" pitchFamily="18" charset="0"/>
              </a:rPr>
              <a:t>. </a:t>
            </a:r>
            <a:r>
              <a:rPr lang="vi-VN" sz="2600" dirty="0">
                <a:solidFill>
                  <a:srgbClr val="002060"/>
                </a:solidFill>
                <a:latin typeface="Times New Roman" panose="02020603050405020304" pitchFamily="18" charset="0"/>
                <a:cs typeface="Times New Roman" panose="02020603050405020304" pitchFamily="18" charset="0"/>
              </a:rPr>
              <a:t>MÔI TRƯỜNG LẬP TRÌNH</a:t>
            </a:r>
            <a:endParaRPr lang="en-US" sz="2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7</a:t>
            </a:fld>
            <a:endParaRPr lang="en-US"/>
          </a:p>
        </p:txBody>
      </p:sp>
      <p:pic>
        <p:nvPicPr>
          <p:cNvPr id="8" name="Picture 7">
            <a:extLst>
              <a:ext uri="{FF2B5EF4-FFF2-40B4-BE49-F238E27FC236}">
                <a16:creationId xmlns:a16="http://schemas.microsoft.com/office/drawing/2014/main" id="{E71483D9-FBB4-BB57-D5AC-C907E1784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265" y="1682488"/>
            <a:ext cx="2116172" cy="1725233"/>
          </a:xfrm>
          <a:prstGeom prst="rect">
            <a:avLst/>
          </a:prstGeom>
        </p:spPr>
      </p:pic>
      <p:pic>
        <p:nvPicPr>
          <p:cNvPr id="10" name="Picture 9">
            <a:extLst>
              <a:ext uri="{FF2B5EF4-FFF2-40B4-BE49-F238E27FC236}">
                <a16:creationId xmlns:a16="http://schemas.microsoft.com/office/drawing/2014/main" id="{2DE6AD1B-49D1-069E-BF7B-8800C0B38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776" y="1482341"/>
            <a:ext cx="1962808" cy="1962808"/>
          </a:xfrm>
          <a:prstGeom prst="rect">
            <a:avLst/>
          </a:prstGeom>
        </p:spPr>
      </p:pic>
      <p:pic>
        <p:nvPicPr>
          <p:cNvPr id="12" name="Picture 11">
            <a:extLst>
              <a:ext uri="{FF2B5EF4-FFF2-40B4-BE49-F238E27FC236}">
                <a16:creationId xmlns:a16="http://schemas.microsoft.com/office/drawing/2014/main" id="{7C2A057D-461C-B83B-FE91-E037FF56D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8265" y="3864735"/>
            <a:ext cx="1837845" cy="1837845"/>
          </a:xfrm>
          <a:prstGeom prst="rect">
            <a:avLst/>
          </a:prstGeom>
        </p:spPr>
      </p:pic>
      <p:pic>
        <p:nvPicPr>
          <p:cNvPr id="14" name="Picture 13">
            <a:extLst>
              <a:ext uri="{FF2B5EF4-FFF2-40B4-BE49-F238E27FC236}">
                <a16:creationId xmlns:a16="http://schemas.microsoft.com/office/drawing/2014/main" id="{F267F1F6-53B7-53BC-F8B2-3F5A0193E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1" y="3864735"/>
            <a:ext cx="2095500" cy="2095500"/>
          </a:xfrm>
          <a:prstGeom prst="rect">
            <a:avLst/>
          </a:prstGeom>
        </p:spPr>
      </p:pic>
    </p:spTree>
    <p:extLst>
      <p:ext uri="{BB962C8B-B14F-4D97-AF65-F5344CB8AC3E}">
        <p14:creationId xmlns:p14="http://schemas.microsoft.com/office/powerpoint/2010/main" val="3190374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latin typeface="+mj-lt"/>
              </a:rPr>
              <a:t>8</a:t>
            </a:fld>
            <a:endParaRPr lang="en-US">
              <a:latin typeface="+mj-lt"/>
            </a:endParaRPr>
          </a:p>
        </p:txBody>
      </p:sp>
      <p:sp>
        <p:nvSpPr>
          <p:cNvPr id="3" name="TextBox 2">
            <a:extLst>
              <a:ext uri="{FF2B5EF4-FFF2-40B4-BE49-F238E27FC236}">
                <a16:creationId xmlns:a16="http://schemas.microsoft.com/office/drawing/2014/main" id="{AB7D4A19-DEB7-7D0F-F0B7-A23BF309A92E}"/>
              </a:ext>
            </a:extLst>
          </p:cNvPr>
          <p:cNvSpPr txBox="1"/>
          <p:nvPr/>
        </p:nvSpPr>
        <p:spPr>
          <a:xfrm>
            <a:off x="541649" y="1486164"/>
            <a:ext cx="6305718" cy="569195"/>
          </a:xfrm>
          <a:prstGeom prst="rect">
            <a:avLst/>
          </a:prstGeom>
          <a:noFill/>
        </p:spPr>
        <p:txBody>
          <a:bodyPr wrap="square" rtlCol="0">
            <a:spAutoFit/>
          </a:bodyPr>
          <a:lstStyle/>
          <a:p>
            <a:pPr marL="285750" indent="-285750" algn="just">
              <a:lnSpc>
                <a:spcPct val="130000"/>
              </a:lnSpc>
              <a:buFont typeface="Wingdings" panose="05000000000000000000" pitchFamily="2" charset="2"/>
              <a:buChar char="v"/>
            </a:pPr>
            <a:r>
              <a:rPr lang="en-US" sz="2600" kern="0" dirty="0">
                <a:latin typeface="Times New Roman" panose="02020603050405020304" pitchFamily="18" charset="0"/>
                <a:cs typeface="Times New Roman" panose="02020603050405020304" pitchFamily="18" charset="0"/>
              </a:rPr>
              <a:t>Spring Boot - Spring Framework</a:t>
            </a:r>
            <a:endParaRPr lang="en-US" sz="2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64E8F8-3DD5-B89D-1E80-16B98C2C537B}"/>
              </a:ext>
            </a:extLst>
          </p:cNvPr>
          <p:cNvSpPr txBox="1"/>
          <p:nvPr/>
        </p:nvSpPr>
        <p:spPr>
          <a:xfrm>
            <a:off x="541649" y="2212871"/>
            <a:ext cx="8166416" cy="2650982"/>
          </a:xfrm>
          <a:prstGeom prst="rect">
            <a:avLst/>
          </a:prstGeom>
          <a:noFill/>
        </p:spPr>
        <p:txBody>
          <a:bodyPr wrap="square" rtlCol="0">
            <a:spAutoFit/>
          </a:bodyPr>
          <a:lstStyle/>
          <a:p>
            <a:pPr algn="just">
              <a:lnSpc>
                <a:spcPct val="130000"/>
              </a:lnSpc>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Spring Boot là một framework phát triển ứng dụng Java dựa trên Spring Framework.</a:t>
            </a:r>
            <a:r>
              <a:rPr lang="en-US" sz="2600" dirty="0">
                <a:latin typeface="Times New Roman" panose="02020603050405020304" pitchFamily="18" charset="0"/>
                <a:cs typeface="Times New Roman" panose="02020603050405020304" pitchFamily="18" charset="0"/>
              </a:rPr>
              <a:t> C</a:t>
            </a:r>
            <a:r>
              <a:rPr lang="vi-VN" sz="2600" dirty="0">
                <a:latin typeface="Times New Roman" panose="02020603050405020304" pitchFamily="18" charset="0"/>
                <a:cs typeface="Times New Roman" panose="02020603050405020304" pitchFamily="18" charset="0"/>
              </a:rPr>
              <a:t>ung cấp một cách tiếp cận linh hoạt và nhanh chóng để xây dựng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độc lập, c</a:t>
            </a:r>
            <a:r>
              <a:rPr lang="en-US" sz="2600" dirty="0">
                <a:latin typeface="Times New Roman" panose="02020603050405020304" pitchFamily="18" charset="0"/>
                <a:cs typeface="Times New Roman" panose="02020603050405020304" pitchFamily="18" charset="0"/>
              </a:rPr>
              <a:t>ó </a:t>
            </a:r>
            <a:r>
              <a:rPr lang="vi-VN" sz="2600" dirty="0">
                <a:latin typeface="Times New Roman" panose="02020603050405020304" pitchFamily="18" charset="0"/>
                <a:cs typeface="Times New Roman" panose="02020603050405020304" pitchFamily="18" charset="0"/>
              </a:rPr>
              <a:t>chế hoạt động tương tích với môi trường phát triển</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Nâng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suất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878390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111EAF-0045-85C1-B536-9706735091B2}"/>
              </a:ext>
            </a:extLst>
          </p:cNvPr>
          <p:cNvSpPr txBox="1"/>
          <p:nvPr/>
        </p:nvSpPr>
        <p:spPr>
          <a:xfrm>
            <a:off x="1948674" y="243633"/>
            <a:ext cx="5246651" cy="584775"/>
          </a:xfrm>
          <a:prstGeom prst="rect">
            <a:avLst/>
          </a:prstGeom>
          <a:noFill/>
        </p:spPr>
        <p:txBody>
          <a:bodyPr wrap="square" rtlCol="0">
            <a:spAutoFit/>
          </a:bodyPr>
          <a:lstStyle/>
          <a:p>
            <a:pPr algn="ctr"/>
            <a:r>
              <a:rPr lang="vi-VN" sz="3200" dirty="0">
                <a:latin typeface="+mj-lt"/>
              </a:rPr>
              <a:t>TỔNG QUAN VỀ ĐỀ TÀI</a:t>
            </a:r>
            <a:endParaRPr lang="en-US" sz="3200" dirty="0">
              <a:latin typeface="+mj-lt"/>
            </a:endParaRPr>
          </a:p>
        </p:txBody>
      </p:sp>
      <p:sp>
        <p:nvSpPr>
          <p:cNvPr id="2" name="TextBox 1">
            <a:extLst>
              <a:ext uri="{FF2B5EF4-FFF2-40B4-BE49-F238E27FC236}">
                <a16:creationId xmlns:a16="http://schemas.microsoft.com/office/drawing/2014/main" id="{2E3BCB11-98DA-4796-83EB-78069806DA6E}"/>
              </a:ext>
            </a:extLst>
          </p:cNvPr>
          <p:cNvSpPr txBox="1"/>
          <p:nvPr/>
        </p:nvSpPr>
        <p:spPr>
          <a:xfrm>
            <a:off x="418011" y="897765"/>
            <a:ext cx="514676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5</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CÔNG NGHỆ SỬ DỤNG</a:t>
            </a:r>
          </a:p>
        </p:txBody>
      </p:sp>
      <p:sp>
        <p:nvSpPr>
          <p:cNvPr id="9" name="Slide Number Placeholder 8">
            <a:extLst>
              <a:ext uri="{FF2B5EF4-FFF2-40B4-BE49-F238E27FC236}">
                <a16:creationId xmlns:a16="http://schemas.microsoft.com/office/drawing/2014/main" id="{0C680C45-4388-A200-4910-F798CC40A60A}"/>
              </a:ext>
            </a:extLst>
          </p:cNvPr>
          <p:cNvSpPr>
            <a:spLocks noGrp="1"/>
          </p:cNvSpPr>
          <p:nvPr>
            <p:ph type="sldNum" sz="quarter" idx="12"/>
          </p:nvPr>
        </p:nvSpPr>
        <p:spPr/>
        <p:txBody>
          <a:bodyPr/>
          <a:lstStyle/>
          <a:p>
            <a:fld id="{80A54896-B6AC-4D2A-9341-8486C463A0AB}" type="slidenum">
              <a:rPr lang="en-US" smtClean="0"/>
              <a:t>9</a:t>
            </a:fld>
            <a:endParaRPr lang="en-US"/>
          </a:p>
        </p:txBody>
      </p:sp>
      <p:sp>
        <p:nvSpPr>
          <p:cNvPr id="5" name="Google Shape;197;p22">
            <a:extLst>
              <a:ext uri="{FF2B5EF4-FFF2-40B4-BE49-F238E27FC236}">
                <a16:creationId xmlns:a16="http://schemas.microsoft.com/office/drawing/2014/main" id="{23F3EEE5-E08E-29E1-E321-DC0B9EE143A3}"/>
              </a:ext>
            </a:extLst>
          </p:cNvPr>
          <p:cNvSpPr/>
          <p:nvPr/>
        </p:nvSpPr>
        <p:spPr>
          <a:xfrm>
            <a:off x="3096058" y="2485615"/>
            <a:ext cx="2951884" cy="2940478"/>
          </a:xfrm>
          <a:prstGeom prst="diamond">
            <a:avLst/>
          </a:prstGeom>
          <a:solidFill>
            <a:srgbClr val="004C5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Karla"/>
                <a:ea typeface="Karla"/>
                <a:cs typeface="Karla"/>
                <a:sym typeface="Karla"/>
              </a:rPr>
              <a:t>Spring Framework</a:t>
            </a:r>
            <a:endParaRPr b="1" dirty="0">
              <a:solidFill>
                <a:srgbClr val="FFFFFF"/>
              </a:solidFill>
              <a:latin typeface="Karla"/>
              <a:ea typeface="Karla"/>
              <a:cs typeface="Karla"/>
              <a:sym typeface="Karla"/>
            </a:endParaRPr>
          </a:p>
        </p:txBody>
      </p:sp>
      <p:sp>
        <p:nvSpPr>
          <p:cNvPr id="8" name="Google Shape;198;p22">
            <a:extLst>
              <a:ext uri="{FF2B5EF4-FFF2-40B4-BE49-F238E27FC236}">
                <a16:creationId xmlns:a16="http://schemas.microsoft.com/office/drawing/2014/main" id="{4924DD16-DE6E-0DF1-E172-8A9E8753EEEC}"/>
              </a:ext>
            </a:extLst>
          </p:cNvPr>
          <p:cNvSpPr/>
          <p:nvPr/>
        </p:nvSpPr>
        <p:spPr>
          <a:xfrm>
            <a:off x="979630" y="3157603"/>
            <a:ext cx="2534156" cy="1596503"/>
          </a:xfrm>
          <a:prstGeom prst="flowChartPreparation">
            <a:avLst/>
          </a:prstGeom>
          <a:solidFill>
            <a:schemeClr val="accent5">
              <a:lumMod val="40000"/>
              <a:lumOff val="60000"/>
              <a:alpha val="8115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Karla"/>
                <a:ea typeface="Karla"/>
                <a:cs typeface="Karla"/>
                <a:sym typeface="Karla"/>
              </a:rPr>
              <a:t>Spring Security</a:t>
            </a:r>
            <a:endParaRPr b="1" dirty="0">
              <a:latin typeface="Karla"/>
              <a:ea typeface="Karla"/>
              <a:cs typeface="Karla"/>
              <a:sym typeface="Karla"/>
            </a:endParaRPr>
          </a:p>
        </p:txBody>
      </p:sp>
      <p:sp>
        <p:nvSpPr>
          <p:cNvPr id="10" name="Google Shape;199;p22">
            <a:extLst>
              <a:ext uri="{FF2B5EF4-FFF2-40B4-BE49-F238E27FC236}">
                <a16:creationId xmlns:a16="http://schemas.microsoft.com/office/drawing/2014/main" id="{FC1C9B18-0F56-8122-7D46-9B4C21882EF5}"/>
              </a:ext>
            </a:extLst>
          </p:cNvPr>
          <p:cNvSpPr/>
          <p:nvPr/>
        </p:nvSpPr>
        <p:spPr>
          <a:xfrm>
            <a:off x="5543768" y="3157603"/>
            <a:ext cx="2534156" cy="1596503"/>
          </a:xfrm>
          <a:prstGeom prst="flowChartPreparation">
            <a:avLst/>
          </a:prstGeom>
          <a:solidFill>
            <a:schemeClr val="accent5">
              <a:lumMod val="60000"/>
              <a:lumOff val="40000"/>
              <a:alpha val="8115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br>
              <a:rPr lang="en" dirty="0">
                <a:solidFill>
                  <a:srgbClr val="004C52"/>
                </a:solidFill>
                <a:latin typeface="Karla"/>
                <a:ea typeface="Karla"/>
                <a:cs typeface="Karla"/>
                <a:sym typeface="Karla"/>
              </a:rPr>
            </a:br>
            <a:r>
              <a:rPr lang="en" b="1" dirty="0">
                <a:latin typeface="Karla"/>
                <a:sym typeface="Karla"/>
              </a:rPr>
              <a:t>Spring</a:t>
            </a:r>
            <a:r>
              <a:rPr lang="en" dirty="0">
                <a:solidFill>
                  <a:srgbClr val="004C52"/>
                </a:solidFill>
                <a:latin typeface="Karla"/>
                <a:ea typeface="Karla"/>
                <a:cs typeface="Karla"/>
                <a:sym typeface="Karla"/>
              </a:rPr>
              <a:t> </a:t>
            </a:r>
            <a:r>
              <a:rPr lang="en" b="1" dirty="0">
                <a:latin typeface="Karla"/>
                <a:sym typeface="Karla"/>
              </a:rPr>
              <a:t>ORM</a:t>
            </a:r>
            <a:r>
              <a:rPr lang="en" dirty="0">
                <a:solidFill>
                  <a:srgbClr val="004C52"/>
                </a:solidFill>
                <a:latin typeface="Karla"/>
                <a:ea typeface="Karla"/>
                <a:cs typeface="Karla"/>
                <a:sym typeface="Karla"/>
              </a:rPr>
              <a:t> 	</a:t>
            </a:r>
            <a:endParaRPr dirty="0">
              <a:solidFill>
                <a:srgbClr val="004C52"/>
              </a:solidFill>
              <a:latin typeface="Karla"/>
              <a:ea typeface="Karla"/>
              <a:cs typeface="Karla"/>
              <a:sym typeface="Karla"/>
            </a:endParaRPr>
          </a:p>
        </p:txBody>
      </p:sp>
      <p:sp>
        <p:nvSpPr>
          <p:cNvPr id="16" name="Google Shape;199;p22">
            <a:extLst>
              <a:ext uri="{FF2B5EF4-FFF2-40B4-BE49-F238E27FC236}">
                <a16:creationId xmlns:a16="http://schemas.microsoft.com/office/drawing/2014/main" id="{0E2BC18A-49EF-BC11-1570-69A2E9D44F52}"/>
              </a:ext>
            </a:extLst>
          </p:cNvPr>
          <p:cNvSpPr/>
          <p:nvPr/>
        </p:nvSpPr>
        <p:spPr>
          <a:xfrm>
            <a:off x="3304922" y="4759850"/>
            <a:ext cx="2534156" cy="1596503"/>
          </a:xfrm>
          <a:prstGeom prst="flowChartPreparation">
            <a:avLst/>
          </a:prstGeom>
          <a:solidFill>
            <a:schemeClr val="accent5">
              <a:lumMod val="60000"/>
              <a:lumOff val="40000"/>
              <a:alpha val="8115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br>
              <a:rPr lang="en" dirty="0">
                <a:solidFill>
                  <a:srgbClr val="004C52"/>
                </a:solidFill>
                <a:latin typeface="Karla"/>
                <a:ea typeface="Karla"/>
                <a:cs typeface="Karla"/>
                <a:sym typeface="Karla"/>
              </a:rPr>
            </a:br>
            <a:r>
              <a:rPr lang="en" b="1" dirty="0">
                <a:latin typeface="Karla"/>
                <a:sym typeface="Karla"/>
              </a:rPr>
              <a:t>Spring</a:t>
            </a:r>
            <a:r>
              <a:rPr lang="en" dirty="0">
                <a:solidFill>
                  <a:srgbClr val="004C52"/>
                </a:solidFill>
                <a:latin typeface="Karla"/>
                <a:ea typeface="Karla"/>
                <a:cs typeface="Karla"/>
                <a:sym typeface="Karla"/>
              </a:rPr>
              <a:t> </a:t>
            </a:r>
            <a:r>
              <a:rPr lang="en" b="1" dirty="0">
                <a:latin typeface="Karla"/>
                <a:sym typeface="Karla"/>
              </a:rPr>
              <a:t>Core</a:t>
            </a:r>
            <a:r>
              <a:rPr lang="en" dirty="0">
                <a:solidFill>
                  <a:srgbClr val="004C52"/>
                </a:solidFill>
                <a:latin typeface="Karla"/>
                <a:ea typeface="Karla"/>
                <a:cs typeface="Karla"/>
                <a:sym typeface="Karla"/>
              </a:rPr>
              <a:t> 	</a:t>
            </a:r>
            <a:endParaRPr dirty="0">
              <a:solidFill>
                <a:srgbClr val="004C52"/>
              </a:solidFill>
              <a:latin typeface="Karla"/>
              <a:ea typeface="Karla"/>
              <a:cs typeface="Karla"/>
              <a:sym typeface="Karla"/>
            </a:endParaRPr>
          </a:p>
        </p:txBody>
      </p:sp>
      <p:sp>
        <p:nvSpPr>
          <p:cNvPr id="21" name="Google Shape;199;p22">
            <a:extLst>
              <a:ext uri="{FF2B5EF4-FFF2-40B4-BE49-F238E27FC236}">
                <a16:creationId xmlns:a16="http://schemas.microsoft.com/office/drawing/2014/main" id="{34276053-6F33-A3DD-2D59-D4DA90A88066}"/>
              </a:ext>
            </a:extLst>
          </p:cNvPr>
          <p:cNvSpPr/>
          <p:nvPr/>
        </p:nvSpPr>
        <p:spPr>
          <a:xfrm>
            <a:off x="3304922" y="1500396"/>
            <a:ext cx="2534156" cy="1596503"/>
          </a:xfrm>
          <a:prstGeom prst="flowChartPreparation">
            <a:avLst/>
          </a:prstGeom>
          <a:solidFill>
            <a:schemeClr val="accent5">
              <a:lumMod val="60000"/>
              <a:lumOff val="40000"/>
              <a:alpha val="8115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br>
              <a:rPr lang="en" dirty="0">
                <a:solidFill>
                  <a:srgbClr val="004C52"/>
                </a:solidFill>
                <a:latin typeface="Karla"/>
                <a:ea typeface="Karla"/>
                <a:cs typeface="Karla"/>
                <a:sym typeface="Karla"/>
              </a:rPr>
            </a:br>
            <a:r>
              <a:rPr lang="en" b="1" dirty="0">
                <a:latin typeface="Karla"/>
                <a:sym typeface="Karla"/>
              </a:rPr>
              <a:t>Swagger</a:t>
            </a:r>
            <a:r>
              <a:rPr lang="en" dirty="0">
                <a:solidFill>
                  <a:srgbClr val="004C52"/>
                </a:solidFill>
                <a:latin typeface="Karla"/>
                <a:ea typeface="Karla"/>
                <a:cs typeface="Karla"/>
                <a:sym typeface="Karla"/>
              </a:rPr>
              <a:t> 	</a:t>
            </a:r>
            <a:endParaRPr dirty="0">
              <a:solidFill>
                <a:srgbClr val="004C52"/>
              </a:solidFill>
              <a:latin typeface="Karla"/>
              <a:ea typeface="Karla"/>
              <a:cs typeface="Karla"/>
              <a:sym typeface="Karla"/>
            </a:endParaRPr>
          </a:p>
        </p:txBody>
      </p:sp>
    </p:spTree>
    <p:extLst>
      <p:ext uri="{BB962C8B-B14F-4D97-AF65-F5344CB8AC3E}">
        <p14:creationId xmlns:p14="http://schemas.microsoft.com/office/powerpoint/2010/main" val="3117037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6" grpId="0" animBg="1"/>
      <p:bldP spid="2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911</TotalTime>
  <Words>1168</Words>
  <Application>Microsoft Office PowerPoint</Application>
  <PresentationFormat>On-screen Show (4:3)</PresentationFormat>
  <Paragraphs>139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Karla</vt:lpstr>
      <vt:lpstr>Montserrat Black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Le Thanh Tam (GAM.TCA)</cp:lastModifiedBy>
  <cp:revision>138</cp:revision>
  <dcterms:created xsi:type="dcterms:W3CDTF">2023-06-16T17:25:23Z</dcterms:created>
  <dcterms:modified xsi:type="dcterms:W3CDTF">2023-06-20T14:46:12Z</dcterms:modified>
</cp:coreProperties>
</file>