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1" r:id="rId3"/>
    <p:sldId id="262"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0CE485F-3453-49E9-B323-CF23311B2380}" type="datetimeFigureOut">
              <a:rPr lang="en-US" smtClean="0"/>
              <a:t>5/26/2023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1AE1D13-D985-4550-BB9E-5641521A429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02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E485F-3453-49E9-B323-CF23311B238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300195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E485F-3453-49E9-B323-CF23311B238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106296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E485F-3453-49E9-B323-CF23311B238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318780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CE485F-3453-49E9-B323-CF23311B238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E1D13-D985-4550-BB9E-5641521A429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9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CE485F-3453-49E9-B323-CF23311B238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199352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CE485F-3453-49E9-B323-CF23311B2380}"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187747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E485F-3453-49E9-B323-CF23311B2380}"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105401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E485F-3453-49E9-B323-CF23311B2380}"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424831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CE485F-3453-49E9-B323-CF23311B238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382021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CE485F-3453-49E9-B323-CF23311B238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E1D13-D985-4550-BB9E-5641521A429A}" type="slidenum">
              <a:rPr lang="en-US" smtClean="0"/>
              <a:t>‹#›</a:t>
            </a:fld>
            <a:endParaRPr lang="en-US"/>
          </a:p>
        </p:txBody>
      </p:sp>
    </p:spTree>
    <p:extLst>
      <p:ext uri="{BB962C8B-B14F-4D97-AF65-F5344CB8AC3E}">
        <p14:creationId xmlns:p14="http://schemas.microsoft.com/office/powerpoint/2010/main" val="68725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0CE485F-3453-49E9-B323-CF23311B2380}" type="datetimeFigureOut">
              <a:rPr lang="en-US" smtClean="0"/>
              <a:t>5/26/2023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1AE1D13-D985-4550-BB9E-5641521A429A}" type="slidenum">
              <a:rPr lang="en-US" smtClean="0"/>
              <a:t>‹#›</a:t>
            </a:fld>
            <a:endParaRPr lang="en-US"/>
          </a:p>
        </p:txBody>
      </p:sp>
    </p:spTree>
    <p:extLst>
      <p:ext uri="{BB962C8B-B14F-4D97-AF65-F5344CB8AC3E}">
        <p14:creationId xmlns:p14="http://schemas.microsoft.com/office/powerpoint/2010/main" val="2170262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CE40672-F3E0-D370-9109-A3B1342082FF}"/>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64000"/>
                    </a14:imgEffect>
                  </a14:imgLayer>
                </a14:imgProps>
              </a:ext>
              <a:ext uri="{28A0092B-C50C-407E-A947-70E740481C1C}">
                <a14:useLocalDpi xmlns:a14="http://schemas.microsoft.com/office/drawing/2010/main" val="0"/>
              </a:ext>
            </a:extLst>
          </a:blip>
          <a:stretch>
            <a:fillRect/>
          </a:stretch>
        </p:blipFill>
        <p:spPr>
          <a:xfrm>
            <a:off x="560788" y="1711896"/>
            <a:ext cx="11070423" cy="4536504"/>
          </a:xfrm>
          <a:prstGeom prst="rect">
            <a:avLst/>
          </a:prstGeom>
        </p:spPr>
      </p:pic>
      <p:sp>
        <p:nvSpPr>
          <p:cNvPr id="5" name="Titel 1">
            <a:extLst>
              <a:ext uri="{FF2B5EF4-FFF2-40B4-BE49-F238E27FC236}">
                <a16:creationId xmlns:a16="http://schemas.microsoft.com/office/drawing/2014/main" id="{A3F16ED0-904A-5DBA-7F60-7ADCDD682D71}"/>
              </a:ext>
            </a:extLst>
          </p:cNvPr>
          <p:cNvSpPr>
            <a:spLocks noGrp="1"/>
          </p:cNvSpPr>
          <p:nvPr>
            <p:ph type="title"/>
          </p:nvPr>
        </p:nvSpPr>
        <p:spPr/>
        <p:txBody>
          <a:bodyPr/>
          <a:lstStyle/>
          <a:p>
            <a:pPr algn="ctr"/>
            <a:r>
              <a:rPr lang="de-DE" b="1" dirty="0"/>
              <a:t>Project for Artificial Intelligence</a:t>
            </a:r>
          </a:p>
        </p:txBody>
      </p:sp>
      <p:sp>
        <p:nvSpPr>
          <p:cNvPr id="6" name="Inhaltsplatzhalter 4">
            <a:extLst>
              <a:ext uri="{FF2B5EF4-FFF2-40B4-BE49-F238E27FC236}">
                <a16:creationId xmlns:a16="http://schemas.microsoft.com/office/drawing/2014/main" id="{6F55120E-E5B3-CCE0-6711-BE2A0740295E}"/>
              </a:ext>
            </a:extLst>
          </p:cNvPr>
          <p:cNvSpPr>
            <a:spLocks noGrp="1"/>
          </p:cNvSpPr>
          <p:nvPr>
            <p:ph idx="1"/>
          </p:nvPr>
        </p:nvSpPr>
        <p:spPr>
          <a:xfrm>
            <a:off x="2095498" y="2475706"/>
            <a:ext cx="8001001" cy="2541588"/>
          </a:xfrm>
        </p:spPr>
        <p:txBody>
          <a:bodyPr>
            <a:normAutofit/>
          </a:bodyPr>
          <a:lstStyle/>
          <a:p>
            <a:r>
              <a:rPr lang="de-DE" sz="2700" dirty="0">
                <a:solidFill>
                  <a:schemeClr val="tx1"/>
                </a:solidFill>
              </a:rPr>
              <a:t>Student name: </a:t>
            </a:r>
            <a:r>
              <a:rPr lang="de-DE" sz="2700" b="1" dirty="0">
                <a:solidFill>
                  <a:schemeClr val="tx1"/>
                </a:solidFill>
              </a:rPr>
              <a:t>Nikos Koutsonikolis</a:t>
            </a:r>
            <a:endParaRPr lang="de-DE" sz="2700" dirty="0">
              <a:solidFill>
                <a:schemeClr val="tx1"/>
              </a:solidFill>
            </a:endParaRPr>
          </a:p>
          <a:p>
            <a:r>
              <a:rPr lang="de-DE" sz="2700" dirty="0">
                <a:solidFill>
                  <a:schemeClr val="tx1"/>
                </a:solidFill>
              </a:rPr>
              <a:t>Course name: </a:t>
            </a:r>
            <a:r>
              <a:rPr lang="de-DE" sz="2700" b="1" dirty="0">
                <a:solidFill>
                  <a:schemeClr val="tx1"/>
                </a:solidFill>
              </a:rPr>
              <a:t>Intelligence Artificielle</a:t>
            </a:r>
            <a:r>
              <a:rPr lang="de-DE" sz="2700" dirty="0">
                <a:solidFill>
                  <a:schemeClr val="tx1"/>
                </a:solidFill>
              </a:rPr>
              <a:t> </a:t>
            </a:r>
            <a:r>
              <a:rPr lang="de-DE" sz="2700" b="1" dirty="0">
                <a:solidFill>
                  <a:schemeClr val="tx1"/>
                </a:solidFill>
              </a:rPr>
              <a:t>– 4TTV417U</a:t>
            </a:r>
            <a:endParaRPr lang="de-DE" sz="2700" dirty="0">
              <a:solidFill>
                <a:schemeClr val="tx1"/>
              </a:solidFill>
            </a:endParaRPr>
          </a:p>
          <a:p>
            <a:r>
              <a:rPr lang="de-DE" sz="2700" dirty="0">
                <a:solidFill>
                  <a:schemeClr val="tx1"/>
                </a:solidFill>
              </a:rPr>
              <a:t>University: </a:t>
            </a:r>
            <a:r>
              <a:rPr lang="de-DE" sz="2700" b="1" dirty="0">
                <a:solidFill>
                  <a:schemeClr val="tx1"/>
                </a:solidFill>
              </a:rPr>
              <a:t>Universit</a:t>
            </a:r>
            <a:r>
              <a:rPr lang="fr-CA" sz="2700" b="1" dirty="0">
                <a:solidFill>
                  <a:schemeClr val="tx1"/>
                </a:solidFill>
              </a:rPr>
              <a:t>é de Bordeaux</a:t>
            </a:r>
            <a:endParaRPr lang="fr-CA" sz="2700" dirty="0">
              <a:solidFill>
                <a:schemeClr val="tx1"/>
              </a:solidFill>
            </a:endParaRPr>
          </a:p>
          <a:p>
            <a:r>
              <a:rPr lang="de-DE" sz="2700" dirty="0">
                <a:solidFill>
                  <a:schemeClr val="tx1"/>
                </a:solidFill>
              </a:rPr>
              <a:t>Professor in charge: </a:t>
            </a:r>
            <a:r>
              <a:rPr lang="de-DE" sz="2700" b="1" dirty="0">
                <a:solidFill>
                  <a:schemeClr val="tx1"/>
                </a:solidFill>
              </a:rPr>
              <a:t>Akka Zemmari</a:t>
            </a:r>
            <a:r>
              <a:rPr lang="de-DE" sz="2700" dirty="0">
                <a:solidFill>
                  <a:schemeClr val="tx1"/>
                </a:solidFill>
              </a:rPr>
              <a:t> - </a:t>
            </a:r>
            <a:r>
              <a:rPr lang="en-US" sz="2700" dirty="0">
                <a:solidFill>
                  <a:schemeClr val="tx1"/>
                </a:solidFill>
              </a:rPr>
              <a:t>Co-leader of the AI research group at LaBRI</a:t>
            </a:r>
            <a:endParaRPr lang="de-DE" sz="2700" dirty="0">
              <a:solidFill>
                <a:schemeClr val="tx1"/>
              </a:solidFill>
            </a:endParaRPr>
          </a:p>
        </p:txBody>
      </p:sp>
      <p:sp>
        <p:nvSpPr>
          <p:cNvPr id="8" name="TextBox 7">
            <a:extLst>
              <a:ext uri="{FF2B5EF4-FFF2-40B4-BE49-F238E27FC236}">
                <a16:creationId xmlns:a16="http://schemas.microsoft.com/office/drawing/2014/main" id="{A39F3F04-9163-CEBF-64C3-BF08B81E5B19}"/>
              </a:ext>
            </a:extLst>
          </p:cNvPr>
          <p:cNvSpPr txBox="1"/>
          <p:nvPr/>
        </p:nvSpPr>
        <p:spPr>
          <a:xfrm>
            <a:off x="10261600" y="5764768"/>
            <a:ext cx="1339132" cy="369332"/>
          </a:xfrm>
          <a:prstGeom prst="rect">
            <a:avLst/>
          </a:prstGeom>
          <a:noFill/>
        </p:spPr>
        <p:txBody>
          <a:bodyPr wrap="square" rtlCol="0">
            <a:spAutoFit/>
          </a:bodyPr>
          <a:lstStyle/>
          <a:p>
            <a:r>
              <a:rPr lang="fr-CA" dirty="0"/>
              <a:t>April 2023</a:t>
            </a:r>
            <a:endParaRPr lang="en-US" dirty="0"/>
          </a:p>
        </p:txBody>
      </p:sp>
    </p:spTree>
    <p:extLst>
      <p:ext uri="{BB962C8B-B14F-4D97-AF65-F5344CB8AC3E}">
        <p14:creationId xmlns:p14="http://schemas.microsoft.com/office/powerpoint/2010/main" val="341214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64000"/>
                    </a14:imgEffect>
                  </a14:imgLayer>
                </a14:imgProps>
              </a:ext>
              <a:ext uri="{28A0092B-C50C-407E-A947-70E740481C1C}">
                <a14:useLocalDpi xmlns:a14="http://schemas.microsoft.com/office/drawing/2010/main" val="0"/>
              </a:ext>
            </a:extLst>
          </a:blip>
          <a:stretch>
            <a:fillRect/>
          </a:stretch>
        </p:blipFill>
        <p:spPr>
          <a:xfrm>
            <a:off x="560788" y="1703759"/>
            <a:ext cx="11070423" cy="4536504"/>
          </a:xfrm>
          <a:prstGeom prst="rect">
            <a:avLst/>
          </a:prstGeom>
        </p:spPr>
      </p:pic>
      <p:sp>
        <p:nvSpPr>
          <p:cNvPr id="2" name="Titel 1"/>
          <p:cNvSpPr>
            <a:spLocks noGrp="1"/>
          </p:cNvSpPr>
          <p:nvPr>
            <p:ph type="title"/>
          </p:nvPr>
        </p:nvSpPr>
        <p:spPr>
          <a:xfrm>
            <a:off x="1158238" y="625874"/>
            <a:ext cx="9875520" cy="1356360"/>
          </a:xfrm>
        </p:spPr>
        <p:txBody>
          <a:bodyPr/>
          <a:lstStyle/>
          <a:p>
            <a:pPr algn="ctr"/>
            <a:r>
              <a:rPr lang="de-DE" b="1" dirty="0"/>
              <a:t>Bird Species Classification</a:t>
            </a:r>
          </a:p>
        </p:txBody>
      </p:sp>
      <p:sp>
        <p:nvSpPr>
          <p:cNvPr id="5" name="Inhaltsplatzhalter 4"/>
          <p:cNvSpPr>
            <a:spLocks noGrp="1"/>
          </p:cNvSpPr>
          <p:nvPr>
            <p:ph idx="1"/>
          </p:nvPr>
        </p:nvSpPr>
        <p:spPr>
          <a:xfrm>
            <a:off x="2063748" y="2094706"/>
            <a:ext cx="8064501" cy="2668588"/>
          </a:xfrm>
        </p:spPr>
        <p:txBody>
          <a:bodyPr>
            <a:noAutofit/>
          </a:bodyPr>
          <a:lstStyle/>
          <a:p>
            <a:r>
              <a:rPr lang="de-DE" sz="2700" b="1" dirty="0">
                <a:solidFill>
                  <a:schemeClr val="tx1"/>
                </a:solidFill>
              </a:rPr>
              <a:t>Method used</a:t>
            </a:r>
            <a:r>
              <a:rPr lang="de-DE" sz="2700" dirty="0">
                <a:solidFill>
                  <a:schemeClr val="tx1"/>
                </a:solidFill>
              </a:rPr>
              <a:t>: Convolutional Neural Networks – Deep Learning</a:t>
            </a:r>
          </a:p>
          <a:p>
            <a:r>
              <a:rPr lang="en-US" sz="2700" dirty="0">
                <a:solidFill>
                  <a:schemeClr val="tx1"/>
                </a:solidFill>
              </a:rPr>
              <a:t>For our</a:t>
            </a:r>
            <a:r>
              <a:rPr lang="de-DE" sz="2700" dirty="0">
                <a:solidFill>
                  <a:schemeClr val="tx1"/>
                </a:solidFill>
              </a:rPr>
              <a:t> base model we used </a:t>
            </a:r>
            <a:r>
              <a:rPr lang="de-DE" sz="2700" b="1" dirty="0">
                <a:solidFill>
                  <a:schemeClr val="tx1"/>
                </a:solidFill>
              </a:rPr>
              <a:t>EfficientNetB0</a:t>
            </a:r>
            <a:r>
              <a:rPr lang="fr-CA" sz="2700" dirty="0">
                <a:solidFill>
                  <a:schemeClr val="tx1"/>
                </a:solidFill>
              </a:rPr>
              <a:t>, as an extractor</a:t>
            </a:r>
            <a:endParaRPr lang="de-DE" sz="2700" b="1" dirty="0">
              <a:solidFill>
                <a:schemeClr val="tx1"/>
              </a:solidFill>
            </a:endParaRPr>
          </a:p>
          <a:p>
            <a:r>
              <a:rPr lang="de-DE" sz="2700" dirty="0">
                <a:solidFill>
                  <a:schemeClr val="tx1"/>
                </a:solidFill>
              </a:rPr>
              <a:t>CNNs are the best way to do deal with image classification</a:t>
            </a:r>
          </a:p>
        </p:txBody>
      </p:sp>
    </p:spTree>
    <p:extLst>
      <p:ext uri="{BB962C8B-B14F-4D97-AF65-F5344CB8AC3E}">
        <p14:creationId xmlns:p14="http://schemas.microsoft.com/office/powerpoint/2010/main" val="322490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EfficientNetB0 network architecture. | Download Scientific Diagram">
            <a:extLst>
              <a:ext uri="{FF2B5EF4-FFF2-40B4-BE49-F238E27FC236}">
                <a16:creationId xmlns:a16="http://schemas.microsoft.com/office/drawing/2014/main" id="{B99D9277-8D6C-10BE-69F8-117994EEB6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3087" y="253891"/>
            <a:ext cx="8845826" cy="6350219"/>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3">
            <a:extLst>
              <a:ext uri="{FF2B5EF4-FFF2-40B4-BE49-F238E27FC236}">
                <a16:creationId xmlns:a16="http://schemas.microsoft.com/office/drawing/2014/main" id="{9549E3BC-814F-F63C-F45B-3C03C4ECC157}"/>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aturation sat="64000"/>
                    </a14:imgEffect>
                  </a14:imgLayer>
                </a14:imgProps>
              </a:ext>
              <a:ext uri="{28A0092B-C50C-407E-A947-70E740481C1C}">
                <a14:useLocalDpi xmlns:a14="http://schemas.microsoft.com/office/drawing/2010/main" val="0"/>
              </a:ext>
            </a:extLst>
          </a:blip>
          <a:stretch>
            <a:fillRect/>
          </a:stretch>
        </p:blipFill>
        <p:spPr>
          <a:xfrm rot="16200000">
            <a:off x="-1821973" y="2177463"/>
            <a:ext cx="6350218" cy="2706271"/>
          </a:xfrm>
          <a:prstGeom prst="rect">
            <a:avLst/>
          </a:prstGeom>
        </p:spPr>
      </p:pic>
      <p:pic>
        <p:nvPicPr>
          <p:cNvPr id="5" name="Grafik 3">
            <a:extLst>
              <a:ext uri="{FF2B5EF4-FFF2-40B4-BE49-F238E27FC236}">
                <a16:creationId xmlns:a16="http://schemas.microsoft.com/office/drawing/2014/main" id="{7AD958BC-4FD0-3589-A7A8-EBB649BD6B3A}"/>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saturation sat="64000"/>
                    </a14:imgEffect>
                  </a14:imgLayer>
                </a14:imgProps>
              </a:ext>
              <a:ext uri="{28A0092B-C50C-407E-A947-70E740481C1C}">
                <a14:useLocalDpi xmlns:a14="http://schemas.microsoft.com/office/drawing/2010/main" val="0"/>
              </a:ext>
            </a:extLst>
          </a:blip>
          <a:stretch>
            <a:fillRect/>
          </a:stretch>
        </p:blipFill>
        <p:spPr>
          <a:xfrm rot="5400000">
            <a:off x="7673230" y="2199641"/>
            <a:ext cx="6350219" cy="2763519"/>
          </a:xfrm>
          <a:prstGeom prst="rect">
            <a:avLst/>
          </a:prstGeom>
        </p:spPr>
      </p:pic>
    </p:spTree>
    <p:extLst>
      <p:ext uri="{BB962C8B-B14F-4D97-AF65-F5344CB8AC3E}">
        <p14:creationId xmlns:p14="http://schemas.microsoft.com/office/powerpoint/2010/main" val="53424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5B2ABA3-2327-BBCC-65F1-BEE15BDA13FC}"/>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64000"/>
                    </a14:imgEffect>
                  </a14:imgLayer>
                </a14:imgProps>
              </a:ext>
              <a:ext uri="{28A0092B-C50C-407E-A947-70E740481C1C}">
                <a14:useLocalDpi xmlns:a14="http://schemas.microsoft.com/office/drawing/2010/main" val="0"/>
              </a:ext>
            </a:extLst>
          </a:blip>
          <a:stretch>
            <a:fillRect/>
          </a:stretch>
        </p:blipFill>
        <p:spPr>
          <a:xfrm>
            <a:off x="560788" y="1504506"/>
            <a:ext cx="11070423" cy="4536504"/>
          </a:xfrm>
          <a:prstGeom prst="rect">
            <a:avLst/>
          </a:prstGeom>
        </p:spPr>
      </p:pic>
      <p:sp>
        <p:nvSpPr>
          <p:cNvPr id="5" name="Titel 1">
            <a:extLst>
              <a:ext uri="{FF2B5EF4-FFF2-40B4-BE49-F238E27FC236}">
                <a16:creationId xmlns:a16="http://schemas.microsoft.com/office/drawing/2014/main" id="{17141869-A6C2-369F-FABC-4337B276AB6D}"/>
              </a:ext>
            </a:extLst>
          </p:cNvPr>
          <p:cNvSpPr txBox="1">
            <a:spLocks/>
          </p:cNvSpPr>
          <p:nvPr/>
        </p:nvSpPr>
        <p:spPr>
          <a:xfrm>
            <a:off x="1981200" y="18075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b="1" dirty="0">
                <a:solidFill>
                  <a:schemeClr val="accent1"/>
                </a:solidFill>
              </a:rPr>
              <a:t>Always step by step</a:t>
            </a:r>
          </a:p>
        </p:txBody>
      </p:sp>
      <p:sp>
        <p:nvSpPr>
          <p:cNvPr id="6" name="Inhaltsplatzhalter 4">
            <a:extLst>
              <a:ext uri="{FF2B5EF4-FFF2-40B4-BE49-F238E27FC236}">
                <a16:creationId xmlns:a16="http://schemas.microsoft.com/office/drawing/2014/main" id="{5B4BCFF2-3CEF-3AAB-3E6E-1024CCA54E36}"/>
              </a:ext>
            </a:extLst>
          </p:cNvPr>
          <p:cNvSpPr txBox="1">
            <a:spLocks/>
          </p:cNvSpPr>
          <p:nvPr/>
        </p:nvSpPr>
        <p:spPr>
          <a:xfrm>
            <a:off x="1981200" y="150450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de-DE" dirty="0"/>
          </a:p>
        </p:txBody>
      </p:sp>
      <p:sp>
        <p:nvSpPr>
          <p:cNvPr id="2" name="Inhaltsplatzhalter 4">
            <a:extLst>
              <a:ext uri="{FF2B5EF4-FFF2-40B4-BE49-F238E27FC236}">
                <a16:creationId xmlns:a16="http://schemas.microsoft.com/office/drawing/2014/main" id="{1C70C7D1-9160-8A9B-784E-6693332A53D9}"/>
              </a:ext>
            </a:extLst>
          </p:cNvPr>
          <p:cNvSpPr>
            <a:spLocks noGrp="1"/>
          </p:cNvSpPr>
          <p:nvPr>
            <p:ph idx="1"/>
          </p:nvPr>
        </p:nvSpPr>
        <p:spPr>
          <a:xfrm>
            <a:off x="2920998" y="2063750"/>
            <a:ext cx="6350002" cy="2730500"/>
          </a:xfrm>
        </p:spPr>
        <p:txBody>
          <a:bodyPr>
            <a:noAutofit/>
          </a:bodyPr>
          <a:lstStyle/>
          <a:p>
            <a:r>
              <a:rPr lang="fr-CA" sz="2700" dirty="0">
                <a:solidFill>
                  <a:schemeClr val="tx1"/>
                </a:solidFill>
              </a:rPr>
              <a:t>Data preparation – Data Augmentation</a:t>
            </a:r>
          </a:p>
          <a:p>
            <a:r>
              <a:rPr lang="fr-CA" sz="2700" dirty="0">
                <a:solidFill>
                  <a:schemeClr val="tx1"/>
                </a:solidFill>
              </a:rPr>
              <a:t>Model implementation</a:t>
            </a:r>
          </a:p>
          <a:p>
            <a:r>
              <a:rPr lang="fr-CA" sz="2700" dirty="0">
                <a:solidFill>
                  <a:schemeClr val="tx1"/>
                </a:solidFill>
              </a:rPr>
              <a:t>Model training</a:t>
            </a:r>
          </a:p>
          <a:p>
            <a:r>
              <a:rPr lang="fr-CA" sz="2700" dirty="0">
                <a:solidFill>
                  <a:schemeClr val="tx1"/>
                </a:solidFill>
              </a:rPr>
              <a:t>Plotting Accuracy/Loss Diagrams</a:t>
            </a:r>
          </a:p>
          <a:p>
            <a:r>
              <a:rPr lang="fr-CA" sz="2700" dirty="0">
                <a:solidFill>
                  <a:schemeClr val="tx1"/>
                </a:solidFill>
              </a:rPr>
              <a:t>Model testing and predicting on new data</a:t>
            </a:r>
            <a:endParaRPr lang="de-DE" sz="2700" dirty="0">
              <a:solidFill>
                <a:schemeClr val="tx1"/>
              </a:solidFill>
            </a:endParaRPr>
          </a:p>
        </p:txBody>
      </p:sp>
    </p:spTree>
    <p:extLst>
      <p:ext uri="{BB962C8B-B14F-4D97-AF65-F5344CB8AC3E}">
        <p14:creationId xmlns:p14="http://schemas.microsoft.com/office/powerpoint/2010/main" val="167143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197D968-76C4-DFFE-54A7-CF39E4DFCFD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64000"/>
                    </a14:imgEffect>
                  </a14:imgLayer>
                </a14:imgProps>
              </a:ext>
              <a:ext uri="{28A0092B-C50C-407E-A947-70E740481C1C}">
                <a14:useLocalDpi xmlns:a14="http://schemas.microsoft.com/office/drawing/2010/main" val="0"/>
              </a:ext>
            </a:extLst>
          </a:blip>
          <a:stretch>
            <a:fillRect/>
          </a:stretch>
        </p:blipFill>
        <p:spPr>
          <a:xfrm>
            <a:off x="560788" y="1499990"/>
            <a:ext cx="11070423" cy="4536504"/>
          </a:xfrm>
          <a:prstGeom prst="rect">
            <a:avLst/>
          </a:prstGeom>
        </p:spPr>
      </p:pic>
      <p:sp>
        <p:nvSpPr>
          <p:cNvPr id="5" name="Titel 1">
            <a:extLst>
              <a:ext uri="{FF2B5EF4-FFF2-40B4-BE49-F238E27FC236}">
                <a16:creationId xmlns:a16="http://schemas.microsoft.com/office/drawing/2014/main" id="{A8B1003E-2826-3772-F8DC-BB2242D6863D}"/>
              </a:ext>
            </a:extLst>
          </p:cNvPr>
          <p:cNvSpPr txBox="1">
            <a:spLocks/>
          </p:cNvSpPr>
          <p:nvPr/>
        </p:nvSpPr>
        <p:spPr>
          <a:xfrm>
            <a:off x="1981198" y="35699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b="1" dirty="0">
                <a:solidFill>
                  <a:schemeClr val="accent1"/>
                </a:solidFill>
              </a:rPr>
              <a:t>Is it the best way though?</a:t>
            </a:r>
          </a:p>
        </p:txBody>
      </p:sp>
      <p:sp>
        <p:nvSpPr>
          <p:cNvPr id="6" name="Inhaltsplatzhalter 4">
            <a:extLst>
              <a:ext uri="{FF2B5EF4-FFF2-40B4-BE49-F238E27FC236}">
                <a16:creationId xmlns:a16="http://schemas.microsoft.com/office/drawing/2014/main" id="{6E5C8925-F14B-05E4-54EC-44809BDC1828}"/>
              </a:ext>
            </a:extLst>
          </p:cNvPr>
          <p:cNvSpPr txBox="1">
            <a:spLocks/>
          </p:cNvSpPr>
          <p:nvPr/>
        </p:nvSpPr>
        <p:spPr>
          <a:xfrm>
            <a:off x="2171698" y="2138784"/>
            <a:ext cx="7848601" cy="25804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de-DE" sz="2700" dirty="0"/>
              <a:t>In general </a:t>
            </a:r>
            <a:r>
              <a:rPr lang="de-DE" sz="2700" b="1" dirty="0"/>
              <a:t>Deep Learning</a:t>
            </a:r>
            <a:r>
              <a:rPr lang="de-DE" sz="2700" dirty="0"/>
              <a:t> is more efficient for image classification problems than any other method, as long as we have enough data to train our models on. In this occasion, we‘ll get the best accuracies. On the other hand, the training process will demand big amount of time/resources.</a:t>
            </a:r>
          </a:p>
          <a:p>
            <a:endParaRPr lang="de-DE" sz="2700" dirty="0"/>
          </a:p>
        </p:txBody>
      </p:sp>
    </p:spTree>
    <p:extLst>
      <p:ext uri="{BB962C8B-B14F-4D97-AF65-F5344CB8AC3E}">
        <p14:creationId xmlns:p14="http://schemas.microsoft.com/office/powerpoint/2010/main" val="292979052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28</TotalTime>
  <Words>163</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Basis</vt:lpstr>
      <vt:lpstr>Project for Artificial Intelligence</vt:lpstr>
      <vt:lpstr>Bird Species Classification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for Artificial Intelligence</dc:title>
  <dc:creator>ΝΙΚΟΛΑΟΣ ΚΟΥΤΣΟΝΙΚΟΛΗΣ</dc:creator>
  <cp:lastModifiedBy>ΝΙΚΟΛΑΟΣ ΚΟΥΤΣΟΝΙΚΟΛΗΣ</cp:lastModifiedBy>
  <cp:revision>1</cp:revision>
  <dcterms:created xsi:type="dcterms:W3CDTF">2023-05-26T15:16:58Z</dcterms:created>
  <dcterms:modified xsi:type="dcterms:W3CDTF">2023-05-26T15:45:19Z</dcterms:modified>
</cp:coreProperties>
</file>