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85" r:id="rId5"/>
    <p:sldId id="259" r:id="rId6"/>
    <p:sldId id="260" r:id="rId7"/>
    <p:sldId id="261" r:id="rId8"/>
    <p:sldId id="262" r:id="rId9"/>
    <p:sldId id="282" r:id="rId10"/>
    <p:sldId id="263" r:id="rId11"/>
    <p:sldId id="264" r:id="rId12"/>
    <p:sldId id="265" r:id="rId13"/>
    <p:sldId id="266" r:id="rId14"/>
    <p:sldId id="286" r:id="rId15"/>
    <p:sldId id="267" r:id="rId16"/>
    <p:sldId id="268" r:id="rId17"/>
    <p:sldId id="270" r:id="rId18"/>
    <p:sldId id="271" r:id="rId19"/>
    <p:sldId id="272" r:id="rId20"/>
    <p:sldId id="273" r:id="rId21"/>
    <p:sldId id="276" r:id="rId22"/>
    <p:sldId id="283" r:id="rId23"/>
    <p:sldId id="277" r:id="rId24"/>
    <p:sldId id="278" r:id="rId25"/>
    <p:sldId id="279" r:id="rId26"/>
    <p:sldId id="284" r:id="rId27"/>
    <p:sldId id="280" r:id="rId28"/>
  </p:sldIdLst>
  <p:sldSz cx="9144000" cy="5143500" type="screen16x9"/>
  <p:notesSz cx="6858000" cy="9144000"/>
  <p:embeddedFontLst>
    <p:embeddedFont>
      <p:font typeface="Raleway" panose="020B0604020202020204" charset="0"/>
      <p:regular r:id="rId30"/>
      <p:bold r:id="rId31"/>
      <p:italic r:id="rId32"/>
      <p:boldItalic r:id="rId33"/>
    </p:embeddedFont>
    <p:embeddedFont>
      <p:font typeface="Lato" panose="020B0604020202020204" charset="0"/>
      <p:regular r:id="rId34"/>
      <p:bold r:id="rId35"/>
      <p:italic r:id="rId36"/>
      <p:boldItalic r:id="rId37"/>
    </p:embeddedFont>
    <p:embeddedFont>
      <p:font typeface="Calibri" panose="020F050202020403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hVT3dZPdJYoXTDsCvqYIvHo0HU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5B5EBD-A116-41CB-8D12-34C43CE3D089}">
  <a:tblStyle styleId="{1B5B5EBD-A116-41CB-8D12-34C43CE3D089}" styleName="Table_0">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364" autoAdjust="0"/>
  </p:normalViewPr>
  <p:slideViewPr>
    <p:cSldViewPr snapToGrid="0">
      <p:cViewPr varScale="1">
        <p:scale>
          <a:sx n="97" d="100"/>
          <a:sy n="97" d="100"/>
        </p:scale>
        <p:origin x="618"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256"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236690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d14534fa1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d14534fa1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4846974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982405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057947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07561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p24"/>
          <p:cNvSpPr/>
          <p:nvPr/>
        </p:nvSpPr>
        <p:spPr>
          <a:xfrm>
            <a:off x="0" y="0"/>
            <a:ext cx="9144000" cy="48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4"/>
          <p:cNvGrpSpPr/>
          <p:nvPr/>
        </p:nvGrpSpPr>
        <p:grpSpPr>
          <a:xfrm>
            <a:off x="830392" y="1191256"/>
            <a:ext cx="745763" cy="45826"/>
            <a:chOff x="4580561" y="2589004"/>
            <a:chExt cx="1064464" cy="25200"/>
          </a:xfrm>
        </p:grpSpPr>
        <p:sp>
          <p:nvSpPr>
            <p:cNvPr id="12" name="Google Shape;12;p2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15" name="Google Shape;15;p24"/>
          <p:cNvSpPr txBox="1">
            <a:spLocks noGrp="1"/>
          </p:cNvSpPr>
          <p:nvPr>
            <p:ph type="body" idx="1"/>
          </p:nvPr>
        </p:nvSpPr>
        <p:spPr>
          <a:xfrm>
            <a:off x="729450" y="2078875"/>
            <a:ext cx="7688700" cy="22608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6" name="Google Shape;16;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6"/>
        <p:cNvGrpSpPr/>
        <p:nvPr/>
      </p:nvGrpSpPr>
      <p:grpSpPr>
        <a:xfrm>
          <a:off x="0" y="0"/>
          <a:ext cx="0" cy="0"/>
          <a:chOff x="0" y="0"/>
          <a:chExt cx="0" cy="0"/>
        </a:xfrm>
      </p:grpSpPr>
      <p:grpSp>
        <p:nvGrpSpPr>
          <p:cNvPr id="67" name="Google Shape;67;p34"/>
          <p:cNvGrpSpPr/>
          <p:nvPr/>
        </p:nvGrpSpPr>
        <p:grpSpPr>
          <a:xfrm>
            <a:off x="830392" y="4169130"/>
            <a:ext cx="745763" cy="45826"/>
            <a:chOff x="4580561" y="2589004"/>
            <a:chExt cx="1064464" cy="25200"/>
          </a:xfrm>
        </p:grpSpPr>
        <p:sp>
          <p:nvSpPr>
            <p:cNvPr id="68" name="Google Shape;68;p3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3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0" name="Google Shape;70;p34"/>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1" name="Google Shape;71;p34"/>
          <p:cNvSpPr txBox="1">
            <a:spLocks noGrp="1"/>
          </p:cNvSpPr>
          <p:nvPr>
            <p:ph type="body" idx="1"/>
          </p:nvPr>
        </p:nvSpPr>
        <p:spPr>
          <a:xfrm>
            <a:off x="729450" y="2272888"/>
            <a:ext cx="7688400" cy="1580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72" name="Google Shape;72;p3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2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sp>
        <p:nvSpPr>
          <p:cNvPr id="20" name="Google Shape;20;p26"/>
          <p:cNvSpPr/>
          <p:nvPr/>
        </p:nvSpPr>
        <p:spPr>
          <a:xfrm>
            <a:off x="0" y="0"/>
            <a:ext cx="9144000" cy="48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 name="Google Shape;21;p26"/>
          <p:cNvGrpSpPr/>
          <p:nvPr/>
        </p:nvGrpSpPr>
        <p:grpSpPr>
          <a:xfrm>
            <a:off x="830392" y="1191256"/>
            <a:ext cx="745763" cy="45826"/>
            <a:chOff x="4580561" y="2589004"/>
            <a:chExt cx="1064464" cy="25200"/>
          </a:xfrm>
        </p:grpSpPr>
        <p:sp>
          <p:nvSpPr>
            <p:cNvPr id="22" name="Google Shape;22;p2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 name="Google Shape;24;p26"/>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25" name="Google Shape;25;p2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6"/>
        <p:cNvGrpSpPr/>
        <p:nvPr/>
      </p:nvGrpSpPr>
      <p:grpSpPr>
        <a:xfrm>
          <a:off x="0" y="0"/>
          <a:ext cx="0" cy="0"/>
          <a:chOff x="0" y="0"/>
          <a:chExt cx="0" cy="0"/>
        </a:xfrm>
      </p:grpSpPr>
      <p:grpSp>
        <p:nvGrpSpPr>
          <p:cNvPr id="27" name="Google Shape;27;p28"/>
          <p:cNvGrpSpPr/>
          <p:nvPr/>
        </p:nvGrpSpPr>
        <p:grpSpPr>
          <a:xfrm>
            <a:off x="830392" y="1191256"/>
            <a:ext cx="745763" cy="45826"/>
            <a:chOff x="4580561" y="2589004"/>
            <a:chExt cx="1064464" cy="25200"/>
          </a:xfrm>
        </p:grpSpPr>
        <p:sp>
          <p:nvSpPr>
            <p:cNvPr id="28" name="Google Shape;28;p2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 name="Google Shape;30;p28"/>
          <p:cNvSpPr txBox="1">
            <a:spLocks noGrp="1"/>
          </p:cNvSpPr>
          <p:nvPr>
            <p:ph type="title"/>
          </p:nvPr>
        </p:nvSpPr>
        <p:spPr>
          <a:xfrm>
            <a:off x="729450" y="1322450"/>
            <a:ext cx="7688400" cy="151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1" name="Google Shape;31;p2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32"/>
        <p:cNvGrpSpPr/>
        <p:nvPr/>
      </p:nvGrpSpPr>
      <p:grpSpPr>
        <a:xfrm>
          <a:off x="0" y="0"/>
          <a:ext cx="0" cy="0"/>
          <a:chOff x="0" y="0"/>
          <a:chExt cx="0" cy="0"/>
        </a:xfrm>
      </p:grpSpPr>
      <p:sp>
        <p:nvSpPr>
          <p:cNvPr id="33" name="Google Shape;33;p29"/>
          <p:cNvSpPr/>
          <p:nvPr/>
        </p:nvSpPr>
        <p:spPr>
          <a:xfrm>
            <a:off x="0" y="0"/>
            <a:ext cx="9144000" cy="4881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 name="Google Shape;34;p29"/>
          <p:cNvGrpSpPr/>
          <p:nvPr/>
        </p:nvGrpSpPr>
        <p:grpSpPr>
          <a:xfrm>
            <a:off x="830392" y="1191256"/>
            <a:ext cx="745763" cy="45826"/>
            <a:chOff x="4580561" y="2589004"/>
            <a:chExt cx="1064464" cy="25200"/>
          </a:xfrm>
        </p:grpSpPr>
        <p:sp>
          <p:nvSpPr>
            <p:cNvPr id="35" name="Google Shape;35;p2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 name="Google Shape;37;p29"/>
          <p:cNvSpPr txBox="1">
            <a:spLocks noGrp="1"/>
          </p:cNvSpPr>
          <p:nvPr>
            <p:ph type="ctrTitle"/>
          </p:nvPr>
        </p:nvSpPr>
        <p:spPr>
          <a:xfrm>
            <a:off x="729450" y="1322450"/>
            <a:ext cx="7688100" cy="1665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38" name="Google Shape;38;p29"/>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39" name="Google Shape;39;p2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p30"/>
          <p:cNvSpPr/>
          <p:nvPr/>
        </p:nvSpPr>
        <p:spPr>
          <a:xfrm>
            <a:off x="0" y="0"/>
            <a:ext cx="9144000" cy="48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 name="Google Shape;42;p30"/>
          <p:cNvGrpSpPr/>
          <p:nvPr/>
        </p:nvGrpSpPr>
        <p:grpSpPr>
          <a:xfrm>
            <a:off x="830392" y="1191256"/>
            <a:ext cx="745763" cy="45826"/>
            <a:chOff x="4580561" y="2589004"/>
            <a:chExt cx="1064464" cy="25200"/>
          </a:xfrm>
        </p:grpSpPr>
        <p:sp>
          <p:nvSpPr>
            <p:cNvPr id="43" name="Google Shape;43;p3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3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30"/>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46" name="Google Shape;46;p30"/>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7" name="Google Shape;47;p3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8"/>
        <p:cNvGrpSpPr/>
        <p:nvPr/>
      </p:nvGrpSpPr>
      <p:grpSpPr>
        <a:xfrm>
          <a:off x="0" y="0"/>
          <a:ext cx="0" cy="0"/>
          <a:chOff x="0" y="0"/>
          <a:chExt cx="0" cy="0"/>
        </a:xfrm>
      </p:grpSpPr>
      <p:grpSp>
        <p:nvGrpSpPr>
          <p:cNvPr id="49" name="Google Shape;49;p31"/>
          <p:cNvGrpSpPr/>
          <p:nvPr/>
        </p:nvGrpSpPr>
        <p:grpSpPr>
          <a:xfrm>
            <a:off x="830392" y="4169130"/>
            <a:ext cx="745763" cy="45826"/>
            <a:chOff x="4580561" y="2589004"/>
            <a:chExt cx="1064464" cy="25200"/>
          </a:xfrm>
        </p:grpSpPr>
        <p:sp>
          <p:nvSpPr>
            <p:cNvPr id="50" name="Google Shape;50;p3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3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31"/>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53" name="Google Shape;53;p3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32"/>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6" name="Google Shape;56;p32"/>
          <p:cNvGrpSpPr/>
          <p:nvPr/>
        </p:nvGrpSpPr>
        <p:grpSpPr>
          <a:xfrm>
            <a:off x="830392" y="1191256"/>
            <a:ext cx="745763" cy="45826"/>
            <a:chOff x="4580561" y="2589004"/>
            <a:chExt cx="1064464" cy="25200"/>
          </a:xfrm>
        </p:grpSpPr>
        <p:sp>
          <p:nvSpPr>
            <p:cNvPr id="57" name="Google Shape;57;p3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3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 name="Google Shape;59;p32"/>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0" name="Google Shape;60;p32"/>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1" name="Google Shape;61;p32"/>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2" name="Google Shape;62;p3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3"/>
        <p:cNvGrpSpPr/>
        <p:nvPr/>
      </p:nvGrpSpPr>
      <p:grpSpPr>
        <a:xfrm>
          <a:off x="0" y="0"/>
          <a:ext cx="0" cy="0"/>
          <a:chOff x="0" y="0"/>
          <a:chExt cx="0" cy="0"/>
        </a:xfrm>
      </p:grpSpPr>
      <p:sp>
        <p:nvSpPr>
          <p:cNvPr id="64" name="Google Shape;64;p33"/>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65" name="Google Shape;65;p3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7" name="Google Shape;7;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towardsdatascience.com/medical-x-ray-%EF%B8%8F-image-classification-using-convolutional-neural-network-9a6d33b1c2a"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hyperlink" Target="https://doi.org/10.3390/sym12040651" TargetMode="External"/><Relationship Id="rId4" Type="http://schemas.openxmlformats.org/officeDocument/2006/relationships/hyperlink" Target="https://doi.org/10.1101/2020.03.30.20047787"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
          <p:cNvSpPr txBox="1">
            <a:spLocks noGrp="1"/>
          </p:cNvSpPr>
          <p:nvPr>
            <p:ph type="title"/>
          </p:nvPr>
        </p:nvSpPr>
        <p:spPr>
          <a:xfrm>
            <a:off x="-218209" y="600749"/>
            <a:ext cx="9144000" cy="9579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SzPts val="2600"/>
              <a:buNone/>
            </a:pPr>
            <a:r>
              <a:rPr lang="en" sz="1500" dirty="0">
                <a:solidFill>
                  <a:srgbClr val="CC0000"/>
                </a:solidFill>
                <a:latin typeface="Lato"/>
                <a:ea typeface="Lato"/>
                <a:cs typeface="Lato"/>
                <a:sym typeface="Lato"/>
              </a:rPr>
              <a:t>Sandip Foundation’s</a:t>
            </a:r>
            <a:endParaRPr sz="1500" dirty="0">
              <a:solidFill>
                <a:srgbClr val="CC0000"/>
              </a:solidFill>
              <a:latin typeface="Lato"/>
              <a:ea typeface="Lato"/>
              <a:cs typeface="Lato"/>
              <a:sym typeface="Lato"/>
            </a:endParaRPr>
          </a:p>
          <a:p>
            <a:pPr marL="0" lvl="0" indent="0" algn="ctr" rtl="0">
              <a:lnSpc>
                <a:spcPct val="150000"/>
              </a:lnSpc>
              <a:spcBef>
                <a:spcPts val="0"/>
              </a:spcBef>
              <a:spcAft>
                <a:spcPts val="0"/>
              </a:spcAft>
              <a:buSzPts val="2600"/>
              <a:buNone/>
            </a:pPr>
            <a:r>
              <a:rPr lang="en" sz="1500" dirty="0">
                <a:solidFill>
                  <a:srgbClr val="CC0000"/>
                </a:solidFill>
                <a:latin typeface="Lato"/>
                <a:ea typeface="Lato"/>
                <a:cs typeface="Lato"/>
                <a:sym typeface="Lato"/>
              </a:rPr>
              <a:t>                      Sandip Institute of Technology and Research Centre (SITRC)</a:t>
            </a:r>
            <a:endParaRPr sz="1500" dirty="0">
              <a:solidFill>
                <a:srgbClr val="CC0000"/>
              </a:solidFill>
              <a:latin typeface="Lato"/>
              <a:ea typeface="Lato"/>
              <a:cs typeface="Lato"/>
              <a:sym typeface="Lato"/>
            </a:endParaRPr>
          </a:p>
          <a:p>
            <a:pPr marL="0" lvl="0" indent="0" algn="ctr" rtl="0">
              <a:lnSpc>
                <a:spcPct val="150000"/>
              </a:lnSpc>
              <a:spcBef>
                <a:spcPts val="0"/>
              </a:spcBef>
              <a:spcAft>
                <a:spcPts val="0"/>
              </a:spcAft>
              <a:buSzPts val="2600"/>
              <a:buNone/>
            </a:pPr>
            <a:r>
              <a:rPr lang="en" sz="1500" dirty="0">
                <a:solidFill>
                  <a:srgbClr val="CC0000"/>
                </a:solidFill>
                <a:latin typeface="Lato"/>
                <a:ea typeface="Lato"/>
                <a:cs typeface="Lato"/>
                <a:sym typeface="Lato"/>
              </a:rPr>
              <a:t>             Department of Electronics and Telecommunication (E&amp;TC) Engineering</a:t>
            </a:r>
            <a:br>
              <a:rPr lang="en" sz="1500" dirty="0">
                <a:solidFill>
                  <a:srgbClr val="CC0000"/>
                </a:solidFill>
                <a:latin typeface="Lato"/>
                <a:ea typeface="Lato"/>
                <a:cs typeface="Lato"/>
                <a:sym typeface="Lato"/>
              </a:rPr>
            </a:br>
            <a:r>
              <a:rPr lang="en" sz="1500" dirty="0">
                <a:solidFill>
                  <a:srgbClr val="CC0000"/>
                </a:solidFill>
                <a:latin typeface="Lato"/>
                <a:ea typeface="Lato"/>
                <a:cs typeface="Lato"/>
                <a:sym typeface="Lato"/>
              </a:rPr>
              <a:t>Academic Year </a:t>
            </a:r>
            <a:r>
              <a:rPr lang="en" sz="1500" dirty="0" smtClean="0">
                <a:solidFill>
                  <a:srgbClr val="CC0000"/>
                </a:solidFill>
                <a:latin typeface="Lato"/>
                <a:ea typeface="Lato"/>
                <a:cs typeface="Lato"/>
                <a:sym typeface="Lato"/>
              </a:rPr>
              <a:t>2021-22</a:t>
            </a:r>
            <a:endParaRPr sz="2300" dirty="0">
              <a:solidFill>
                <a:srgbClr val="CC0000"/>
              </a:solidFill>
              <a:latin typeface="Lato"/>
              <a:ea typeface="Lato"/>
              <a:cs typeface="Lato"/>
              <a:sym typeface="Lato"/>
            </a:endParaRPr>
          </a:p>
        </p:txBody>
      </p:sp>
      <p:sp>
        <p:nvSpPr>
          <p:cNvPr id="78" name="Google Shape;78;p1"/>
          <p:cNvSpPr txBox="1">
            <a:spLocks noGrp="1"/>
          </p:cNvSpPr>
          <p:nvPr>
            <p:ph type="body" idx="1"/>
          </p:nvPr>
        </p:nvSpPr>
        <p:spPr>
          <a:xfrm>
            <a:off x="110891" y="2226602"/>
            <a:ext cx="8814900" cy="2716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300"/>
              <a:buNone/>
            </a:pPr>
            <a:r>
              <a:rPr lang="en" dirty="0"/>
              <a:t>A PROJECT PRESENTATION ON</a:t>
            </a:r>
            <a:endParaRPr dirty="0"/>
          </a:p>
          <a:p>
            <a:pPr marL="0" lvl="0" indent="0" algn="ctr">
              <a:lnSpc>
                <a:spcPct val="50000"/>
              </a:lnSpc>
              <a:spcBef>
                <a:spcPts val="1600"/>
              </a:spcBef>
              <a:buNone/>
            </a:pPr>
            <a:r>
              <a:rPr lang="en-GB" sz="2000" b="1" dirty="0"/>
              <a:t>Covid-19 Identification Using Chest   </a:t>
            </a:r>
            <a:r>
              <a:rPr lang="en-GB" sz="2000" b="1" dirty="0" smtClean="0"/>
              <a:t>X-Rays</a:t>
            </a:r>
          </a:p>
          <a:p>
            <a:pPr marL="0" lvl="0" indent="0" algn="ctr">
              <a:lnSpc>
                <a:spcPct val="50000"/>
              </a:lnSpc>
              <a:spcBef>
                <a:spcPts val="1600"/>
              </a:spcBef>
              <a:buNone/>
            </a:pPr>
            <a:r>
              <a:rPr lang="en" dirty="0" smtClean="0"/>
              <a:t> BY</a:t>
            </a:r>
            <a:endParaRPr dirty="0" smtClean="0"/>
          </a:p>
          <a:p>
            <a:pPr marL="0" lvl="0" indent="0" algn="ctr" rtl="0">
              <a:lnSpc>
                <a:spcPct val="50000"/>
              </a:lnSpc>
              <a:spcBef>
                <a:spcPts val="1600"/>
              </a:spcBef>
              <a:spcAft>
                <a:spcPts val="0"/>
              </a:spcAft>
              <a:buSzPts val="1300"/>
              <a:buNone/>
            </a:pPr>
            <a:r>
              <a:rPr lang="en" dirty="0" smtClean="0"/>
              <a:t>1</a:t>
            </a:r>
            <a:r>
              <a:rPr lang="en" dirty="0"/>
              <a:t>. </a:t>
            </a:r>
            <a:r>
              <a:rPr lang="en-GB" dirty="0" smtClean="0"/>
              <a:t>SHUBHANGI MORE</a:t>
            </a:r>
            <a:endParaRPr dirty="0"/>
          </a:p>
          <a:p>
            <a:pPr marL="0" lvl="0" indent="0" algn="ctr" rtl="0">
              <a:lnSpc>
                <a:spcPct val="50000"/>
              </a:lnSpc>
              <a:spcBef>
                <a:spcPts val="1600"/>
              </a:spcBef>
              <a:spcAft>
                <a:spcPts val="0"/>
              </a:spcAft>
              <a:buSzPts val="1300"/>
              <a:buNone/>
            </a:pPr>
            <a:r>
              <a:rPr lang="en" dirty="0"/>
              <a:t>2. </a:t>
            </a:r>
            <a:r>
              <a:rPr lang="en" dirty="0" smtClean="0"/>
              <a:t>RITIKA PATIL</a:t>
            </a:r>
            <a:endParaRPr dirty="0"/>
          </a:p>
          <a:p>
            <a:pPr marL="0" lvl="0" indent="0" algn="ctr" rtl="0">
              <a:lnSpc>
                <a:spcPct val="50000"/>
              </a:lnSpc>
              <a:spcBef>
                <a:spcPts val="1600"/>
              </a:spcBef>
              <a:spcAft>
                <a:spcPts val="0"/>
              </a:spcAft>
              <a:buSzPts val="1300"/>
              <a:buNone/>
            </a:pPr>
            <a:r>
              <a:rPr lang="en" dirty="0"/>
              <a:t>3. </a:t>
            </a:r>
            <a:r>
              <a:rPr lang="en" dirty="0" smtClean="0"/>
              <a:t>DURGESH RAMAIYA</a:t>
            </a:r>
            <a:endParaRPr dirty="0"/>
          </a:p>
          <a:p>
            <a:pPr marL="0" lvl="0" indent="0" algn="ctr" rtl="0">
              <a:lnSpc>
                <a:spcPct val="50000"/>
              </a:lnSpc>
              <a:spcBef>
                <a:spcPts val="1600"/>
              </a:spcBef>
              <a:spcAft>
                <a:spcPts val="0"/>
              </a:spcAft>
              <a:buSzPts val="1300"/>
              <a:buNone/>
            </a:pPr>
            <a:r>
              <a:rPr lang="en" dirty="0"/>
              <a:t>GUIDED BY</a:t>
            </a:r>
            <a:endParaRPr dirty="0"/>
          </a:p>
          <a:p>
            <a:pPr marL="0" lvl="0" indent="0" algn="ctr" rtl="0">
              <a:lnSpc>
                <a:spcPct val="50000"/>
              </a:lnSpc>
              <a:spcBef>
                <a:spcPts val="1600"/>
              </a:spcBef>
              <a:spcAft>
                <a:spcPts val="0"/>
              </a:spcAft>
              <a:buSzPts val="1300"/>
              <a:buNone/>
            </a:pPr>
            <a:r>
              <a:rPr lang="en" dirty="0" smtClean="0"/>
              <a:t>PROF.S.D.</a:t>
            </a:r>
            <a:r>
              <a:rPr lang="en-GB" dirty="0" smtClean="0"/>
              <a:t>PAWAR</a:t>
            </a:r>
            <a:endParaRPr dirty="0"/>
          </a:p>
          <a:p>
            <a:pPr marL="0" lvl="0" indent="0" algn="ctr" rtl="0">
              <a:lnSpc>
                <a:spcPct val="115000"/>
              </a:lnSpc>
              <a:spcBef>
                <a:spcPts val="1600"/>
              </a:spcBef>
              <a:spcAft>
                <a:spcPts val="0"/>
              </a:spcAft>
              <a:buSzPts val="1300"/>
              <a:buNone/>
            </a:pPr>
            <a:r>
              <a:rPr lang="en" dirty="0"/>
              <a:t>                                                                                        </a:t>
            </a:r>
            <a:endParaRPr dirty="0"/>
          </a:p>
          <a:p>
            <a:pPr marL="0" lvl="0" indent="0" algn="ctr" rtl="0">
              <a:lnSpc>
                <a:spcPct val="115000"/>
              </a:lnSpc>
              <a:spcBef>
                <a:spcPts val="1600"/>
              </a:spcBef>
              <a:spcAft>
                <a:spcPts val="0"/>
              </a:spcAft>
              <a:buSzPts val="1300"/>
              <a:buNone/>
            </a:pPr>
            <a:r>
              <a:rPr lang="en" dirty="0"/>
              <a:t>                                                                                </a:t>
            </a:r>
            <a:endParaRPr dirty="0"/>
          </a:p>
          <a:p>
            <a:pPr marL="0" lvl="0" indent="0" algn="ctr" rtl="0">
              <a:lnSpc>
                <a:spcPct val="115000"/>
              </a:lnSpc>
              <a:spcBef>
                <a:spcPts val="1600"/>
              </a:spcBef>
              <a:spcAft>
                <a:spcPts val="0"/>
              </a:spcAft>
              <a:buSzPts val="1300"/>
              <a:buNone/>
            </a:pPr>
            <a:endParaRPr dirty="0"/>
          </a:p>
          <a:p>
            <a:pPr marL="0" lvl="0" indent="0" algn="ctr" rtl="0">
              <a:lnSpc>
                <a:spcPct val="115000"/>
              </a:lnSpc>
              <a:spcBef>
                <a:spcPts val="1600"/>
              </a:spcBef>
              <a:spcAft>
                <a:spcPts val="0"/>
              </a:spcAft>
              <a:buSzPts val="1300"/>
              <a:buNone/>
            </a:pPr>
            <a:r>
              <a:rPr lang="en" dirty="0"/>
              <a:t>                                                                                                                                   </a:t>
            </a:r>
            <a:endParaRPr dirty="0"/>
          </a:p>
          <a:p>
            <a:pPr marL="0" lvl="0" indent="0" algn="ctr" rtl="0">
              <a:lnSpc>
                <a:spcPct val="115000"/>
              </a:lnSpc>
              <a:spcBef>
                <a:spcPts val="1600"/>
              </a:spcBef>
              <a:spcAft>
                <a:spcPts val="0"/>
              </a:spcAft>
              <a:buSzPts val="1300"/>
              <a:buNone/>
            </a:pPr>
            <a:endParaRPr dirty="0"/>
          </a:p>
          <a:p>
            <a:pPr marL="0" lvl="0" indent="0" algn="ctr" rtl="0">
              <a:lnSpc>
                <a:spcPct val="115000"/>
              </a:lnSpc>
              <a:spcBef>
                <a:spcPts val="1600"/>
              </a:spcBef>
              <a:spcAft>
                <a:spcPts val="0"/>
              </a:spcAft>
              <a:buSzPts val="1300"/>
              <a:buNone/>
            </a:pPr>
            <a:endParaRPr dirty="0"/>
          </a:p>
          <a:p>
            <a:pPr marL="0" lvl="0" indent="0" algn="ctr" rtl="0">
              <a:lnSpc>
                <a:spcPct val="115000"/>
              </a:lnSpc>
              <a:spcBef>
                <a:spcPts val="1600"/>
              </a:spcBef>
              <a:spcAft>
                <a:spcPts val="0"/>
              </a:spcAft>
              <a:buSzPts val="1300"/>
              <a:buNone/>
            </a:pPr>
            <a:r>
              <a:rPr lang="en" dirty="0"/>
              <a:t>                                                                         </a:t>
            </a:r>
            <a:endParaRPr dirty="0"/>
          </a:p>
          <a:p>
            <a:pPr marL="0" lvl="0" indent="0" algn="ctr" rtl="0">
              <a:lnSpc>
                <a:spcPct val="115000"/>
              </a:lnSpc>
              <a:spcBef>
                <a:spcPts val="1600"/>
              </a:spcBef>
              <a:spcAft>
                <a:spcPts val="0"/>
              </a:spcAft>
              <a:buSzPts val="1300"/>
              <a:buNone/>
            </a:pPr>
            <a:r>
              <a:rPr lang="en" dirty="0"/>
              <a:t>                                                                                                                                                                                            </a:t>
            </a:r>
            <a:endParaRPr dirty="0"/>
          </a:p>
          <a:p>
            <a:pPr marL="0" lvl="0" indent="0" algn="ctr" rtl="0">
              <a:lnSpc>
                <a:spcPct val="115000"/>
              </a:lnSpc>
              <a:spcBef>
                <a:spcPts val="1600"/>
              </a:spcBef>
              <a:spcAft>
                <a:spcPts val="0"/>
              </a:spcAft>
              <a:buSzPts val="1300"/>
              <a:buNone/>
            </a:pPr>
            <a:r>
              <a:rPr lang="en" dirty="0"/>
              <a:t>                                                                                                                            </a:t>
            </a:r>
            <a:endParaRPr dirty="0"/>
          </a:p>
          <a:p>
            <a:pPr marL="0" lvl="0" indent="0" algn="ctr" rtl="0">
              <a:lnSpc>
                <a:spcPct val="115000"/>
              </a:lnSpc>
              <a:spcBef>
                <a:spcPts val="1600"/>
              </a:spcBef>
              <a:spcAft>
                <a:spcPts val="1600"/>
              </a:spcAft>
              <a:buSzPts val="1300"/>
              <a:buNone/>
            </a:pPr>
            <a:r>
              <a:rPr lang="en" dirty="0"/>
              <a:t>                                           </a:t>
            </a:r>
            <a:endParaRPr dirty="0"/>
          </a:p>
        </p:txBody>
      </p:sp>
      <p:pic>
        <p:nvPicPr>
          <p:cNvPr id="79" name="Google Shape;79;p1"/>
          <p:cNvPicPr preferRelativeResize="0"/>
          <p:nvPr/>
        </p:nvPicPr>
        <p:blipFill rotWithShape="1">
          <a:blip r:embed="rId3">
            <a:alphaModFix/>
          </a:blip>
          <a:srcRect/>
          <a:stretch/>
        </p:blipFill>
        <p:spPr>
          <a:xfrm>
            <a:off x="316420" y="3206177"/>
            <a:ext cx="1174050" cy="1158396"/>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8"/>
          <p:cNvSpPr txBox="1">
            <a:spLocks noGrp="1"/>
          </p:cNvSpPr>
          <p:nvPr>
            <p:ph type="title"/>
          </p:nvPr>
        </p:nvSpPr>
        <p:spPr>
          <a:xfrm>
            <a:off x="0" y="528941"/>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2800"/>
              <a:t>OUTCOME OF LITERATURE SURVEY</a:t>
            </a:r>
            <a:endParaRPr dirty="0"/>
          </a:p>
        </p:txBody>
      </p:sp>
      <p:sp>
        <p:nvSpPr>
          <p:cNvPr id="122" name="Google Shape;122;p38"/>
          <p:cNvSpPr txBox="1">
            <a:spLocks noGrp="1"/>
          </p:cNvSpPr>
          <p:nvPr>
            <p:ph type="body" idx="1"/>
          </p:nvPr>
        </p:nvSpPr>
        <p:spPr>
          <a:xfrm>
            <a:off x="218209" y="1433542"/>
            <a:ext cx="8728363" cy="3522921"/>
          </a:xfrm>
          <a:prstGeom prst="rect">
            <a:avLst/>
          </a:prstGeom>
          <a:noFill/>
          <a:ln>
            <a:noFill/>
          </a:ln>
        </p:spPr>
        <p:txBody>
          <a:bodyPr spcFirstLastPara="1" wrap="square" lIns="91425" tIns="91425" rIns="91425" bIns="91425" anchor="t" anchorCtr="0">
            <a:noAutofit/>
          </a:bodyPr>
          <a:lstStyle/>
          <a:p>
            <a:pPr lvl="0" indent="-336550" algn="just">
              <a:lnSpc>
                <a:spcPct val="300000"/>
              </a:lnSpc>
              <a:buSzPts val="1700"/>
              <a:buChar char="➢"/>
            </a:pPr>
            <a:r>
              <a:rPr lang="en" sz="1700" dirty="0" smtClean="0"/>
              <a:t>Multilevel Thresholdind and SVM: </a:t>
            </a:r>
            <a:r>
              <a:rPr lang="en-GB" sz="1700" dirty="0"/>
              <a:t>It involves the Median filtering.</a:t>
            </a:r>
            <a:endParaRPr lang="en-GB" sz="1800" dirty="0"/>
          </a:p>
          <a:p>
            <a:pPr marL="457200" lvl="0" indent="-336550" algn="just" rtl="0">
              <a:lnSpc>
                <a:spcPct val="300000"/>
              </a:lnSpc>
              <a:spcBef>
                <a:spcPts val="0"/>
              </a:spcBef>
              <a:spcAft>
                <a:spcPts val="0"/>
              </a:spcAft>
              <a:buSzPts val="1700"/>
              <a:buChar char="➢"/>
            </a:pPr>
            <a:r>
              <a:rPr lang="en" sz="1700" dirty="0" smtClean="0"/>
              <a:t>GAN And Deep Transfer Learning: It involves GAN technic and 3 different  modules.</a:t>
            </a:r>
            <a:endParaRPr dirty="0" smtClean="0"/>
          </a:p>
        </p:txBody>
      </p:sp>
      <p:sp>
        <p:nvSpPr>
          <p:cNvPr id="123" name="Google Shape;123;p38"/>
          <p:cNvSpPr txBox="1"/>
          <p:nvPr/>
        </p:nvSpPr>
        <p:spPr>
          <a:xfrm>
            <a:off x="5055177" y="962340"/>
            <a:ext cx="3848100" cy="535201"/>
          </a:xfrm>
          <a:prstGeom prst="rect">
            <a:avLst/>
          </a:prstGeom>
          <a:noFill/>
          <a:ln>
            <a:noFill/>
          </a:ln>
        </p:spPr>
        <p:txBody>
          <a:bodyPr spcFirstLastPara="1" wrap="square" lIns="91425" tIns="91425" rIns="91425" bIns="91425" anchor="t" anchorCtr="0">
            <a:noAutofit/>
          </a:bodyPr>
          <a:lstStyle/>
          <a:p>
            <a:pPr marL="120650" marR="0" lvl="0" indent="0" algn="ctr" rtl="0">
              <a:lnSpc>
                <a:spcPct val="150000"/>
              </a:lnSpc>
              <a:spcBef>
                <a:spcPts val="0"/>
              </a:spcBef>
              <a:spcAft>
                <a:spcPts val="0"/>
              </a:spcAft>
              <a:buClr>
                <a:schemeClr val="accent1"/>
              </a:buClr>
              <a:buSzPts val="1700"/>
              <a:buFont typeface="Lato"/>
              <a:buNone/>
            </a:pP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txBox="1">
            <a:spLocks noGrp="1"/>
          </p:cNvSpPr>
          <p:nvPr>
            <p:ph type="ctrTitle" idx="4294967295"/>
          </p:nvPr>
        </p:nvSpPr>
        <p:spPr>
          <a:xfrm>
            <a:off x="279575" y="181700"/>
            <a:ext cx="8665800" cy="754800"/>
          </a:xfrm>
          <a:prstGeom prst="rect">
            <a:avLst/>
          </a:prstGeom>
          <a:gradFill>
            <a:gsLst>
              <a:gs pos="0">
                <a:srgbClr val="BFBFBF"/>
              </a:gs>
              <a:gs pos="100000">
                <a:srgbClr val="737373"/>
              </a:gs>
            </a:gsLst>
            <a:path path="circle">
              <a:fillToRect l="50000" t="50000" r="50000" b="50000"/>
            </a:path>
            <a:tileRect/>
          </a:gra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800"/>
              <a:buFont typeface="Raleway"/>
              <a:buNone/>
            </a:pPr>
            <a:r>
              <a:rPr lang="en" sz="3500" b="1" i="0" u="none" strike="noStrike" cap="none" dirty="0" smtClean="0">
                <a:solidFill>
                  <a:srgbClr val="000000"/>
                </a:solidFill>
                <a:latin typeface="Raleway"/>
                <a:ea typeface="Raleway"/>
                <a:cs typeface="Raleway"/>
                <a:sym typeface="Raleway"/>
              </a:rPr>
              <a:t>DIAGRAM</a:t>
            </a:r>
            <a:endParaRPr sz="3500" b="1" i="0" u="none" strike="noStrike" cap="none" dirty="0">
              <a:solidFill>
                <a:srgbClr val="000000"/>
              </a:solidFill>
              <a:latin typeface="Raleway"/>
              <a:ea typeface="Raleway"/>
              <a:cs typeface="Raleway"/>
              <a:sym typeface="Raleway"/>
            </a:endParaRPr>
          </a:p>
        </p:txBody>
      </p:sp>
      <p:pic>
        <p:nvPicPr>
          <p:cNvPr id="1028" name="Picture 4" descr="https://miro.medium.com/max/700/0*iqn0cxf6pwDTG1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725" y="1573251"/>
            <a:ext cx="6667500" cy="20478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3"/>
        <p:cNvGrpSpPr/>
        <p:nvPr/>
      </p:nvGrpSpPr>
      <p:grpSpPr>
        <a:xfrm>
          <a:off x="0" y="0"/>
          <a:ext cx="0" cy="0"/>
          <a:chOff x="0" y="0"/>
          <a:chExt cx="0" cy="0"/>
        </a:xfrm>
      </p:grpSpPr>
      <p:sp>
        <p:nvSpPr>
          <p:cNvPr id="134" name="Google Shape;134;p9"/>
          <p:cNvSpPr txBox="1">
            <a:spLocks noGrp="1"/>
          </p:cNvSpPr>
          <p:nvPr>
            <p:ph type="body" idx="1"/>
          </p:nvPr>
        </p:nvSpPr>
        <p:spPr>
          <a:xfrm>
            <a:off x="407332" y="1071425"/>
            <a:ext cx="7688700" cy="2894177"/>
          </a:xfrm>
          <a:prstGeom prst="rect">
            <a:avLst/>
          </a:prstGeom>
          <a:noFill/>
          <a:ln>
            <a:noFill/>
          </a:ln>
        </p:spPr>
        <p:txBody>
          <a:bodyPr spcFirstLastPara="1" wrap="square" lIns="91425" tIns="91425" rIns="91425" bIns="91425" anchor="t" anchorCtr="0">
            <a:noAutofit/>
          </a:bodyPr>
          <a:lstStyle/>
          <a:p>
            <a:pPr marL="0" lvl="0" indent="0">
              <a:buNone/>
            </a:pPr>
            <a:endParaRPr lang="en-GB" dirty="0" smtClean="0"/>
          </a:p>
          <a:p>
            <a:pPr marL="0" lvl="0" indent="0">
              <a:buNone/>
            </a:pPr>
            <a:endParaRPr lang="en-GB" dirty="0"/>
          </a:p>
          <a:p>
            <a:pPr marL="0" lvl="0" indent="0">
              <a:buNone/>
            </a:pPr>
            <a:endParaRPr dirty="0"/>
          </a:p>
        </p:txBody>
      </p:sp>
      <p:sp>
        <p:nvSpPr>
          <p:cNvPr id="136" name="Google Shape;136;p9"/>
          <p:cNvSpPr txBox="1"/>
          <p:nvPr/>
        </p:nvSpPr>
        <p:spPr>
          <a:xfrm>
            <a:off x="0" y="536225"/>
            <a:ext cx="7688700" cy="53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600"/>
              <a:buFont typeface="Raleway"/>
              <a:buNone/>
            </a:pPr>
            <a:r>
              <a:rPr lang="en" sz="2000" b="1" i="0" u="none" strike="noStrike" cap="none" dirty="0">
                <a:solidFill>
                  <a:schemeClr val="dk2"/>
                </a:solidFill>
                <a:latin typeface="Raleway"/>
                <a:ea typeface="Raleway"/>
                <a:cs typeface="Raleway"/>
                <a:sym typeface="Raleway"/>
              </a:rPr>
              <a:t>METHODOLOGY</a:t>
            </a:r>
            <a:endParaRPr sz="1100" b="0" i="0" u="none" strike="noStrike" cap="none" dirty="0">
              <a:solidFill>
                <a:srgbClr val="000000"/>
              </a:solidFill>
              <a:latin typeface="Arial"/>
              <a:ea typeface="Arial"/>
              <a:cs typeface="Arial"/>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4407" y="1071426"/>
            <a:ext cx="5960706" cy="407207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727650" y="1440055"/>
            <a:ext cx="7688700" cy="3281700"/>
          </a:xfrm>
          <a:prstGeom prst="rect">
            <a:avLst/>
          </a:prstGeom>
          <a:noFill/>
          <a:ln>
            <a:noFill/>
          </a:ln>
        </p:spPr>
        <p:txBody>
          <a:bodyPr spcFirstLastPara="1" wrap="square" lIns="91425" tIns="91425" rIns="91425" bIns="91425" anchor="t" anchorCtr="0">
            <a:noAutofit/>
          </a:bodyPr>
          <a:lstStyle/>
          <a:p>
            <a:r>
              <a:rPr lang="en-GB" sz="1300" b="0" dirty="0">
                <a:latin typeface="Lato"/>
                <a:ea typeface="Lato"/>
                <a:cs typeface="Lato"/>
                <a:sym typeface="Lato"/>
              </a:rPr>
              <a:t>Training Phase</a:t>
            </a:r>
            <a:r>
              <a:rPr lang="en-GB" sz="1300" b="0" dirty="0" smtClean="0">
                <a:latin typeface="Lato"/>
                <a:ea typeface="Lato"/>
                <a:cs typeface="Lato"/>
                <a:sym typeface="Lato"/>
              </a:rPr>
              <a:t>:</a:t>
            </a:r>
            <a:br>
              <a:rPr lang="en-GB" sz="1300" b="0" dirty="0" smtClean="0">
                <a:latin typeface="Lato"/>
                <a:ea typeface="Lato"/>
                <a:cs typeface="Lato"/>
                <a:sym typeface="Lato"/>
              </a:rPr>
            </a:br>
            <a:r>
              <a:rPr lang="en-GB" sz="1300" b="0" dirty="0" smtClean="0">
                <a:latin typeface="Lato"/>
                <a:ea typeface="Lato"/>
                <a:cs typeface="Lato"/>
                <a:sym typeface="Lato"/>
              </a:rPr>
              <a:t> </a:t>
            </a:r>
            <a:r>
              <a:rPr lang="en-GB" sz="1300" b="0" dirty="0">
                <a:latin typeface="Lato"/>
                <a:ea typeface="Lato"/>
                <a:cs typeface="Lato"/>
                <a:sym typeface="Lato"/>
              </a:rPr>
              <a:t>Step 1: Upload images and add labels to it with two classes: positive and negative. </a:t>
            </a:r>
            <a:r>
              <a:rPr lang="en-GB" sz="1300" b="0" dirty="0" smtClean="0">
                <a:latin typeface="Lato"/>
                <a:ea typeface="Lato"/>
                <a:cs typeface="Lato"/>
                <a:sym typeface="Lato"/>
              </a:rPr>
              <a:t/>
            </a:r>
            <a:br>
              <a:rPr lang="en-GB" sz="1300" b="0" dirty="0" smtClean="0">
                <a:latin typeface="Lato"/>
                <a:ea typeface="Lato"/>
                <a:cs typeface="Lato"/>
                <a:sym typeface="Lato"/>
              </a:rPr>
            </a:br>
            <a:r>
              <a:rPr lang="en-GB" sz="1300" b="0" dirty="0" smtClean="0">
                <a:latin typeface="Lato"/>
                <a:ea typeface="Lato"/>
                <a:cs typeface="Lato"/>
                <a:sym typeface="Lato"/>
              </a:rPr>
              <a:t/>
            </a:r>
            <a:br>
              <a:rPr lang="en-GB" sz="1300" b="0" dirty="0" smtClean="0">
                <a:latin typeface="Lato"/>
                <a:ea typeface="Lato"/>
                <a:cs typeface="Lato"/>
                <a:sym typeface="Lato"/>
              </a:rPr>
            </a:br>
            <a:r>
              <a:rPr lang="en-GB" sz="1300" b="0" dirty="0" smtClean="0">
                <a:latin typeface="Lato"/>
                <a:ea typeface="Lato"/>
                <a:cs typeface="Lato"/>
                <a:sym typeface="Lato"/>
              </a:rPr>
              <a:t>Step </a:t>
            </a:r>
            <a:r>
              <a:rPr lang="en-GB" sz="1300" b="0" dirty="0">
                <a:latin typeface="Lato"/>
                <a:ea typeface="Lato"/>
                <a:cs typeface="Lato"/>
                <a:sym typeface="Lato"/>
              </a:rPr>
              <a:t>2: Resize each image to 64 x 64 pixels</a:t>
            </a:r>
            <a:r>
              <a:rPr lang="en-GB" sz="1300" b="0" dirty="0" smtClean="0">
                <a:latin typeface="Lato"/>
                <a:ea typeface="Lato"/>
                <a:cs typeface="Lato"/>
                <a:sym typeface="Lato"/>
              </a:rPr>
              <a:t>.</a:t>
            </a:r>
            <a:br>
              <a:rPr lang="en-GB" sz="1300" b="0" dirty="0" smtClean="0">
                <a:latin typeface="Lato"/>
                <a:ea typeface="Lato"/>
                <a:cs typeface="Lato"/>
                <a:sym typeface="Lato"/>
              </a:rPr>
            </a:br>
            <a:r>
              <a:rPr lang="en-GB" sz="1300" b="0" dirty="0" smtClean="0">
                <a:latin typeface="Lato"/>
                <a:ea typeface="Lato"/>
                <a:cs typeface="Lato"/>
                <a:sym typeface="Lato"/>
              </a:rPr>
              <a:t/>
            </a:r>
            <a:br>
              <a:rPr lang="en-GB" sz="1300" b="0" dirty="0" smtClean="0">
                <a:latin typeface="Lato"/>
                <a:ea typeface="Lato"/>
                <a:cs typeface="Lato"/>
                <a:sym typeface="Lato"/>
              </a:rPr>
            </a:br>
            <a:r>
              <a:rPr lang="en-GB" sz="1300" b="0" dirty="0" smtClean="0">
                <a:latin typeface="Lato"/>
                <a:ea typeface="Lato"/>
                <a:cs typeface="Lato"/>
                <a:sym typeface="Lato"/>
              </a:rPr>
              <a:t> </a:t>
            </a:r>
            <a:r>
              <a:rPr lang="en-GB" sz="1300" b="0" dirty="0">
                <a:latin typeface="Lato"/>
                <a:ea typeface="Lato"/>
                <a:cs typeface="Lato"/>
                <a:sym typeface="Lato"/>
              </a:rPr>
              <a:t>Step 3: Follow the steps below to train pictures using the CNN algorithm. </a:t>
            </a:r>
            <a:r>
              <a:rPr lang="en-GB" sz="1300" b="0" dirty="0">
                <a:latin typeface="Lato"/>
                <a:ea typeface="Lato"/>
                <a:cs typeface="Lato"/>
                <a:sym typeface="Lato"/>
              </a:rPr>
              <a:t>A loss graph and model summary will be generated once the training is complete. </a:t>
            </a:r>
            <a:r>
              <a:rPr lang="en-GB" sz="1300" b="0" dirty="0" smtClean="0">
                <a:latin typeface="Lato"/>
                <a:ea typeface="Lato"/>
                <a:cs typeface="Lato"/>
                <a:sym typeface="Lato"/>
              </a:rPr>
              <a:t/>
            </a:r>
            <a:br>
              <a:rPr lang="en-GB" sz="1300" b="0" dirty="0" smtClean="0">
                <a:latin typeface="Lato"/>
                <a:ea typeface="Lato"/>
                <a:cs typeface="Lato"/>
                <a:sym typeface="Lato"/>
              </a:rPr>
            </a:br>
            <a:r>
              <a:rPr lang="en-GB" sz="1300" b="0" dirty="0" smtClean="0">
                <a:latin typeface="Lato"/>
                <a:ea typeface="Lato"/>
                <a:cs typeface="Lato"/>
                <a:sym typeface="Lato"/>
              </a:rPr>
              <a:t>Step </a:t>
            </a:r>
            <a:r>
              <a:rPr lang="en-GB" sz="1300" b="0" dirty="0">
                <a:latin typeface="Lato"/>
                <a:ea typeface="Lato"/>
                <a:cs typeface="Lato"/>
                <a:sym typeface="Lato"/>
              </a:rPr>
              <a:t>i: Set your Neural-Network options. </a:t>
            </a:r>
            <a:r>
              <a:rPr lang="en-GB" sz="1300" b="0" dirty="0" smtClean="0">
                <a:latin typeface="Lato"/>
                <a:ea typeface="Lato"/>
                <a:cs typeface="Lato"/>
                <a:sym typeface="Lato"/>
              </a:rPr>
              <a:t/>
            </a:r>
            <a:br>
              <a:rPr lang="en-GB" sz="1300" b="0" dirty="0" smtClean="0">
                <a:latin typeface="Lato"/>
                <a:ea typeface="Lato"/>
                <a:cs typeface="Lato"/>
                <a:sym typeface="Lato"/>
              </a:rPr>
            </a:br>
            <a:r>
              <a:rPr lang="en-GB" sz="1300" b="0" dirty="0" smtClean="0">
                <a:latin typeface="Lato"/>
                <a:ea typeface="Lato"/>
                <a:cs typeface="Lato"/>
                <a:sym typeface="Lato"/>
              </a:rPr>
              <a:t>Step </a:t>
            </a:r>
            <a:r>
              <a:rPr lang="en-GB" sz="1300" b="0" dirty="0">
                <a:latin typeface="Lato"/>
                <a:ea typeface="Lato"/>
                <a:cs typeface="Lato"/>
                <a:sym typeface="Lato"/>
              </a:rPr>
              <a:t>ii: Initialize your Neural-Network. </a:t>
            </a:r>
            <a:r>
              <a:rPr lang="en-GB" sz="1300" b="0" dirty="0" smtClean="0">
                <a:latin typeface="Lato"/>
                <a:ea typeface="Lato"/>
                <a:cs typeface="Lato"/>
                <a:sym typeface="Lato"/>
              </a:rPr>
              <a:t/>
            </a:r>
            <a:br>
              <a:rPr lang="en-GB" sz="1300" b="0" dirty="0" smtClean="0">
                <a:latin typeface="Lato"/>
                <a:ea typeface="Lato"/>
                <a:cs typeface="Lato"/>
                <a:sym typeface="Lato"/>
              </a:rPr>
            </a:br>
            <a:r>
              <a:rPr lang="en-GB" sz="1300" b="0" dirty="0" smtClean="0">
                <a:latin typeface="Lato"/>
                <a:ea typeface="Lato"/>
                <a:cs typeface="Lato"/>
                <a:sym typeface="Lato"/>
              </a:rPr>
              <a:t>Step </a:t>
            </a:r>
            <a:r>
              <a:rPr lang="en-GB" sz="1300" b="0" dirty="0">
                <a:latin typeface="Lato"/>
                <a:ea typeface="Lato"/>
                <a:cs typeface="Lato"/>
                <a:sym typeface="Lato"/>
              </a:rPr>
              <a:t>iii: Prepare the data for normalization and train the CNN model. </a:t>
            </a:r>
            <a:r>
              <a:rPr lang="en-GB" sz="1300" b="0" dirty="0" smtClean="0">
                <a:latin typeface="Lato"/>
                <a:ea typeface="Lato"/>
                <a:cs typeface="Lato"/>
                <a:sym typeface="Lato"/>
              </a:rPr>
              <a:t/>
            </a:r>
            <a:br>
              <a:rPr lang="en-GB" sz="1300" b="0" dirty="0" smtClean="0">
                <a:latin typeface="Lato"/>
                <a:ea typeface="Lato"/>
                <a:cs typeface="Lato"/>
                <a:sym typeface="Lato"/>
              </a:rPr>
            </a:br>
            <a:r>
              <a:rPr lang="en-GB" sz="1300" b="0" dirty="0" smtClean="0">
                <a:latin typeface="Lato"/>
                <a:ea typeface="Lato"/>
                <a:cs typeface="Lato"/>
                <a:sym typeface="Lato"/>
              </a:rPr>
              <a:t>Step </a:t>
            </a:r>
            <a:r>
              <a:rPr lang="en-GB" sz="1300" b="0" dirty="0">
                <a:latin typeface="Lato"/>
                <a:ea typeface="Lato"/>
                <a:cs typeface="Lato"/>
                <a:sym typeface="Lato"/>
              </a:rPr>
              <a:t>iv: Classify the data using the </a:t>
            </a:r>
            <a:r>
              <a:rPr lang="en-GB" sz="1300" b="0" dirty="0" smtClean="0">
                <a:latin typeface="Lato"/>
                <a:ea typeface="Lato"/>
                <a:cs typeface="Lato"/>
                <a:sym typeface="Lato"/>
              </a:rPr>
              <a:t>train</a:t>
            </a:r>
            <a:br>
              <a:rPr lang="en-GB" sz="1300" b="0" dirty="0" smtClean="0">
                <a:latin typeface="Lato"/>
                <a:ea typeface="Lato"/>
                <a:cs typeface="Lato"/>
                <a:sym typeface="Lato"/>
              </a:rPr>
            </a:br>
            <a:r>
              <a:rPr lang="en-GB" sz="1300" b="0" dirty="0">
                <a:latin typeface="Lato"/>
                <a:ea typeface="Lato"/>
                <a:cs typeface="Lato"/>
                <a:sym typeface="Lato"/>
              </a:rPr>
              <a:t/>
            </a:r>
            <a:br>
              <a:rPr lang="en-GB" sz="1300" b="0" dirty="0">
                <a:latin typeface="Lato"/>
                <a:ea typeface="Lato"/>
                <a:cs typeface="Lato"/>
                <a:sym typeface="Lato"/>
              </a:rPr>
            </a:br>
            <a:r>
              <a:rPr lang="en-GB" sz="1300" b="0" dirty="0">
                <a:latin typeface="Lato"/>
                <a:ea typeface="Lato"/>
                <a:cs typeface="Lato"/>
                <a:sym typeface="Lato"/>
              </a:rPr>
              <a:t>Step 5: If the model is tested using testing images, the confusion matrix, accuracy, precision, and recall of the </a:t>
            </a:r>
            <a:r>
              <a:rPr lang="en-GB" sz="1300" b="0" dirty="0" err="1">
                <a:latin typeface="Lato"/>
                <a:ea typeface="Lato"/>
                <a:cs typeface="Lato"/>
                <a:sym typeface="Lato"/>
              </a:rPr>
              <a:t>pretrained</a:t>
            </a:r>
            <a:r>
              <a:rPr lang="en-GB" sz="1300" b="0" dirty="0">
                <a:latin typeface="Lato"/>
                <a:ea typeface="Lato"/>
                <a:cs typeface="Lato"/>
                <a:sym typeface="Lato"/>
              </a:rPr>
              <a:t> model will be returned. </a:t>
            </a:r>
            <a:r>
              <a:rPr lang="en-GB" sz="1300" b="0" dirty="0">
                <a:latin typeface="Lato"/>
                <a:ea typeface="Lato"/>
                <a:cs typeface="Lato"/>
                <a:sym typeface="Lato"/>
              </a:rPr>
              <a:t>The stages of the CNN algorithm will be followed in the testing model</a:t>
            </a:r>
            <a:r>
              <a:rPr lang="en-GB" sz="1300" b="0" dirty="0" smtClean="0">
                <a:latin typeface="Lato"/>
                <a:ea typeface="Lato"/>
                <a:cs typeface="Lato"/>
                <a:sym typeface="Lato"/>
              </a:rPr>
              <a:t>.</a:t>
            </a:r>
            <a:br>
              <a:rPr lang="en-GB" sz="1300" b="0" dirty="0" smtClean="0">
                <a:latin typeface="Lato"/>
                <a:ea typeface="Lato"/>
                <a:cs typeface="Lato"/>
                <a:sym typeface="Lato"/>
              </a:rPr>
            </a:br>
            <a:r>
              <a:rPr lang="en-GB" sz="1300" b="0" dirty="0" smtClean="0">
                <a:latin typeface="Lato"/>
                <a:ea typeface="Lato"/>
                <a:cs typeface="Lato"/>
                <a:sym typeface="Lato"/>
              </a:rPr>
              <a:t> </a:t>
            </a:r>
            <a:r>
              <a:rPr lang="en-GB" sz="1300" b="0" dirty="0">
                <a:latin typeface="Lato"/>
                <a:ea typeface="Lato"/>
                <a:cs typeface="Lato"/>
                <a:sym typeface="Lato"/>
              </a:rPr>
              <a:t>Step i: Load the pre-trained model, weights, and metadata. </a:t>
            </a:r>
            <a:r>
              <a:rPr lang="en-GB" sz="1300" b="0" dirty="0" smtClean="0">
                <a:latin typeface="Lato"/>
                <a:ea typeface="Lato"/>
                <a:cs typeface="Lato"/>
                <a:sym typeface="Lato"/>
              </a:rPr>
              <a:t/>
            </a:r>
            <a:br>
              <a:rPr lang="en-GB" sz="1300" b="0" dirty="0" smtClean="0">
                <a:latin typeface="Lato"/>
                <a:ea typeface="Lato"/>
                <a:cs typeface="Lato"/>
                <a:sym typeface="Lato"/>
              </a:rPr>
            </a:br>
            <a:r>
              <a:rPr lang="en-GB" sz="1300" b="0" dirty="0" smtClean="0">
                <a:latin typeface="Lato"/>
                <a:ea typeface="Lato"/>
                <a:cs typeface="Lato"/>
                <a:sym typeface="Lato"/>
              </a:rPr>
              <a:t>Step </a:t>
            </a:r>
            <a:r>
              <a:rPr lang="en-GB" sz="1300" b="0" dirty="0">
                <a:latin typeface="Lato"/>
                <a:ea typeface="Lato"/>
                <a:cs typeface="Lato"/>
                <a:sym typeface="Lato"/>
              </a:rPr>
              <a:t>ii: Write a function to deal with the classification </a:t>
            </a:r>
            <a:r>
              <a:rPr lang="en-GB" sz="1300" b="0" dirty="0" smtClean="0">
                <a:latin typeface="Lato"/>
                <a:ea typeface="Lato"/>
                <a:cs typeface="Lato"/>
                <a:sym typeface="Lato"/>
              </a:rPr>
              <a:t>outcomes</a:t>
            </a:r>
            <a:endParaRPr lang="en-GB" sz="1300" b="0" dirty="0">
              <a:latin typeface="Lato"/>
              <a:ea typeface="Lato"/>
              <a:cs typeface="Lato"/>
              <a:sym typeface="Lato"/>
            </a:endParaRPr>
          </a:p>
        </p:txBody>
      </p:sp>
      <p:sp>
        <p:nvSpPr>
          <p:cNvPr id="142" name="Google Shape;142;p10"/>
          <p:cNvSpPr txBox="1"/>
          <p:nvPr/>
        </p:nvSpPr>
        <p:spPr>
          <a:xfrm>
            <a:off x="0" y="536225"/>
            <a:ext cx="7688700" cy="53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600"/>
              <a:buFont typeface="Raleway"/>
              <a:buNone/>
            </a:pPr>
            <a:r>
              <a:rPr lang="en" sz="2000" b="1" i="0" u="none" strike="noStrike" cap="none">
                <a:solidFill>
                  <a:schemeClr val="dk2"/>
                </a:solidFill>
                <a:latin typeface="Raleway"/>
                <a:ea typeface="Raleway"/>
                <a:cs typeface="Raleway"/>
                <a:sym typeface="Raleway"/>
              </a:rPr>
              <a:t>METHODOLOGY</a:t>
            </a:r>
            <a:endParaRPr sz="11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727650" y="1440055"/>
            <a:ext cx="7688700" cy="3281700"/>
          </a:xfrm>
          <a:prstGeom prst="rect">
            <a:avLst/>
          </a:prstGeom>
          <a:noFill/>
          <a:ln>
            <a:noFill/>
          </a:ln>
        </p:spPr>
        <p:txBody>
          <a:bodyPr spcFirstLastPara="1" wrap="square" lIns="91425" tIns="91425" rIns="91425" bIns="91425" anchor="t" anchorCtr="0">
            <a:noAutofit/>
          </a:bodyPr>
          <a:lstStyle/>
          <a:p>
            <a:r>
              <a:rPr lang="en-GB" sz="1300" b="0" dirty="0" smtClean="0">
                <a:latin typeface="Lato"/>
                <a:ea typeface="Lato"/>
                <a:cs typeface="Lato"/>
                <a:sym typeface="Lato"/>
              </a:rPr>
              <a:t> </a:t>
            </a:r>
            <a:r>
              <a:rPr lang="en-GB" sz="1300" b="0" dirty="0">
                <a:latin typeface="Lato"/>
                <a:ea typeface="Lato"/>
                <a:cs typeface="Lato"/>
                <a:sym typeface="Lato"/>
              </a:rPr>
              <a:t>Step 6: A single image prediction will be performed in the output model. The output model will perform the steps of the CNN algorithm</a:t>
            </a:r>
            <a:r>
              <a:rPr lang="en-GB" sz="1300" b="0" dirty="0" smtClean="0">
                <a:latin typeface="Lato"/>
                <a:ea typeface="Lato"/>
                <a:cs typeface="Lato"/>
                <a:sym typeface="Lato"/>
              </a:rPr>
              <a:t>.</a:t>
            </a:r>
            <a:br>
              <a:rPr lang="en-GB" sz="1300" b="0" dirty="0" smtClean="0">
                <a:latin typeface="Lato"/>
                <a:ea typeface="Lato"/>
                <a:cs typeface="Lato"/>
                <a:sym typeface="Lato"/>
              </a:rPr>
            </a:br>
            <a:r>
              <a:rPr lang="en-GB" sz="1300" b="0" dirty="0" smtClean="0">
                <a:latin typeface="Lato"/>
                <a:ea typeface="Lato"/>
                <a:cs typeface="Lato"/>
                <a:sym typeface="Lato"/>
              </a:rPr>
              <a:t> </a:t>
            </a:r>
            <a:r>
              <a:rPr lang="en-GB" sz="1300" b="0" dirty="0">
                <a:latin typeface="Lato"/>
                <a:ea typeface="Lato"/>
                <a:cs typeface="Lato"/>
                <a:sym typeface="Lato"/>
              </a:rPr>
              <a:t>Step i: Load </a:t>
            </a:r>
            <a:r>
              <a:rPr lang="en-GB" sz="1300" b="0" dirty="0">
                <a:latin typeface="Lato"/>
                <a:ea typeface="Lato"/>
                <a:cs typeface="Lato"/>
              </a:rPr>
              <a:t>the pre-trained model, weights, and metadata. </a:t>
            </a:r>
            <a:r>
              <a:rPr lang="en-GB" sz="1300" b="0" dirty="0" smtClean="0">
                <a:latin typeface="Lato"/>
                <a:ea typeface="Lato"/>
                <a:cs typeface="Lato"/>
              </a:rPr>
              <a:t/>
            </a:r>
            <a:br>
              <a:rPr lang="en-GB" sz="1300" b="0" dirty="0" smtClean="0">
                <a:latin typeface="Lato"/>
                <a:ea typeface="Lato"/>
                <a:cs typeface="Lato"/>
              </a:rPr>
            </a:br>
            <a:r>
              <a:rPr lang="en-GB" sz="1300" b="0" dirty="0" smtClean="0">
                <a:latin typeface="Lato"/>
                <a:ea typeface="Lato"/>
                <a:cs typeface="Lato"/>
              </a:rPr>
              <a:t>Step </a:t>
            </a:r>
            <a:r>
              <a:rPr lang="en-GB" sz="1300" b="0" dirty="0">
                <a:latin typeface="Lato"/>
                <a:ea typeface="Lato"/>
                <a:cs typeface="Lato"/>
              </a:rPr>
              <a:t>ii: Write a function to deal with the classification outcomes.</a:t>
            </a:r>
            <a:endParaRPr lang="en-GB" sz="1300" b="0" dirty="0">
              <a:latin typeface="Lato"/>
              <a:ea typeface="Lato"/>
              <a:cs typeface="Lato"/>
              <a:sym typeface="Lato"/>
            </a:endParaRPr>
          </a:p>
        </p:txBody>
      </p:sp>
      <p:sp>
        <p:nvSpPr>
          <p:cNvPr id="142" name="Google Shape;142;p10"/>
          <p:cNvSpPr txBox="1"/>
          <p:nvPr/>
        </p:nvSpPr>
        <p:spPr>
          <a:xfrm>
            <a:off x="0" y="536225"/>
            <a:ext cx="7688700" cy="53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600"/>
              <a:buFont typeface="Raleway"/>
              <a:buNone/>
            </a:pPr>
            <a:r>
              <a:rPr lang="en" sz="2000" b="1" i="0" u="none" strike="noStrike" cap="none">
                <a:solidFill>
                  <a:schemeClr val="dk2"/>
                </a:solidFill>
                <a:latin typeface="Raleway"/>
                <a:ea typeface="Raleway"/>
                <a:cs typeface="Raleway"/>
                <a:sym typeface="Raleway"/>
              </a:rPr>
              <a:t>METHODOLOGY</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7083840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1"/>
          <p:cNvSpPr txBox="1">
            <a:spLocks noGrp="1"/>
          </p:cNvSpPr>
          <p:nvPr>
            <p:ph type="title"/>
          </p:nvPr>
        </p:nvSpPr>
        <p:spPr>
          <a:xfrm>
            <a:off x="0" y="0"/>
            <a:ext cx="2877600" cy="34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2000" dirty="0"/>
              <a:t>    FLOWCHART</a:t>
            </a:r>
            <a:endParaRPr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2"/>
          <p:cNvSpPr txBox="1">
            <a:spLocks noGrp="1"/>
          </p:cNvSpPr>
          <p:nvPr>
            <p:ph type="title"/>
          </p:nvPr>
        </p:nvSpPr>
        <p:spPr>
          <a:xfrm>
            <a:off x="213409" y="545100"/>
            <a:ext cx="8201700" cy="545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2000"/>
              <a:t>Hardware/Software</a:t>
            </a:r>
            <a:endParaRPr sz="2000" dirty="0"/>
          </a:p>
        </p:txBody>
      </p:sp>
      <p:sp>
        <p:nvSpPr>
          <p:cNvPr id="164" name="Google Shape;164;p12"/>
          <p:cNvSpPr txBox="1">
            <a:spLocks noGrp="1"/>
          </p:cNvSpPr>
          <p:nvPr>
            <p:ph type="body" idx="1"/>
          </p:nvPr>
        </p:nvSpPr>
        <p:spPr>
          <a:xfrm>
            <a:off x="0" y="1407704"/>
            <a:ext cx="8936182" cy="36339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300"/>
              <a:buNone/>
            </a:pPr>
            <a:r>
              <a:rPr lang="en" sz="1400" b="1" dirty="0">
                <a:solidFill>
                  <a:schemeClr val="dk2"/>
                </a:solidFill>
              </a:rPr>
              <a:t>           </a:t>
            </a:r>
            <a:r>
              <a:rPr lang="en" sz="1500" b="1" dirty="0">
                <a:solidFill>
                  <a:schemeClr val="dk2"/>
                </a:solidFill>
              </a:rPr>
              <a:t>Software :</a:t>
            </a:r>
            <a:endParaRPr sz="1500" b="1" dirty="0">
              <a:solidFill>
                <a:schemeClr val="dk2"/>
              </a:solidFill>
            </a:endParaRPr>
          </a:p>
          <a:p>
            <a:pPr marL="914400" lvl="1" indent="-323850" algn="just" rtl="0">
              <a:lnSpc>
                <a:spcPct val="100000"/>
              </a:lnSpc>
              <a:spcBef>
                <a:spcPts val="1600"/>
              </a:spcBef>
              <a:spcAft>
                <a:spcPts val="0"/>
              </a:spcAft>
              <a:buClr>
                <a:schemeClr val="dk2"/>
              </a:buClr>
              <a:buSzPts val="1500"/>
              <a:buChar char="➢"/>
            </a:pPr>
            <a:r>
              <a:rPr lang="en" sz="1300" dirty="0">
                <a:solidFill>
                  <a:schemeClr val="dk2"/>
                </a:solidFill>
              </a:rPr>
              <a:t>Python </a:t>
            </a:r>
            <a:endParaRPr dirty="0"/>
          </a:p>
          <a:p>
            <a:pPr marL="914400" lvl="1" indent="-323850" algn="just" rtl="0">
              <a:lnSpc>
                <a:spcPct val="100000"/>
              </a:lnSpc>
              <a:spcBef>
                <a:spcPts val="1600"/>
              </a:spcBef>
              <a:spcAft>
                <a:spcPts val="0"/>
              </a:spcAft>
              <a:buClr>
                <a:schemeClr val="dk2"/>
              </a:buClr>
              <a:buSzPts val="1500"/>
              <a:buChar char="➢"/>
            </a:pPr>
            <a:r>
              <a:rPr lang="en" sz="1300" dirty="0">
                <a:solidFill>
                  <a:schemeClr val="dk2"/>
                </a:solidFill>
              </a:rPr>
              <a:t>OpenCv</a:t>
            </a:r>
            <a:endParaRPr dirty="0"/>
          </a:p>
          <a:p>
            <a:pPr marL="914400" lvl="1" indent="-323850" algn="just" rtl="0">
              <a:lnSpc>
                <a:spcPct val="100000"/>
              </a:lnSpc>
              <a:spcBef>
                <a:spcPts val="1600"/>
              </a:spcBef>
              <a:spcAft>
                <a:spcPts val="0"/>
              </a:spcAft>
              <a:buClr>
                <a:schemeClr val="dk2"/>
              </a:buClr>
              <a:buSzPts val="1500"/>
              <a:buChar char="➢"/>
            </a:pPr>
            <a:r>
              <a:rPr lang="en" sz="1300" dirty="0">
                <a:solidFill>
                  <a:schemeClr val="dk2"/>
                </a:solidFill>
              </a:rPr>
              <a:t>Pillow library which is the python image library that adds image processing capabilities to python interpreter,numpy library for numerical operations which uses matlab style syntax. </a:t>
            </a:r>
            <a:endParaRPr dirty="0"/>
          </a:p>
          <a:p>
            <a:pPr marL="914400" lvl="1" indent="-323850" algn="just" rtl="0">
              <a:lnSpc>
                <a:spcPct val="100000"/>
              </a:lnSpc>
              <a:spcBef>
                <a:spcPts val="1600"/>
              </a:spcBef>
              <a:spcAft>
                <a:spcPts val="0"/>
              </a:spcAft>
              <a:buClr>
                <a:schemeClr val="dk2"/>
              </a:buClr>
              <a:buSzPts val="1500"/>
              <a:buChar char="➢"/>
            </a:pPr>
            <a:r>
              <a:rPr lang="en" sz="1300" dirty="0">
                <a:solidFill>
                  <a:schemeClr val="dk2"/>
                </a:solidFill>
              </a:rPr>
              <a:t>The tensorflow model can be used to detect if the MRI image contains tumor or not and imutils function for basic image processing functions.</a:t>
            </a:r>
            <a:endParaRPr sz="1300" dirty="0">
              <a:solidFill>
                <a:schemeClr val="dk2"/>
              </a:solidFill>
            </a:endParaRPr>
          </a:p>
          <a:p>
            <a:pPr marL="457200" lvl="0" indent="0" algn="just" rtl="0">
              <a:lnSpc>
                <a:spcPct val="100000"/>
              </a:lnSpc>
              <a:spcBef>
                <a:spcPts val="1600"/>
              </a:spcBef>
              <a:spcAft>
                <a:spcPts val="0"/>
              </a:spcAft>
              <a:buSzPts val="1300"/>
              <a:buNone/>
            </a:pPr>
            <a:r>
              <a:rPr lang="en" sz="1500" b="1" dirty="0">
                <a:solidFill>
                  <a:schemeClr val="dk2"/>
                </a:solidFill>
              </a:rPr>
              <a:t>Hardware :</a:t>
            </a:r>
            <a:endParaRPr sz="1500" b="1" dirty="0">
              <a:solidFill>
                <a:schemeClr val="dk2"/>
              </a:solidFill>
            </a:endParaRPr>
          </a:p>
          <a:p>
            <a:pPr marL="914400" lvl="1" indent="-323850" algn="just" rtl="0">
              <a:lnSpc>
                <a:spcPct val="150000"/>
              </a:lnSpc>
              <a:spcBef>
                <a:spcPts val="1600"/>
              </a:spcBef>
              <a:spcAft>
                <a:spcPts val="0"/>
              </a:spcAft>
              <a:buClr>
                <a:schemeClr val="dk2"/>
              </a:buClr>
              <a:buSzPts val="1500"/>
              <a:buFont typeface="Noto Sans Symbols"/>
              <a:buChar char="⮚"/>
            </a:pPr>
            <a:r>
              <a:rPr lang="en" sz="1300" dirty="0">
                <a:solidFill>
                  <a:schemeClr val="dk2"/>
                </a:solidFill>
              </a:rPr>
              <a:t>i3 processor </a:t>
            </a:r>
            <a:r>
              <a:rPr lang="en" sz="1300" dirty="0" smtClean="0">
                <a:solidFill>
                  <a:schemeClr val="dk2"/>
                </a:solidFill>
              </a:rPr>
              <a:t>and above. </a:t>
            </a:r>
            <a:endParaRPr sz="1300" dirty="0" smtClean="0">
              <a:solidFill>
                <a:schemeClr val="dk2"/>
              </a:solidFill>
            </a:endParaRPr>
          </a:p>
          <a:p>
            <a:pPr marL="914400" lvl="1" indent="-323850" algn="just" rtl="0">
              <a:lnSpc>
                <a:spcPct val="150000"/>
              </a:lnSpc>
              <a:spcBef>
                <a:spcPts val="0"/>
              </a:spcBef>
              <a:spcAft>
                <a:spcPts val="0"/>
              </a:spcAft>
              <a:buClr>
                <a:schemeClr val="dk2"/>
              </a:buClr>
              <a:buSzPts val="1500"/>
              <a:buFont typeface="Noto Sans Symbols"/>
              <a:buChar char="⮚"/>
            </a:pPr>
            <a:r>
              <a:rPr lang="en" sz="1300" dirty="0" smtClean="0">
                <a:solidFill>
                  <a:schemeClr val="dk2"/>
                </a:solidFill>
              </a:rPr>
              <a:t>Operating system : Windows 10</a:t>
            </a:r>
            <a:endParaRPr sz="1300" dirty="0">
              <a:solidFill>
                <a:schemeClr val="dk2"/>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9"/>
          <p:cNvSpPr txBox="1">
            <a:spLocks noGrp="1"/>
          </p:cNvSpPr>
          <p:nvPr>
            <p:ph type="title"/>
          </p:nvPr>
        </p:nvSpPr>
        <p:spPr>
          <a:xfrm>
            <a:off x="0" y="617051"/>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2000"/>
              <a:t> WORK DONE</a:t>
            </a:r>
            <a:endParaRPr sz="2000" dirty="0"/>
          </a:p>
        </p:txBody>
      </p:sp>
      <p:sp>
        <p:nvSpPr>
          <p:cNvPr id="192" name="Google Shape;192;p39"/>
          <p:cNvSpPr txBox="1"/>
          <p:nvPr/>
        </p:nvSpPr>
        <p:spPr>
          <a:xfrm>
            <a:off x="4800088" y="1542189"/>
            <a:ext cx="4225925" cy="3093124"/>
          </a:xfrm>
          <a:prstGeom prst="rect">
            <a:avLst/>
          </a:prstGeom>
          <a:solidFill>
            <a:srgbClr val="FFFFFF"/>
          </a:solidFill>
          <a:ln w="9525" cap="flat" cmpd="sng">
            <a:solidFill>
              <a:srgbClr val="FFF2CC"/>
            </a:solidFill>
            <a:prstDash val="solid"/>
            <a:round/>
            <a:headEnd type="none" w="sm" len="sm"/>
            <a:tailEnd type="none" w="sm" len="sm"/>
          </a:ln>
        </p:spPr>
        <p:txBody>
          <a:bodyPr spcFirstLastPara="1" wrap="square" lIns="91425" tIns="91425" rIns="91425" bIns="91425" anchor="t" anchorCtr="0">
            <a:spAutoFit/>
          </a:bodyPr>
          <a:lstStyle/>
          <a:p>
            <a:pPr marL="457200" lvl="0" indent="-317500">
              <a:lnSpc>
                <a:spcPct val="150000"/>
              </a:lnSpc>
              <a:buSzPts val="1400"/>
              <a:buChar char="➢"/>
            </a:pPr>
            <a:r>
              <a:rPr lang="en-IN" dirty="0"/>
              <a:t>Accuracy = 𝑇𝑟𝑢𝑒𝑃𝑜𝑠𝑖𝑡𝑖𝑣𝑒+𝑇𝑟𝑢𝑒𝑁𝑒𝑔𝑎𝑡𝑖𝑣𝑒 (𝑇𝑟𝑢𝑒𝑃𝑜𝑠𝑖𝑡𝑖𝑣𝑒+𝐹𝑎𝑙𝑠𝑒𝑃𝑜𝑠𝑖𝑡𝑖𝑣𝑒)+(𝑇𝑟𝑢𝑒𝑁𝑒𝑔𝑎𝑡𝑖𝑣𝑒+𝐹𝑎𝑙𝑠𝑒𝑁𝑒𝑔𝑎𝑡𝑖𝑣𝑒) </a:t>
            </a:r>
            <a:endParaRPr lang="en-IN" dirty="0" smtClean="0"/>
          </a:p>
          <a:p>
            <a:pPr marL="457200" lvl="0" indent="-317500">
              <a:lnSpc>
                <a:spcPct val="150000"/>
              </a:lnSpc>
              <a:buSzPts val="1400"/>
              <a:buChar char="➢"/>
            </a:pPr>
            <a:r>
              <a:rPr lang="en-IN" dirty="0" smtClean="0"/>
              <a:t>[1] </a:t>
            </a:r>
            <a:r>
              <a:rPr lang="en-IN" dirty="0"/>
              <a:t>Precision = 𝑇𝑟𝑢𝑒𝑃𝑜𝑠𝑖𝑡𝑖𝑣𝑒 (𝑇𝑟𝑢𝑒𝑃𝑜𝑠𝑖𝑡𝑖𝑣𝑒+𝐹𝑎𝑙𝑠𝑒𝑃𝑜𝑠𝑖𝑡𝑖𝑣𝑒</a:t>
            </a:r>
            <a:r>
              <a:rPr lang="en-IN" dirty="0" smtClean="0"/>
              <a:t>)</a:t>
            </a:r>
          </a:p>
          <a:p>
            <a:pPr marL="457200" lvl="0" indent="-317500">
              <a:lnSpc>
                <a:spcPct val="150000"/>
              </a:lnSpc>
              <a:buSzPts val="1400"/>
              <a:buChar char="➢"/>
            </a:pPr>
            <a:r>
              <a:rPr lang="en-IN" dirty="0" smtClean="0"/>
              <a:t> </a:t>
            </a:r>
            <a:r>
              <a:rPr lang="en-IN" dirty="0"/>
              <a:t>(2) Recall = 𝑇𝑟𝑢𝑒𝑃𝑜𝑠𝑖𝑡𝑖𝑣𝑒 (𝑇𝑟𝑢𝑒𝑃𝑜𝑠𝑖𝑡𝑖𝑣𝑒+𝐹𝑎𝑙𝑠𝑒𝑁𝑒𝑔𝑎𝑡𝑖𝑣𝑒) </a:t>
            </a:r>
            <a:endParaRPr lang="en-IN" dirty="0" smtClean="0"/>
          </a:p>
          <a:p>
            <a:pPr marL="457200" lvl="0" indent="-317500">
              <a:lnSpc>
                <a:spcPct val="150000"/>
              </a:lnSpc>
              <a:buSzPts val="1400"/>
              <a:buChar char="➢"/>
            </a:pPr>
            <a:r>
              <a:rPr lang="en-IN" dirty="0" smtClean="0"/>
              <a:t>(</a:t>
            </a:r>
            <a:r>
              <a:rPr lang="en-IN" dirty="0"/>
              <a:t>3) F1 Score = 2* 𝑃𝑟𝑒𝑐𝑖𝑠𝑖𝑜𝑛∗𝑅𝑒𝑐𝑎𝑙𝑙 (𝑃𝑟𝑒𝑐𝑖𝑠𝑖𝑜𝑛+𝑅𝑒𝑐𝑎𝑙𝑙)</a:t>
            </a:r>
            <a:endParaRPr dirty="0">
              <a:highlight>
                <a:srgbClr val="BFBFBF"/>
              </a:highlight>
              <a:latin typeface="Lato" panose="020F0502020204030203" pitchFamily="34" charset="0"/>
            </a:endParaRPr>
          </a:p>
        </p:txBody>
      </p:sp>
      <p:pic>
        <p:nvPicPr>
          <p:cNvPr id="3074" name="Picture 2" descr="https://miro.medium.com/max/500/0*J95GZ3QIp7nGh3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543" y="1152251"/>
            <a:ext cx="4762500" cy="34511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5"/>
          <p:cNvSpPr txBox="1">
            <a:spLocks noGrp="1"/>
          </p:cNvSpPr>
          <p:nvPr>
            <p:ph type="title"/>
          </p:nvPr>
        </p:nvSpPr>
        <p:spPr>
          <a:xfrm>
            <a:off x="91475" y="536225"/>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2000" dirty="0"/>
              <a:t>STEP 1: INPUT </a:t>
            </a:r>
            <a:r>
              <a:rPr lang="en" sz="2000" dirty="0" smtClean="0"/>
              <a:t>IMAGE</a:t>
            </a:r>
            <a:endParaRPr sz="2000" dirty="0"/>
          </a:p>
        </p:txBody>
      </p:sp>
      <p:sp>
        <p:nvSpPr>
          <p:cNvPr id="198" name="Google Shape;198;p15"/>
          <p:cNvSpPr/>
          <p:nvPr/>
        </p:nvSpPr>
        <p:spPr>
          <a:xfrm>
            <a:off x="4145117" y="4742503"/>
            <a:ext cx="106311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DATA SET</a:t>
            </a:r>
            <a:endParaRPr sz="1400" b="0" i="0" u="none" strike="noStrike" cap="none" dirty="0">
              <a:solidFill>
                <a:srgbClr val="000000"/>
              </a:solidFill>
              <a:latin typeface="Arial"/>
              <a:ea typeface="Arial"/>
              <a:cs typeface="Arial"/>
              <a:sym typeface="Aria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262" y="1403640"/>
            <a:ext cx="6344535" cy="318179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6"/>
          <p:cNvSpPr txBox="1">
            <a:spLocks noGrp="1"/>
          </p:cNvSpPr>
          <p:nvPr>
            <p:ph type="title"/>
          </p:nvPr>
        </p:nvSpPr>
        <p:spPr>
          <a:xfrm>
            <a:off x="20025" y="527423"/>
            <a:ext cx="8314241" cy="562500"/>
          </a:xfrm>
          <a:prstGeom prst="rect">
            <a:avLst/>
          </a:prstGeom>
          <a:noFill/>
          <a:ln>
            <a:noFill/>
          </a:ln>
        </p:spPr>
        <p:txBody>
          <a:bodyPr spcFirstLastPara="1" wrap="square" lIns="91425" tIns="91425" rIns="91425" bIns="91425" anchor="t" anchorCtr="0">
            <a:noAutofit/>
          </a:bodyPr>
          <a:lstStyle/>
          <a:p>
            <a:r>
              <a:rPr lang="en" sz="2000" dirty="0"/>
              <a:t>STEP 2: THRESHOLDING</a:t>
            </a:r>
            <a:endParaRPr sz="2000" dirty="0"/>
          </a:p>
        </p:txBody>
      </p:sp>
      <p:sp>
        <p:nvSpPr>
          <p:cNvPr id="205" name="Google Shape;205;p16"/>
          <p:cNvSpPr/>
          <p:nvPr/>
        </p:nvSpPr>
        <p:spPr>
          <a:xfrm>
            <a:off x="2247482" y="3939776"/>
            <a:ext cx="1157689" cy="2923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endParaRPr sz="1400" b="0" i="0" u="none" strike="noStrike" cap="none" dirty="0">
              <a:solidFill>
                <a:srgbClr val="000000"/>
              </a:solidFill>
              <a:latin typeface="Arial"/>
              <a:ea typeface="Arial"/>
              <a:cs typeface="Arial"/>
              <a:sym typeface="Arial"/>
            </a:endParaRPr>
          </a:p>
        </p:txBody>
      </p:sp>
      <p:sp>
        <p:nvSpPr>
          <p:cNvPr id="206" name="Google Shape;206;p16"/>
          <p:cNvSpPr/>
          <p:nvPr/>
        </p:nvSpPr>
        <p:spPr>
          <a:xfrm>
            <a:off x="5096097" y="3932081"/>
            <a:ext cx="163057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274" y="1371074"/>
            <a:ext cx="5753903" cy="377242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3"/>
          <p:cNvSpPr txBox="1">
            <a:spLocks noGrp="1"/>
          </p:cNvSpPr>
          <p:nvPr>
            <p:ph type="title"/>
          </p:nvPr>
        </p:nvSpPr>
        <p:spPr>
          <a:xfrm>
            <a:off x="87505" y="565318"/>
            <a:ext cx="7701300" cy="53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INDEX</a:t>
            </a:r>
            <a:endParaRPr dirty="0"/>
          </a:p>
        </p:txBody>
      </p:sp>
      <p:sp>
        <p:nvSpPr>
          <p:cNvPr id="85" name="Google Shape;85;p3"/>
          <p:cNvSpPr txBox="1">
            <a:spLocks noGrp="1"/>
          </p:cNvSpPr>
          <p:nvPr>
            <p:ph type="body" idx="1"/>
          </p:nvPr>
        </p:nvSpPr>
        <p:spPr>
          <a:xfrm>
            <a:off x="509009" y="1218264"/>
            <a:ext cx="2888818" cy="3925236"/>
          </a:xfrm>
          <a:prstGeom prst="rect">
            <a:avLst/>
          </a:prstGeom>
          <a:noFill/>
          <a:ln>
            <a:noFill/>
          </a:ln>
        </p:spPr>
        <p:txBody>
          <a:bodyPr spcFirstLastPara="1" wrap="square" lIns="91425" tIns="91425" rIns="91425" bIns="91425" anchor="t" anchorCtr="0">
            <a:noAutofit/>
          </a:bodyPr>
          <a:lstStyle/>
          <a:p>
            <a:pPr marL="365760" lvl="0" indent="-323850" algn="just" rtl="0">
              <a:lnSpc>
                <a:spcPct val="100000"/>
              </a:lnSpc>
              <a:spcBef>
                <a:spcPts val="600"/>
              </a:spcBef>
              <a:spcAft>
                <a:spcPts val="0"/>
              </a:spcAft>
              <a:buSzPts val="1500"/>
              <a:buChar char="➢"/>
            </a:pPr>
            <a:r>
              <a:rPr lang="en" sz="1500"/>
              <a:t>Introduction</a:t>
            </a:r>
            <a:endParaRPr dirty="0"/>
          </a:p>
          <a:p>
            <a:pPr marL="365760" lvl="0" indent="-323850" algn="just" rtl="0">
              <a:lnSpc>
                <a:spcPct val="100000"/>
              </a:lnSpc>
              <a:spcBef>
                <a:spcPts val="600"/>
              </a:spcBef>
              <a:spcAft>
                <a:spcPts val="0"/>
              </a:spcAft>
              <a:buSzPts val="1500"/>
              <a:buChar char="➢"/>
            </a:pPr>
            <a:r>
              <a:rPr lang="en" sz="1500"/>
              <a:t>Problem statement</a:t>
            </a:r>
            <a:endParaRPr dirty="0"/>
          </a:p>
          <a:p>
            <a:pPr marL="365760" lvl="0" indent="-323850" algn="just" rtl="0">
              <a:lnSpc>
                <a:spcPct val="100000"/>
              </a:lnSpc>
              <a:spcBef>
                <a:spcPts val="600"/>
              </a:spcBef>
              <a:spcAft>
                <a:spcPts val="0"/>
              </a:spcAft>
              <a:buSzPts val="1500"/>
              <a:buChar char="➢"/>
            </a:pPr>
            <a:r>
              <a:rPr lang="en" sz="1500"/>
              <a:t>Literature survey</a:t>
            </a:r>
            <a:endParaRPr dirty="0"/>
          </a:p>
          <a:p>
            <a:pPr marL="365760" lvl="0" indent="-323850" algn="just" rtl="0">
              <a:lnSpc>
                <a:spcPct val="100000"/>
              </a:lnSpc>
              <a:spcBef>
                <a:spcPts val="600"/>
              </a:spcBef>
              <a:spcAft>
                <a:spcPts val="0"/>
              </a:spcAft>
              <a:buSzPts val="1500"/>
              <a:buChar char="➢"/>
            </a:pPr>
            <a:r>
              <a:rPr lang="en" sz="1500"/>
              <a:t>Objective</a:t>
            </a:r>
            <a:endParaRPr dirty="0"/>
          </a:p>
          <a:p>
            <a:pPr marL="365760" lvl="0" indent="-323850" algn="just" rtl="0">
              <a:lnSpc>
                <a:spcPct val="100000"/>
              </a:lnSpc>
              <a:spcBef>
                <a:spcPts val="600"/>
              </a:spcBef>
              <a:spcAft>
                <a:spcPts val="0"/>
              </a:spcAft>
              <a:buSzPts val="1500"/>
              <a:buChar char="➢"/>
            </a:pPr>
            <a:r>
              <a:rPr lang="en" sz="1500"/>
              <a:t>Block diagram</a:t>
            </a:r>
            <a:endParaRPr dirty="0"/>
          </a:p>
          <a:p>
            <a:pPr marL="365760" lvl="0" indent="-323850" algn="just" rtl="0">
              <a:lnSpc>
                <a:spcPct val="100000"/>
              </a:lnSpc>
              <a:spcBef>
                <a:spcPts val="600"/>
              </a:spcBef>
              <a:spcAft>
                <a:spcPts val="0"/>
              </a:spcAft>
              <a:buSzPts val="1500"/>
              <a:buChar char="➢"/>
            </a:pPr>
            <a:r>
              <a:rPr lang="en" sz="1500"/>
              <a:t>Flowchart</a:t>
            </a:r>
            <a:endParaRPr dirty="0"/>
          </a:p>
          <a:p>
            <a:pPr marL="365760" lvl="0" indent="-323850" algn="just" rtl="0">
              <a:lnSpc>
                <a:spcPct val="100000"/>
              </a:lnSpc>
              <a:spcBef>
                <a:spcPts val="600"/>
              </a:spcBef>
              <a:spcAft>
                <a:spcPts val="0"/>
              </a:spcAft>
              <a:buSzPts val="1500"/>
              <a:buChar char="➢"/>
            </a:pPr>
            <a:r>
              <a:rPr lang="en" sz="1500"/>
              <a:t>Methodology</a:t>
            </a:r>
            <a:endParaRPr dirty="0"/>
          </a:p>
          <a:p>
            <a:pPr marL="365760" lvl="0" indent="-323850" algn="just" rtl="0">
              <a:lnSpc>
                <a:spcPct val="100000"/>
              </a:lnSpc>
              <a:spcBef>
                <a:spcPts val="600"/>
              </a:spcBef>
              <a:spcAft>
                <a:spcPts val="0"/>
              </a:spcAft>
              <a:buSzPts val="1500"/>
              <a:buChar char="➢"/>
            </a:pPr>
            <a:r>
              <a:rPr lang="en" sz="1500"/>
              <a:t>Hardware/Software</a:t>
            </a:r>
            <a:endParaRPr dirty="0"/>
          </a:p>
          <a:p>
            <a:pPr marL="365760" lvl="0" indent="-323850" algn="just" rtl="0">
              <a:lnSpc>
                <a:spcPct val="100000"/>
              </a:lnSpc>
              <a:spcBef>
                <a:spcPts val="600"/>
              </a:spcBef>
              <a:spcAft>
                <a:spcPts val="0"/>
              </a:spcAft>
              <a:buSzPts val="1500"/>
              <a:buChar char="➢"/>
            </a:pPr>
            <a:r>
              <a:rPr lang="en" sz="1500"/>
              <a:t>Advantages</a:t>
            </a:r>
            <a:endParaRPr dirty="0"/>
          </a:p>
          <a:p>
            <a:pPr marL="365760" lvl="0" indent="-323850" algn="just" rtl="0">
              <a:lnSpc>
                <a:spcPct val="100000"/>
              </a:lnSpc>
              <a:spcBef>
                <a:spcPts val="600"/>
              </a:spcBef>
              <a:spcAft>
                <a:spcPts val="0"/>
              </a:spcAft>
              <a:buSzPts val="1500"/>
              <a:buChar char="➢"/>
            </a:pPr>
            <a:r>
              <a:rPr lang="en" sz="1500"/>
              <a:t>Applications</a:t>
            </a:r>
            <a:endParaRPr dirty="0"/>
          </a:p>
          <a:p>
            <a:pPr marL="365760" lvl="0" indent="-323850" algn="just" rtl="0">
              <a:lnSpc>
                <a:spcPct val="100000"/>
              </a:lnSpc>
              <a:spcBef>
                <a:spcPts val="600"/>
              </a:spcBef>
              <a:spcAft>
                <a:spcPts val="0"/>
              </a:spcAft>
              <a:buSzPts val="1500"/>
              <a:buChar char="➢"/>
            </a:pPr>
            <a:r>
              <a:rPr lang="en" sz="1500"/>
              <a:t>Future scope </a:t>
            </a:r>
            <a:endParaRPr dirty="0"/>
          </a:p>
          <a:p>
            <a:pPr marL="365760" lvl="0" indent="-323850" algn="just" rtl="0">
              <a:lnSpc>
                <a:spcPct val="100000"/>
              </a:lnSpc>
              <a:spcBef>
                <a:spcPts val="600"/>
              </a:spcBef>
              <a:spcAft>
                <a:spcPts val="0"/>
              </a:spcAft>
              <a:buSzPts val="1500"/>
              <a:buChar char="➢"/>
            </a:pPr>
            <a:r>
              <a:rPr lang="en" sz="1500"/>
              <a:t>References</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d14534fa1c_0_1"/>
          <p:cNvSpPr txBox="1">
            <a:spLocks noGrp="1"/>
          </p:cNvSpPr>
          <p:nvPr>
            <p:ph type="title"/>
          </p:nvPr>
        </p:nvSpPr>
        <p:spPr>
          <a:xfrm>
            <a:off x="105995" y="5362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STEP3: SEGMENTATION</a:t>
            </a:r>
            <a:endParaRPr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678" y="1779639"/>
            <a:ext cx="5653548" cy="3008671"/>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0"/>
          <p:cNvSpPr txBox="1">
            <a:spLocks noGrp="1"/>
          </p:cNvSpPr>
          <p:nvPr>
            <p:ph type="title"/>
          </p:nvPr>
        </p:nvSpPr>
        <p:spPr>
          <a:xfrm>
            <a:off x="0" y="446809"/>
            <a:ext cx="4404875"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US" sz="2800" dirty="0"/>
              <a:t>Conclusion</a:t>
            </a:r>
            <a:endParaRPr dirty="0"/>
          </a:p>
        </p:txBody>
      </p:sp>
      <p:sp>
        <p:nvSpPr>
          <p:cNvPr id="231" name="Google Shape;231;p40"/>
          <p:cNvSpPr/>
          <p:nvPr/>
        </p:nvSpPr>
        <p:spPr>
          <a:xfrm>
            <a:off x="0" y="1349730"/>
            <a:ext cx="8956963" cy="1708120"/>
          </a:xfrm>
          <a:prstGeom prst="rect">
            <a:avLst/>
          </a:prstGeom>
          <a:noFill/>
          <a:ln>
            <a:noFill/>
          </a:ln>
        </p:spPr>
        <p:txBody>
          <a:bodyPr spcFirstLastPara="1" wrap="square" lIns="91425" tIns="45700" rIns="91425" bIns="45700" anchor="t" anchorCtr="0">
            <a:spAutoFit/>
          </a:bodyPr>
          <a:lstStyle/>
          <a:p>
            <a:pPr marL="285750" lvl="0" indent="-285750" algn="just">
              <a:lnSpc>
                <a:spcPct val="250000"/>
              </a:lnSpc>
              <a:buSzPts val="1600"/>
              <a:buFont typeface="Noto Sans Symbols"/>
              <a:buChar char="⮚"/>
            </a:pPr>
            <a:r>
              <a:rPr lang="en-GB" dirty="0">
                <a:solidFill>
                  <a:srgbClr val="404040"/>
                </a:solidFill>
                <a:highlight>
                  <a:srgbClr val="FCFCFC"/>
                </a:highlight>
                <a:latin typeface="Lato"/>
                <a:ea typeface="Lato"/>
                <a:cs typeface="Lato"/>
                <a:sym typeface="Lato"/>
              </a:rPr>
              <a:t>With these method researchers are thinking to combine X-Ray methodology for diagnosing and Imaging an accurate result, which will also reduce the work load of doctors too, and will also help to avoid direct contact with the infected patients. </a:t>
            </a:r>
            <a:endParaRPr dirty="0">
              <a:solidFill>
                <a:srgbClr val="404040"/>
              </a:solidFill>
              <a:highlight>
                <a:srgbClr val="FCFCFC"/>
              </a:highlight>
              <a:latin typeface="Lato"/>
              <a:ea typeface="Lato"/>
              <a:cs typeface="Lato"/>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0"/>
          <p:cNvSpPr txBox="1">
            <a:spLocks noGrp="1"/>
          </p:cNvSpPr>
          <p:nvPr>
            <p:ph type="title"/>
          </p:nvPr>
        </p:nvSpPr>
        <p:spPr>
          <a:xfrm>
            <a:off x="0" y="446809"/>
            <a:ext cx="4404875"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2800"/>
              <a:t>ADVANTAGES</a:t>
            </a:r>
            <a:endParaRPr dirty="0"/>
          </a:p>
        </p:txBody>
      </p:sp>
      <p:sp>
        <p:nvSpPr>
          <p:cNvPr id="231" name="Google Shape;231;p40"/>
          <p:cNvSpPr/>
          <p:nvPr/>
        </p:nvSpPr>
        <p:spPr>
          <a:xfrm>
            <a:off x="561109" y="1141912"/>
            <a:ext cx="8395854" cy="3554779"/>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250000"/>
              </a:lnSpc>
              <a:spcBef>
                <a:spcPts val="0"/>
              </a:spcBef>
              <a:spcAft>
                <a:spcPts val="0"/>
              </a:spcAft>
              <a:buClr>
                <a:srgbClr val="000000"/>
              </a:buClr>
              <a:buSzPts val="1600"/>
              <a:buFont typeface="Noto Sans Symbols"/>
              <a:buChar char="⮚"/>
            </a:pPr>
            <a:r>
              <a:rPr lang="en" sz="1800" b="0" i="0" u="none" strike="noStrike" cap="none" dirty="0">
                <a:solidFill>
                  <a:srgbClr val="000000"/>
                </a:solidFill>
                <a:latin typeface="Lato"/>
                <a:ea typeface="Lato"/>
                <a:cs typeface="Lato"/>
                <a:sym typeface="Lato"/>
              </a:rPr>
              <a:t>More accurate than physical aided means of the clinical experts.</a:t>
            </a:r>
            <a:endParaRPr sz="1600" b="0" i="0" u="none" strike="noStrike" cap="none" dirty="0">
              <a:solidFill>
                <a:srgbClr val="000000"/>
              </a:solidFill>
              <a:latin typeface="Arial"/>
              <a:ea typeface="Arial"/>
              <a:cs typeface="Arial"/>
              <a:sym typeface="Arial"/>
            </a:endParaRPr>
          </a:p>
          <a:p>
            <a:pPr marL="285750" marR="0" lvl="0" indent="-285750" algn="just" rtl="0">
              <a:lnSpc>
                <a:spcPct val="250000"/>
              </a:lnSpc>
              <a:spcBef>
                <a:spcPts val="0"/>
              </a:spcBef>
              <a:spcAft>
                <a:spcPts val="0"/>
              </a:spcAft>
              <a:buClr>
                <a:srgbClr val="000000"/>
              </a:buClr>
              <a:buSzPts val="1600"/>
              <a:buFont typeface="Noto Sans Symbols"/>
              <a:buChar char="⮚"/>
            </a:pPr>
            <a:r>
              <a:rPr lang="en" sz="1800" b="0" i="0" u="none" strike="noStrike" cap="none" dirty="0">
                <a:solidFill>
                  <a:srgbClr val="000000"/>
                </a:solidFill>
                <a:latin typeface="Lato"/>
                <a:ea typeface="Lato"/>
                <a:cs typeface="Lato"/>
                <a:sym typeface="Lato"/>
              </a:rPr>
              <a:t>Less time consuming than the radiologists' analysis. </a:t>
            </a:r>
            <a:endParaRPr sz="1600" b="0" i="0" u="none" strike="noStrike" cap="none" dirty="0">
              <a:solidFill>
                <a:srgbClr val="000000"/>
              </a:solidFill>
              <a:latin typeface="Arial"/>
              <a:ea typeface="Arial"/>
              <a:cs typeface="Arial"/>
              <a:sym typeface="Arial"/>
            </a:endParaRPr>
          </a:p>
          <a:p>
            <a:pPr marL="285750" marR="0" lvl="0" indent="-285750" algn="just" rtl="0">
              <a:lnSpc>
                <a:spcPct val="250000"/>
              </a:lnSpc>
              <a:spcBef>
                <a:spcPts val="0"/>
              </a:spcBef>
              <a:spcAft>
                <a:spcPts val="0"/>
              </a:spcAft>
              <a:buClr>
                <a:srgbClr val="000000"/>
              </a:buClr>
              <a:buSzPts val="1600"/>
              <a:buFont typeface="Noto Sans Symbols"/>
              <a:buChar char="⮚"/>
            </a:pPr>
            <a:r>
              <a:rPr lang="en" sz="1800" b="0" i="0" u="none" strike="noStrike" cap="none" dirty="0">
                <a:solidFill>
                  <a:srgbClr val="000000"/>
                </a:solidFill>
                <a:latin typeface="Lato"/>
                <a:ea typeface="Lato"/>
                <a:cs typeface="Lato"/>
                <a:sym typeface="Lato"/>
              </a:rPr>
              <a:t>Reduces the complexity of tedious methodology for detection.</a:t>
            </a:r>
            <a:endParaRPr sz="1600" b="0" i="0" u="none" strike="noStrike" cap="none" dirty="0">
              <a:solidFill>
                <a:srgbClr val="000000"/>
              </a:solidFill>
              <a:latin typeface="Arial"/>
              <a:ea typeface="Arial"/>
              <a:cs typeface="Arial"/>
              <a:sym typeface="Arial"/>
            </a:endParaRPr>
          </a:p>
          <a:p>
            <a:pPr marL="285750" marR="0" lvl="0" indent="-285750" algn="just" rtl="0">
              <a:lnSpc>
                <a:spcPct val="250000"/>
              </a:lnSpc>
              <a:spcBef>
                <a:spcPts val="0"/>
              </a:spcBef>
              <a:spcAft>
                <a:spcPts val="0"/>
              </a:spcAft>
              <a:buClr>
                <a:srgbClr val="000000"/>
              </a:buClr>
              <a:buSzPts val="1600"/>
              <a:buFont typeface="Noto Sans Symbols"/>
              <a:buChar char="⮚"/>
            </a:pPr>
            <a:r>
              <a:rPr lang="en" sz="1800" b="0" i="0" u="none" strike="noStrike" cap="none" dirty="0">
                <a:solidFill>
                  <a:srgbClr val="000000"/>
                </a:solidFill>
                <a:latin typeface="Lato"/>
                <a:ea typeface="Lato"/>
                <a:cs typeface="Lato"/>
                <a:sym typeface="Lato"/>
              </a:rPr>
              <a:t>MRI is chosen over CT scan, hence the exposure of the patient under the radiations is reduced.</a:t>
            </a:r>
            <a:endParaRPr sz="16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0063874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9"/>
          <p:cNvSpPr txBox="1">
            <a:spLocks noGrp="1"/>
          </p:cNvSpPr>
          <p:nvPr>
            <p:ph type="title"/>
          </p:nvPr>
        </p:nvSpPr>
        <p:spPr>
          <a:xfrm>
            <a:off x="0" y="571843"/>
            <a:ext cx="8305500" cy="85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APPLICATION</a:t>
            </a:r>
            <a:endParaRPr dirty="0"/>
          </a:p>
        </p:txBody>
      </p:sp>
      <p:sp>
        <p:nvSpPr>
          <p:cNvPr id="237" name="Google Shape;237;p19"/>
          <p:cNvSpPr txBox="1">
            <a:spLocks noGrp="1"/>
          </p:cNvSpPr>
          <p:nvPr>
            <p:ph type="body" idx="1"/>
          </p:nvPr>
        </p:nvSpPr>
        <p:spPr>
          <a:xfrm>
            <a:off x="225436" y="1424443"/>
            <a:ext cx="8554882" cy="3219600"/>
          </a:xfrm>
          <a:prstGeom prst="rect">
            <a:avLst/>
          </a:prstGeom>
          <a:noFill/>
          <a:ln>
            <a:noFill/>
          </a:ln>
        </p:spPr>
        <p:txBody>
          <a:bodyPr spcFirstLastPara="1" wrap="square" lIns="91425" tIns="91425" rIns="91425" bIns="91425" anchor="t" anchorCtr="0">
            <a:noAutofit/>
          </a:bodyPr>
          <a:lstStyle/>
          <a:p>
            <a:pPr marL="457200" lvl="0" indent="-330200" algn="just" rtl="0">
              <a:lnSpc>
                <a:spcPct val="200000"/>
              </a:lnSpc>
              <a:spcBef>
                <a:spcPts val="1600"/>
              </a:spcBef>
              <a:spcAft>
                <a:spcPts val="0"/>
              </a:spcAft>
              <a:buSzPts val="1600"/>
              <a:buChar char="➢"/>
            </a:pPr>
            <a:r>
              <a:rPr lang="en" sz="2000" dirty="0"/>
              <a:t>Used by Doctors as well as patients for better understanding and analyzing </a:t>
            </a:r>
            <a:r>
              <a:rPr lang="en" sz="2000" dirty="0" smtClean="0"/>
              <a:t>covid patient. </a:t>
            </a:r>
            <a:endParaRPr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0"/>
          <p:cNvSpPr txBox="1">
            <a:spLocks noGrp="1"/>
          </p:cNvSpPr>
          <p:nvPr>
            <p:ph type="title"/>
          </p:nvPr>
        </p:nvSpPr>
        <p:spPr>
          <a:xfrm>
            <a:off x="0" y="536225"/>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dirty="0"/>
              <a:t>FUTURE SCOPE</a:t>
            </a:r>
            <a:endParaRPr dirty="0"/>
          </a:p>
        </p:txBody>
      </p:sp>
      <p:sp>
        <p:nvSpPr>
          <p:cNvPr id="243" name="Google Shape;243;p20"/>
          <p:cNvSpPr txBox="1">
            <a:spLocks noGrp="1"/>
          </p:cNvSpPr>
          <p:nvPr>
            <p:ph type="body" idx="1"/>
          </p:nvPr>
        </p:nvSpPr>
        <p:spPr>
          <a:xfrm>
            <a:off x="313812" y="1160206"/>
            <a:ext cx="8445723" cy="3224758"/>
          </a:xfrm>
          <a:prstGeom prst="rect">
            <a:avLst/>
          </a:prstGeom>
          <a:noFill/>
          <a:ln>
            <a:noFill/>
          </a:ln>
        </p:spPr>
        <p:txBody>
          <a:bodyPr spcFirstLastPara="1" wrap="square" lIns="91425" tIns="91425" rIns="91425" bIns="91425" anchor="t" anchorCtr="0">
            <a:noAutofit/>
          </a:bodyPr>
          <a:lstStyle/>
          <a:p>
            <a:pPr lvl="0" indent="0" algn="just">
              <a:lnSpc>
                <a:spcPct val="200000"/>
              </a:lnSpc>
              <a:spcBef>
                <a:spcPts val="1600"/>
              </a:spcBef>
              <a:buNone/>
            </a:pPr>
            <a:r>
              <a:rPr lang="en-GB" sz="2000" dirty="0" err="1"/>
              <a:t>DeTrac</a:t>
            </a:r>
            <a:r>
              <a:rPr lang="en-GB" sz="2000" dirty="0"/>
              <a:t> deep CNN method which approved for classification of Covid-19 images in comprehensive dataset of chest X-Ray images. </a:t>
            </a:r>
            <a:r>
              <a:rPr lang="en-GB" sz="2000" dirty="0" err="1"/>
              <a:t>DeTrac</a:t>
            </a:r>
            <a:r>
              <a:rPr lang="en-GB" sz="2000" dirty="0"/>
              <a:t> showed effective and robust results for classifying the covid-19 cases and collection of accurate data. In future we can extend it to validating method with larger datasets and can add deep collection of data component to enhance the usability of model.</a:t>
            </a:r>
            <a:endParaRPr sz="2000" dirty="0"/>
          </a:p>
          <a:p>
            <a:pPr marL="457200" lvl="0" indent="0" algn="just" rtl="0">
              <a:lnSpc>
                <a:spcPct val="200000"/>
              </a:lnSpc>
              <a:spcBef>
                <a:spcPts val="1600"/>
              </a:spcBef>
              <a:spcAft>
                <a:spcPts val="1600"/>
              </a:spcAft>
              <a:buSzPts val="1300"/>
              <a:buNone/>
            </a:pPr>
            <a:endParaRPr sz="1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1"/>
          <p:cNvSpPr txBox="1">
            <a:spLocks noGrp="1"/>
          </p:cNvSpPr>
          <p:nvPr>
            <p:ph type="title"/>
          </p:nvPr>
        </p:nvSpPr>
        <p:spPr>
          <a:xfrm>
            <a:off x="118992" y="571500"/>
            <a:ext cx="9025007" cy="5403273"/>
          </a:xfrm>
          <a:prstGeom prst="rect">
            <a:avLst/>
          </a:prstGeom>
          <a:noFill/>
          <a:ln>
            <a:noFill/>
          </a:ln>
        </p:spPr>
        <p:txBody>
          <a:bodyPr spcFirstLastPara="1" wrap="square" lIns="91425" tIns="91425" rIns="91425" bIns="91425" anchor="t" anchorCtr="0">
            <a:noAutofit/>
          </a:bodyPr>
          <a:lstStyle/>
          <a:p>
            <a:pPr lvl="0" algn="just" rtl="0">
              <a:lnSpc>
                <a:spcPct val="100000"/>
              </a:lnSpc>
              <a:spcBef>
                <a:spcPts val="0"/>
              </a:spcBef>
              <a:spcAft>
                <a:spcPts val="0"/>
              </a:spcAft>
              <a:buSzPts val="2600"/>
            </a:pPr>
            <a:r>
              <a:rPr lang="en" dirty="0" smtClean="0">
                <a:sym typeface="Times New Roman"/>
              </a:rPr>
              <a:t>REFERENCES</a:t>
            </a:r>
            <a:endParaRPr dirty="0" smtClean="0">
              <a:sym typeface="Times New Roman"/>
            </a:endParaRPr>
          </a:p>
          <a:p>
            <a:pPr lvl="0" algn="just" rtl="0">
              <a:lnSpc>
                <a:spcPct val="100000"/>
              </a:lnSpc>
              <a:spcBef>
                <a:spcPts val="0"/>
              </a:spcBef>
              <a:spcAft>
                <a:spcPts val="0"/>
              </a:spcAft>
              <a:buSzPts val="2600"/>
            </a:pPr>
            <a:endParaRPr sz="1200" b="0" dirty="0" smtClean="0">
              <a:solidFill>
                <a:srgbClr val="252525"/>
              </a:solidFill>
              <a:latin typeface="Times New Roman"/>
              <a:ea typeface="Times New Roman"/>
              <a:cs typeface="Times New Roman"/>
              <a:sym typeface="Times New Roman"/>
            </a:endParaRPr>
          </a:p>
          <a:p>
            <a:r>
              <a:rPr lang="en-GB" sz="1200" b="0" dirty="0" smtClean="0">
                <a:solidFill>
                  <a:srgbClr val="252525"/>
                </a:solidFill>
                <a:latin typeface="Times New Roman"/>
                <a:ea typeface="Times New Roman"/>
                <a:cs typeface="Times New Roman"/>
              </a:rPr>
              <a:t/>
            </a:r>
            <a:br>
              <a:rPr lang="en-GB" sz="1200" b="0" dirty="0" smtClean="0">
                <a:solidFill>
                  <a:srgbClr val="252525"/>
                </a:solidFill>
                <a:latin typeface="Times New Roman"/>
                <a:ea typeface="Times New Roman"/>
                <a:cs typeface="Times New Roman"/>
              </a:rPr>
            </a:br>
            <a:r>
              <a:rPr lang="en-GB" sz="1200" b="0" dirty="0" smtClean="0">
                <a:solidFill>
                  <a:srgbClr val="252525"/>
                </a:solidFill>
                <a:latin typeface="Times New Roman"/>
                <a:ea typeface="Times New Roman"/>
                <a:cs typeface="Times New Roman"/>
              </a:rPr>
              <a:t>[</a:t>
            </a:r>
            <a:r>
              <a:rPr lang="en-GB" sz="1200" b="0" dirty="0">
                <a:solidFill>
                  <a:srgbClr val="252525"/>
                </a:solidFill>
                <a:latin typeface="Times New Roman"/>
                <a:ea typeface="Times New Roman"/>
                <a:cs typeface="Times New Roman"/>
              </a:rPr>
              <a:t>1] HardikDeshmukh,”image-classification-using-convolutional-neural-network            “,7-Nov-2020,</a:t>
            </a:r>
            <a:r>
              <a:rPr lang="en-GB" sz="1200" b="0" dirty="0">
                <a:solidFill>
                  <a:srgbClr val="252525"/>
                </a:solidFill>
                <a:latin typeface="Times New Roman"/>
                <a:ea typeface="Times New Roman"/>
                <a:cs typeface="Times New Roman"/>
                <a:hlinkClick r:id="rId3"/>
              </a:rPr>
              <a:t>https://towardsdatascience.com/medical-x-ray-%EF%B8%8F-image-classification-using-convolutional-neural-network-9a6d33b1c2a</a:t>
            </a:r>
            <a:r>
              <a:rPr lang="en-GB" sz="1200" b="0" dirty="0">
                <a:solidFill>
                  <a:srgbClr val="252525"/>
                </a:solidFill>
                <a:latin typeface="Times New Roman"/>
                <a:ea typeface="Times New Roman"/>
                <a:cs typeface="Times New Roman"/>
              </a:rPr>
              <a:t>.  </a:t>
            </a:r>
            <a:br>
              <a:rPr lang="en-GB" sz="1200" b="0" dirty="0">
                <a:solidFill>
                  <a:srgbClr val="252525"/>
                </a:solidFill>
                <a:latin typeface="Times New Roman"/>
                <a:ea typeface="Times New Roman"/>
                <a:cs typeface="Times New Roman"/>
              </a:rPr>
            </a:br>
            <a:r>
              <a:rPr lang="en-GB" sz="1200" b="0" dirty="0">
                <a:solidFill>
                  <a:srgbClr val="252525"/>
                </a:solidFill>
                <a:latin typeface="Times New Roman"/>
                <a:ea typeface="Times New Roman"/>
                <a:cs typeface="Times New Roman"/>
              </a:rPr>
              <a:t/>
            </a:r>
            <a:br>
              <a:rPr lang="en-GB" sz="1200" b="0" dirty="0">
                <a:solidFill>
                  <a:srgbClr val="252525"/>
                </a:solidFill>
                <a:latin typeface="Times New Roman"/>
                <a:ea typeface="Times New Roman"/>
                <a:cs typeface="Times New Roman"/>
              </a:rPr>
            </a:br>
            <a:r>
              <a:rPr lang="en-GB" sz="1200" b="0" dirty="0">
                <a:solidFill>
                  <a:srgbClr val="252525"/>
                </a:solidFill>
                <a:latin typeface="Times New Roman"/>
                <a:ea typeface="Times New Roman"/>
                <a:cs typeface="Times New Roman"/>
              </a:rPr>
              <a:t>[2] </a:t>
            </a:r>
            <a:r>
              <a:rPr lang="en-GB" sz="1200" b="0" dirty="0" err="1">
                <a:solidFill>
                  <a:srgbClr val="252525"/>
                </a:solidFill>
                <a:latin typeface="Times New Roman"/>
                <a:ea typeface="Times New Roman"/>
                <a:cs typeface="Times New Roman"/>
              </a:rPr>
              <a:t>Boran</a:t>
            </a:r>
            <a:r>
              <a:rPr lang="en-GB" sz="1200" b="0" dirty="0">
                <a:solidFill>
                  <a:srgbClr val="252525"/>
                </a:solidFill>
                <a:latin typeface="Times New Roman"/>
                <a:ea typeface="Times New Roman"/>
                <a:cs typeface="Times New Roman"/>
              </a:rPr>
              <a:t> </a:t>
            </a:r>
            <a:r>
              <a:rPr lang="en-GB" sz="1200" b="0" dirty="0" err="1">
                <a:solidFill>
                  <a:srgbClr val="252525"/>
                </a:solidFill>
                <a:latin typeface="Times New Roman"/>
                <a:ea typeface="Times New Roman"/>
                <a:cs typeface="Times New Roman"/>
              </a:rPr>
              <a:t>Sekeroglu</a:t>
            </a:r>
            <a:r>
              <a:rPr lang="en-GB" sz="1200" b="0" dirty="0">
                <a:solidFill>
                  <a:srgbClr val="252525"/>
                </a:solidFill>
                <a:latin typeface="Times New Roman"/>
                <a:ea typeface="Times New Roman"/>
                <a:cs typeface="Times New Roman"/>
              </a:rPr>
              <a:t> and </a:t>
            </a:r>
            <a:r>
              <a:rPr lang="en-GB" sz="1200" b="0" dirty="0" err="1">
                <a:solidFill>
                  <a:srgbClr val="252525"/>
                </a:solidFill>
                <a:latin typeface="Times New Roman"/>
                <a:ea typeface="Times New Roman"/>
                <a:cs typeface="Times New Roman"/>
              </a:rPr>
              <a:t>Ilker</a:t>
            </a:r>
            <a:r>
              <a:rPr lang="en-GB" sz="1200" b="0" dirty="0">
                <a:solidFill>
                  <a:srgbClr val="252525"/>
                </a:solidFill>
                <a:latin typeface="Times New Roman"/>
                <a:ea typeface="Times New Roman"/>
                <a:cs typeface="Times New Roman"/>
              </a:rPr>
              <a:t> </a:t>
            </a:r>
            <a:r>
              <a:rPr lang="en-GB" sz="1200" b="0" dirty="0" err="1">
                <a:solidFill>
                  <a:srgbClr val="252525"/>
                </a:solidFill>
                <a:latin typeface="Times New Roman"/>
                <a:ea typeface="Times New Roman"/>
                <a:cs typeface="Times New Roman"/>
              </a:rPr>
              <a:t>Ozsahin</a:t>
            </a:r>
            <a:r>
              <a:rPr lang="en-GB" sz="1200" b="0" dirty="0">
                <a:solidFill>
                  <a:srgbClr val="252525"/>
                </a:solidFill>
                <a:latin typeface="Times New Roman"/>
                <a:ea typeface="Times New Roman"/>
                <a:cs typeface="Times New Roman"/>
              </a:rPr>
              <a:t> , ”Detection of COVID-19 from Chest X-Ray Images Using       Convolutional Neural Networks”,pp.1-13,18-sept-2020, Research Article , https://doi.org/10.1177%2F2472630320958376. </a:t>
            </a:r>
            <a:br>
              <a:rPr lang="en-GB" sz="1200" b="0" dirty="0">
                <a:solidFill>
                  <a:srgbClr val="252525"/>
                </a:solidFill>
                <a:latin typeface="Times New Roman"/>
                <a:ea typeface="Times New Roman"/>
                <a:cs typeface="Times New Roman"/>
              </a:rPr>
            </a:br>
            <a:r>
              <a:rPr lang="en-GB" sz="1200" b="0" dirty="0">
                <a:solidFill>
                  <a:srgbClr val="252525"/>
                </a:solidFill>
                <a:latin typeface="Times New Roman"/>
                <a:ea typeface="Times New Roman"/>
                <a:cs typeface="Times New Roman"/>
              </a:rPr>
              <a:t>      </a:t>
            </a:r>
            <a:br>
              <a:rPr lang="en-GB" sz="1200" b="0" dirty="0">
                <a:solidFill>
                  <a:srgbClr val="252525"/>
                </a:solidFill>
                <a:latin typeface="Times New Roman"/>
                <a:ea typeface="Times New Roman"/>
                <a:cs typeface="Times New Roman"/>
              </a:rPr>
            </a:br>
            <a:r>
              <a:rPr lang="en-GB" sz="1200" b="0" dirty="0" smtClean="0">
                <a:solidFill>
                  <a:srgbClr val="252525"/>
                </a:solidFill>
                <a:latin typeface="Times New Roman"/>
                <a:ea typeface="Times New Roman"/>
                <a:cs typeface="Times New Roman"/>
              </a:rPr>
              <a:t>[3]  </a:t>
            </a:r>
            <a:r>
              <a:rPr lang="en-GB" sz="1200" b="0" dirty="0" err="1">
                <a:solidFill>
                  <a:srgbClr val="252525"/>
                </a:solidFill>
                <a:latin typeface="Times New Roman"/>
                <a:ea typeface="Times New Roman"/>
                <a:cs typeface="Times New Roman"/>
              </a:rPr>
              <a:t>Aboul</a:t>
            </a:r>
            <a:r>
              <a:rPr lang="en-GB" sz="1200" b="0" dirty="0">
                <a:solidFill>
                  <a:srgbClr val="252525"/>
                </a:solidFill>
                <a:latin typeface="Times New Roman"/>
                <a:ea typeface="Times New Roman"/>
                <a:cs typeface="Times New Roman"/>
              </a:rPr>
              <a:t> Ella </a:t>
            </a:r>
            <a:r>
              <a:rPr lang="en-GB" sz="1200" b="0" dirty="0" err="1">
                <a:solidFill>
                  <a:srgbClr val="252525"/>
                </a:solidFill>
                <a:latin typeface="Times New Roman"/>
                <a:ea typeface="Times New Roman"/>
                <a:cs typeface="Times New Roman"/>
              </a:rPr>
              <a:t>Hassanien</a:t>
            </a:r>
            <a:r>
              <a:rPr lang="en-GB" sz="1200" b="0" dirty="0">
                <a:solidFill>
                  <a:srgbClr val="252525"/>
                </a:solidFill>
                <a:latin typeface="Times New Roman"/>
                <a:ea typeface="Times New Roman"/>
                <a:cs typeface="Times New Roman"/>
              </a:rPr>
              <a:t> Sr., </a:t>
            </a:r>
            <a:r>
              <a:rPr lang="en-GB" sz="1200" b="0" dirty="0" err="1">
                <a:solidFill>
                  <a:srgbClr val="252525"/>
                </a:solidFill>
                <a:latin typeface="Times New Roman"/>
                <a:ea typeface="Times New Roman"/>
                <a:cs typeface="Times New Roman"/>
              </a:rPr>
              <a:t>Lamia</a:t>
            </a:r>
            <a:r>
              <a:rPr lang="en-GB" sz="1200" b="0" dirty="0">
                <a:solidFill>
                  <a:srgbClr val="252525"/>
                </a:solidFill>
                <a:latin typeface="Times New Roman"/>
                <a:ea typeface="Times New Roman"/>
                <a:cs typeface="Times New Roman"/>
              </a:rPr>
              <a:t> Nabil </a:t>
            </a:r>
            <a:r>
              <a:rPr lang="en-GB" sz="1200" b="0" dirty="0" err="1">
                <a:solidFill>
                  <a:srgbClr val="252525"/>
                </a:solidFill>
                <a:latin typeface="Times New Roman"/>
                <a:ea typeface="Times New Roman"/>
                <a:cs typeface="Times New Roman"/>
              </a:rPr>
              <a:t>Mahdy</a:t>
            </a:r>
            <a:r>
              <a:rPr lang="en-GB" sz="1200" b="0" dirty="0">
                <a:solidFill>
                  <a:srgbClr val="252525"/>
                </a:solidFill>
                <a:latin typeface="Times New Roman"/>
                <a:ea typeface="Times New Roman"/>
                <a:cs typeface="Times New Roman"/>
              </a:rPr>
              <a:t> Jr., </a:t>
            </a:r>
            <a:r>
              <a:rPr lang="en-GB" sz="1200" b="0" dirty="0" err="1">
                <a:solidFill>
                  <a:srgbClr val="252525"/>
                </a:solidFill>
                <a:latin typeface="Times New Roman"/>
                <a:ea typeface="Times New Roman"/>
                <a:cs typeface="Times New Roman"/>
              </a:rPr>
              <a:t>Kadry</a:t>
            </a:r>
            <a:r>
              <a:rPr lang="en-GB" sz="1200" b="0" dirty="0">
                <a:solidFill>
                  <a:srgbClr val="252525"/>
                </a:solidFill>
                <a:latin typeface="Times New Roman"/>
                <a:ea typeface="Times New Roman"/>
                <a:cs typeface="Times New Roman"/>
              </a:rPr>
              <a:t> Ali </a:t>
            </a:r>
            <a:r>
              <a:rPr lang="en-GB" sz="1200" b="0" dirty="0" err="1">
                <a:solidFill>
                  <a:srgbClr val="252525"/>
                </a:solidFill>
                <a:latin typeface="Times New Roman"/>
                <a:ea typeface="Times New Roman"/>
                <a:cs typeface="Times New Roman"/>
              </a:rPr>
              <a:t>Ezzat</a:t>
            </a:r>
            <a:r>
              <a:rPr lang="en-GB" sz="1200" b="0" dirty="0">
                <a:solidFill>
                  <a:srgbClr val="252525"/>
                </a:solidFill>
                <a:latin typeface="Times New Roman"/>
                <a:ea typeface="Times New Roman"/>
                <a:cs typeface="Times New Roman"/>
              </a:rPr>
              <a:t> Jr., </a:t>
            </a:r>
            <a:r>
              <a:rPr lang="en-GB" sz="1200" b="0" dirty="0" err="1">
                <a:solidFill>
                  <a:srgbClr val="252525"/>
                </a:solidFill>
                <a:latin typeface="Times New Roman"/>
                <a:ea typeface="Times New Roman"/>
                <a:cs typeface="Times New Roman"/>
              </a:rPr>
              <a:t>Haytham</a:t>
            </a:r>
            <a:r>
              <a:rPr lang="en-GB" sz="1200" b="0" dirty="0">
                <a:solidFill>
                  <a:srgbClr val="252525"/>
                </a:solidFill>
                <a:latin typeface="Times New Roman"/>
                <a:ea typeface="Times New Roman"/>
                <a:cs typeface="Times New Roman"/>
              </a:rPr>
              <a:t> H.      </a:t>
            </a:r>
            <a:r>
              <a:rPr lang="en-GB" sz="1200" b="0" dirty="0" err="1">
                <a:solidFill>
                  <a:srgbClr val="252525"/>
                </a:solidFill>
                <a:latin typeface="Times New Roman"/>
                <a:ea typeface="Times New Roman"/>
                <a:cs typeface="Times New Roman"/>
              </a:rPr>
              <a:t>Elmousalami</a:t>
            </a:r>
            <a:r>
              <a:rPr lang="en-GB" sz="1200" b="0" dirty="0">
                <a:solidFill>
                  <a:srgbClr val="252525"/>
                </a:solidFill>
                <a:latin typeface="Times New Roman"/>
                <a:ea typeface="Times New Roman"/>
                <a:cs typeface="Times New Roman"/>
              </a:rPr>
              <a:t> Jr., Hassan </a:t>
            </a:r>
            <a:r>
              <a:rPr lang="en-GB" sz="1200" b="0" dirty="0" err="1">
                <a:solidFill>
                  <a:srgbClr val="252525"/>
                </a:solidFill>
                <a:latin typeface="Times New Roman"/>
                <a:ea typeface="Times New Roman"/>
                <a:cs typeface="Times New Roman"/>
              </a:rPr>
              <a:t>Aboul</a:t>
            </a:r>
            <a:r>
              <a:rPr lang="en-GB" sz="1200" b="0" dirty="0">
                <a:solidFill>
                  <a:srgbClr val="252525"/>
                </a:solidFill>
                <a:latin typeface="Times New Roman"/>
                <a:ea typeface="Times New Roman"/>
                <a:cs typeface="Times New Roman"/>
              </a:rPr>
              <a:t> Ella Jr. ,“Automatic X-ray COVID-19 Lung Image Classification System based on Multi- Level </a:t>
            </a:r>
            <a:r>
              <a:rPr lang="en-GB" sz="1200" b="0" dirty="0" err="1">
                <a:solidFill>
                  <a:srgbClr val="252525"/>
                </a:solidFill>
                <a:latin typeface="Times New Roman"/>
                <a:ea typeface="Times New Roman"/>
                <a:cs typeface="Times New Roman"/>
              </a:rPr>
              <a:t>Thresholding</a:t>
            </a:r>
            <a:r>
              <a:rPr lang="en-GB" sz="1200" b="0" dirty="0">
                <a:solidFill>
                  <a:srgbClr val="252525"/>
                </a:solidFill>
                <a:latin typeface="Times New Roman"/>
                <a:ea typeface="Times New Roman"/>
                <a:cs typeface="Times New Roman"/>
              </a:rPr>
              <a:t> and Support Vector Machine”, pp.1-8,medRxiv, </a:t>
            </a:r>
            <a:r>
              <a:rPr lang="en-GB" sz="1200" b="0" dirty="0" smtClean="0">
                <a:solidFill>
                  <a:srgbClr val="252525"/>
                </a:solidFill>
                <a:latin typeface="Times New Roman"/>
                <a:ea typeface="Times New Roman"/>
                <a:cs typeface="Times New Roman"/>
              </a:rPr>
              <a:t>2020</a:t>
            </a:r>
            <a:r>
              <a:rPr lang="en-GB" sz="1200" b="0" dirty="0">
                <a:solidFill>
                  <a:srgbClr val="252525"/>
                </a:solidFill>
                <a:latin typeface="Times New Roman"/>
                <a:ea typeface="Times New Roman"/>
                <a:cs typeface="Times New Roman"/>
              </a:rPr>
              <a:t>),  </a:t>
            </a:r>
            <a:r>
              <a:rPr lang="en-GB" sz="1200" b="0" dirty="0" err="1">
                <a:solidFill>
                  <a:srgbClr val="252525"/>
                </a:solidFill>
                <a:latin typeface="Times New Roman"/>
                <a:ea typeface="Times New Roman"/>
                <a:cs typeface="Times New Roman"/>
              </a:rPr>
              <a:t>doi:</a:t>
            </a:r>
            <a:r>
              <a:rPr lang="en-GB" sz="1200" b="0" dirty="0" err="1">
                <a:solidFill>
                  <a:srgbClr val="252525"/>
                </a:solidFill>
                <a:latin typeface="Times New Roman"/>
                <a:ea typeface="Times New Roman"/>
                <a:cs typeface="Times New Roman"/>
                <a:hlinkClick r:id="rId4"/>
              </a:rPr>
              <a:t>https</a:t>
            </a:r>
            <a:r>
              <a:rPr lang="en-GB" sz="1200" b="0" dirty="0">
                <a:solidFill>
                  <a:srgbClr val="252525"/>
                </a:solidFill>
                <a:latin typeface="Times New Roman"/>
                <a:ea typeface="Times New Roman"/>
                <a:cs typeface="Times New Roman"/>
                <a:hlinkClick r:id="rId4"/>
              </a:rPr>
              <a:t>://doi.org/10.1101/2020.03.30.20047787</a:t>
            </a:r>
            <a:r>
              <a:rPr lang="en-GB" sz="1200" b="0" dirty="0">
                <a:solidFill>
                  <a:srgbClr val="252525"/>
                </a:solidFill>
                <a:latin typeface="Times New Roman"/>
                <a:ea typeface="Times New Roman"/>
                <a:cs typeface="Times New Roman"/>
              </a:rPr>
              <a:t>.</a:t>
            </a:r>
            <a:br>
              <a:rPr lang="en-GB" sz="1200" b="0" dirty="0">
                <a:solidFill>
                  <a:srgbClr val="252525"/>
                </a:solidFill>
                <a:latin typeface="Times New Roman"/>
                <a:ea typeface="Times New Roman"/>
                <a:cs typeface="Times New Roman"/>
              </a:rPr>
            </a:br>
            <a:r>
              <a:rPr lang="en-GB" sz="1200" b="0" dirty="0">
                <a:solidFill>
                  <a:srgbClr val="252525"/>
                </a:solidFill>
                <a:latin typeface="Times New Roman"/>
                <a:ea typeface="Times New Roman"/>
                <a:cs typeface="Times New Roman"/>
              </a:rPr>
              <a:t> </a:t>
            </a:r>
            <a:br>
              <a:rPr lang="en-GB" sz="1200" b="0" dirty="0">
                <a:solidFill>
                  <a:srgbClr val="252525"/>
                </a:solidFill>
                <a:latin typeface="Times New Roman"/>
                <a:ea typeface="Times New Roman"/>
                <a:cs typeface="Times New Roman"/>
              </a:rPr>
            </a:br>
            <a:r>
              <a:rPr lang="en-GB" sz="1200" b="0" dirty="0" smtClean="0">
                <a:solidFill>
                  <a:srgbClr val="252525"/>
                </a:solidFill>
                <a:latin typeface="Times New Roman"/>
                <a:ea typeface="Times New Roman"/>
                <a:cs typeface="Times New Roman"/>
              </a:rPr>
              <a:t>[4] </a:t>
            </a:r>
            <a:r>
              <a:rPr lang="en-GB" sz="1200" b="0" dirty="0">
                <a:solidFill>
                  <a:srgbClr val="252525"/>
                </a:solidFill>
                <a:latin typeface="Times New Roman"/>
                <a:ea typeface="Times New Roman"/>
                <a:cs typeface="Times New Roman"/>
              </a:rPr>
              <a:t>Mohamed </a:t>
            </a:r>
            <a:r>
              <a:rPr lang="en-GB" sz="1200" b="0" dirty="0" err="1">
                <a:solidFill>
                  <a:srgbClr val="252525"/>
                </a:solidFill>
                <a:latin typeface="Times New Roman"/>
                <a:ea typeface="Times New Roman"/>
                <a:cs typeface="Times New Roman"/>
              </a:rPr>
              <a:t>Loey</a:t>
            </a:r>
            <a:r>
              <a:rPr lang="en-GB" sz="1200" b="0" dirty="0">
                <a:solidFill>
                  <a:srgbClr val="252525"/>
                </a:solidFill>
                <a:latin typeface="Times New Roman"/>
                <a:ea typeface="Times New Roman"/>
                <a:cs typeface="Times New Roman"/>
              </a:rPr>
              <a:t>, </a:t>
            </a:r>
            <a:r>
              <a:rPr lang="en-GB" sz="1200" b="0" dirty="0" err="1">
                <a:solidFill>
                  <a:srgbClr val="252525"/>
                </a:solidFill>
                <a:latin typeface="Times New Roman"/>
                <a:ea typeface="Times New Roman"/>
                <a:cs typeface="Times New Roman"/>
              </a:rPr>
              <a:t>Florentin</a:t>
            </a:r>
            <a:r>
              <a:rPr lang="en-GB" sz="1200" b="0" dirty="0">
                <a:solidFill>
                  <a:srgbClr val="252525"/>
                </a:solidFill>
                <a:latin typeface="Times New Roman"/>
                <a:ea typeface="Times New Roman"/>
                <a:cs typeface="Times New Roman"/>
              </a:rPr>
              <a:t> </a:t>
            </a:r>
            <a:r>
              <a:rPr lang="en-GB" sz="1200" b="0" dirty="0" err="1">
                <a:solidFill>
                  <a:srgbClr val="252525"/>
                </a:solidFill>
                <a:latin typeface="Times New Roman"/>
                <a:ea typeface="Times New Roman"/>
                <a:cs typeface="Times New Roman"/>
              </a:rPr>
              <a:t>Smarandache</a:t>
            </a:r>
            <a:r>
              <a:rPr lang="en-GB" sz="1200" b="0" dirty="0">
                <a:solidFill>
                  <a:srgbClr val="252525"/>
                </a:solidFill>
                <a:latin typeface="Times New Roman"/>
                <a:ea typeface="Times New Roman"/>
                <a:cs typeface="Times New Roman"/>
              </a:rPr>
              <a:t>, </a:t>
            </a:r>
            <a:r>
              <a:rPr lang="en-GB" sz="1200" b="0" dirty="0" err="1">
                <a:solidFill>
                  <a:srgbClr val="252525"/>
                </a:solidFill>
                <a:latin typeface="Times New Roman"/>
                <a:ea typeface="Times New Roman"/>
                <a:cs typeface="Times New Roman"/>
              </a:rPr>
              <a:t>Nour</a:t>
            </a:r>
            <a:r>
              <a:rPr lang="en-GB" sz="1200" b="0" dirty="0">
                <a:solidFill>
                  <a:srgbClr val="252525"/>
                </a:solidFill>
                <a:latin typeface="Times New Roman"/>
                <a:ea typeface="Times New Roman"/>
                <a:cs typeface="Times New Roman"/>
              </a:rPr>
              <a:t> </a:t>
            </a:r>
            <a:r>
              <a:rPr lang="en-GB" sz="1200" b="0" dirty="0" err="1">
                <a:solidFill>
                  <a:srgbClr val="252525"/>
                </a:solidFill>
                <a:latin typeface="Times New Roman"/>
                <a:ea typeface="Times New Roman"/>
                <a:cs typeface="Times New Roman"/>
              </a:rPr>
              <a:t>Eldeen</a:t>
            </a:r>
            <a:r>
              <a:rPr lang="en-GB" sz="1200" b="0" dirty="0">
                <a:solidFill>
                  <a:srgbClr val="252525"/>
                </a:solidFill>
                <a:latin typeface="Times New Roman"/>
                <a:ea typeface="Times New Roman"/>
                <a:cs typeface="Times New Roman"/>
              </a:rPr>
              <a:t> M. </a:t>
            </a:r>
            <a:r>
              <a:rPr lang="en-GB" sz="1200" b="0" dirty="0" err="1">
                <a:solidFill>
                  <a:srgbClr val="252525"/>
                </a:solidFill>
                <a:latin typeface="Times New Roman"/>
                <a:ea typeface="Times New Roman"/>
                <a:cs typeface="Times New Roman"/>
              </a:rPr>
              <a:t>Khalifa</a:t>
            </a:r>
            <a:r>
              <a:rPr lang="en-GB" sz="1200" b="0" dirty="0">
                <a:solidFill>
                  <a:srgbClr val="252525"/>
                </a:solidFill>
                <a:latin typeface="Times New Roman"/>
                <a:ea typeface="Times New Roman"/>
                <a:cs typeface="Times New Roman"/>
              </a:rPr>
              <a:t>,"Within the Lack of Chest COVID-19 X-ray Dataset: A Novel Detection Model Based on GAN and Deep Transfer Learning.",pp.1-19, Symmetry, 2020, 12(4),651://</a:t>
            </a:r>
            <a:r>
              <a:rPr lang="en-GB" sz="1200" b="0" dirty="0" err="1">
                <a:solidFill>
                  <a:srgbClr val="252525"/>
                </a:solidFill>
                <a:latin typeface="Times New Roman"/>
                <a:ea typeface="Times New Roman"/>
                <a:cs typeface="Times New Roman"/>
              </a:rPr>
              <a:t>doi</a:t>
            </a:r>
            <a:r>
              <a:rPr lang="en-GB" sz="1200" b="0" dirty="0">
                <a:solidFill>
                  <a:srgbClr val="252525"/>
                </a:solidFill>
                <a:latin typeface="Times New Roman"/>
                <a:ea typeface="Times New Roman"/>
                <a:cs typeface="Times New Roman"/>
              </a:rPr>
              <a:t>: </a:t>
            </a:r>
            <a:r>
              <a:rPr lang="en-GB" sz="1200" b="0" dirty="0">
                <a:solidFill>
                  <a:srgbClr val="252525"/>
                </a:solidFill>
                <a:latin typeface="Times New Roman"/>
                <a:ea typeface="Times New Roman"/>
                <a:cs typeface="Times New Roman"/>
                <a:hlinkClick r:id="rId5"/>
              </a:rPr>
              <a:t>https://doi.org/10.3390/sym12040651</a:t>
            </a:r>
            <a:r>
              <a:rPr lang="en-GB" sz="1200" b="0" dirty="0">
                <a:solidFill>
                  <a:srgbClr val="252525"/>
                </a:solidFill>
                <a:latin typeface="Times New Roman"/>
                <a:ea typeface="Times New Roman"/>
                <a:cs typeface="Times New Roman"/>
              </a:rPr>
              <a:t> </a:t>
            </a:r>
            <a:r>
              <a:rPr lang="en-GB" sz="1200" b="0" dirty="0" smtClean="0">
                <a:solidFill>
                  <a:srgbClr val="252525"/>
                </a:solidFill>
                <a:latin typeface="Times New Roman"/>
                <a:ea typeface="Times New Roman"/>
                <a:cs typeface="Times New Roman"/>
              </a:rPr>
              <a:t/>
            </a:r>
            <a:br>
              <a:rPr lang="en-GB" sz="1200" b="0" dirty="0" smtClean="0">
                <a:solidFill>
                  <a:srgbClr val="252525"/>
                </a:solidFill>
                <a:latin typeface="Times New Roman"/>
                <a:ea typeface="Times New Roman"/>
                <a:cs typeface="Times New Roman"/>
              </a:rPr>
            </a:br>
            <a:r>
              <a:rPr lang="en-GB" sz="1200" b="0" dirty="0" smtClean="0">
                <a:solidFill>
                  <a:srgbClr val="252525"/>
                </a:solidFill>
                <a:latin typeface="Times New Roman"/>
                <a:ea typeface="Times New Roman"/>
                <a:cs typeface="Times New Roman"/>
              </a:rPr>
              <a:t> </a:t>
            </a:r>
            <a:r>
              <a:rPr lang="en-GB" sz="1200" dirty="0"/>
              <a:t/>
            </a:r>
            <a:br>
              <a:rPr lang="en-GB" sz="1200" dirty="0"/>
            </a:br>
            <a:r>
              <a:rPr lang="en-GB" sz="1200" b="0" dirty="0" smtClean="0">
                <a:solidFill>
                  <a:srgbClr val="252525"/>
                </a:solidFill>
                <a:latin typeface="Times New Roman"/>
                <a:ea typeface="Times New Roman"/>
                <a:cs typeface="Times New Roman"/>
              </a:rPr>
              <a:t>[5] </a:t>
            </a:r>
            <a:r>
              <a:rPr lang="en-GB" sz="1200" b="0" dirty="0" err="1">
                <a:solidFill>
                  <a:srgbClr val="252525"/>
                </a:solidFill>
                <a:latin typeface="Times New Roman"/>
                <a:ea typeface="Times New Roman"/>
                <a:cs typeface="Times New Roman"/>
              </a:rPr>
              <a:t>Catrin</a:t>
            </a:r>
            <a:r>
              <a:rPr lang="en-GB" sz="1200" b="0" dirty="0">
                <a:solidFill>
                  <a:srgbClr val="252525"/>
                </a:solidFill>
                <a:latin typeface="Times New Roman"/>
                <a:ea typeface="Times New Roman"/>
                <a:cs typeface="Times New Roman"/>
              </a:rPr>
              <a:t> </a:t>
            </a:r>
            <a:r>
              <a:rPr lang="en-GB" sz="1200" b="0" dirty="0" err="1">
                <a:solidFill>
                  <a:srgbClr val="252525"/>
                </a:solidFill>
                <a:latin typeface="Times New Roman"/>
                <a:ea typeface="Times New Roman"/>
                <a:cs typeface="Times New Roman"/>
              </a:rPr>
              <a:t>Sohrabi</a:t>
            </a:r>
            <a:r>
              <a:rPr lang="en-GB" sz="1200" b="0" dirty="0">
                <a:solidFill>
                  <a:srgbClr val="252525"/>
                </a:solidFill>
                <a:latin typeface="Times New Roman"/>
                <a:ea typeface="Times New Roman"/>
                <a:cs typeface="Times New Roman"/>
              </a:rPr>
              <a:t>, Ahmed </a:t>
            </a:r>
            <a:r>
              <a:rPr lang="en-GB" sz="1200" b="0" dirty="0" err="1">
                <a:solidFill>
                  <a:srgbClr val="252525"/>
                </a:solidFill>
                <a:latin typeface="Times New Roman"/>
                <a:ea typeface="Times New Roman"/>
                <a:cs typeface="Times New Roman"/>
              </a:rPr>
              <a:t>Kerwan</a:t>
            </a:r>
            <a:r>
              <a:rPr lang="en-GB" sz="1200" b="0" dirty="0">
                <a:solidFill>
                  <a:srgbClr val="252525"/>
                </a:solidFill>
                <a:latin typeface="Times New Roman"/>
                <a:ea typeface="Times New Roman"/>
                <a:cs typeface="Times New Roman"/>
              </a:rPr>
              <a:t>, Zaid </a:t>
            </a:r>
            <a:r>
              <a:rPr lang="en-GB" sz="1200" b="0" dirty="0" err="1">
                <a:solidFill>
                  <a:srgbClr val="252525"/>
                </a:solidFill>
                <a:latin typeface="Times New Roman"/>
                <a:ea typeface="Times New Roman"/>
                <a:cs typeface="Times New Roman"/>
              </a:rPr>
              <a:t>Alsafi</a:t>
            </a:r>
            <a:r>
              <a:rPr lang="en-GB" sz="1200" b="0" dirty="0">
                <a:solidFill>
                  <a:srgbClr val="252525"/>
                </a:solidFill>
                <a:latin typeface="Times New Roman"/>
                <a:ea typeface="Times New Roman"/>
                <a:cs typeface="Times New Roman"/>
              </a:rPr>
              <a:t>, </a:t>
            </a:r>
            <a:r>
              <a:rPr lang="en-GB" sz="1200" b="0" dirty="0" err="1">
                <a:solidFill>
                  <a:srgbClr val="252525"/>
                </a:solidFill>
                <a:latin typeface="Times New Roman"/>
                <a:ea typeface="Times New Roman"/>
                <a:cs typeface="Times New Roman"/>
              </a:rPr>
              <a:t>Riaz</a:t>
            </a:r>
            <a:r>
              <a:rPr lang="en-GB" sz="1200" b="0" dirty="0">
                <a:solidFill>
                  <a:srgbClr val="252525"/>
                </a:solidFill>
                <a:latin typeface="Times New Roman"/>
                <a:ea typeface="Times New Roman"/>
                <a:cs typeface="Times New Roman"/>
              </a:rPr>
              <a:t> Agha, “World Health Organization Declares Global Emergency: A review of the 2019 novel coronavirus [Covid-19]”. pp- 1 to 6, doi.org/10.1016/j.ijsu.2020.02.034 Published – 3 March [Wuhan-China] </a:t>
            </a:r>
            <a:r>
              <a:rPr lang="en-GB" sz="1200" dirty="0"/>
              <a:t/>
            </a:r>
            <a:br>
              <a:rPr lang="en-GB" sz="1200" dirty="0"/>
            </a:br>
            <a:r>
              <a:rPr lang="en-GB" sz="1200" b="0" dirty="0">
                <a:latin typeface="Times New Roman"/>
                <a:ea typeface="Times New Roman"/>
                <a:cs typeface="Times New Roman"/>
                <a:sym typeface="Times New Roman"/>
              </a:rPr>
              <a:t/>
            </a:r>
            <a:br>
              <a:rPr lang="en-GB" sz="1200" b="0" dirty="0">
                <a:latin typeface="Times New Roman"/>
                <a:ea typeface="Times New Roman"/>
                <a:cs typeface="Times New Roman"/>
                <a:sym typeface="Times New Roman"/>
              </a:rPr>
            </a:br>
            <a:r>
              <a:rPr lang="en-GB" sz="1200" b="0" dirty="0" smtClean="0">
                <a:solidFill>
                  <a:srgbClr val="252525"/>
                </a:solidFill>
                <a:latin typeface="Times New Roman"/>
                <a:ea typeface="Times New Roman"/>
                <a:cs typeface="Times New Roman"/>
              </a:rPr>
              <a:t>[6] </a:t>
            </a:r>
            <a:r>
              <a:rPr lang="en-GB" sz="1200" b="0" dirty="0">
                <a:solidFill>
                  <a:srgbClr val="252525"/>
                </a:solidFill>
                <a:latin typeface="Times New Roman"/>
                <a:ea typeface="Times New Roman"/>
                <a:cs typeface="Times New Roman"/>
              </a:rPr>
              <a:t>LindaWang1,2,3*,ZhongQiuLin1,2,3,andAlexanderWong1,2,3,”</a:t>
            </a:r>
            <a:r>
              <a:rPr lang="en-GB" sz="1200" b="0" dirty="0" smtClean="0">
                <a:solidFill>
                  <a:srgbClr val="252525"/>
                </a:solidFill>
                <a:latin typeface="Times New Roman"/>
                <a:ea typeface="Times New Roman"/>
                <a:cs typeface="Times New Roman"/>
              </a:rPr>
              <a:t>COVID-Net:ATailored Deep Convolutional Neural Network Design for Detection of COVID-19 </a:t>
            </a:r>
            <a:r>
              <a:rPr lang="en-GB" sz="1200" b="0" dirty="0" err="1" smtClean="0">
                <a:solidFill>
                  <a:srgbClr val="252525"/>
                </a:solidFill>
                <a:latin typeface="Times New Roman"/>
                <a:ea typeface="Times New Roman"/>
                <a:cs typeface="Times New Roman"/>
              </a:rPr>
              <a:t>Casesfrom</a:t>
            </a:r>
            <a:r>
              <a:rPr lang="en-GB" sz="1200" b="0" dirty="0" smtClean="0">
                <a:solidFill>
                  <a:srgbClr val="252525"/>
                </a:solidFill>
                <a:latin typeface="Times New Roman"/>
                <a:ea typeface="Times New Roman"/>
                <a:cs typeface="Times New Roman"/>
              </a:rPr>
              <a:t> Chest X-Ray Images</a:t>
            </a:r>
            <a:r>
              <a:rPr lang="en-GB" sz="1200" b="0" dirty="0">
                <a:solidFill>
                  <a:srgbClr val="252525"/>
                </a:solidFill>
                <a:latin typeface="Times New Roman"/>
                <a:ea typeface="Times New Roman"/>
                <a:cs typeface="Times New Roman"/>
              </a:rPr>
              <a:t>.”</a:t>
            </a:r>
            <a:r>
              <a:rPr lang="en-GB" sz="1200" b="0" dirty="0" smtClean="0">
                <a:solidFill>
                  <a:srgbClr val="252525"/>
                </a:solidFill>
                <a:latin typeface="Times New Roman"/>
                <a:ea typeface="Times New Roman"/>
                <a:cs typeface="Times New Roman"/>
              </a:rPr>
              <a:t>pp.1-12arXiv:2003.09871v4[</a:t>
            </a:r>
            <a:r>
              <a:rPr lang="en-GB" sz="1200" b="0" dirty="0" err="1" smtClean="0">
                <a:solidFill>
                  <a:srgbClr val="252525"/>
                </a:solidFill>
                <a:latin typeface="Times New Roman"/>
                <a:ea typeface="Times New Roman"/>
                <a:cs typeface="Times New Roman"/>
              </a:rPr>
              <a:t>eess.IV</a:t>
            </a:r>
            <a:r>
              <a:rPr lang="en-GB" sz="1200" b="0" dirty="0" smtClean="0">
                <a:solidFill>
                  <a:srgbClr val="252525"/>
                </a:solidFill>
                <a:latin typeface="Times New Roman"/>
                <a:ea typeface="Times New Roman"/>
                <a:cs typeface="Times New Roman"/>
              </a:rPr>
              <a:t>]11May2020</a:t>
            </a:r>
            <a:br>
              <a:rPr lang="en-GB" sz="1200" b="0" dirty="0" smtClean="0">
                <a:solidFill>
                  <a:srgbClr val="252525"/>
                </a:solidFill>
                <a:latin typeface="Times New Roman"/>
                <a:ea typeface="Times New Roman"/>
                <a:cs typeface="Times New Roman"/>
              </a:rPr>
            </a:br>
            <a:r>
              <a:rPr lang="en-GB" sz="1200" b="0" dirty="0">
                <a:solidFill>
                  <a:srgbClr val="252525"/>
                </a:solidFill>
                <a:latin typeface="Times New Roman"/>
                <a:ea typeface="Times New Roman"/>
                <a:cs typeface="Times New Roman"/>
              </a:rPr>
              <a:t/>
            </a:r>
            <a:br>
              <a:rPr lang="en-GB" sz="1200" b="0" dirty="0">
                <a:solidFill>
                  <a:srgbClr val="252525"/>
                </a:solidFill>
                <a:latin typeface="Times New Roman"/>
                <a:ea typeface="Times New Roman"/>
                <a:cs typeface="Times New Roman"/>
              </a:rPr>
            </a:br>
            <a:r>
              <a:rPr lang="en-GB" sz="1200" dirty="0"/>
              <a:t/>
            </a:r>
            <a:br>
              <a:rPr lang="en-GB" sz="1200" dirty="0"/>
            </a:br>
            <a:r>
              <a:rPr lang="en-GB" sz="1200" b="0" dirty="0" smtClean="0">
                <a:solidFill>
                  <a:srgbClr val="252525"/>
                </a:solidFill>
                <a:latin typeface="Times New Roman"/>
                <a:ea typeface="Times New Roman"/>
                <a:cs typeface="Times New Roman"/>
              </a:rPr>
              <a:t/>
            </a:r>
            <a:br>
              <a:rPr lang="en-GB" sz="1200" b="0" dirty="0" smtClean="0">
                <a:solidFill>
                  <a:srgbClr val="252525"/>
                </a:solidFill>
                <a:latin typeface="Times New Roman"/>
                <a:ea typeface="Times New Roman"/>
                <a:cs typeface="Times New Roman"/>
              </a:rPr>
            </a:br>
            <a:r>
              <a:rPr lang="en-GB" sz="1200" b="0" dirty="0">
                <a:solidFill>
                  <a:srgbClr val="252525"/>
                </a:solidFill>
                <a:latin typeface="Times New Roman"/>
                <a:ea typeface="Times New Roman"/>
                <a:cs typeface="Times New Roman"/>
              </a:rPr>
              <a:t/>
            </a:r>
            <a:br>
              <a:rPr lang="en-GB" sz="1200" b="0" dirty="0">
                <a:solidFill>
                  <a:srgbClr val="252525"/>
                </a:solidFill>
                <a:latin typeface="Times New Roman"/>
                <a:ea typeface="Times New Roman"/>
                <a:cs typeface="Times New Roman"/>
              </a:rPr>
            </a:br>
            <a:r>
              <a:rPr lang="en-IN" dirty="0" smtClean="0"/>
              <a:t/>
            </a:r>
            <a:br>
              <a:rPr lang="en-IN" dirty="0" smtClean="0"/>
            </a:br>
            <a:endParaRPr sz="1200" b="0" dirty="0">
              <a:solidFill>
                <a:srgbClr val="252525"/>
              </a:solidFill>
              <a:latin typeface="Times New Roman"/>
              <a:ea typeface="Times New Roman"/>
              <a:cs typeface="Times New Roman"/>
              <a:sym typeface="Times New Roman"/>
            </a:endParaRPr>
          </a:p>
          <a:p>
            <a:pPr lvl="0" algn="just" rtl="0">
              <a:lnSpc>
                <a:spcPct val="100000"/>
              </a:lnSpc>
              <a:spcBef>
                <a:spcPts val="0"/>
              </a:spcBef>
              <a:spcAft>
                <a:spcPts val="0"/>
              </a:spcAft>
              <a:buSzPts val="2600"/>
            </a:pPr>
            <a:endParaRPr sz="100" b="0" dirty="0">
              <a:solidFill>
                <a:srgbClr val="000000"/>
              </a:solidFill>
              <a:latin typeface="Times New Roman"/>
              <a:ea typeface="Times New Roman"/>
              <a:cs typeface="Times New Roman"/>
              <a:sym typeface="Times New Roman"/>
            </a:endParaRPr>
          </a:p>
          <a:p>
            <a:pPr lvl="0" algn="just" rtl="0">
              <a:lnSpc>
                <a:spcPct val="100000"/>
              </a:lnSpc>
              <a:spcBef>
                <a:spcPts val="0"/>
              </a:spcBef>
              <a:spcAft>
                <a:spcPts val="0"/>
              </a:spcAft>
              <a:buSzPts val="2600"/>
            </a:pPr>
            <a:endParaRPr sz="1200" b="0" dirty="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1"/>
          <p:cNvSpPr txBox="1">
            <a:spLocks noGrp="1"/>
          </p:cNvSpPr>
          <p:nvPr>
            <p:ph type="title"/>
          </p:nvPr>
        </p:nvSpPr>
        <p:spPr>
          <a:xfrm>
            <a:off x="118992" y="571500"/>
            <a:ext cx="9025007" cy="5403273"/>
          </a:xfrm>
          <a:prstGeom prst="rect">
            <a:avLst/>
          </a:prstGeom>
          <a:noFill/>
          <a:ln>
            <a:noFill/>
          </a:ln>
        </p:spPr>
        <p:txBody>
          <a:bodyPr spcFirstLastPara="1" wrap="square" lIns="91425" tIns="91425" rIns="91425" bIns="91425" anchor="t" anchorCtr="0">
            <a:noAutofit/>
          </a:bodyPr>
          <a:lstStyle/>
          <a:p>
            <a:pPr lvl="0" algn="just" rtl="0">
              <a:lnSpc>
                <a:spcPct val="100000"/>
              </a:lnSpc>
              <a:spcBef>
                <a:spcPts val="0"/>
              </a:spcBef>
              <a:spcAft>
                <a:spcPts val="0"/>
              </a:spcAft>
              <a:buSzPts val="2600"/>
            </a:pPr>
            <a:endParaRPr sz="1200" b="0" dirty="0" smtClean="0">
              <a:solidFill>
                <a:srgbClr val="252525"/>
              </a:solidFill>
              <a:latin typeface="Times New Roman"/>
              <a:ea typeface="Times New Roman"/>
              <a:cs typeface="Times New Roman"/>
              <a:sym typeface="Times New Roman"/>
            </a:endParaRPr>
          </a:p>
          <a:p>
            <a:r>
              <a:rPr lang="en-GB" sz="1200" b="0" dirty="0" smtClean="0">
                <a:solidFill>
                  <a:srgbClr val="252525"/>
                </a:solidFill>
                <a:latin typeface="Times New Roman"/>
                <a:ea typeface="Times New Roman"/>
                <a:cs typeface="Times New Roman"/>
              </a:rPr>
              <a:t/>
            </a:r>
            <a:br>
              <a:rPr lang="en-GB" sz="1200" b="0" dirty="0" smtClean="0">
                <a:solidFill>
                  <a:srgbClr val="252525"/>
                </a:solidFill>
                <a:latin typeface="Times New Roman"/>
                <a:ea typeface="Times New Roman"/>
                <a:cs typeface="Times New Roman"/>
              </a:rPr>
            </a:br>
            <a:r>
              <a:rPr lang="en-GB" sz="1200" b="0" dirty="0" smtClean="0">
                <a:solidFill>
                  <a:srgbClr val="252525"/>
                </a:solidFill>
                <a:latin typeface="Times New Roman"/>
                <a:ea typeface="Times New Roman"/>
                <a:cs typeface="Times New Roman"/>
              </a:rPr>
              <a:t/>
            </a:r>
            <a:br>
              <a:rPr lang="en-GB" sz="1200" b="0" dirty="0" smtClean="0">
                <a:solidFill>
                  <a:srgbClr val="252525"/>
                </a:solidFill>
                <a:latin typeface="Times New Roman"/>
                <a:ea typeface="Times New Roman"/>
                <a:cs typeface="Times New Roman"/>
              </a:rPr>
            </a:br>
            <a:r>
              <a:rPr lang="en-IN" dirty="0" smtClean="0"/>
              <a:t/>
            </a:r>
            <a:br>
              <a:rPr lang="en-IN" dirty="0" smtClean="0"/>
            </a:br>
            <a:r>
              <a:rPr lang="en-GB" sz="1200" b="0" dirty="0">
                <a:solidFill>
                  <a:srgbClr val="252525"/>
                </a:solidFill>
                <a:latin typeface="Times New Roman"/>
                <a:ea typeface="Times New Roman"/>
                <a:cs typeface="Times New Roman"/>
              </a:rPr>
              <a:t>[7] SnehalR.</a:t>
            </a:r>
            <a:r>
              <a:rPr lang="en-GB" sz="1200" b="0" dirty="0" err="1">
                <a:solidFill>
                  <a:srgbClr val="252525"/>
                </a:solidFill>
                <a:latin typeface="Times New Roman"/>
                <a:ea typeface="Times New Roman"/>
                <a:cs typeface="Times New Roman"/>
              </a:rPr>
              <a:t>Sambhe</a:t>
            </a:r>
            <a:r>
              <a:rPr lang="en-GB" sz="1200" b="0" dirty="0">
                <a:solidFill>
                  <a:srgbClr val="252525"/>
                </a:solidFill>
                <a:latin typeface="Times New Roman"/>
                <a:ea typeface="Times New Roman"/>
                <a:cs typeface="Times New Roman"/>
              </a:rPr>
              <a:t>,#Dr.KamleshA.</a:t>
            </a:r>
            <a:r>
              <a:rPr lang="en-GB" sz="1200" b="0" dirty="0" err="1">
                <a:solidFill>
                  <a:srgbClr val="252525"/>
                </a:solidFill>
                <a:latin typeface="Times New Roman"/>
                <a:ea typeface="Times New Roman"/>
                <a:cs typeface="Times New Roman"/>
              </a:rPr>
              <a:t>Waghmare</a:t>
            </a:r>
            <a:r>
              <a:rPr lang="en-GB" sz="1200" b="0" dirty="0">
                <a:solidFill>
                  <a:srgbClr val="252525"/>
                </a:solidFill>
                <a:latin typeface="Times New Roman"/>
                <a:ea typeface="Times New Roman"/>
                <a:cs typeface="Times New Roman"/>
              </a:rPr>
              <a:t>,“Machine Learning Framework to Detect Corona Virus -A Study with CT scan Image Of Suspected Individuals.”,pp.1-4,ISSN:2454-9150Vol-07,Issue-03, (JUNE2021)</a:t>
            </a:r>
            <a:br>
              <a:rPr lang="en-GB" sz="1200" b="0" dirty="0">
                <a:solidFill>
                  <a:srgbClr val="252525"/>
                </a:solidFill>
                <a:latin typeface="Times New Roman"/>
                <a:ea typeface="Times New Roman"/>
                <a:cs typeface="Times New Roman"/>
              </a:rPr>
            </a:br>
            <a:r>
              <a:rPr lang="en-GB" sz="1200" b="0" dirty="0">
                <a:solidFill>
                  <a:srgbClr val="252525"/>
                </a:solidFill>
                <a:latin typeface="Times New Roman"/>
                <a:ea typeface="Times New Roman"/>
                <a:cs typeface="Times New Roman"/>
              </a:rPr>
              <a:t/>
            </a:r>
            <a:br>
              <a:rPr lang="en-GB" sz="1200" b="0" dirty="0">
                <a:solidFill>
                  <a:srgbClr val="252525"/>
                </a:solidFill>
                <a:latin typeface="Times New Roman"/>
                <a:ea typeface="Times New Roman"/>
                <a:cs typeface="Times New Roman"/>
              </a:rPr>
            </a:br>
            <a:r>
              <a:rPr lang="en-GB" sz="1200" b="0" dirty="0">
                <a:solidFill>
                  <a:srgbClr val="252525"/>
                </a:solidFill>
                <a:latin typeface="Times New Roman"/>
                <a:ea typeface="Times New Roman"/>
                <a:cs typeface="Times New Roman"/>
              </a:rPr>
              <a:t>[8] KaiLiua,1,∗,YingChenb,1,RuzhengLinc,KunyuanHanc,”Clinical features of COVID-19 in elderly </a:t>
            </a:r>
            <a:r>
              <a:rPr lang="en-GB" sz="1200" b="0" dirty="0" err="1">
                <a:solidFill>
                  <a:srgbClr val="252525"/>
                </a:solidFill>
                <a:latin typeface="Times New Roman"/>
                <a:ea typeface="Times New Roman"/>
                <a:cs typeface="Times New Roman"/>
              </a:rPr>
              <a:t>patients:A</a:t>
            </a:r>
            <a:r>
              <a:rPr lang="en-GB" sz="1200" b="0" dirty="0">
                <a:solidFill>
                  <a:srgbClr val="252525"/>
                </a:solidFill>
                <a:latin typeface="Times New Roman"/>
                <a:ea typeface="Times New Roman"/>
                <a:cs typeface="Times New Roman"/>
              </a:rPr>
              <a:t> comparison with young and middle-aged patients.”pp.1-5,Journal of infection(27 March 2020).https://doi.org/10.1016/j.jinf.2020.03.005</a:t>
            </a:r>
            <a:endParaRPr sz="1200" b="0" dirty="0">
              <a:solidFill>
                <a:srgbClr val="252525"/>
              </a:solidFill>
              <a:latin typeface="Times New Roman"/>
              <a:ea typeface="Times New Roman"/>
              <a:cs typeface="Times New Roman"/>
              <a:sym typeface="Times New Roman"/>
            </a:endParaRPr>
          </a:p>
          <a:p>
            <a:pPr lvl="0" algn="just" rtl="0">
              <a:lnSpc>
                <a:spcPct val="100000"/>
              </a:lnSpc>
              <a:spcBef>
                <a:spcPts val="0"/>
              </a:spcBef>
              <a:spcAft>
                <a:spcPts val="0"/>
              </a:spcAft>
              <a:buSzPts val="2600"/>
            </a:pPr>
            <a:endParaRPr sz="100" b="0" dirty="0">
              <a:solidFill>
                <a:srgbClr val="000000"/>
              </a:solidFill>
              <a:latin typeface="Times New Roman"/>
              <a:ea typeface="Times New Roman"/>
              <a:cs typeface="Times New Roman"/>
              <a:sym typeface="Times New Roman"/>
            </a:endParaRPr>
          </a:p>
          <a:p>
            <a:pPr lvl="0" algn="just" rtl="0">
              <a:lnSpc>
                <a:spcPct val="100000"/>
              </a:lnSpc>
              <a:spcBef>
                <a:spcPts val="0"/>
              </a:spcBef>
              <a:spcAft>
                <a:spcPts val="0"/>
              </a:spcAft>
              <a:buSzPts val="2600"/>
            </a:pPr>
            <a:endParaRPr sz="1200" b="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428225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2"/>
          <p:cNvSpPr txBox="1">
            <a:spLocks noGrp="1"/>
          </p:cNvSpPr>
          <p:nvPr>
            <p:ph type="title"/>
          </p:nvPr>
        </p:nvSpPr>
        <p:spPr>
          <a:xfrm>
            <a:off x="727800" y="1812600"/>
            <a:ext cx="7688400" cy="151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sz="6000"/>
              <a:t>THANK YOU…</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5"/>
          <p:cNvSpPr txBox="1">
            <a:spLocks noGrp="1"/>
          </p:cNvSpPr>
          <p:nvPr>
            <p:ph type="title"/>
          </p:nvPr>
        </p:nvSpPr>
        <p:spPr>
          <a:xfrm>
            <a:off x="87505" y="565318"/>
            <a:ext cx="7701300" cy="53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2400"/>
              <a:t>INTRODUCTION</a:t>
            </a:r>
            <a:endParaRPr sz="2400" dirty="0"/>
          </a:p>
        </p:txBody>
      </p:sp>
      <p:sp>
        <p:nvSpPr>
          <p:cNvPr id="91" name="Google Shape;91;p35"/>
          <p:cNvSpPr txBox="1">
            <a:spLocks noGrp="1"/>
          </p:cNvSpPr>
          <p:nvPr>
            <p:ph type="body" idx="1"/>
          </p:nvPr>
        </p:nvSpPr>
        <p:spPr>
          <a:xfrm>
            <a:off x="0" y="1002536"/>
            <a:ext cx="9144000" cy="3912364"/>
          </a:xfrm>
          <a:prstGeom prst="rect">
            <a:avLst/>
          </a:prstGeom>
          <a:noFill/>
          <a:ln>
            <a:noFill/>
          </a:ln>
        </p:spPr>
        <p:txBody>
          <a:bodyPr spcFirstLastPara="1" wrap="square" lIns="91425" tIns="91425" rIns="91425" bIns="91425" anchor="t" anchorCtr="0">
            <a:noAutofit/>
          </a:bodyPr>
          <a:lstStyle/>
          <a:p>
            <a:pPr lvl="0" indent="-323850" algn="just">
              <a:lnSpc>
                <a:spcPct val="200000"/>
              </a:lnSpc>
              <a:buSzPts val="1500"/>
              <a:buChar char="➢"/>
            </a:pPr>
            <a:r>
              <a:rPr lang="en-GB" sz="1800" dirty="0"/>
              <a:t>With the recent rapid growth of the technological advancements, medical science has also improved. But medical science is dependable on the current improvement of technologies.</a:t>
            </a:r>
          </a:p>
          <a:p>
            <a:pPr lvl="0" indent="-323850" algn="just">
              <a:lnSpc>
                <a:spcPct val="200000"/>
              </a:lnSpc>
              <a:buSzPts val="1500"/>
              <a:buChar char="➢"/>
            </a:pPr>
            <a:r>
              <a:rPr lang="en-GB" sz="1800" dirty="0"/>
              <a:t> The recently discovered Corona-virus pneumonia, dubbed COVID-19, is extremely transmissible as well as pathogenic. </a:t>
            </a:r>
            <a:r>
              <a:rPr lang="en-GB" sz="1800" dirty="0"/>
              <a:t>For the treatment, Currently there is no licensed antiviral medication or any </a:t>
            </a:r>
            <a:r>
              <a:rPr lang="en-GB" sz="1800" dirty="0" smtClean="0"/>
              <a:t>vaccination. </a:t>
            </a:r>
          </a:p>
          <a:p>
            <a:pPr marL="0" lvl="0" indent="0" algn="just" rtl="0">
              <a:lnSpc>
                <a:spcPct val="200000"/>
              </a:lnSpc>
              <a:spcBef>
                <a:spcPts val="1600"/>
              </a:spcBef>
              <a:spcAft>
                <a:spcPts val="1600"/>
              </a:spcAft>
              <a:buSzPts val="1300"/>
              <a:buNone/>
            </a:pPr>
            <a:endParaRPr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5"/>
          <p:cNvSpPr txBox="1">
            <a:spLocks noGrp="1"/>
          </p:cNvSpPr>
          <p:nvPr>
            <p:ph type="title"/>
          </p:nvPr>
        </p:nvSpPr>
        <p:spPr>
          <a:xfrm>
            <a:off x="87505" y="565318"/>
            <a:ext cx="7701300" cy="53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2400"/>
              <a:t>INTRODUCTION</a:t>
            </a:r>
            <a:endParaRPr sz="2400" dirty="0"/>
          </a:p>
        </p:txBody>
      </p:sp>
      <p:sp>
        <p:nvSpPr>
          <p:cNvPr id="91" name="Google Shape;91;p35"/>
          <p:cNvSpPr txBox="1">
            <a:spLocks noGrp="1"/>
          </p:cNvSpPr>
          <p:nvPr>
            <p:ph type="body" idx="1"/>
          </p:nvPr>
        </p:nvSpPr>
        <p:spPr>
          <a:xfrm>
            <a:off x="0" y="1002536"/>
            <a:ext cx="9144000" cy="3912364"/>
          </a:xfrm>
          <a:prstGeom prst="rect">
            <a:avLst/>
          </a:prstGeom>
          <a:noFill/>
          <a:ln>
            <a:noFill/>
          </a:ln>
        </p:spPr>
        <p:txBody>
          <a:bodyPr spcFirstLastPara="1" wrap="square" lIns="91425" tIns="91425" rIns="91425" bIns="91425" anchor="t" anchorCtr="0">
            <a:noAutofit/>
          </a:bodyPr>
          <a:lstStyle/>
          <a:p>
            <a:pPr marL="285750" indent="-285750" algn="just">
              <a:lnSpc>
                <a:spcPct val="200000"/>
              </a:lnSpc>
              <a:spcBef>
                <a:spcPts val="1600"/>
              </a:spcBef>
              <a:spcAft>
                <a:spcPts val="1600"/>
              </a:spcAft>
              <a:buFont typeface="Wingdings" panose="05000000000000000000" pitchFamily="2" charset="2"/>
              <a:buChar char="Ø"/>
            </a:pPr>
            <a:r>
              <a:rPr lang="en-GB" sz="1800" dirty="0"/>
              <a:t>From December 2019, pneumonia patients have found in some hospitals in Wuhan city, </a:t>
            </a:r>
            <a:r>
              <a:rPr lang="en-GB" sz="1800" dirty="0"/>
              <a:t>Hubei Province which have now been confirmed as a coronavirus. </a:t>
            </a:r>
            <a:endParaRPr sz="1800" dirty="0"/>
          </a:p>
        </p:txBody>
      </p:sp>
    </p:spTree>
    <p:extLst>
      <p:ext uri="{BB962C8B-B14F-4D97-AF65-F5344CB8AC3E}">
        <p14:creationId xmlns:p14="http://schemas.microsoft.com/office/powerpoint/2010/main" val="737489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txBox="1">
            <a:spLocks noGrp="1"/>
          </p:cNvSpPr>
          <p:nvPr>
            <p:ph type="title"/>
          </p:nvPr>
        </p:nvSpPr>
        <p:spPr>
          <a:xfrm>
            <a:off x="0" y="536225"/>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OBJECTIVE</a:t>
            </a:r>
            <a:endParaRPr dirty="0"/>
          </a:p>
        </p:txBody>
      </p:sp>
      <p:sp>
        <p:nvSpPr>
          <p:cNvPr id="97" name="Google Shape;97;p7"/>
          <p:cNvSpPr txBox="1">
            <a:spLocks noGrp="1"/>
          </p:cNvSpPr>
          <p:nvPr>
            <p:ph type="body" idx="1"/>
          </p:nvPr>
        </p:nvSpPr>
        <p:spPr>
          <a:xfrm>
            <a:off x="0" y="1275094"/>
            <a:ext cx="9143999" cy="3868405"/>
          </a:xfrm>
          <a:prstGeom prst="rect">
            <a:avLst/>
          </a:prstGeom>
          <a:noFill/>
          <a:ln>
            <a:noFill/>
          </a:ln>
        </p:spPr>
        <p:txBody>
          <a:bodyPr spcFirstLastPara="1" wrap="square" lIns="91425" tIns="91425" rIns="91425" bIns="91425" anchor="t" anchorCtr="0">
            <a:noAutofit/>
          </a:bodyPr>
          <a:lstStyle/>
          <a:p>
            <a:pPr marL="457200" lvl="0" indent="-330200" algn="just" rtl="0">
              <a:lnSpc>
                <a:spcPct val="150000"/>
              </a:lnSpc>
              <a:spcBef>
                <a:spcPts val="0"/>
              </a:spcBef>
              <a:spcAft>
                <a:spcPts val="0"/>
              </a:spcAft>
              <a:buSzPts val="1600"/>
              <a:buChar char="➢"/>
            </a:pPr>
            <a:r>
              <a:rPr lang="en" sz="1800" dirty="0"/>
              <a:t>To detect </a:t>
            </a:r>
            <a:r>
              <a:rPr lang="en" sz="1800" dirty="0" smtClean="0"/>
              <a:t>covid-19 patient using chest x-rays. </a:t>
            </a:r>
            <a:endParaRPr sz="1800" dirty="0"/>
          </a:p>
          <a:p>
            <a:pPr marL="457200" lvl="0" indent="-330200" algn="just" rtl="0">
              <a:lnSpc>
                <a:spcPct val="150000"/>
              </a:lnSpc>
              <a:spcBef>
                <a:spcPts val="0"/>
              </a:spcBef>
              <a:spcAft>
                <a:spcPts val="0"/>
              </a:spcAft>
              <a:buSzPts val="1600"/>
              <a:buChar char="➢"/>
            </a:pPr>
            <a:r>
              <a:rPr lang="en-GB" sz="1800" dirty="0" smtClean="0"/>
              <a:t>Take chest x-ray of patient,</a:t>
            </a:r>
            <a:endParaRPr sz="1800" dirty="0"/>
          </a:p>
          <a:p>
            <a:pPr marL="1371600" lvl="0" indent="0" algn="just" rtl="0">
              <a:lnSpc>
                <a:spcPct val="150000"/>
              </a:lnSpc>
              <a:spcBef>
                <a:spcPts val="1600"/>
              </a:spcBef>
              <a:spcAft>
                <a:spcPts val="0"/>
              </a:spcAft>
              <a:buSzPts val="1300"/>
              <a:buNone/>
            </a:pPr>
            <a:r>
              <a:rPr lang="en" sz="1800" dirty="0"/>
              <a:t>a . </a:t>
            </a:r>
            <a:r>
              <a:rPr lang="en-IN" sz="1800" dirty="0" smtClean="0"/>
              <a:t>C</a:t>
            </a:r>
            <a:r>
              <a:rPr lang="en" sz="1800" dirty="0" smtClean="0"/>
              <a:t>omparing this x-ray with infected and non-infected x-rays  </a:t>
            </a:r>
            <a:endParaRPr sz="1800" dirty="0"/>
          </a:p>
          <a:p>
            <a:pPr marL="1371600" lvl="0" indent="0" algn="just" rtl="0">
              <a:lnSpc>
                <a:spcPct val="150000"/>
              </a:lnSpc>
              <a:spcBef>
                <a:spcPts val="1600"/>
              </a:spcBef>
              <a:spcAft>
                <a:spcPts val="0"/>
              </a:spcAft>
              <a:buSzPts val="1300"/>
              <a:buNone/>
            </a:pPr>
            <a:r>
              <a:rPr lang="en" sz="1800" dirty="0"/>
              <a:t>b . </a:t>
            </a:r>
            <a:r>
              <a:rPr lang="en-GB" sz="1800" dirty="0" smtClean="0"/>
              <a:t>Then, identify </a:t>
            </a:r>
            <a:r>
              <a:rPr lang="en-GB" sz="1800" dirty="0" err="1" smtClean="0"/>
              <a:t>covid</a:t>
            </a:r>
            <a:r>
              <a:rPr lang="en-GB" sz="1800" dirty="0" smtClean="0"/>
              <a:t> patient x-rays</a:t>
            </a:r>
            <a:endParaRPr sz="1800" dirty="0"/>
          </a:p>
          <a:p>
            <a:pPr marL="457200" lvl="0" indent="-330200" algn="just" rtl="0">
              <a:lnSpc>
                <a:spcPct val="150000"/>
              </a:lnSpc>
              <a:spcBef>
                <a:spcPts val="1600"/>
              </a:spcBef>
              <a:spcAft>
                <a:spcPts val="0"/>
              </a:spcAft>
              <a:buSzPts val="1600"/>
              <a:buChar char="➢"/>
            </a:pPr>
            <a:r>
              <a:rPr lang="en-GB" sz="1800" dirty="0" smtClean="0"/>
              <a:t>Using convolutional neural network.</a:t>
            </a:r>
            <a:endParaRPr sz="1800" dirty="0"/>
          </a:p>
          <a:p>
            <a:pPr marL="0" lvl="0" indent="0" algn="just" rtl="0">
              <a:lnSpc>
                <a:spcPct val="150000"/>
              </a:lnSpc>
              <a:spcBef>
                <a:spcPts val="1600"/>
              </a:spcBef>
              <a:spcAft>
                <a:spcPts val="0"/>
              </a:spcAft>
              <a:buSzPts val="1300"/>
              <a:buNone/>
            </a:pPr>
            <a:endParaRPr sz="1800" dirty="0"/>
          </a:p>
          <a:p>
            <a:pPr marL="457200" lvl="0" indent="0" algn="just" rtl="0">
              <a:lnSpc>
                <a:spcPct val="150000"/>
              </a:lnSpc>
              <a:spcBef>
                <a:spcPts val="1600"/>
              </a:spcBef>
              <a:spcAft>
                <a:spcPts val="0"/>
              </a:spcAft>
              <a:buSzPts val="1300"/>
              <a:buNone/>
            </a:pPr>
            <a:endParaRPr sz="1800" dirty="0"/>
          </a:p>
          <a:p>
            <a:pPr marL="457200" lvl="0" indent="0" algn="just" rtl="0">
              <a:lnSpc>
                <a:spcPct val="150000"/>
              </a:lnSpc>
              <a:spcBef>
                <a:spcPts val="1600"/>
              </a:spcBef>
              <a:spcAft>
                <a:spcPts val="1600"/>
              </a:spcAft>
              <a:buSzPts val="1300"/>
              <a:buNone/>
            </a:pPr>
            <a:endParaRPr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0" y="528941"/>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PROBLEM STATEMENT</a:t>
            </a:r>
            <a:endParaRPr dirty="0"/>
          </a:p>
        </p:txBody>
      </p:sp>
      <p:sp>
        <p:nvSpPr>
          <p:cNvPr id="103" name="Google Shape;103;p4"/>
          <p:cNvSpPr txBox="1">
            <a:spLocks noGrp="1"/>
          </p:cNvSpPr>
          <p:nvPr>
            <p:ph type="body" idx="1"/>
          </p:nvPr>
        </p:nvSpPr>
        <p:spPr>
          <a:xfrm>
            <a:off x="0" y="1395019"/>
            <a:ext cx="9144000" cy="3522900"/>
          </a:xfrm>
          <a:prstGeom prst="rect">
            <a:avLst/>
          </a:prstGeom>
          <a:noFill/>
          <a:ln>
            <a:noFill/>
          </a:ln>
        </p:spPr>
        <p:txBody>
          <a:bodyPr spcFirstLastPara="1" wrap="square" lIns="91425" tIns="91425" rIns="91425" bIns="91425" anchor="t" anchorCtr="0">
            <a:noAutofit/>
          </a:bodyPr>
          <a:lstStyle/>
          <a:p>
            <a:pPr marL="457200" lvl="0" indent="-317500" algn="just" rtl="0">
              <a:lnSpc>
                <a:spcPct val="150000"/>
              </a:lnSpc>
              <a:spcBef>
                <a:spcPts val="0"/>
              </a:spcBef>
              <a:spcAft>
                <a:spcPts val="0"/>
              </a:spcAft>
              <a:buSzPts val="1400"/>
              <a:buChar char="❖"/>
            </a:pPr>
            <a:r>
              <a:rPr lang="en" sz="1800" dirty="0"/>
              <a:t>Brain Tumor is an abnormal growth of cells in the human brain which can prove to be fatal.</a:t>
            </a:r>
            <a:endParaRPr sz="1800" dirty="0"/>
          </a:p>
          <a:p>
            <a:pPr marL="457200" lvl="0" indent="-317500" algn="just" rtl="0">
              <a:lnSpc>
                <a:spcPct val="150000"/>
              </a:lnSpc>
              <a:spcBef>
                <a:spcPts val="0"/>
              </a:spcBef>
              <a:spcAft>
                <a:spcPts val="0"/>
              </a:spcAft>
              <a:buSzPts val="1400"/>
              <a:buChar char="❖"/>
            </a:pPr>
            <a:r>
              <a:rPr lang="en" sz="1800" dirty="0" smtClean="0"/>
              <a:t>Traditionally, radiologists have been using a manual method to identify the tumor from an MRI.</a:t>
            </a:r>
            <a:endParaRPr sz="1800" dirty="0"/>
          </a:p>
          <a:p>
            <a:pPr marL="457200" lvl="0" indent="-317500" algn="just" rtl="0">
              <a:lnSpc>
                <a:spcPct val="150000"/>
              </a:lnSpc>
              <a:spcBef>
                <a:spcPts val="0"/>
              </a:spcBef>
              <a:spcAft>
                <a:spcPts val="0"/>
              </a:spcAft>
              <a:buSzPts val="1400"/>
              <a:buChar char="❖"/>
            </a:pPr>
            <a:r>
              <a:rPr lang="en" sz="1800" dirty="0"/>
              <a:t>This method is very risky considering the inaccuracy of his assumption in identification of the tumor and the long time taken to derive the results.</a:t>
            </a:r>
            <a:endParaRPr sz="1800" dirty="0"/>
          </a:p>
          <a:p>
            <a:pPr marL="457200" lvl="0" indent="-317500" algn="just" rtl="0">
              <a:lnSpc>
                <a:spcPct val="150000"/>
              </a:lnSpc>
              <a:spcBef>
                <a:spcPts val="0"/>
              </a:spcBef>
              <a:spcAft>
                <a:spcPts val="0"/>
              </a:spcAft>
              <a:buSzPts val="1400"/>
              <a:buChar char="❖"/>
            </a:pPr>
            <a:r>
              <a:rPr lang="en" sz="1800" dirty="0"/>
              <a:t>So we bring forth, an accurate and fast computer aided brain tumor segmentation from MRI data using Image Processing techniques.</a:t>
            </a:r>
            <a:endParaRPr sz="1800" dirty="0"/>
          </a:p>
        </p:txBody>
      </p:sp>
      <p:sp>
        <p:nvSpPr>
          <p:cNvPr id="104" name="Google Shape;104;p4"/>
          <p:cNvSpPr txBox="1"/>
          <p:nvPr/>
        </p:nvSpPr>
        <p:spPr>
          <a:xfrm>
            <a:off x="4572000" y="578872"/>
            <a:ext cx="3848100" cy="535201"/>
          </a:xfrm>
          <a:prstGeom prst="rect">
            <a:avLst/>
          </a:prstGeom>
          <a:noFill/>
          <a:ln>
            <a:noFill/>
          </a:ln>
        </p:spPr>
        <p:txBody>
          <a:bodyPr spcFirstLastPara="1" wrap="square" lIns="91425" tIns="91425" rIns="91425" bIns="91425" anchor="t" anchorCtr="0">
            <a:noAutofit/>
          </a:bodyPr>
          <a:lstStyle/>
          <a:p>
            <a:pPr marL="120650" marR="0" lvl="0" indent="0" algn="ctr" rtl="0">
              <a:lnSpc>
                <a:spcPct val="150000"/>
              </a:lnSpc>
              <a:spcBef>
                <a:spcPts val="0"/>
              </a:spcBef>
              <a:spcAft>
                <a:spcPts val="0"/>
              </a:spcAft>
              <a:buClr>
                <a:schemeClr val="accent1"/>
              </a:buClr>
              <a:buSzPts val="1700"/>
              <a:buFont typeface="Lato"/>
              <a:buNone/>
            </a:pP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6"/>
          <p:cNvSpPr txBox="1">
            <a:spLocks noGrp="1"/>
          </p:cNvSpPr>
          <p:nvPr>
            <p:ph type="title"/>
          </p:nvPr>
        </p:nvSpPr>
        <p:spPr>
          <a:xfrm>
            <a:off x="0" y="528941"/>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2800"/>
              <a:t>LITERATURE SURVEY</a:t>
            </a:r>
            <a:endParaRPr dirty="0"/>
          </a:p>
        </p:txBody>
      </p:sp>
      <p:graphicFrame>
        <p:nvGraphicFramePr>
          <p:cNvPr id="110" name="Google Shape;110;p36"/>
          <p:cNvGraphicFramePr/>
          <p:nvPr>
            <p:extLst>
              <p:ext uri="{D42A27DB-BD31-4B8C-83A1-F6EECF244321}">
                <p14:modId xmlns:p14="http://schemas.microsoft.com/office/powerpoint/2010/main" val="3088291499"/>
              </p:ext>
            </p:extLst>
          </p:nvPr>
        </p:nvGraphicFramePr>
        <p:xfrm>
          <a:off x="0" y="1350814"/>
          <a:ext cx="9144000" cy="3792685"/>
        </p:xfrm>
        <a:graphic>
          <a:graphicData uri="http://schemas.openxmlformats.org/drawingml/2006/table">
            <a:tbl>
              <a:tblPr>
                <a:tableStyleId>{8799B23B-EC83-4686-B30A-512413B5E67A}</a:tableStyleId>
              </a:tblPr>
              <a:tblGrid>
                <a:gridCol w="564220">
                  <a:extLst>
                    <a:ext uri="{9D8B030D-6E8A-4147-A177-3AD203B41FA5}">
                      <a16:colId xmlns:a16="http://schemas.microsoft.com/office/drawing/2014/main" val="20000"/>
                    </a:ext>
                  </a:extLst>
                </a:gridCol>
                <a:gridCol w="708275">
                  <a:extLst>
                    <a:ext uri="{9D8B030D-6E8A-4147-A177-3AD203B41FA5}">
                      <a16:colId xmlns:a16="http://schemas.microsoft.com/office/drawing/2014/main" val="20001"/>
                    </a:ext>
                  </a:extLst>
                </a:gridCol>
                <a:gridCol w="1908781">
                  <a:extLst>
                    <a:ext uri="{9D8B030D-6E8A-4147-A177-3AD203B41FA5}">
                      <a16:colId xmlns:a16="http://schemas.microsoft.com/office/drawing/2014/main" val="20002"/>
                    </a:ext>
                  </a:extLst>
                </a:gridCol>
                <a:gridCol w="1127594">
                  <a:extLst>
                    <a:ext uri="{9D8B030D-6E8A-4147-A177-3AD203B41FA5}">
                      <a16:colId xmlns:a16="http://schemas.microsoft.com/office/drawing/2014/main" val="20003"/>
                    </a:ext>
                  </a:extLst>
                </a:gridCol>
                <a:gridCol w="1260862">
                  <a:extLst>
                    <a:ext uri="{9D8B030D-6E8A-4147-A177-3AD203B41FA5}">
                      <a16:colId xmlns:a16="http://schemas.microsoft.com/office/drawing/2014/main" val="20004"/>
                    </a:ext>
                  </a:extLst>
                </a:gridCol>
                <a:gridCol w="2039304">
                  <a:extLst>
                    <a:ext uri="{9D8B030D-6E8A-4147-A177-3AD203B41FA5}">
                      <a16:colId xmlns:a16="http://schemas.microsoft.com/office/drawing/2014/main" val="20005"/>
                    </a:ext>
                  </a:extLst>
                </a:gridCol>
                <a:gridCol w="1534964">
                  <a:extLst>
                    <a:ext uri="{9D8B030D-6E8A-4147-A177-3AD203B41FA5}">
                      <a16:colId xmlns:a16="http://schemas.microsoft.com/office/drawing/2014/main" val="20006"/>
                    </a:ext>
                  </a:extLst>
                </a:gridCol>
              </a:tblGrid>
              <a:tr h="686533">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dirty="0">
                          <a:solidFill>
                            <a:schemeClr val="bg1"/>
                          </a:solidFill>
                        </a:rPr>
                        <a:t>Sr. no.</a:t>
                      </a:r>
                      <a:endParaRPr sz="1100" u="none" strike="noStrike" cap="none" dirty="0">
                        <a:solidFill>
                          <a:schemeClr val="bg1"/>
                        </a:solidFill>
                      </a:endParaRPr>
                    </a:p>
                  </a:txBody>
                  <a:tcPr marL="63500" marR="63500" marT="63500" marB="63500" anchor="ctr">
                    <a:solidFill>
                      <a:srgbClr val="00206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dirty="0">
                          <a:solidFill>
                            <a:schemeClr val="bg1"/>
                          </a:solidFill>
                        </a:rPr>
                        <a:t>Year</a:t>
                      </a:r>
                      <a:endParaRPr sz="1100" u="none" strike="noStrike" cap="none" dirty="0">
                        <a:solidFill>
                          <a:schemeClr val="bg1"/>
                        </a:solidFill>
                      </a:endParaRPr>
                    </a:p>
                  </a:txBody>
                  <a:tcPr marL="63500" marR="63500" marT="63500" marB="63500" anchor="ctr">
                    <a:solidFill>
                      <a:srgbClr val="00206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dirty="0">
                          <a:solidFill>
                            <a:schemeClr val="bg1"/>
                          </a:solidFill>
                        </a:rPr>
                        <a:t>Title</a:t>
                      </a:r>
                      <a:endParaRPr sz="1100" u="none" strike="noStrike" cap="none" dirty="0">
                        <a:solidFill>
                          <a:schemeClr val="bg1"/>
                        </a:solidFill>
                      </a:endParaRPr>
                    </a:p>
                  </a:txBody>
                  <a:tcPr marL="63500" marR="63500" marT="63500" marB="63500" anchor="ctr">
                    <a:solidFill>
                      <a:srgbClr val="00206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dirty="0">
                          <a:solidFill>
                            <a:schemeClr val="bg1"/>
                          </a:solidFill>
                        </a:rPr>
                        <a:t>Author Name</a:t>
                      </a:r>
                      <a:endParaRPr sz="1100" u="none" strike="noStrike" cap="none" dirty="0">
                        <a:solidFill>
                          <a:schemeClr val="bg1"/>
                        </a:solidFill>
                      </a:endParaRPr>
                    </a:p>
                  </a:txBody>
                  <a:tcPr marL="63500" marR="63500" marT="63500" marB="63500" anchor="ctr">
                    <a:solidFill>
                      <a:srgbClr val="00206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dirty="0">
                          <a:solidFill>
                            <a:schemeClr val="bg1"/>
                          </a:solidFill>
                        </a:rPr>
                        <a:t>Methodology</a:t>
                      </a:r>
                      <a:endParaRPr sz="1100" u="none" strike="noStrike" cap="none" dirty="0">
                        <a:solidFill>
                          <a:schemeClr val="bg1"/>
                        </a:solidFill>
                      </a:endParaRPr>
                    </a:p>
                  </a:txBody>
                  <a:tcPr marL="63500" marR="63500" marT="63500" marB="63500" anchor="ctr">
                    <a:solidFill>
                      <a:srgbClr val="00206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dirty="0">
                          <a:solidFill>
                            <a:schemeClr val="bg1"/>
                          </a:solidFill>
                        </a:rPr>
                        <a:t>Outcome</a:t>
                      </a:r>
                      <a:endParaRPr sz="1100" u="none" strike="noStrike" cap="none" dirty="0">
                        <a:solidFill>
                          <a:schemeClr val="bg1"/>
                        </a:solidFill>
                      </a:endParaRPr>
                    </a:p>
                  </a:txBody>
                  <a:tcPr marL="63500" marR="63500" marT="63500" marB="63500" anchor="ctr">
                    <a:solidFill>
                      <a:srgbClr val="00206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dirty="0">
                          <a:solidFill>
                            <a:schemeClr val="bg1"/>
                          </a:solidFill>
                        </a:rPr>
                        <a:t>Drawbacks</a:t>
                      </a:r>
                      <a:endParaRPr sz="1100" u="none" strike="noStrike" cap="none" dirty="0">
                        <a:solidFill>
                          <a:schemeClr val="bg1"/>
                        </a:solidFill>
                      </a:endParaRPr>
                    </a:p>
                  </a:txBody>
                  <a:tcPr marL="63500" marR="63500" marT="63500" marB="63500" anchor="ctr">
                    <a:solidFill>
                      <a:srgbClr val="002060"/>
                    </a:solidFill>
                  </a:tcPr>
                </a:tc>
                <a:extLst>
                  <a:ext uri="{0D108BD9-81ED-4DB2-BD59-A6C34878D82A}">
                    <a16:rowId xmlns:a16="http://schemas.microsoft.com/office/drawing/2014/main" val="10000"/>
                  </a:ext>
                </a:extLst>
              </a:tr>
              <a:tr h="1591018">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dirty="0">
                          <a:solidFill>
                            <a:srgbClr val="002060"/>
                          </a:solidFill>
                        </a:rPr>
                        <a:t>1</a:t>
                      </a:r>
                      <a:endParaRPr sz="1100" u="none" strike="noStrike" cap="none" dirty="0">
                        <a:solidFill>
                          <a:srgbClr val="002060"/>
                        </a:solidFill>
                      </a:endParaRPr>
                    </a:p>
                  </a:txBody>
                  <a:tcPr marL="63500" marR="63500" marT="63500" marB="6350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dirty="0" smtClean="0">
                          <a:solidFill>
                            <a:srgbClr val="002060"/>
                          </a:solidFill>
                        </a:rPr>
                        <a:t>2020</a:t>
                      </a:r>
                      <a:endParaRPr sz="1100" u="none" strike="noStrike" cap="none" dirty="0">
                        <a:solidFill>
                          <a:srgbClr val="002060"/>
                        </a:solidFill>
                      </a:endParaRPr>
                    </a:p>
                  </a:txBody>
                  <a:tcPr marL="63500" marR="63500" marT="63500" marB="63500" anchor="ctr"/>
                </a:tc>
                <a:tc>
                  <a:txBody>
                    <a:bodyPr/>
                    <a:lstStyle/>
                    <a:p>
                      <a:pPr marL="0" marR="0" lvl="0" indent="0" algn="just" rtl="0">
                        <a:lnSpc>
                          <a:spcPct val="100000"/>
                        </a:lnSpc>
                        <a:spcBef>
                          <a:spcPts val="0"/>
                        </a:spcBef>
                        <a:spcAft>
                          <a:spcPts val="0"/>
                        </a:spcAft>
                        <a:buClr>
                          <a:srgbClr val="000000"/>
                        </a:buClr>
                        <a:buSzPts val="1100"/>
                        <a:buFont typeface="Arial"/>
                        <a:buNone/>
                      </a:pPr>
                      <a:r>
                        <a:rPr lang="en-GB" sz="1100" b="0" i="0" u="none" strike="noStrike" cap="none" dirty="0" smtClean="0">
                          <a:solidFill>
                            <a:srgbClr val="002060"/>
                          </a:solidFill>
                          <a:latin typeface="+mn-lt"/>
                          <a:ea typeface="+mn-ea"/>
                          <a:cs typeface="+mn-cs"/>
                          <a:sym typeface="Arial"/>
                        </a:rPr>
                        <a:t>image-classification-using-convolutional-neural-network </a:t>
                      </a:r>
                      <a:r>
                        <a:rPr lang="en" sz="1100" b="0" i="0" u="none" strike="noStrike" cap="none" dirty="0" smtClean="0">
                          <a:solidFill>
                            <a:srgbClr val="002060"/>
                          </a:solidFill>
                          <a:latin typeface="+mn-lt"/>
                          <a:ea typeface="+mn-ea"/>
                          <a:cs typeface="+mn-cs"/>
                          <a:sym typeface="Arial"/>
                        </a:rPr>
                        <a:t>.[</a:t>
                      </a:r>
                      <a:r>
                        <a:rPr lang="en" sz="1100" b="0" i="0" u="none" strike="noStrike" cap="none" dirty="0">
                          <a:solidFill>
                            <a:srgbClr val="002060"/>
                          </a:solidFill>
                          <a:latin typeface="+mn-lt"/>
                          <a:ea typeface="+mn-ea"/>
                          <a:cs typeface="+mn-cs"/>
                          <a:sym typeface="Arial"/>
                        </a:rPr>
                        <a:t>1]</a:t>
                      </a:r>
                      <a:endParaRPr sz="1100" b="0" i="0" u="none" strike="noStrike" cap="none" dirty="0">
                        <a:solidFill>
                          <a:srgbClr val="002060"/>
                        </a:solidFill>
                        <a:latin typeface="+mn-lt"/>
                        <a:ea typeface="+mn-ea"/>
                        <a:cs typeface="+mn-cs"/>
                        <a:sym typeface="Arial"/>
                      </a:endParaRPr>
                    </a:p>
                  </a:txBody>
                  <a:tcPr marL="63500" marR="63500" marT="63500" marB="63500" anchor="ctr"/>
                </a:tc>
                <a:tc>
                  <a:txBody>
                    <a:bodyPr/>
                    <a:lstStyle/>
                    <a:p>
                      <a:pPr marL="0" marR="0" lvl="0" indent="0" algn="just" rtl="0">
                        <a:lnSpc>
                          <a:spcPct val="100000"/>
                        </a:lnSpc>
                        <a:spcBef>
                          <a:spcPts val="0"/>
                        </a:spcBef>
                        <a:spcAft>
                          <a:spcPts val="0"/>
                        </a:spcAft>
                        <a:buClr>
                          <a:srgbClr val="000000"/>
                        </a:buClr>
                        <a:buSzPts val="1100"/>
                        <a:buFont typeface="Arial"/>
                        <a:buNone/>
                      </a:pPr>
                      <a:r>
                        <a:rPr lang="en-GB" sz="1100" u="none" strike="noStrike" cap="none" dirty="0" err="1" smtClean="0">
                          <a:solidFill>
                            <a:srgbClr val="002060"/>
                          </a:solidFill>
                        </a:rPr>
                        <a:t>Hardik</a:t>
                      </a:r>
                      <a:r>
                        <a:rPr lang="en-GB" sz="1100" u="none" strike="noStrike" cap="none" baseline="0" dirty="0" smtClean="0">
                          <a:solidFill>
                            <a:srgbClr val="002060"/>
                          </a:solidFill>
                        </a:rPr>
                        <a:t> </a:t>
                      </a:r>
                      <a:r>
                        <a:rPr lang="en-GB" sz="1100" u="none" strike="noStrike" cap="none" baseline="0" dirty="0" err="1" smtClean="0">
                          <a:solidFill>
                            <a:srgbClr val="002060"/>
                          </a:solidFill>
                        </a:rPr>
                        <a:t>Deshmukh</a:t>
                      </a:r>
                      <a:endParaRPr sz="1100" u="none" strike="noStrike" cap="none" dirty="0">
                        <a:solidFill>
                          <a:srgbClr val="002060"/>
                        </a:solidFill>
                      </a:endParaRPr>
                    </a:p>
                  </a:txBody>
                  <a:tcPr marL="63500" marR="63500" marT="63500" marB="63500" anchor="ctr"/>
                </a:tc>
                <a:tc>
                  <a:txBody>
                    <a:bodyPr/>
                    <a:lstStyle/>
                    <a:p>
                      <a:pPr marL="0" marR="0" lvl="0" indent="0" algn="just" rtl="0">
                        <a:lnSpc>
                          <a:spcPct val="100000"/>
                        </a:lnSpc>
                        <a:spcBef>
                          <a:spcPts val="0"/>
                        </a:spcBef>
                        <a:spcAft>
                          <a:spcPts val="0"/>
                        </a:spcAft>
                        <a:buClr>
                          <a:srgbClr val="000000"/>
                        </a:buClr>
                        <a:buSzPts val="1100"/>
                        <a:buFont typeface="Arial"/>
                        <a:buNone/>
                      </a:pPr>
                      <a:r>
                        <a:rPr lang="en-GB" sz="1100" b="0" i="0" u="none" strike="noStrike" cap="none" dirty="0" smtClean="0">
                          <a:solidFill>
                            <a:srgbClr val="002060"/>
                          </a:solidFill>
                          <a:latin typeface="+mn-lt"/>
                          <a:ea typeface="+mn-ea"/>
                          <a:cs typeface="+mn-cs"/>
                          <a:sym typeface="Arial"/>
                        </a:rPr>
                        <a:t>Convolutional-Neural-Network</a:t>
                      </a:r>
                      <a:endParaRPr sz="1100" u="none" strike="noStrike" cap="none" dirty="0">
                        <a:solidFill>
                          <a:srgbClr val="002060"/>
                        </a:solidFill>
                      </a:endParaRPr>
                    </a:p>
                  </a:txBody>
                  <a:tcPr marL="63500" marR="63500" marT="63500" marB="63500" anchor="ctr"/>
                </a:tc>
                <a:tc>
                  <a:txBody>
                    <a:bodyPr/>
                    <a:lstStyle/>
                    <a:p>
                      <a:pPr marL="0" marR="0" lvl="0" indent="0" algn="just" rtl="0">
                        <a:lnSpc>
                          <a:spcPct val="100000"/>
                        </a:lnSpc>
                        <a:spcBef>
                          <a:spcPts val="0"/>
                        </a:spcBef>
                        <a:spcAft>
                          <a:spcPts val="0"/>
                        </a:spcAft>
                        <a:buClr>
                          <a:srgbClr val="000000"/>
                        </a:buClr>
                        <a:buSzPts val="1100"/>
                        <a:buFont typeface="Arial"/>
                        <a:buNone/>
                      </a:pPr>
                      <a:r>
                        <a:rPr lang="en-GB" sz="1100" u="none" strike="noStrike" cap="none" dirty="0" smtClean="0">
                          <a:solidFill>
                            <a:srgbClr val="002060"/>
                          </a:solidFill>
                        </a:rPr>
                        <a:t>                         -</a:t>
                      </a:r>
                      <a:endParaRPr sz="1100" u="none" strike="noStrike" cap="none" dirty="0">
                        <a:solidFill>
                          <a:srgbClr val="002060"/>
                        </a:solidFill>
                      </a:endParaRPr>
                    </a:p>
                  </a:txBody>
                  <a:tcPr marL="63500" marR="63500" marT="63500" marB="63500" anchor="ctr"/>
                </a:tc>
                <a:tc>
                  <a:txBody>
                    <a:bodyPr/>
                    <a:lstStyle/>
                    <a:p>
                      <a:pPr marL="0" marR="0" lvl="0" indent="0" algn="just" rtl="0">
                        <a:lnSpc>
                          <a:spcPct val="100000"/>
                        </a:lnSpc>
                        <a:spcBef>
                          <a:spcPts val="0"/>
                        </a:spcBef>
                        <a:spcAft>
                          <a:spcPts val="0"/>
                        </a:spcAft>
                        <a:buClr>
                          <a:srgbClr val="000000"/>
                        </a:buClr>
                        <a:buSzPts val="1100"/>
                        <a:buFont typeface="Arial"/>
                        <a:buNone/>
                      </a:pPr>
                      <a:r>
                        <a:rPr lang="en" sz="1100" u="none" strike="noStrike" cap="none" dirty="0" smtClean="0">
                          <a:solidFill>
                            <a:srgbClr val="002060"/>
                          </a:solidFill>
                        </a:rPr>
                        <a:t>                -</a:t>
                      </a:r>
                      <a:endParaRPr sz="1100" u="none" strike="noStrike" cap="none" dirty="0">
                        <a:solidFill>
                          <a:srgbClr val="002060"/>
                        </a:solidFill>
                      </a:endParaRPr>
                    </a:p>
                  </a:txBody>
                  <a:tcPr marL="63500" marR="63500" marT="63500" marB="63500" anchor="ctr"/>
                </a:tc>
                <a:extLst>
                  <a:ext uri="{0D108BD9-81ED-4DB2-BD59-A6C34878D82A}">
                    <a16:rowId xmlns:a16="http://schemas.microsoft.com/office/drawing/2014/main" val="10001"/>
                  </a:ext>
                </a:extLst>
              </a:tr>
              <a:tr h="1515134">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solidFill>
                            <a:srgbClr val="002060"/>
                          </a:solidFill>
                        </a:rPr>
                        <a:t>2</a:t>
                      </a:r>
                      <a:endParaRPr sz="1100" u="none" strike="noStrike" cap="none" dirty="0">
                        <a:solidFill>
                          <a:srgbClr val="002060"/>
                        </a:solidFill>
                      </a:endParaRPr>
                    </a:p>
                  </a:txBody>
                  <a:tcPr marL="63500" marR="63500" marT="63500" marB="6350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dirty="0" smtClean="0">
                          <a:solidFill>
                            <a:srgbClr val="002060"/>
                          </a:solidFill>
                        </a:rPr>
                        <a:t>2020</a:t>
                      </a:r>
                      <a:endParaRPr sz="1100" u="none" strike="noStrike" cap="none" dirty="0">
                        <a:solidFill>
                          <a:srgbClr val="002060"/>
                        </a:solidFill>
                      </a:endParaRPr>
                    </a:p>
                  </a:txBody>
                  <a:tcPr marL="63500" marR="63500" marT="63500" marB="63500" anchor="ctr"/>
                </a:tc>
                <a:tc>
                  <a:txBody>
                    <a:bodyPr/>
                    <a:lstStyle/>
                    <a:p>
                      <a:pPr marL="0" marR="0" lvl="0" indent="0" algn="just" rtl="0">
                        <a:lnSpc>
                          <a:spcPct val="100000"/>
                        </a:lnSpc>
                        <a:spcBef>
                          <a:spcPts val="0"/>
                        </a:spcBef>
                        <a:spcAft>
                          <a:spcPts val="0"/>
                        </a:spcAft>
                        <a:buClr>
                          <a:srgbClr val="000000"/>
                        </a:buClr>
                        <a:buSzPts val="1100"/>
                        <a:buFont typeface="Arial"/>
                        <a:buNone/>
                      </a:pPr>
                      <a:r>
                        <a:rPr lang="en-GB" sz="1100" b="0" i="0" u="none" strike="noStrike" cap="none" dirty="0" smtClean="0">
                          <a:solidFill>
                            <a:srgbClr val="002060"/>
                          </a:solidFill>
                          <a:latin typeface="+mn-lt"/>
                          <a:ea typeface="+mn-ea"/>
                          <a:cs typeface="+mn-cs"/>
                          <a:sym typeface="Arial"/>
                        </a:rPr>
                        <a:t>Detection of COVID-19 from Chest X-Ray Images Using       Convolutional-Neural- Networks</a:t>
                      </a:r>
                      <a:r>
                        <a:rPr lang="en" sz="1100" b="0" i="0" u="none" strike="noStrike" cap="none" dirty="0" smtClean="0">
                          <a:solidFill>
                            <a:srgbClr val="002060"/>
                          </a:solidFill>
                          <a:latin typeface="+mn-lt"/>
                          <a:ea typeface="+mn-ea"/>
                          <a:cs typeface="+mn-cs"/>
                          <a:sym typeface="Arial"/>
                        </a:rPr>
                        <a:t>[2</a:t>
                      </a:r>
                      <a:r>
                        <a:rPr lang="en" sz="1100" b="0" i="0" u="none" strike="noStrike" cap="none" dirty="0">
                          <a:solidFill>
                            <a:srgbClr val="002060"/>
                          </a:solidFill>
                          <a:latin typeface="+mn-lt"/>
                          <a:ea typeface="+mn-ea"/>
                          <a:cs typeface="+mn-cs"/>
                          <a:sym typeface="Arial"/>
                        </a:rPr>
                        <a:t>]</a:t>
                      </a:r>
                      <a:endParaRPr sz="1100" b="0" i="0" u="none" strike="noStrike" cap="none" dirty="0">
                        <a:solidFill>
                          <a:srgbClr val="002060"/>
                        </a:solidFill>
                        <a:latin typeface="+mn-lt"/>
                        <a:ea typeface="+mn-ea"/>
                        <a:cs typeface="+mn-cs"/>
                        <a:sym typeface="Arial"/>
                      </a:endParaRPr>
                    </a:p>
                    <a:p>
                      <a:pPr marL="0" marR="0" lvl="0" indent="0" algn="just" rtl="0">
                        <a:lnSpc>
                          <a:spcPct val="100000"/>
                        </a:lnSpc>
                        <a:spcBef>
                          <a:spcPts val="0"/>
                        </a:spcBef>
                        <a:spcAft>
                          <a:spcPts val="0"/>
                        </a:spcAft>
                        <a:buClr>
                          <a:srgbClr val="000000"/>
                        </a:buClr>
                        <a:buSzPts val="1100"/>
                        <a:buFont typeface="Arial"/>
                        <a:buNone/>
                      </a:pPr>
                      <a:endParaRPr sz="1100" u="none" strike="noStrike" cap="none" dirty="0">
                        <a:solidFill>
                          <a:srgbClr val="002060"/>
                        </a:solidFill>
                      </a:endParaRPr>
                    </a:p>
                  </a:txBody>
                  <a:tcPr marL="63500" marR="63500" marT="63500" marB="63500" anchor="ctr"/>
                </a:tc>
                <a:tc>
                  <a:txBody>
                    <a:bodyPr/>
                    <a:lstStyle/>
                    <a:p>
                      <a:pPr marL="0" marR="0" lvl="0" indent="0" algn="just" rtl="0">
                        <a:lnSpc>
                          <a:spcPct val="100000"/>
                        </a:lnSpc>
                        <a:spcBef>
                          <a:spcPts val="0"/>
                        </a:spcBef>
                        <a:spcAft>
                          <a:spcPts val="0"/>
                        </a:spcAft>
                        <a:buClr>
                          <a:srgbClr val="000000"/>
                        </a:buClr>
                        <a:buSzPts val="1100"/>
                        <a:buFont typeface="Arial"/>
                        <a:buNone/>
                      </a:pPr>
                      <a:r>
                        <a:rPr lang="en-GB" sz="1100" b="0" i="0" u="none" strike="noStrike" cap="none" dirty="0" err="1" smtClean="0">
                          <a:solidFill>
                            <a:srgbClr val="002060"/>
                          </a:solidFill>
                          <a:latin typeface="+mn-lt"/>
                          <a:ea typeface="+mn-ea"/>
                          <a:cs typeface="+mn-cs"/>
                          <a:sym typeface="Arial"/>
                        </a:rPr>
                        <a:t>Boran</a:t>
                      </a:r>
                      <a:r>
                        <a:rPr lang="en-GB" sz="1100" b="0" i="0" u="none" strike="noStrike" cap="none" dirty="0" smtClean="0">
                          <a:solidFill>
                            <a:srgbClr val="002060"/>
                          </a:solidFill>
                          <a:latin typeface="+mn-lt"/>
                          <a:ea typeface="+mn-ea"/>
                          <a:cs typeface="+mn-cs"/>
                          <a:sym typeface="Arial"/>
                        </a:rPr>
                        <a:t> </a:t>
                      </a:r>
                      <a:r>
                        <a:rPr lang="en-GB" sz="1100" b="0" i="0" u="none" strike="noStrike" cap="none" dirty="0" err="1" smtClean="0">
                          <a:solidFill>
                            <a:srgbClr val="002060"/>
                          </a:solidFill>
                          <a:latin typeface="+mn-lt"/>
                          <a:ea typeface="+mn-ea"/>
                          <a:cs typeface="+mn-cs"/>
                          <a:sym typeface="Arial"/>
                        </a:rPr>
                        <a:t>Sekeroglu</a:t>
                      </a:r>
                      <a:r>
                        <a:rPr lang="en-GB" sz="1100" b="0" i="0" u="none" strike="noStrike" cap="none" dirty="0" smtClean="0">
                          <a:solidFill>
                            <a:srgbClr val="002060"/>
                          </a:solidFill>
                          <a:latin typeface="+mn-lt"/>
                          <a:ea typeface="+mn-ea"/>
                          <a:cs typeface="+mn-cs"/>
                          <a:sym typeface="Arial"/>
                        </a:rPr>
                        <a:t> and </a:t>
                      </a:r>
                      <a:r>
                        <a:rPr lang="en-GB" sz="1100" b="0" i="0" u="none" strike="noStrike" cap="none" dirty="0" err="1" smtClean="0">
                          <a:solidFill>
                            <a:srgbClr val="002060"/>
                          </a:solidFill>
                          <a:latin typeface="+mn-lt"/>
                          <a:ea typeface="+mn-ea"/>
                          <a:cs typeface="+mn-cs"/>
                          <a:sym typeface="Arial"/>
                        </a:rPr>
                        <a:t>Ilker</a:t>
                      </a:r>
                      <a:r>
                        <a:rPr lang="en-GB" sz="1100" b="0" i="0" u="none" strike="noStrike" cap="none" dirty="0" smtClean="0">
                          <a:solidFill>
                            <a:srgbClr val="002060"/>
                          </a:solidFill>
                          <a:latin typeface="+mn-lt"/>
                          <a:ea typeface="+mn-ea"/>
                          <a:cs typeface="+mn-cs"/>
                          <a:sym typeface="Arial"/>
                        </a:rPr>
                        <a:t> </a:t>
                      </a:r>
                      <a:r>
                        <a:rPr lang="en-GB" sz="1100" b="0" i="0" u="none" strike="noStrike" cap="none" dirty="0" err="1" smtClean="0">
                          <a:solidFill>
                            <a:srgbClr val="002060"/>
                          </a:solidFill>
                          <a:latin typeface="+mn-lt"/>
                          <a:ea typeface="+mn-ea"/>
                          <a:cs typeface="+mn-cs"/>
                          <a:sym typeface="Arial"/>
                        </a:rPr>
                        <a:t>Ozsahin</a:t>
                      </a:r>
                      <a:endParaRPr sz="1100" b="0" i="0" u="none" strike="noStrike" cap="none" dirty="0">
                        <a:solidFill>
                          <a:srgbClr val="002060"/>
                        </a:solidFill>
                        <a:latin typeface="+mn-lt"/>
                        <a:ea typeface="+mn-ea"/>
                        <a:cs typeface="+mn-cs"/>
                        <a:sym typeface="Arial"/>
                      </a:endParaRPr>
                    </a:p>
                  </a:txBody>
                  <a:tcPr marL="63500" marR="63500" marT="63500" marB="63500" anchor="ctr"/>
                </a:tc>
                <a:tc>
                  <a:txBody>
                    <a:bodyPr/>
                    <a:lstStyle/>
                    <a:p>
                      <a:pPr marL="0" marR="0" lvl="0" indent="0" algn="just" rtl="0">
                        <a:lnSpc>
                          <a:spcPct val="100000"/>
                        </a:lnSpc>
                        <a:spcBef>
                          <a:spcPts val="0"/>
                        </a:spcBef>
                        <a:spcAft>
                          <a:spcPts val="0"/>
                        </a:spcAft>
                        <a:buClr>
                          <a:srgbClr val="000000"/>
                        </a:buClr>
                        <a:buSzPts val="1100"/>
                        <a:buFont typeface="Arial"/>
                        <a:buNone/>
                      </a:pPr>
                      <a:r>
                        <a:rPr lang="en-GB" sz="1100" b="0" i="0" u="none" strike="noStrike" cap="none" dirty="0" smtClean="0">
                          <a:solidFill>
                            <a:srgbClr val="002060"/>
                          </a:solidFill>
                          <a:latin typeface="+mn-lt"/>
                          <a:ea typeface="+mn-ea"/>
                          <a:cs typeface="+mn-cs"/>
                          <a:sym typeface="Arial"/>
                        </a:rPr>
                        <a:t>Convolutional-Neural- Networks</a:t>
                      </a:r>
                      <a:endParaRPr sz="1100" u="none" strike="noStrike" cap="none" dirty="0">
                        <a:solidFill>
                          <a:srgbClr val="002060"/>
                        </a:solidFill>
                      </a:endParaRPr>
                    </a:p>
                  </a:txBody>
                  <a:tcPr marL="63500" marR="63500" marT="63500" marB="63500" anchor="ctr"/>
                </a:tc>
                <a:tc>
                  <a:txBody>
                    <a:bodyPr/>
                    <a:lstStyle/>
                    <a:p>
                      <a:pPr marL="0" marR="0" lvl="0" indent="0" algn="just" rtl="0">
                        <a:lnSpc>
                          <a:spcPct val="100000"/>
                        </a:lnSpc>
                        <a:spcBef>
                          <a:spcPts val="0"/>
                        </a:spcBef>
                        <a:spcAft>
                          <a:spcPts val="0"/>
                        </a:spcAft>
                        <a:buClr>
                          <a:srgbClr val="000000"/>
                        </a:buClr>
                        <a:buSzPts val="1100"/>
                        <a:buFont typeface="Arial"/>
                        <a:buNone/>
                      </a:pPr>
                      <a:r>
                        <a:rPr lang="en-GB" sz="1100" u="none" strike="noStrike" cap="none" dirty="0" smtClean="0">
                          <a:solidFill>
                            <a:srgbClr val="002060"/>
                          </a:solidFill>
                        </a:rPr>
                        <a:t>                        -      </a:t>
                      </a:r>
                      <a:endParaRPr sz="1100" u="none" strike="noStrike" cap="none" dirty="0">
                        <a:solidFill>
                          <a:srgbClr val="002060"/>
                        </a:solidFill>
                      </a:endParaRPr>
                    </a:p>
                  </a:txBody>
                  <a:tcPr marL="63500" marR="63500" marT="63500" marB="63500" anchor="ctr"/>
                </a:tc>
                <a:tc>
                  <a:txBody>
                    <a:bodyPr/>
                    <a:lstStyle/>
                    <a:p>
                      <a:pPr marL="0" marR="0" lvl="0" indent="0" algn="just" rtl="0">
                        <a:lnSpc>
                          <a:spcPct val="100000"/>
                        </a:lnSpc>
                        <a:spcBef>
                          <a:spcPts val="0"/>
                        </a:spcBef>
                        <a:spcAft>
                          <a:spcPts val="0"/>
                        </a:spcAft>
                        <a:buClr>
                          <a:srgbClr val="000000"/>
                        </a:buClr>
                        <a:buSzPts val="1100"/>
                        <a:buFont typeface="Arial"/>
                        <a:buNone/>
                      </a:pPr>
                      <a:r>
                        <a:rPr lang="en-GB" sz="1100" u="none" strike="noStrike" cap="none" dirty="0" smtClean="0">
                          <a:solidFill>
                            <a:srgbClr val="002060"/>
                          </a:solidFill>
                        </a:rPr>
                        <a:t>                -</a:t>
                      </a:r>
                      <a:endParaRPr sz="1100" u="none" strike="noStrike" cap="none" dirty="0">
                        <a:solidFill>
                          <a:srgbClr val="002060"/>
                        </a:solidFill>
                      </a:endParaRPr>
                    </a:p>
                    <a:p>
                      <a:pPr marL="0" marR="0" lvl="0" indent="0" algn="just" rtl="0">
                        <a:lnSpc>
                          <a:spcPct val="100000"/>
                        </a:lnSpc>
                        <a:spcBef>
                          <a:spcPts val="0"/>
                        </a:spcBef>
                        <a:spcAft>
                          <a:spcPts val="0"/>
                        </a:spcAft>
                        <a:buClr>
                          <a:srgbClr val="000000"/>
                        </a:buClr>
                        <a:buSzPts val="1100"/>
                        <a:buFont typeface="Arial"/>
                        <a:buNone/>
                      </a:pPr>
                      <a:endParaRPr sz="1100" u="none" strike="noStrike" cap="none" dirty="0">
                        <a:solidFill>
                          <a:srgbClr val="002060"/>
                        </a:solidFill>
                      </a:endParaRPr>
                    </a:p>
                  </a:txBody>
                  <a:tcPr marL="63500" marR="63500" marT="63500" marB="63500" anchor="ct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7"/>
          <p:cNvSpPr txBox="1">
            <a:spLocks noGrp="1"/>
          </p:cNvSpPr>
          <p:nvPr>
            <p:ph type="title"/>
          </p:nvPr>
        </p:nvSpPr>
        <p:spPr>
          <a:xfrm>
            <a:off x="0" y="528941"/>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2400" dirty="0"/>
              <a:t>LITERATURE SURVEY</a:t>
            </a:r>
            <a:endParaRPr sz="2400" dirty="0"/>
          </a:p>
        </p:txBody>
      </p:sp>
      <p:graphicFrame>
        <p:nvGraphicFramePr>
          <p:cNvPr id="116" name="Google Shape;116;p37"/>
          <p:cNvGraphicFramePr/>
          <p:nvPr>
            <p:extLst>
              <p:ext uri="{D42A27DB-BD31-4B8C-83A1-F6EECF244321}">
                <p14:modId xmlns:p14="http://schemas.microsoft.com/office/powerpoint/2010/main" val="2170087473"/>
              </p:ext>
            </p:extLst>
          </p:nvPr>
        </p:nvGraphicFramePr>
        <p:xfrm>
          <a:off x="0" y="1319645"/>
          <a:ext cx="9144000" cy="4048680"/>
        </p:xfrm>
        <a:graphic>
          <a:graphicData uri="http://schemas.openxmlformats.org/drawingml/2006/table">
            <a:tbl>
              <a:tblPr>
                <a:tableStyleId>{8799B23B-EC83-4686-B30A-512413B5E67A}</a:tableStyleId>
              </a:tblPr>
              <a:tblGrid>
                <a:gridCol w="573789">
                  <a:extLst>
                    <a:ext uri="{9D8B030D-6E8A-4147-A177-3AD203B41FA5}">
                      <a16:colId xmlns:a16="http://schemas.microsoft.com/office/drawing/2014/main" val="20000"/>
                    </a:ext>
                  </a:extLst>
                </a:gridCol>
                <a:gridCol w="720279">
                  <a:extLst>
                    <a:ext uri="{9D8B030D-6E8A-4147-A177-3AD203B41FA5}">
                      <a16:colId xmlns:a16="http://schemas.microsoft.com/office/drawing/2014/main" val="20001"/>
                    </a:ext>
                  </a:extLst>
                </a:gridCol>
                <a:gridCol w="1941127">
                  <a:extLst>
                    <a:ext uri="{9D8B030D-6E8A-4147-A177-3AD203B41FA5}">
                      <a16:colId xmlns:a16="http://schemas.microsoft.com/office/drawing/2014/main" val="20002"/>
                    </a:ext>
                  </a:extLst>
                </a:gridCol>
                <a:gridCol w="1318500">
                  <a:extLst>
                    <a:ext uri="{9D8B030D-6E8A-4147-A177-3AD203B41FA5}">
                      <a16:colId xmlns:a16="http://schemas.microsoft.com/office/drawing/2014/main" val="20003"/>
                    </a:ext>
                  </a:extLst>
                </a:gridCol>
                <a:gridCol w="1526034">
                  <a:extLst>
                    <a:ext uri="{9D8B030D-6E8A-4147-A177-3AD203B41FA5}">
                      <a16:colId xmlns:a16="http://schemas.microsoft.com/office/drawing/2014/main" val="20004"/>
                    </a:ext>
                  </a:extLst>
                </a:gridCol>
                <a:gridCol w="1538237">
                  <a:extLst>
                    <a:ext uri="{9D8B030D-6E8A-4147-A177-3AD203B41FA5}">
                      <a16:colId xmlns:a16="http://schemas.microsoft.com/office/drawing/2014/main" val="20005"/>
                    </a:ext>
                  </a:extLst>
                </a:gridCol>
                <a:gridCol w="1526034">
                  <a:extLst>
                    <a:ext uri="{9D8B030D-6E8A-4147-A177-3AD203B41FA5}">
                      <a16:colId xmlns:a16="http://schemas.microsoft.com/office/drawing/2014/main" val="20006"/>
                    </a:ext>
                  </a:extLst>
                </a:gridCol>
              </a:tblGrid>
              <a:tr h="814752">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dirty="0">
                          <a:solidFill>
                            <a:schemeClr val="bg1"/>
                          </a:solidFill>
                          <a:latin typeface="+mn-lt"/>
                          <a:ea typeface="+mn-ea"/>
                          <a:cs typeface="+mn-cs"/>
                          <a:sym typeface="Arial"/>
                        </a:rPr>
                        <a:t>Sr. no.</a:t>
                      </a:r>
                      <a:endParaRPr sz="1100" b="0" i="0" u="none" strike="noStrike" cap="none" dirty="0">
                        <a:solidFill>
                          <a:schemeClr val="bg1"/>
                        </a:solidFill>
                        <a:latin typeface="+mn-lt"/>
                        <a:ea typeface="+mn-ea"/>
                        <a:cs typeface="+mn-cs"/>
                        <a:sym typeface="Arial"/>
                      </a:endParaRPr>
                    </a:p>
                  </a:txBody>
                  <a:tcPr marL="63500" marR="63500" marT="63500" marB="63500" anchor="ctr">
                    <a:solidFill>
                      <a:srgbClr val="00206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dirty="0">
                          <a:solidFill>
                            <a:schemeClr val="bg1"/>
                          </a:solidFill>
                          <a:latin typeface="+mn-lt"/>
                          <a:ea typeface="+mn-ea"/>
                          <a:cs typeface="+mn-cs"/>
                          <a:sym typeface="Arial"/>
                        </a:rPr>
                        <a:t>Year</a:t>
                      </a:r>
                      <a:endParaRPr sz="1100" b="0" i="0" u="none" strike="noStrike" cap="none" dirty="0">
                        <a:solidFill>
                          <a:schemeClr val="bg1"/>
                        </a:solidFill>
                        <a:latin typeface="+mn-lt"/>
                        <a:ea typeface="+mn-ea"/>
                        <a:cs typeface="+mn-cs"/>
                        <a:sym typeface="Arial"/>
                      </a:endParaRPr>
                    </a:p>
                  </a:txBody>
                  <a:tcPr marL="63500" marR="63500" marT="63500" marB="63500" anchor="ctr">
                    <a:solidFill>
                      <a:srgbClr val="00206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dirty="0">
                          <a:solidFill>
                            <a:schemeClr val="bg1"/>
                          </a:solidFill>
                          <a:latin typeface="+mn-lt"/>
                          <a:ea typeface="+mn-ea"/>
                          <a:cs typeface="+mn-cs"/>
                          <a:sym typeface="Arial"/>
                        </a:rPr>
                        <a:t>Title</a:t>
                      </a:r>
                      <a:endParaRPr sz="1100" b="0" i="0" u="none" strike="noStrike" cap="none" dirty="0">
                        <a:solidFill>
                          <a:schemeClr val="bg1"/>
                        </a:solidFill>
                        <a:latin typeface="+mn-lt"/>
                        <a:ea typeface="+mn-ea"/>
                        <a:cs typeface="+mn-cs"/>
                        <a:sym typeface="Arial"/>
                      </a:endParaRPr>
                    </a:p>
                  </a:txBody>
                  <a:tcPr marL="63500" marR="63500" marT="63500" marB="63500" anchor="ctr">
                    <a:solidFill>
                      <a:srgbClr val="00206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dirty="0">
                          <a:solidFill>
                            <a:schemeClr val="bg1"/>
                          </a:solidFill>
                          <a:latin typeface="+mn-lt"/>
                          <a:ea typeface="+mn-ea"/>
                          <a:cs typeface="+mn-cs"/>
                          <a:sym typeface="Arial"/>
                        </a:rPr>
                        <a:t>Author Name</a:t>
                      </a:r>
                      <a:endParaRPr sz="1100" b="0" i="0" u="none" strike="noStrike" cap="none" dirty="0">
                        <a:solidFill>
                          <a:schemeClr val="bg1"/>
                        </a:solidFill>
                        <a:latin typeface="+mn-lt"/>
                        <a:ea typeface="+mn-ea"/>
                        <a:cs typeface="+mn-cs"/>
                        <a:sym typeface="Arial"/>
                      </a:endParaRPr>
                    </a:p>
                  </a:txBody>
                  <a:tcPr marL="63500" marR="63500" marT="63500" marB="63500" anchor="ctr">
                    <a:solidFill>
                      <a:srgbClr val="00206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dirty="0">
                          <a:solidFill>
                            <a:schemeClr val="bg1"/>
                          </a:solidFill>
                          <a:latin typeface="+mn-lt"/>
                          <a:ea typeface="+mn-ea"/>
                          <a:cs typeface="+mn-cs"/>
                          <a:sym typeface="Arial"/>
                        </a:rPr>
                        <a:t>Methodology</a:t>
                      </a:r>
                      <a:endParaRPr sz="1100" b="0" i="0" u="none" strike="noStrike" cap="none" dirty="0">
                        <a:solidFill>
                          <a:schemeClr val="bg1"/>
                        </a:solidFill>
                        <a:latin typeface="+mn-lt"/>
                        <a:ea typeface="+mn-ea"/>
                        <a:cs typeface="+mn-cs"/>
                        <a:sym typeface="Arial"/>
                      </a:endParaRPr>
                    </a:p>
                  </a:txBody>
                  <a:tcPr marL="63500" marR="63500" marT="63500" marB="63500" anchor="ctr">
                    <a:solidFill>
                      <a:srgbClr val="00206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dirty="0">
                          <a:solidFill>
                            <a:schemeClr val="bg1"/>
                          </a:solidFill>
                          <a:latin typeface="+mn-lt"/>
                          <a:ea typeface="+mn-ea"/>
                          <a:cs typeface="+mn-cs"/>
                          <a:sym typeface="Arial"/>
                        </a:rPr>
                        <a:t>Outcome</a:t>
                      </a:r>
                      <a:endParaRPr sz="1100" b="0" i="0" u="none" strike="noStrike" cap="none" dirty="0">
                        <a:solidFill>
                          <a:schemeClr val="bg1"/>
                        </a:solidFill>
                        <a:latin typeface="+mn-lt"/>
                        <a:ea typeface="+mn-ea"/>
                        <a:cs typeface="+mn-cs"/>
                        <a:sym typeface="Arial"/>
                      </a:endParaRPr>
                    </a:p>
                  </a:txBody>
                  <a:tcPr marL="63500" marR="63500" marT="63500" marB="63500" anchor="ctr">
                    <a:solidFill>
                      <a:srgbClr val="00206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dirty="0">
                          <a:solidFill>
                            <a:schemeClr val="bg1"/>
                          </a:solidFill>
                          <a:latin typeface="+mn-lt"/>
                          <a:ea typeface="+mn-ea"/>
                          <a:cs typeface="+mn-cs"/>
                          <a:sym typeface="Arial"/>
                        </a:rPr>
                        <a:t>Drawbacks</a:t>
                      </a:r>
                      <a:endParaRPr sz="1100" b="0" i="0" u="none" strike="noStrike" cap="none" dirty="0">
                        <a:solidFill>
                          <a:schemeClr val="bg1"/>
                        </a:solidFill>
                        <a:latin typeface="+mn-lt"/>
                        <a:ea typeface="+mn-ea"/>
                        <a:cs typeface="+mn-cs"/>
                        <a:sym typeface="Arial"/>
                      </a:endParaRPr>
                    </a:p>
                  </a:txBody>
                  <a:tcPr marL="63500" marR="63500" marT="63500" marB="63500" anchor="ctr">
                    <a:solidFill>
                      <a:srgbClr val="002060"/>
                    </a:solidFill>
                  </a:tcPr>
                </a:tc>
                <a:extLst>
                  <a:ext uri="{0D108BD9-81ED-4DB2-BD59-A6C34878D82A}">
                    <a16:rowId xmlns:a16="http://schemas.microsoft.com/office/drawing/2014/main" val="10002"/>
                  </a:ext>
                </a:extLst>
              </a:tr>
              <a:tr h="1595340">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dirty="0">
                          <a:solidFill>
                            <a:srgbClr val="002060"/>
                          </a:solidFill>
                        </a:rPr>
                        <a:t>3</a:t>
                      </a:r>
                      <a:endParaRPr sz="1100" u="none" strike="noStrike" cap="none" dirty="0">
                        <a:solidFill>
                          <a:srgbClr val="002060"/>
                        </a:solidFill>
                      </a:endParaRPr>
                    </a:p>
                  </a:txBody>
                  <a:tcPr marL="63500" marR="63500" marT="63500" marB="635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 sz="1100" u="none" strike="noStrike" cap="none" dirty="0" smtClean="0">
                          <a:solidFill>
                            <a:srgbClr val="002060"/>
                          </a:solidFill>
                        </a:rPr>
                        <a:t>2020</a:t>
                      </a:r>
                      <a:endParaRPr sz="1000" u="none" strike="noStrike" cap="none" dirty="0">
                        <a:solidFill>
                          <a:srgbClr val="002060"/>
                        </a:solidFill>
                      </a:endParaRPr>
                    </a:p>
                  </a:txBody>
                  <a:tcPr marL="63500" marR="63500" marT="63500" marB="63500" anchor="ctr"/>
                </a:tc>
                <a:tc>
                  <a:txBody>
                    <a:bodyPr/>
                    <a:lstStyle/>
                    <a:p>
                      <a:pPr marL="0" marR="0" lvl="0" indent="0" algn="just" rtl="0">
                        <a:lnSpc>
                          <a:spcPct val="100000"/>
                        </a:lnSpc>
                        <a:spcBef>
                          <a:spcPts val="0"/>
                        </a:spcBef>
                        <a:spcAft>
                          <a:spcPts val="0"/>
                        </a:spcAft>
                        <a:buClr>
                          <a:srgbClr val="000000"/>
                        </a:buClr>
                        <a:buSzPts val="1100"/>
                        <a:buFont typeface="Arial"/>
                        <a:buNone/>
                      </a:pPr>
                      <a:r>
                        <a:rPr lang="en-GB" sz="1100" b="0" i="0" u="none" strike="noStrike" cap="none" dirty="0" smtClean="0">
                          <a:solidFill>
                            <a:srgbClr val="002060"/>
                          </a:solidFill>
                          <a:latin typeface="+mn-lt"/>
                          <a:ea typeface="+mn-ea"/>
                          <a:cs typeface="+mn-cs"/>
                          <a:sym typeface="Arial"/>
                        </a:rPr>
                        <a:t>Automatic X-ray COVID-19 Lung Image Classification System based on Multi- Level </a:t>
                      </a:r>
                      <a:r>
                        <a:rPr lang="en-GB" sz="1100" b="0" i="0" u="none" strike="noStrike" cap="none" dirty="0" err="1" smtClean="0">
                          <a:solidFill>
                            <a:srgbClr val="002060"/>
                          </a:solidFill>
                          <a:latin typeface="+mn-lt"/>
                          <a:ea typeface="+mn-ea"/>
                          <a:cs typeface="+mn-cs"/>
                          <a:sym typeface="Arial"/>
                        </a:rPr>
                        <a:t>Thresholding</a:t>
                      </a:r>
                      <a:r>
                        <a:rPr lang="en-GB" sz="1100" b="0" i="0" u="none" strike="noStrike" cap="none" dirty="0" smtClean="0">
                          <a:solidFill>
                            <a:srgbClr val="002060"/>
                          </a:solidFill>
                          <a:latin typeface="+mn-lt"/>
                          <a:ea typeface="+mn-ea"/>
                          <a:cs typeface="+mn-cs"/>
                          <a:sym typeface="Arial"/>
                        </a:rPr>
                        <a:t> and Support Vector Machine</a:t>
                      </a:r>
                      <a:r>
                        <a:rPr lang="en" sz="1100" b="0" i="0" u="none" strike="noStrike" cap="none" dirty="0" smtClean="0">
                          <a:solidFill>
                            <a:srgbClr val="002060"/>
                          </a:solidFill>
                          <a:latin typeface="+mn-lt"/>
                          <a:ea typeface="+mn-ea"/>
                          <a:cs typeface="+mn-cs"/>
                          <a:sym typeface="Arial"/>
                        </a:rPr>
                        <a:t>. </a:t>
                      </a:r>
                      <a:r>
                        <a:rPr lang="en" sz="1100" b="0" i="0" u="none" strike="noStrike" cap="none" dirty="0">
                          <a:solidFill>
                            <a:srgbClr val="002060"/>
                          </a:solidFill>
                          <a:latin typeface="+mn-lt"/>
                          <a:ea typeface="+mn-ea"/>
                          <a:cs typeface="+mn-cs"/>
                          <a:sym typeface="Arial"/>
                        </a:rPr>
                        <a:t>[3]</a:t>
                      </a:r>
                      <a:endParaRPr sz="1100" b="0" i="0" u="none" strike="noStrike" cap="none" dirty="0">
                        <a:solidFill>
                          <a:srgbClr val="002060"/>
                        </a:solidFill>
                        <a:latin typeface="+mn-lt"/>
                        <a:ea typeface="+mn-ea"/>
                        <a:cs typeface="+mn-cs"/>
                        <a:sym typeface="Arial"/>
                      </a:endParaRPr>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rgbClr val="002060"/>
                        </a:solidFill>
                        <a:latin typeface="+mn-lt"/>
                        <a:ea typeface="+mn-ea"/>
                        <a:cs typeface="+mn-cs"/>
                        <a:sym typeface="Arial"/>
                      </a:endParaRPr>
                    </a:p>
                  </a:txBody>
                  <a:tcPr marL="63500" marR="63500" marT="63500" marB="63500" anchor="ctr"/>
                </a:tc>
                <a:tc>
                  <a:txBody>
                    <a:bodyPr/>
                    <a:lstStyle/>
                    <a:p>
                      <a:pPr marL="0" marR="0" lvl="0" indent="0" algn="just" rtl="0">
                        <a:lnSpc>
                          <a:spcPct val="100000"/>
                        </a:lnSpc>
                        <a:spcBef>
                          <a:spcPts val="0"/>
                        </a:spcBef>
                        <a:spcAft>
                          <a:spcPts val="0"/>
                        </a:spcAft>
                        <a:buClr>
                          <a:srgbClr val="000000"/>
                        </a:buClr>
                        <a:buSzPts val="1100"/>
                        <a:buFont typeface="Arial"/>
                        <a:buNone/>
                      </a:pPr>
                      <a:r>
                        <a:rPr lang="en-GB" sz="1100" b="0" i="0" u="none" strike="noStrike" cap="none" dirty="0" err="1" smtClean="0">
                          <a:solidFill>
                            <a:srgbClr val="002060"/>
                          </a:solidFill>
                          <a:latin typeface="+mn-lt"/>
                          <a:ea typeface="+mn-ea"/>
                          <a:cs typeface="+mn-cs"/>
                          <a:sym typeface="Arial"/>
                        </a:rPr>
                        <a:t>Aboul</a:t>
                      </a:r>
                      <a:r>
                        <a:rPr lang="en-GB" sz="1100" b="0" i="0" u="none" strike="noStrike" cap="none" dirty="0" smtClean="0">
                          <a:solidFill>
                            <a:srgbClr val="002060"/>
                          </a:solidFill>
                          <a:latin typeface="+mn-lt"/>
                          <a:ea typeface="+mn-ea"/>
                          <a:cs typeface="+mn-cs"/>
                          <a:sym typeface="Arial"/>
                        </a:rPr>
                        <a:t> Ella </a:t>
                      </a:r>
                      <a:r>
                        <a:rPr lang="en-GB" sz="1100" b="0" i="0" u="none" strike="noStrike" cap="none" dirty="0" err="1" smtClean="0">
                          <a:solidFill>
                            <a:srgbClr val="002060"/>
                          </a:solidFill>
                          <a:latin typeface="+mn-lt"/>
                          <a:ea typeface="+mn-ea"/>
                          <a:cs typeface="+mn-cs"/>
                          <a:sym typeface="Arial"/>
                        </a:rPr>
                        <a:t>Hassanien</a:t>
                      </a:r>
                      <a:r>
                        <a:rPr lang="en-GB" sz="1100" b="0" i="0" u="none" strike="noStrike" cap="none" dirty="0" smtClean="0">
                          <a:solidFill>
                            <a:srgbClr val="002060"/>
                          </a:solidFill>
                          <a:latin typeface="+mn-lt"/>
                          <a:ea typeface="+mn-ea"/>
                          <a:cs typeface="+mn-cs"/>
                          <a:sym typeface="Arial"/>
                        </a:rPr>
                        <a:t> Sr., </a:t>
                      </a:r>
                      <a:r>
                        <a:rPr lang="en-GB" sz="1100" b="0" i="0" u="none" strike="noStrike" cap="none" dirty="0" err="1" smtClean="0">
                          <a:solidFill>
                            <a:srgbClr val="002060"/>
                          </a:solidFill>
                          <a:latin typeface="+mn-lt"/>
                          <a:ea typeface="+mn-ea"/>
                          <a:cs typeface="+mn-cs"/>
                          <a:sym typeface="Arial"/>
                        </a:rPr>
                        <a:t>Lamia</a:t>
                      </a:r>
                      <a:r>
                        <a:rPr lang="en-GB" sz="1100" b="0" i="0" u="none" strike="noStrike" cap="none" dirty="0" smtClean="0">
                          <a:solidFill>
                            <a:srgbClr val="002060"/>
                          </a:solidFill>
                          <a:latin typeface="+mn-lt"/>
                          <a:ea typeface="+mn-ea"/>
                          <a:cs typeface="+mn-cs"/>
                          <a:sym typeface="Arial"/>
                        </a:rPr>
                        <a:t> Nabil </a:t>
                      </a:r>
                      <a:r>
                        <a:rPr lang="en-GB" sz="1100" b="0" i="0" u="none" strike="noStrike" cap="none" dirty="0" err="1" smtClean="0">
                          <a:solidFill>
                            <a:srgbClr val="002060"/>
                          </a:solidFill>
                          <a:latin typeface="+mn-lt"/>
                          <a:ea typeface="+mn-ea"/>
                          <a:cs typeface="+mn-cs"/>
                          <a:sym typeface="Arial"/>
                        </a:rPr>
                        <a:t>Mahdy</a:t>
                      </a:r>
                      <a:r>
                        <a:rPr lang="en-GB" sz="1100" b="0" i="0" u="none" strike="noStrike" cap="none" dirty="0" smtClean="0">
                          <a:solidFill>
                            <a:srgbClr val="002060"/>
                          </a:solidFill>
                          <a:latin typeface="+mn-lt"/>
                          <a:ea typeface="+mn-ea"/>
                          <a:cs typeface="+mn-cs"/>
                          <a:sym typeface="Arial"/>
                        </a:rPr>
                        <a:t> Jr., </a:t>
                      </a:r>
                      <a:r>
                        <a:rPr lang="en-GB" sz="1100" b="0" i="0" u="none" strike="noStrike" cap="none" dirty="0" err="1" smtClean="0">
                          <a:solidFill>
                            <a:srgbClr val="002060"/>
                          </a:solidFill>
                          <a:latin typeface="+mn-lt"/>
                          <a:ea typeface="+mn-ea"/>
                          <a:cs typeface="+mn-cs"/>
                          <a:sym typeface="Arial"/>
                        </a:rPr>
                        <a:t>Kadry</a:t>
                      </a:r>
                      <a:r>
                        <a:rPr lang="en-GB" sz="1100" b="0" i="0" u="none" strike="noStrike" cap="none" dirty="0" smtClean="0">
                          <a:solidFill>
                            <a:srgbClr val="002060"/>
                          </a:solidFill>
                          <a:latin typeface="+mn-lt"/>
                          <a:ea typeface="+mn-ea"/>
                          <a:cs typeface="+mn-cs"/>
                          <a:sym typeface="Arial"/>
                        </a:rPr>
                        <a:t> Ali </a:t>
                      </a:r>
                      <a:r>
                        <a:rPr lang="en-GB" sz="1100" b="0" i="0" u="none" strike="noStrike" cap="none" dirty="0" err="1" smtClean="0">
                          <a:solidFill>
                            <a:srgbClr val="002060"/>
                          </a:solidFill>
                          <a:latin typeface="+mn-lt"/>
                          <a:ea typeface="+mn-ea"/>
                          <a:cs typeface="+mn-cs"/>
                          <a:sym typeface="Arial"/>
                        </a:rPr>
                        <a:t>Ezzat</a:t>
                      </a:r>
                      <a:r>
                        <a:rPr lang="en-GB" sz="1100" b="0" i="0" u="none" strike="noStrike" cap="none" dirty="0" smtClean="0">
                          <a:solidFill>
                            <a:srgbClr val="002060"/>
                          </a:solidFill>
                          <a:latin typeface="+mn-lt"/>
                          <a:ea typeface="+mn-ea"/>
                          <a:cs typeface="+mn-cs"/>
                          <a:sym typeface="Arial"/>
                        </a:rPr>
                        <a:t> Jr., </a:t>
                      </a:r>
                      <a:r>
                        <a:rPr lang="en-GB" sz="1100" b="0" i="0" u="none" strike="noStrike" cap="none" dirty="0" err="1" smtClean="0">
                          <a:solidFill>
                            <a:srgbClr val="002060"/>
                          </a:solidFill>
                          <a:latin typeface="+mn-lt"/>
                          <a:ea typeface="+mn-ea"/>
                          <a:cs typeface="+mn-cs"/>
                          <a:sym typeface="Arial"/>
                        </a:rPr>
                        <a:t>Haytham</a:t>
                      </a:r>
                      <a:r>
                        <a:rPr lang="en-GB" sz="1100" b="0" i="0" u="none" strike="noStrike" cap="none" dirty="0" smtClean="0">
                          <a:solidFill>
                            <a:srgbClr val="002060"/>
                          </a:solidFill>
                          <a:latin typeface="+mn-lt"/>
                          <a:ea typeface="+mn-ea"/>
                          <a:cs typeface="+mn-cs"/>
                          <a:sym typeface="Arial"/>
                        </a:rPr>
                        <a:t> H.      </a:t>
                      </a:r>
                      <a:r>
                        <a:rPr lang="en-GB" sz="1100" b="0" i="0" u="none" strike="noStrike" cap="none" dirty="0" err="1" smtClean="0">
                          <a:solidFill>
                            <a:srgbClr val="002060"/>
                          </a:solidFill>
                          <a:latin typeface="+mn-lt"/>
                          <a:ea typeface="+mn-ea"/>
                          <a:cs typeface="+mn-cs"/>
                          <a:sym typeface="Arial"/>
                        </a:rPr>
                        <a:t>Elmousalami</a:t>
                      </a:r>
                      <a:r>
                        <a:rPr lang="en-GB" sz="1100" b="0" i="0" u="none" strike="noStrike" cap="none" dirty="0" smtClean="0">
                          <a:solidFill>
                            <a:srgbClr val="002060"/>
                          </a:solidFill>
                          <a:latin typeface="+mn-lt"/>
                          <a:ea typeface="+mn-ea"/>
                          <a:cs typeface="+mn-cs"/>
                          <a:sym typeface="Arial"/>
                        </a:rPr>
                        <a:t> Jr., Hassan </a:t>
                      </a:r>
                      <a:r>
                        <a:rPr lang="en-GB" sz="1100" b="0" i="0" u="none" strike="noStrike" cap="none" dirty="0" err="1" smtClean="0">
                          <a:solidFill>
                            <a:srgbClr val="002060"/>
                          </a:solidFill>
                          <a:latin typeface="+mn-lt"/>
                          <a:ea typeface="+mn-ea"/>
                          <a:cs typeface="+mn-cs"/>
                          <a:sym typeface="Arial"/>
                        </a:rPr>
                        <a:t>Aboul</a:t>
                      </a:r>
                      <a:r>
                        <a:rPr lang="en-GB" sz="1100" b="0" i="0" u="none" strike="noStrike" cap="none" dirty="0" smtClean="0">
                          <a:solidFill>
                            <a:srgbClr val="002060"/>
                          </a:solidFill>
                          <a:latin typeface="+mn-lt"/>
                          <a:ea typeface="+mn-ea"/>
                          <a:cs typeface="+mn-cs"/>
                          <a:sym typeface="Arial"/>
                        </a:rPr>
                        <a:t> Ella Jr. </a:t>
                      </a:r>
                      <a:endParaRPr lang="en-IN" sz="1100" b="0" i="0" u="none" strike="noStrike" cap="none" dirty="0">
                        <a:solidFill>
                          <a:srgbClr val="002060"/>
                        </a:solidFill>
                        <a:latin typeface="+mn-lt"/>
                        <a:ea typeface="+mn-ea"/>
                        <a:cs typeface="+mn-cs"/>
                        <a:sym typeface="Arial"/>
                      </a:endParaRPr>
                    </a:p>
                  </a:txBody>
                  <a:tcPr marL="63500" marR="63500" marT="63500" marB="63500" anchor="ctr"/>
                </a:tc>
                <a:tc>
                  <a:txBody>
                    <a:bodyPr/>
                    <a:lstStyle/>
                    <a:p>
                      <a:pPr marL="0" marR="0" lvl="0" indent="0" algn="just" rtl="0">
                        <a:lnSpc>
                          <a:spcPct val="100000"/>
                        </a:lnSpc>
                        <a:spcBef>
                          <a:spcPts val="0"/>
                        </a:spcBef>
                        <a:spcAft>
                          <a:spcPts val="0"/>
                        </a:spcAft>
                        <a:buClr>
                          <a:srgbClr val="000000"/>
                        </a:buClr>
                        <a:buSzPts val="1100"/>
                        <a:buFont typeface="Arial"/>
                        <a:buNone/>
                      </a:pPr>
                      <a:r>
                        <a:rPr lang="en-GB" sz="1100" b="0" i="0" u="none" strike="noStrike" cap="none" dirty="0" smtClean="0">
                          <a:solidFill>
                            <a:srgbClr val="002060"/>
                          </a:solidFill>
                          <a:latin typeface="+mn-lt"/>
                          <a:ea typeface="+mn-ea"/>
                          <a:cs typeface="+mn-cs"/>
                          <a:sym typeface="Arial"/>
                        </a:rPr>
                        <a:t>Multi-Level-</a:t>
                      </a:r>
                      <a:r>
                        <a:rPr lang="en-GB" sz="1100" b="0" i="0" u="none" strike="noStrike" cap="none" dirty="0" err="1" smtClean="0">
                          <a:solidFill>
                            <a:srgbClr val="002060"/>
                          </a:solidFill>
                          <a:latin typeface="+mn-lt"/>
                          <a:ea typeface="+mn-ea"/>
                          <a:cs typeface="+mn-cs"/>
                          <a:sym typeface="Arial"/>
                        </a:rPr>
                        <a:t>Thresholding</a:t>
                      </a:r>
                      <a:r>
                        <a:rPr lang="en-GB" sz="1100" b="0" i="0" u="none" strike="noStrike" cap="none" dirty="0" smtClean="0">
                          <a:solidFill>
                            <a:srgbClr val="002060"/>
                          </a:solidFill>
                          <a:latin typeface="+mn-lt"/>
                          <a:ea typeface="+mn-ea"/>
                          <a:cs typeface="+mn-cs"/>
                          <a:sym typeface="Arial"/>
                        </a:rPr>
                        <a:t> And Support-Vector- Machine</a:t>
                      </a:r>
                      <a:endParaRPr sz="1100" u="none" strike="noStrike" cap="none" dirty="0">
                        <a:solidFill>
                          <a:srgbClr val="002060"/>
                        </a:solidFill>
                      </a:endParaRPr>
                    </a:p>
                  </a:txBody>
                  <a:tcPr marL="63500" marR="63500" marT="63500" marB="63500" anchor="ctr"/>
                </a:tc>
                <a:tc>
                  <a:txBody>
                    <a:bodyPr/>
                    <a:lstStyle/>
                    <a:p>
                      <a:pPr>
                        <a:lnSpc>
                          <a:spcPct val="107000"/>
                        </a:lnSpc>
                        <a:spcAft>
                          <a:spcPts val="0"/>
                        </a:spcAft>
                      </a:pPr>
                      <a:endParaRPr lang="en-IN" sz="1100" b="0" i="0" u="none" strike="noStrike" cap="none" dirty="0" smtClean="0">
                        <a:solidFill>
                          <a:srgbClr val="002060"/>
                        </a:solidFill>
                        <a:latin typeface="+mn-lt"/>
                        <a:ea typeface="+mn-ea"/>
                        <a:cs typeface="+mn-cs"/>
                        <a:sym typeface="Arial"/>
                      </a:endParaRPr>
                    </a:p>
                    <a:p>
                      <a:pPr>
                        <a:lnSpc>
                          <a:spcPct val="107000"/>
                        </a:lnSpc>
                        <a:spcAft>
                          <a:spcPts val="0"/>
                        </a:spcAft>
                      </a:pPr>
                      <a:endParaRPr lang="en-IN" sz="1100" b="0" i="0" u="none" strike="noStrike" cap="none" dirty="0" smtClean="0">
                        <a:solidFill>
                          <a:srgbClr val="002060"/>
                        </a:solidFill>
                        <a:latin typeface="+mn-lt"/>
                        <a:ea typeface="+mn-ea"/>
                        <a:cs typeface="+mn-cs"/>
                        <a:sym typeface="Arial"/>
                      </a:endParaRPr>
                    </a:p>
                    <a:p>
                      <a:pPr>
                        <a:lnSpc>
                          <a:spcPct val="107000"/>
                        </a:lnSpc>
                        <a:spcAft>
                          <a:spcPts val="0"/>
                        </a:spcAft>
                      </a:pPr>
                      <a:r>
                        <a:rPr lang="en-IN" sz="1100" b="0" i="0" u="none" strike="noStrike" cap="none" dirty="0" smtClean="0">
                          <a:solidFill>
                            <a:srgbClr val="002060"/>
                          </a:solidFill>
                          <a:latin typeface="+mn-lt"/>
                          <a:ea typeface="+mn-ea"/>
                          <a:cs typeface="+mn-cs"/>
                          <a:sym typeface="Arial"/>
                        </a:rPr>
                        <a:t>It  </a:t>
                      </a:r>
                      <a:r>
                        <a:rPr lang="en-IN" sz="1100" b="0" i="0" u="none" strike="noStrike" cap="none" dirty="0">
                          <a:solidFill>
                            <a:srgbClr val="002060"/>
                          </a:solidFill>
                          <a:latin typeface="+mn-lt"/>
                          <a:ea typeface="+mn-ea"/>
                          <a:cs typeface="+mn-cs"/>
                          <a:sym typeface="Arial"/>
                        </a:rPr>
                        <a:t>consume less time as compare to  medical  imaging technique(RT-PCR)</a:t>
                      </a:r>
                    </a:p>
                  </a:txBody>
                  <a:tcPr marL="68580" marR="68580" marT="0" marB="0"/>
                </a:tc>
                <a:tc>
                  <a:txBody>
                    <a:bodyPr/>
                    <a:lstStyle/>
                    <a:p>
                      <a:pPr marL="0" marR="0" lvl="0" indent="0" algn="just" rtl="0">
                        <a:lnSpc>
                          <a:spcPct val="100000"/>
                        </a:lnSpc>
                        <a:spcBef>
                          <a:spcPts val="0"/>
                        </a:spcBef>
                        <a:spcAft>
                          <a:spcPts val="0"/>
                        </a:spcAft>
                        <a:buClr>
                          <a:srgbClr val="000000"/>
                        </a:buClr>
                        <a:buSzPts val="1100"/>
                        <a:buFont typeface="Arial"/>
                        <a:buNone/>
                      </a:pPr>
                      <a:r>
                        <a:rPr lang="en-IN" sz="1100" b="0" i="0" u="none" strike="noStrike" cap="none" dirty="0" smtClean="0">
                          <a:solidFill>
                            <a:srgbClr val="002060"/>
                          </a:solidFill>
                          <a:latin typeface="+mn-lt"/>
                          <a:ea typeface="+mn-ea"/>
                          <a:cs typeface="+mn-cs"/>
                          <a:sym typeface="Arial"/>
                        </a:rPr>
                        <a:t>SVM algorithm is not suitable for large data sets. SVM does not perform very well when the data set has more noise</a:t>
                      </a:r>
                      <a:endParaRPr sz="1100" b="0" i="0" u="none" strike="noStrike" cap="none" dirty="0">
                        <a:solidFill>
                          <a:srgbClr val="002060"/>
                        </a:solidFill>
                        <a:latin typeface="+mn-lt"/>
                        <a:ea typeface="+mn-ea"/>
                        <a:cs typeface="+mn-cs"/>
                        <a:sym typeface="Arial"/>
                      </a:endParaRPr>
                    </a:p>
                  </a:txBody>
                  <a:tcPr marL="63500" marR="63500" marT="63500" marB="63500" anchor="ctr"/>
                </a:tc>
                <a:extLst>
                  <a:ext uri="{0D108BD9-81ED-4DB2-BD59-A6C34878D82A}">
                    <a16:rowId xmlns:a16="http://schemas.microsoft.com/office/drawing/2014/main" val="3559725964"/>
                  </a:ext>
                </a:extLst>
              </a:tr>
              <a:tr h="1547343">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dirty="0">
                          <a:solidFill>
                            <a:srgbClr val="002060"/>
                          </a:solidFill>
                        </a:rPr>
                        <a:t>4</a:t>
                      </a:r>
                      <a:endParaRPr sz="1100" u="none" strike="noStrike" cap="none" dirty="0">
                        <a:solidFill>
                          <a:srgbClr val="002060"/>
                        </a:solidFill>
                      </a:endParaRPr>
                    </a:p>
                  </a:txBody>
                  <a:tcPr marL="63500" marR="63500" marT="63500" marB="6350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dirty="0" smtClean="0">
                          <a:solidFill>
                            <a:srgbClr val="002060"/>
                          </a:solidFill>
                        </a:rPr>
                        <a:t>2020</a:t>
                      </a:r>
                      <a:endParaRPr sz="1100" u="none" strike="noStrike" cap="none" dirty="0">
                        <a:solidFill>
                          <a:srgbClr val="002060"/>
                        </a:solidFill>
                      </a:endParaRPr>
                    </a:p>
                  </a:txBody>
                  <a:tcPr marL="63500" marR="63500" marT="63500" marB="63500" anchor="ctr"/>
                </a:tc>
                <a:tc>
                  <a:txBody>
                    <a:bodyPr/>
                    <a:lstStyle/>
                    <a:p>
                      <a:pPr marL="0" marR="0" lvl="0" indent="0" algn="just" rtl="0">
                        <a:lnSpc>
                          <a:spcPct val="100000"/>
                        </a:lnSpc>
                        <a:spcBef>
                          <a:spcPts val="0"/>
                        </a:spcBef>
                        <a:spcAft>
                          <a:spcPts val="0"/>
                        </a:spcAft>
                        <a:buClr>
                          <a:srgbClr val="000000"/>
                        </a:buClr>
                        <a:buSzPts val="1100"/>
                        <a:buFont typeface="Arial"/>
                        <a:buNone/>
                      </a:pPr>
                      <a:r>
                        <a:rPr lang="en-GB" sz="1100" b="0" i="0" u="none" strike="noStrike" cap="none" dirty="0" smtClean="0">
                          <a:solidFill>
                            <a:srgbClr val="002060"/>
                          </a:solidFill>
                          <a:latin typeface="+mn-lt"/>
                          <a:ea typeface="+mn-ea"/>
                          <a:cs typeface="+mn-cs"/>
                          <a:sym typeface="Arial"/>
                        </a:rPr>
                        <a:t>Within the Lack of Chest COVID-19 X-ray Dataset: A Novel Detection Model Based on GAN and Deep Transfer Learning</a:t>
                      </a:r>
                      <a:r>
                        <a:rPr lang="en" sz="1100" b="0" i="0" u="none" strike="noStrike" cap="none" dirty="0" smtClean="0">
                          <a:solidFill>
                            <a:srgbClr val="002060"/>
                          </a:solidFill>
                          <a:latin typeface="+mn-lt"/>
                          <a:ea typeface="+mn-ea"/>
                          <a:cs typeface="+mn-cs"/>
                          <a:sym typeface="Arial"/>
                        </a:rPr>
                        <a:t>.[</a:t>
                      </a:r>
                      <a:r>
                        <a:rPr lang="en" sz="1100" b="0" i="0" u="none" strike="noStrike" cap="none" dirty="0">
                          <a:solidFill>
                            <a:srgbClr val="002060"/>
                          </a:solidFill>
                          <a:latin typeface="+mn-lt"/>
                          <a:ea typeface="+mn-ea"/>
                          <a:cs typeface="+mn-cs"/>
                          <a:sym typeface="Arial"/>
                        </a:rPr>
                        <a:t>4]</a:t>
                      </a:r>
                      <a:endParaRPr sz="1100" b="0" i="0" u="none" strike="noStrike" cap="none" dirty="0">
                        <a:solidFill>
                          <a:srgbClr val="002060"/>
                        </a:solidFill>
                        <a:latin typeface="+mn-lt"/>
                        <a:ea typeface="+mn-ea"/>
                        <a:cs typeface="+mn-cs"/>
                        <a:sym typeface="Arial"/>
                      </a:endParaRPr>
                    </a:p>
                  </a:txBody>
                  <a:tcPr marL="63500" marR="63500" marT="63500" marB="63500" anchor="ctr"/>
                </a:tc>
                <a:tc>
                  <a:txBody>
                    <a:bodyPr/>
                    <a:lstStyle/>
                    <a:p>
                      <a:pPr marL="0" marR="0" lvl="0" indent="0" algn="just" rtl="0">
                        <a:lnSpc>
                          <a:spcPct val="100000"/>
                        </a:lnSpc>
                        <a:spcBef>
                          <a:spcPts val="0"/>
                        </a:spcBef>
                        <a:spcAft>
                          <a:spcPts val="0"/>
                        </a:spcAft>
                        <a:buClr>
                          <a:srgbClr val="000000"/>
                        </a:buClr>
                        <a:buSzPts val="1100"/>
                        <a:buFont typeface="Arial"/>
                        <a:buNone/>
                      </a:pPr>
                      <a:r>
                        <a:rPr lang="en-GB" sz="1100" b="0" i="0" u="none" strike="noStrike" cap="none" dirty="0" smtClean="0">
                          <a:solidFill>
                            <a:srgbClr val="002060"/>
                          </a:solidFill>
                          <a:latin typeface="+mn-lt"/>
                          <a:ea typeface="+mn-ea"/>
                          <a:cs typeface="+mn-cs"/>
                          <a:sym typeface="Arial"/>
                        </a:rPr>
                        <a:t>Mohamed </a:t>
                      </a:r>
                      <a:r>
                        <a:rPr lang="en-GB" sz="1100" b="0" i="0" u="none" strike="noStrike" cap="none" dirty="0" err="1" smtClean="0">
                          <a:solidFill>
                            <a:srgbClr val="002060"/>
                          </a:solidFill>
                          <a:latin typeface="+mn-lt"/>
                          <a:ea typeface="+mn-ea"/>
                          <a:cs typeface="+mn-cs"/>
                          <a:sym typeface="Arial"/>
                        </a:rPr>
                        <a:t>Loey</a:t>
                      </a:r>
                      <a:r>
                        <a:rPr lang="en-GB" sz="1100" b="0" i="0" u="none" strike="noStrike" cap="none" dirty="0" smtClean="0">
                          <a:solidFill>
                            <a:srgbClr val="002060"/>
                          </a:solidFill>
                          <a:latin typeface="+mn-lt"/>
                          <a:ea typeface="+mn-ea"/>
                          <a:cs typeface="+mn-cs"/>
                          <a:sym typeface="Arial"/>
                        </a:rPr>
                        <a:t>, </a:t>
                      </a:r>
                      <a:r>
                        <a:rPr lang="en-GB" sz="1100" b="0" i="0" u="none" strike="noStrike" cap="none" dirty="0" err="1" smtClean="0">
                          <a:solidFill>
                            <a:srgbClr val="002060"/>
                          </a:solidFill>
                          <a:latin typeface="+mn-lt"/>
                          <a:ea typeface="+mn-ea"/>
                          <a:cs typeface="+mn-cs"/>
                          <a:sym typeface="Arial"/>
                        </a:rPr>
                        <a:t>Florentin</a:t>
                      </a:r>
                      <a:r>
                        <a:rPr lang="en-GB" sz="1100" b="0" i="0" u="none" strike="noStrike" cap="none" dirty="0" smtClean="0">
                          <a:solidFill>
                            <a:srgbClr val="002060"/>
                          </a:solidFill>
                          <a:latin typeface="+mn-lt"/>
                          <a:ea typeface="+mn-ea"/>
                          <a:cs typeface="+mn-cs"/>
                          <a:sym typeface="Arial"/>
                        </a:rPr>
                        <a:t> </a:t>
                      </a:r>
                      <a:r>
                        <a:rPr lang="en-GB" sz="1100" b="0" i="0" u="none" strike="noStrike" cap="none" dirty="0" err="1" smtClean="0">
                          <a:solidFill>
                            <a:srgbClr val="002060"/>
                          </a:solidFill>
                          <a:latin typeface="+mn-lt"/>
                          <a:ea typeface="+mn-ea"/>
                          <a:cs typeface="+mn-cs"/>
                          <a:sym typeface="Arial"/>
                        </a:rPr>
                        <a:t>Smarandache</a:t>
                      </a:r>
                      <a:r>
                        <a:rPr lang="en-GB" sz="1100" b="0" i="0" u="none" strike="noStrike" cap="none" dirty="0" smtClean="0">
                          <a:solidFill>
                            <a:srgbClr val="002060"/>
                          </a:solidFill>
                          <a:latin typeface="+mn-lt"/>
                          <a:ea typeface="+mn-ea"/>
                          <a:cs typeface="+mn-cs"/>
                          <a:sym typeface="Arial"/>
                        </a:rPr>
                        <a:t>, </a:t>
                      </a:r>
                      <a:r>
                        <a:rPr lang="en-GB" sz="1100" b="0" i="0" u="none" strike="noStrike" cap="none" dirty="0" err="1" smtClean="0">
                          <a:solidFill>
                            <a:srgbClr val="002060"/>
                          </a:solidFill>
                          <a:latin typeface="+mn-lt"/>
                          <a:ea typeface="+mn-ea"/>
                          <a:cs typeface="+mn-cs"/>
                          <a:sym typeface="Arial"/>
                        </a:rPr>
                        <a:t>Nour</a:t>
                      </a:r>
                      <a:r>
                        <a:rPr lang="en-GB" sz="1100" b="0" i="0" u="none" strike="noStrike" cap="none" dirty="0" smtClean="0">
                          <a:solidFill>
                            <a:srgbClr val="002060"/>
                          </a:solidFill>
                          <a:latin typeface="+mn-lt"/>
                          <a:ea typeface="+mn-ea"/>
                          <a:cs typeface="+mn-cs"/>
                          <a:sym typeface="Arial"/>
                        </a:rPr>
                        <a:t> </a:t>
                      </a:r>
                      <a:r>
                        <a:rPr lang="en-GB" sz="1100" b="0" i="0" u="none" strike="noStrike" cap="none" dirty="0" err="1" smtClean="0">
                          <a:solidFill>
                            <a:srgbClr val="002060"/>
                          </a:solidFill>
                          <a:latin typeface="+mn-lt"/>
                          <a:ea typeface="+mn-ea"/>
                          <a:cs typeface="+mn-cs"/>
                          <a:sym typeface="Arial"/>
                        </a:rPr>
                        <a:t>Eldeen</a:t>
                      </a:r>
                      <a:r>
                        <a:rPr lang="en-GB" sz="1100" b="0" i="0" u="none" strike="noStrike" cap="none" dirty="0" smtClean="0">
                          <a:solidFill>
                            <a:srgbClr val="002060"/>
                          </a:solidFill>
                          <a:latin typeface="+mn-lt"/>
                          <a:ea typeface="+mn-ea"/>
                          <a:cs typeface="+mn-cs"/>
                          <a:sym typeface="Arial"/>
                        </a:rPr>
                        <a:t> M. </a:t>
                      </a:r>
                      <a:r>
                        <a:rPr lang="en-GB" sz="1100" b="0" i="0" u="none" strike="noStrike" cap="none" dirty="0" err="1" smtClean="0">
                          <a:solidFill>
                            <a:srgbClr val="002060"/>
                          </a:solidFill>
                          <a:latin typeface="+mn-lt"/>
                          <a:ea typeface="+mn-ea"/>
                          <a:cs typeface="+mn-cs"/>
                          <a:sym typeface="Arial"/>
                        </a:rPr>
                        <a:t>Khalifa</a:t>
                      </a:r>
                      <a:endParaRPr sz="1100" b="0" i="0" u="none" strike="noStrike" cap="none" dirty="0">
                        <a:solidFill>
                          <a:srgbClr val="002060"/>
                        </a:solidFill>
                        <a:latin typeface="+mn-lt"/>
                        <a:ea typeface="+mn-ea"/>
                        <a:cs typeface="+mn-cs"/>
                        <a:sym typeface="Arial"/>
                      </a:endParaRPr>
                    </a:p>
                  </a:txBody>
                  <a:tcPr marL="63500" marR="63500" marT="63500" marB="63500" anchor="ctr"/>
                </a:tc>
                <a:tc>
                  <a:txBody>
                    <a:bodyPr/>
                    <a:lstStyle/>
                    <a:p>
                      <a:pPr marL="0" marR="0" lvl="0" indent="0" algn="just" rtl="0">
                        <a:lnSpc>
                          <a:spcPct val="100000"/>
                        </a:lnSpc>
                        <a:spcBef>
                          <a:spcPts val="0"/>
                        </a:spcBef>
                        <a:spcAft>
                          <a:spcPts val="0"/>
                        </a:spcAft>
                        <a:buClr>
                          <a:srgbClr val="000000"/>
                        </a:buClr>
                        <a:buSzPts val="1100"/>
                        <a:buFont typeface="Arial"/>
                        <a:buNone/>
                      </a:pPr>
                      <a:r>
                        <a:rPr lang="en-GB" sz="1100" b="0" i="0" u="none" strike="noStrike" cap="none" dirty="0" smtClean="0">
                          <a:solidFill>
                            <a:srgbClr val="002060"/>
                          </a:solidFill>
                          <a:latin typeface="+mn-lt"/>
                          <a:ea typeface="+mn-ea"/>
                          <a:cs typeface="+mn-cs"/>
                          <a:sym typeface="Arial"/>
                        </a:rPr>
                        <a:t>GAN and Deep Transfer Learning</a:t>
                      </a:r>
                      <a:endParaRPr sz="1100" u="none" strike="noStrike" cap="none" dirty="0">
                        <a:solidFill>
                          <a:srgbClr val="002060"/>
                        </a:solidFill>
                      </a:endParaRPr>
                    </a:p>
                  </a:txBody>
                  <a:tcPr marL="63500" marR="63500" marT="63500" marB="63500" anchor="ctr"/>
                </a:tc>
                <a:tc>
                  <a:txBody>
                    <a:bodyPr/>
                    <a:lstStyle/>
                    <a:p>
                      <a:pPr marL="0" marR="0" lvl="0" indent="0" algn="just" rtl="0">
                        <a:lnSpc>
                          <a:spcPct val="100000"/>
                        </a:lnSpc>
                        <a:spcBef>
                          <a:spcPts val="0"/>
                        </a:spcBef>
                        <a:spcAft>
                          <a:spcPts val="0"/>
                        </a:spcAft>
                        <a:buClr>
                          <a:srgbClr val="000000"/>
                        </a:buClr>
                        <a:buSzPts val="1100"/>
                        <a:buFont typeface="Arial"/>
                        <a:buNone/>
                      </a:pPr>
                      <a:r>
                        <a:rPr lang="en-IN" sz="1100" b="0" i="0" u="none" strike="noStrike" cap="none" dirty="0" smtClean="0">
                          <a:solidFill>
                            <a:srgbClr val="002060"/>
                          </a:solidFill>
                          <a:latin typeface="+mn-lt"/>
                          <a:ea typeface="+mn-ea"/>
                          <a:cs typeface="+mn-cs"/>
                          <a:sym typeface="Arial"/>
                        </a:rPr>
                        <a:t>Three </a:t>
                      </a:r>
                      <a:r>
                        <a:rPr lang="en-IN" sz="1100" b="0" i="0" u="none" strike="noStrike" cap="none" dirty="0" err="1" smtClean="0">
                          <a:solidFill>
                            <a:srgbClr val="002060"/>
                          </a:solidFill>
                          <a:latin typeface="+mn-lt"/>
                          <a:ea typeface="+mn-ea"/>
                          <a:cs typeface="+mn-cs"/>
                          <a:sym typeface="Arial"/>
                        </a:rPr>
                        <a:t>scenorios</a:t>
                      </a:r>
                      <a:r>
                        <a:rPr lang="en-IN" sz="1100" b="0" i="0" u="none" strike="noStrike" cap="none" dirty="0" smtClean="0">
                          <a:solidFill>
                            <a:srgbClr val="002060"/>
                          </a:solidFill>
                          <a:latin typeface="+mn-lt"/>
                          <a:ea typeface="+mn-ea"/>
                          <a:cs typeface="+mn-cs"/>
                          <a:sym typeface="Arial"/>
                        </a:rPr>
                        <a:t> are used so touches more </a:t>
                      </a:r>
                      <a:r>
                        <a:rPr lang="en-IN" sz="1100" b="0" i="0" u="none" strike="noStrike" cap="none" dirty="0" err="1" smtClean="0">
                          <a:solidFill>
                            <a:srgbClr val="002060"/>
                          </a:solidFill>
                          <a:latin typeface="+mn-lt"/>
                          <a:ea typeface="+mn-ea"/>
                          <a:cs typeface="+mn-cs"/>
                          <a:sym typeface="Arial"/>
                        </a:rPr>
                        <a:t>accurancy</a:t>
                      </a:r>
                      <a:r>
                        <a:rPr lang="en-IN" sz="1100" b="0" i="0" u="none" strike="noStrike" cap="none" dirty="0" smtClean="0">
                          <a:solidFill>
                            <a:srgbClr val="002060"/>
                          </a:solidFill>
                          <a:latin typeface="+mn-lt"/>
                          <a:ea typeface="+mn-ea"/>
                          <a:cs typeface="+mn-cs"/>
                          <a:sym typeface="Arial"/>
                        </a:rPr>
                        <a:t> </a:t>
                      </a:r>
                      <a:r>
                        <a:rPr lang="en" sz="1100" b="0" i="0" u="none" strike="noStrike" cap="none" dirty="0" smtClean="0">
                          <a:solidFill>
                            <a:srgbClr val="002060"/>
                          </a:solidFill>
                          <a:latin typeface="+mn-lt"/>
                          <a:ea typeface="+mn-ea"/>
                          <a:cs typeface="+mn-cs"/>
                          <a:sym typeface="Arial"/>
                        </a:rPr>
                        <a:t>.</a:t>
                      </a:r>
                      <a:endParaRPr sz="1100" b="0" i="0" u="none" strike="noStrike" cap="none" dirty="0">
                        <a:solidFill>
                          <a:srgbClr val="002060"/>
                        </a:solidFill>
                        <a:latin typeface="+mn-lt"/>
                        <a:ea typeface="+mn-ea"/>
                        <a:cs typeface="+mn-cs"/>
                        <a:sym typeface="Arial"/>
                      </a:endParaRPr>
                    </a:p>
                  </a:txBody>
                  <a:tcPr marL="63500" marR="63500" marT="63500" marB="63500" anchor="ctr"/>
                </a:tc>
                <a:tc>
                  <a:txBody>
                    <a:bodyPr/>
                    <a:lstStyle/>
                    <a:p>
                      <a:pPr algn="just">
                        <a:lnSpc>
                          <a:spcPct val="107000"/>
                        </a:lnSpc>
                        <a:spcAft>
                          <a:spcPts val="0"/>
                        </a:spcAft>
                      </a:pPr>
                      <a:r>
                        <a:rPr lang="en-GB" sz="1100" b="0" i="0" u="none" strike="noStrike" cap="none" dirty="0" smtClean="0">
                          <a:solidFill>
                            <a:srgbClr val="002060"/>
                          </a:solidFill>
                          <a:latin typeface="+mn-lt"/>
                          <a:ea typeface="+mn-ea"/>
                          <a:cs typeface="+mn-cs"/>
                          <a:sym typeface="Arial"/>
                        </a:rPr>
                        <a:t>Their final conclusion on the produced confusion matrices rather than the accuracy results due to the unbalanced data.   </a:t>
                      </a:r>
                      <a:r>
                        <a:rPr lang="en-GB" sz="1600"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0371461"/>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7"/>
          <p:cNvSpPr txBox="1">
            <a:spLocks noGrp="1"/>
          </p:cNvSpPr>
          <p:nvPr>
            <p:ph type="title"/>
          </p:nvPr>
        </p:nvSpPr>
        <p:spPr>
          <a:xfrm>
            <a:off x="0" y="528941"/>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2400"/>
              <a:t>LITERATURE SURVEY</a:t>
            </a:r>
            <a:endParaRPr sz="2400" dirty="0"/>
          </a:p>
        </p:txBody>
      </p:sp>
      <p:graphicFrame>
        <p:nvGraphicFramePr>
          <p:cNvPr id="6" name="Google Shape;116;p37"/>
          <p:cNvGraphicFramePr/>
          <p:nvPr>
            <p:extLst>
              <p:ext uri="{D42A27DB-BD31-4B8C-83A1-F6EECF244321}">
                <p14:modId xmlns:p14="http://schemas.microsoft.com/office/powerpoint/2010/main" val="1816119974"/>
              </p:ext>
            </p:extLst>
          </p:nvPr>
        </p:nvGraphicFramePr>
        <p:xfrm>
          <a:off x="0" y="1463127"/>
          <a:ext cx="9144000" cy="2101722"/>
        </p:xfrm>
        <a:graphic>
          <a:graphicData uri="http://schemas.openxmlformats.org/drawingml/2006/table">
            <a:tbl>
              <a:tblPr>
                <a:tableStyleId>{8799B23B-EC83-4686-B30A-512413B5E67A}</a:tableStyleId>
              </a:tblPr>
              <a:tblGrid>
                <a:gridCol w="573789">
                  <a:extLst>
                    <a:ext uri="{9D8B030D-6E8A-4147-A177-3AD203B41FA5}">
                      <a16:colId xmlns:a16="http://schemas.microsoft.com/office/drawing/2014/main" val="20000"/>
                    </a:ext>
                  </a:extLst>
                </a:gridCol>
                <a:gridCol w="720279">
                  <a:extLst>
                    <a:ext uri="{9D8B030D-6E8A-4147-A177-3AD203B41FA5}">
                      <a16:colId xmlns:a16="http://schemas.microsoft.com/office/drawing/2014/main" val="20001"/>
                    </a:ext>
                  </a:extLst>
                </a:gridCol>
                <a:gridCol w="1941127">
                  <a:extLst>
                    <a:ext uri="{9D8B030D-6E8A-4147-A177-3AD203B41FA5}">
                      <a16:colId xmlns:a16="http://schemas.microsoft.com/office/drawing/2014/main" val="20002"/>
                    </a:ext>
                  </a:extLst>
                </a:gridCol>
                <a:gridCol w="1318500">
                  <a:extLst>
                    <a:ext uri="{9D8B030D-6E8A-4147-A177-3AD203B41FA5}">
                      <a16:colId xmlns:a16="http://schemas.microsoft.com/office/drawing/2014/main" val="20003"/>
                    </a:ext>
                  </a:extLst>
                </a:gridCol>
                <a:gridCol w="1526034">
                  <a:extLst>
                    <a:ext uri="{9D8B030D-6E8A-4147-A177-3AD203B41FA5}">
                      <a16:colId xmlns:a16="http://schemas.microsoft.com/office/drawing/2014/main" val="20004"/>
                    </a:ext>
                  </a:extLst>
                </a:gridCol>
                <a:gridCol w="1538237">
                  <a:extLst>
                    <a:ext uri="{9D8B030D-6E8A-4147-A177-3AD203B41FA5}">
                      <a16:colId xmlns:a16="http://schemas.microsoft.com/office/drawing/2014/main" val="20005"/>
                    </a:ext>
                  </a:extLst>
                </a:gridCol>
                <a:gridCol w="1526034">
                  <a:extLst>
                    <a:ext uri="{9D8B030D-6E8A-4147-A177-3AD203B41FA5}">
                      <a16:colId xmlns:a16="http://schemas.microsoft.com/office/drawing/2014/main" val="20006"/>
                    </a:ext>
                  </a:extLst>
                </a:gridCol>
              </a:tblGrid>
              <a:tr h="583882">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dirty="0">
                          <a:solidFill>
                            <a:schemeClr val="bg1"/>
                          </a:solidFill>
                          <a:latin typeface="+mn-lt"/>
                          <a:ea typeface="+mn-ea"/>
                          <a:cs typeface="+mn-cs"/>
                          <a:sym typeface="Arial"/>
                        </a:rPr>
                        <a:t>Sr. no.</a:t>
                      </a:r>
                      <a:endParaRPr sz="1100" b="0" i="0" u="none" strike="noStrike" cap="none" dirty="0">
                        <a:solidFill>
                          <a:schemeClr val="bg1"/>
                        </a:solidFill>
                        <a:latin typeface="+mn-lt"/>
                        <a:ea typeface="+mn-ea"/>
                        <a:cs typeface="+mn-cs"/>
                        <a:sym typeface="Arial"/>
                      </a:endParaRPr>
                    </a:p>
                  </a:txBody>
                  <a:tcPr marL="63500" marR="63500" marT="63500" marB="63500" anchor="ctr">
                    <a:solidFill>
                      <a:srgbClr val="00206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dirty="0">
                          <a:solidFill>
                            <a:schemeClr val="bg1"/>
                          </a:solidFill>
                          <a:latin typeface="+mn-lt"/>
                          <a:ea typeface="+mn-ea"/>
                          <a:cs typeface="+mn-cs"/>
                          <a:sym typeface="Arial"/>
                        </a:rPr>
                        <a:t>Year</a:t>
                      </a:r>
                      <a:endParaRPr sz="1100" b="0" i="0" u="none" strike="noStrike" cap="none" dirty="0">
                        <a:solidFill>
                          <a:schemeClr val="bg1"/>
                        </a:solidFill>
                        <a:latin typeface="+mn-lt"/>
                        <a:ea typeface="+mn-ea"/>
                        <a:cs typeface="+mn-cs"/>
                        <a:sym typeface="Arial"/>
                      </a:endParaRPr>
                    </a:p>
                  </a:txBody>
                  <a:tcPr marL="63500" marR="63500" marT="63500" marB="63500" anchor="ctr">
                    <a:solidFill>
                      <a:srgbClr val="00206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dirty="0">
                          <a:solidFill>
                            <a:schemeClr val="bg1"/>
                          </a:solidFill>
                          <a:latin typeface="+mn-lt"/>
                          <a:ea typeface="+mn-ea"/>
                          <a:cs typeface="+mn-cs"/>
                          <a:sym typeface="Arial"/>
                        </a:rPr>
                        <a:t>Title</a:t>
                      </a:r>
                      <a:endParaRPr sz="1100" b="0" i="0" u="none" strike="noStrike" cap="none" dirty="0">
                        <a:solidFill>
                          <a:schemeClr val="bg1"/>
                        </a:solidFill>
                        <a:latin typeface="+mn-lt"/>
                        <a:ea typeface="+mn-ea"/>
                        <a:cs typeface="+mn-cs"/>
                        <a:sym typeface="Arial"/>
                      </a:endParaRPr>
                    </a:p>
                  </a:txBody>
                  <a:tcPr marL="63500" marR="63500" marT="63500" marB="63500" anchor="ctr">
                    <a:solidFill>
                      <a:srgbClr val="00206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dirty="0">
                          <a:solidFill>
                            <a:schemeClr val="bg1"/>
                          </a:solidFill>
                          <a:latin typeface="+mn-lt"/>
                          <a:ea typeface="+mn-ea"/>
                          <a:cs typeface="+mn-cs"/>
                          <a:sym typeface="Arial"/>
                        </a:rPr>
                        <a:t>Author Name</a:t>
                      </a:r>
                      <a:endParaRPr sz="1100" b="0" i="0" u="none" strike="noStrike" cap="none" dirty="0">
                        <a:solidFill>
                          <a:schemeClr val="bg1"/>
                        </a:solidFill>
                        <a:latin typeface="+mn-lt"/>
                        <a:ea typeface="+mn-ea"/>
                        <a:cs typeface="+mn-cs"/>
                        <a:sym typeface="Arial"/>
                      </a:endParaRPr>
                    </a:p>
                  </a:txBody>
                  <a:tcPr marL="63500" marR="63500" marT="63500" marB="63500" anchor="ctr">
                    <a:solidFill>
                      <a:srgbClr val="00206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dirty="0">
                          <a:solidFill>
                            <a:schemeClr val="bg1"/>
                          </a:solidFill>
                          <a:latin typeface="+mn-lt"/>
                          <a:ea typeface="+mn-ea"/>
                          <a:cs typeface="+mn-cs"/>
                          <a:sym typeface="Arial"/>
                        </a:rPr>
                        <a:t>Methodology</a:t>
                      </a:r>
                      <a:endParaRPr sz="1100" b="0" i="0" u="none" strike="noStrike" cap="none" dirty="0">
                        <a:solidFill>
                          <a:schemeClr val="bg1"/>
                        </a:solidFill>
                        <a:latin typeface="+mn-lt"/>
                        <a:ea typeface="+mn-ea"/>
                        <a:cs typeface="+mn-cs"/>
                        <a:sym typeface="Arial"/>
                      </a:endParaRPr>
                    </a:p>
                  </a:txBody>
                  <a:tcPr marL="63500" marR="63500" marT="63500" marB="63500" anchor="ctr">
                    <a:solidFill>
                      <a:srgbClr val="00206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dirty="0">
                          <a:solidFill>
                            <a:schemeClr val="bg1"/>
                          </a:solidFill>
                          <a:latin typeface="+mn-lt"/>
                          <a:ea typeface="+mn-ea"/>
                          <a:cs typeface="+mn-cs"/>
                          <a:sym typeface="Arial"/>
                        </a:rPr>
                        <a:t>Outcome</a:t>
                      </a:r>
                      <a:endParaRPr sz="1100" b="0" i="0" u="none" strike="noStrike" cap="none" dirty="0">
                        <a:solidFill>
                          <a:schemeClr val="bg1"/>
                        </a:solidFill>
                        <a:latin typeface="+mn-lt"/>
                        <a:ea typeface="+mn-ea"/>
                        <a:cs typeface="+mn-cs"/>
                        <a:sym typeface="Arial"/>
                      </a:endParaRPr>
                    </a:p>
                  </a:txBody>
                  <a:tcPr marL="63500" marR="63500" marT="63500" marB="63500" anchor="ctr">
                    <a:solidFill>
                      <a:srgbClr val="00206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dirty="0">
                          <a:solidFill>
                            <a:schemeClr val="bg1"/>
                          </a:solidFill>
                          <a:latin typeface="+mn-lt"/>
                          <a:ea typeface="+mn-ea"/>
                          <a:cs typeface="+mn-cs"/>
                          <a:sym typeface="Arial"/>
                        </a:rPr>
                        <a:t>Drawbacks</a:t>
                      </a:r>
                      <a:endParaRPr sz="1100" b="0" i="0" u="none" strike="noStrike" cap="none" dirty="0">
                        <a:solidFill>
                          <a:schemeClr val="bg1"/>
                        </a:solidFill>
                        <a:latin typeface="+mn-lt"/>
                        <a:ea typeface="+mn-ea"/>
                        <a:cs typeface="+mn-cs"/>
                        <a:sym typeface="Arial"/>
                      </a:endParaRPr>
                    </a:p>
                  </a:txBody>
                  <a:tcPr marL="63500" marR="63500" marT="63500" marB="63500" anchor="ctr">
                    <a:solidFill>
                      <a:srgbClr val="002060"/>
                    </a:solidFill>
                  </a:tcPr>
                </a:tc>
                <a:extLst>
                  <a:ext uri="{0D108BD9-81ED-4DB2-BD59-A6C34878D82A}">
                    <a16:rowId xmlns:a16="http://schemas.microsoft.com/office/drawing/2014/main" val="10002"/>
                  </a:ext>
                </a:extLst>
              </a:tr>
              <a:tr h="1517840">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dirty="0">
                          <a:solidFill>
                            <a:srgbClr val="002060"/>
                          </a:solidFill>
                        </a:rPr>
                        <a:t>5</a:t>
                      </a:r>
                      <a:endParaRPr sz="1100" u="none" strike="noStrike" cap="none" dirty="0">
                        <a:solidFill>
                          <a:srgbClr val="002060"/>
                        </a:solidFill>
                      </a:endParaRPr>
                    </a:p>
                  </a:txBody>
                  <a:tcPr marL="63500" marR="63500" marT="63500" marB="6350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dirty="0" smtClean="0">
                          <a:solidFill>
                            <a:srgbClr val="002060"/>
                          </a:solidFill>
                        </a:rPr>
                        <a:t>2020</a:t>
                      </a:r>
                      <a:endParaRPr sz="1100" u="none" strike="noStrike" cap="none" dirty="0">
                        <a:solidFill>
                          <a:srgbClr val="002060"/>
                        </a:solidFill>
                      </a:endParaRPr>
                    </a:p>
                  </a:txBody>
                  <a:tcPr marL="63500" marR="63500" marT="63500" marB="63500" anchor="ctr"/>
                </a:tc>
                <a:tc>
                  <a:txBody>
                    <a:bodyPr/>
                    <a:lstStyle/>
                    <a:p>
                      <a:pPr marL="0" marR="0" lvl="0" indent="0" algn="just" rtl="0">
                        <a:lnSpc>
                          <a:spcPct val="100000"/>
                        </a:lnSpc>
                        <a:spcBef>
                          <a:spcPts val="0"/>
                        </a:spcBef>
                        <a:spcAft>
                          <a:spcPts val="0"/>
                        </a:spcAft>
                        <a:buClr>
                          <a:srgbClr val="000000"/>
                        </a:buClr>
                        <a:buSzPts val="1100"/>
                        <a:buFont typeface="Arial"/>
                        <a:buNone/>
                      </a:pPr>
                      <a:r>
                        <a:rPr lang="en-GB" sz="1100" b="0" i="0" u="none" strike="noStrike" cap="none" dirty="0" err="1" smtClean="0">
                          <a:solidFill>
                            <a:srgbClr val="002060"/>
                          </a:solidFill>
                          <a:latin typeface="+mn-lt"/>
                          <a:ea typeface="+mn-ea"/>
                          <a:cs typeface="+mn-cs"/>
                          <a:sym typeface="Arial"/>
                        </a:rPr>
                        <a:t>COVID-Net:ATailored</a:t>
                      </a:r>
                      <a:r>
                        <a:rPr lang="en-GB" sz="1100" b="0" i="0" u="none" strike="noStrike" cap="none" dirty="0" smtClean="0">
                          <a:solidFill>
                            <a:srgbClr val="002060"/>
                          </a:solidFill>
                          <a:latin typeface="+mn-lt"/>
                          <a:ea typeface="+mn-ea"/>
                          <a:cs typeface="+mn-cs"/>
                          <a:sym typeface="Arial"/>
                        </a:rPr>
                        <a:t> Deep Convolutional-Neural-Network Design for Detection of COVID-19 </a:t>
                      </a:r>
                      <a:r>
                        <a:rPr lang="en-GB" sz="1100" b="0" i="0" u="none" strike="noStrike" cap="none" dirty="0" err="1" smtClean="0">
                          <a:solidFill>
                            <a:srgbClr val="002060"/>
                          </a:solidFill>
                          <a:latin typeface="+mn-lt"/>
                          <a:ea typeface="+mn-ea"/>
                          <a:cs typeface="+mn-cs"/>
                          <a:sym typeface="Arial"/>
                        </a:rPr>
                        <a:t>Casesfrom</a:t>
                      </a:r>
                      <a:r>
                        <a:rPr lang="en-GB" sz="1100" b="0" i="0" u="none" strike="noStrike" cap="none" dirty="0" smtClean="0">
                          <a:solidFill>
                            <a:srgbClr val="002060"/>
                          </a:solidFill>
                          <a:latin typeface="+mn-lt"/>
                          <a:ea typeface="+mn-ea"/>
                          <a:cs typeface="+mn-cs"/>
                          <a:sym typeface="Arial"/>
                        </a:rPr>
                        <a:t> Chest X-Ray Images</a:t>
                      </a:r>
                      <a:r>
                        <a:rPr lang="en" sz="1100" b="0" i="0" u="none" strike="noStrike" cap="none" dirty="0" smtClean="0">
                          <a:solidFill>
                            <a:srgbClr val="002060"/>
                          </a:solidFill>
                          <a:latin typeface="+mn-lt"/>
                          <a:ea typeface="+mn-ea"/>
                          <a:cs typeface="+mn-cs"/>
                          <a:sym typeface="Arial"/>
                        </a:rPr>
                        <a:t>.[</a:t>
                      </a:r>
                      <a:r>
                        <a:rPr lang="en" sz="1100" b="0" i="0" u="none" strike="noStrike" cap="none" dirty="0">
                          <a:solidFill>
                            <a:srgbClr val="002060"/>
                          </a:solidFill>
                          <a:latin typeface="+mn-lt"/>
                          <a:ea typeface="+mn-ea"/>
                          <a:cs typeface="+mn-cs"/>
                          <a:sym typeface="Arial"/>
                        </a:rPr>
                        <a:t>5]</a:t>
                      </a:r>
                      <a:endParaRPr sz="1100" b="0" i="0" u="none" strike="noStrike" cap="none" dirty="0">
                        <a:solidFill>
                          <a:srgbClr val="002060"/>
                        </a:solidFill>
                        <a:latin typeface="+mn-lt"/>
                        <a:ea typeface="+mn-ea"/>
                        <a:cs typeface="+mn-cs"/>
                        <a:sym typeface="Arial"/>
                      </a:endParaRPr>
                    </a:p>
                  </a:txBody>
                  <a:tcPr marL="63500" marR="63500" marT="63500" marB="63500" anchor="ctr"/>
                </a:tc>
                <a:tc>
                  <a:txBody>
                    <a:bodyPr/>
                    <a:lstStyle/>
                    <a:p>
                      <a:pPr marL="0" marR="0" lvl="0" indent="0" algn="just" rtl="0">
                        <a:lnSpc>
                          <a:spcPct val="100000"/>
                        </a:lnSpc>
                        <a:spcBef>
                          <a:spcPts val="0"/>
                        </a:spcBef>
                        <a:spcAft>
                          <a:spcPts val="0"/>
                        </a:spcAft>
                        <a:buClr>
                          <a:srgbClr val="000000"/>
                        </a:buClr>
                        <a:buSzPts val="1100"/>
                        <a:buFont typeface="Arial"/>
                        <a:buNone/>
                      </a:pPr>
                      <a:r>
                        <a:rPr lang="en-GB" sz="1100" b="0" dirty="0" smtClean="0">
                          <a:solidFill>
                            <a:srgbClr val="252525"/>
                          </a:solidFill>
                          <a:latin typeface="Times New Roman"/>
                          <a:ea typeface="Times New Roman"/>
                          <a:cs typeface="Times New Roman"/>
                        </a:rPr>
                        <a:t> </a:t>
                      </a:r>
                      <a:r>
                        <a:rPr lang="en-GB" sz="1100" b="0" i="0" u="none" strike="noStrike" cap="none" dirty="0" err="1" smtClean="0">
                          <a:solidFill>
                            <a:srgbClr val="002060"/>
                          </a:solidFill>
                          <a:latin typeface="+mn-lt"/>
                          <a:ea typeface="+mn-ea"/>
                          <a:cs typeface="+mn-cs"/>
                          <a:sym typeface="Arial"/>
                        </a:rPr>
                        <a:t>LindaWang</a:t>
                      </a:r>
                      <a:r>
                        <a:rPr lang="en-GB" sz="1100" b="0" i="0" u="none" strike="noStrike" cap="none" dirty="0" smtClean="0">
                          <a:solidFill>
                            <a:srgbClr val="002060"/>
                          </a:solidFill>
                          <a:latin typeface="+mn-lt"/>
                          <a:ea typeface="+mn-ea"/>
                          <a:cs typeface="+mn-cs"/>
                          <a:sym typeface="Arial"/>
                        </a:rPr>
                        <a:t>, </a:t>
                      </a:r>
                      <a:r>
                        <a:rPr lang="en-GB" sz="1100" b="0" i="0" u="none" strike="noStrike" cap="none" dirty="0" err="1" smtClean="0">
                          <a:solidFill>
                            <a:srgbClr val="002060"/>
                          </a:solidFill>
                          <a:latin typeface="+mn-lt"/>
                          <a:ea typeface="+mn-ea"/>
                          <a:cs typeface="+mn-cs"/>
                          <a:sym typeface="Arial"/>
                        </a:rPr>
                        <a:t>ZhongQiuLin</a:t>
                      </a:r>
                      <a:r>
                        <a:rPr lang="en-GB" sz="1100" b="0" i="0" u="none" strike="noStrike" cap="none" dirty="0" smtClean="0">
                          <a:solidFill>
                            <a:srgbClr val="002060"/>
                          </a:solidFill>
                          <a:latin typeface="+mn-lt"/>
                          <a:ea typeface="+mn-ea"/>
                          <a:cs typeface="+mn-cs"/>
                          <a:sym typeface="Arial"/>
                        </a:rPr>
                        <a:t> and Alexander Wong</a:t>
                      </a:r>
                      <a:endParaRPr sz="1100" b="0" i="0" u="none" strike="noStrike" cap="none" dirty="0">
                        <a:solidFill>
                          <a:srgbClr val="002060"/>
                        </a:solidFill>
                        <a:latin typeface="+mn-lt"/>
                        <a:ea typeface="+mn-ea"/>
                        <a:cs typeface="+mn-cs"/>
                        <a:sym typeface="Arial"/>
                      </a:endParaRPr>
                    </a:p>
                  </a:txBody>
                  <a:tcPr marL="63500" marR="63500" marT="63500" marB="63500" anchor="ctr"/>
                </a:tc>
                <a:tc>
                  <a:txBody>
                    <a:bodyPr/>
                    <a:lstStyle/>
                    <a:p>
                      <a:pPr marL="0" marR="0" lvl="0" indent="0" algn="just" rtl="0">
                        <a:lnSpc>
                          <a:spcPct val="100000"/>
                        </a:lnSpc>
                        <a:spcBef>
                          <a:spcPts val="0"/>
                        </a:spcBef>
                        <a:spcAft>
                          <a:spcPts val="0"/>
                        </a:spcAft>
                        <a:buClr>
                          <a:srgbClr val="000000"/>
                        </a:buClr>
                        <a:buSzPts val="1100"/>
                        <a:buFont typeface="Arial"/>
                        <a:buNone/>
                      </a:pPr>
                      <a:r>
                        <a:rPr lang="en-GB" sz="1100" b="0" i="0" u="none" strike="noStrike" cap="none" dirty="0" smtClean="0">
                          <a:solidFill>
                            <a:srgbClr val="002060"/>
                          </a:solidFill>
                          <a:latin typeface="+mn-lt"/>
                          <a:ea typeface="+mn-ea"/>
                          <a:cs typeface="+mn-cs"/>
                          <a:sym typeface="Arial"/>
                        </a:rPr>
                        <a:t>Deep Convolutional-Neural-Network</a:t>
                      </a:r>
                      <a:endParaRPr sz="1100" u="none" strike="noStrike" cap="none" dirty="0">
                        <a:solidFill>
                          <a:srgbClr val="002060"/>
                        </a:solidFill>
                      </a:endParaRPr>
                    </a:p>
                  </a:txBody>
                  <a:tcPr marL="63500" marR="63500" marT="63500" marB="63500" anchor="ctr"/>
                </a:tc>
                <a:tc>
                  <a:txBody>
                    <a:bodyPr/>
                    <a:lstStyle/>
                    <a:p>
                      <a:pPr marL="0" marR="0" lvl="0" indent="0" algn="just" rtl="0">
                        <a:lnSpc>
                          <a:spcPct val="100000"/>
                        </a:lnSpc>
                        <a:spcBef>
                          <a:spcPts val="0"/>
                        </a:spcBef>
                        <a:spcAft>
                          <a:spcPts val="0"/>
                        </a:spcAft>
                        <a:buClr>
                          <a:srgbClr val="000000"/>
                        </a:buClr>
                        <a:buSzPts val="1100"/>
                        <a:buFont typeface="Arial"/>
                        <a:buNone/>
                      </a:pPr>
                      <a:r>
                        <a:rPr lang="en-GB" sz="1100" u="none" strike="noStrike" cap="none" dirty="0" smtClean="0">
                          <a:solidFill>
                            <a:srgbClr val="002060"/>
                          </a:solidFill>
                        </a:rPr>
                        <a:t>              -</a:t>
                      </a:r>
                      <a:endParaRPr sz="1100" u="none" strike="noStrike" cap="none" dirty="0">
                        <a:solidFill>
                          <a:srgbClr val="002060"/>
                        </a:solidFill>
                      </a:endParaRPr>
                    </a:p>
                  </a:txBody>
                  <a:tcPr marL="63500" marR="63500" marT="63500" marB="63500" anchor="ctr"/>
                </a:tc>
                <a:tc>
                  <a:txBody>
                    <a:bodyPr/>
                    <a:lstStyle/>
                    <a:p>
                      <a:pPr marL="0" marR="0" lvl="0" indent="0" algn="just" rtl="0">
                        <a:lnSpc>
                          <a:spcPct val="100000"/>
                        </a:lnSpc>
                        <a:spcBef>
                          <a:spcPts val="0"/>
                        </a:spcBef>
                        <a:spcAft>
                          <a:spcPts val="0"/>
                        </a:spcAft>
                        <a:buClr>
                          <a:srgbClr val="000000"/>
                        </a:buClr>
                        <a:buSzPts val="1100"/>
                        <a:buFont typeface="Arial"/>
                        <a:buNone/>
                      </a:pPr>
                      <a:r>
                        <a:rPr lang="en" sz="1100" u="none" strike="noStrike" cap="none" dirty="0" smtClean="0">
                          <a:solidFill>
                            <a:srgbClr val="002060"/>
                          </a:solidFill>
                        </a:rPr>
                        <a:t>                 -</a:t>
                      </a:r>
                      <a:endParaRPr sz="1100" u="none" strike="noStrike" cap="none" dirty="0">
                        <a:solidFill>
                          <a:srgbClr val="002060"/>
                        </a:solidFill>
                      </a:endParaRPr>
                    </a:p>
                  </a:txBody>
                  <a:tcPr marL="63500" marR="63500" marT="63500" marB="63500" anchor="ctr"/>
                </a:tc>
                <a:extLst>
                  <a:ext uri="{0D108BD9-81ED-4DB2-BD59-A6C34878D82A}">
                    <a16:rowId xmlns:a16="http://schemas.microsoft.com/office/drawing/2014/main" val="3559725964"/>
                  </a:ext>
                </a:extLst>
              </a:tr>
            </a:tbl>
          </a:graphicData>
        </a:graphic>
      </p:graphicFrame>
    </p:spTree>
    <p:extLst>
      <p:ext uri="{BB962C8B-B14F-4D97-AF65-F5344CB8AC3E}">
        <p14:creationId xmlns:p14="http://schemas.microsoft.com/office/powerpoint/2010/main" val="1601921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1259</TotalTime>
  <Words>913</Words>
  <Application>Microsoft Office PowerPoint</Application>
  <PresentationFormat>On-screen Show (16:9)</PresentationFormat>
  <Paragraphs>159</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Times New Roman</vt:lpstr>
      <vt:lpstr>Raleway</vt:lpstr>
      <vt:lpstr>Lato</vt:lpstr>
      <vt:lpstr>Noto Sans Symbols</vt:lpstr>
      <vt:lpstr>Calibri</vt:lpstr>
      <vt:lpstr>Wingdings</vt:lpstr>
      <vt:lpstr>Streamline</vt:lpstr>
      <vt:lpstr>Sandip Foundation’s                       Sandip Institute of Technology and Research Centre (SITRC)              Department of Electronics and Telecommunication (E&amp;TC) Engineering Academic Year 2021-22</vt:lpstr>
      <vt:lpstr>INDEX</vt:lpstr>
      <vt:lpstr>INTRODUCTION</vt:lpstr>
      <vt:lpstr>INTRODUCTION</vt:lpstr>
      <vt:lpstr>OBJECTIVE</vt:lpstr>
      <vt:lpstr>PROBLEM STATEMENT</vt:lpstr>
      <vt:lpstr>LITERATURE SURVEY</vt:lpstr>
      <vt:lpstr>LITERATURE SURVEY</vt:lpstr>
      <vt:lpstr>LITERATURE SURVEY</vt:lpstr>
      <vt:lpstr>OUTCOME OF LITERATURE SURVEY</vt:lpstr>
      <vt:lpstr>DIAGRAM</vt:lpstr>
      <vt:lpstr>PowerPoint Presentation</vt:lpstr>
      <vt:lpstr>Training Phase:  Step 1: Upload images and add labels to it with two classes: positive and negative.   Step 2: Resize each image to 64 x 64 pixels.   Step 3: Follow the steps below to train pictures using the CNN algorithm. A loss graph and model summary will be generated once the training is complete.  Step i: Set your Neural-Network options.  Step ii: Initialize your Neural-Network.  Step iii: Prepare the data for normalization and train the CNN model.  Step iv: Classify the data using the train  Step 5: If the model is tested using testing images, the confusion matrix, accuracy, precision, and recall of the pre_x0002_trained model will be returned. The stages of the CNN algorithm will be followed in the testing model.  Step i: Load the pre-trained model, weights, and metadata.  Step ii: Write a function to deal with the classification outcomes</vt:lpstr>
      <vt:lpstr> Step 6: A single image prediction will be performed in the output model. The output model will perform the steps of the CNN algorithm.  Step i: Load the pre-trained model, weights, and metadata.  Step ii: Write a function to deal with the classification outcomes.</vt:lpstr>
      <vt:lpstr>    FLOWCHART</vt:lpstr>
      <vt:lpstr>Hardware/Software</vt:lpstr>
      <vt:lpstr> WORK DONE</vt:lpstr>
      <vt:lpstr>STEP 1: INPUT IMAGE</vt:lpstr>
      <vt:lpstr>STEP 2: THRESHOLDING</vt:lpstr>
      <vt:lpstr>STEP3: SEGMENTATION</vt:lpstr>
      <vt:lpstr>Conclusion</vt:lpstr>
      <vt:lpstr>ADVANTAGES</vt:lpstr>
      <vt:lpstr>APPLICATION</vt:lpstr>
      <vt:lpstr>FUTURE SCOPE</vt:lpstr>
      <vt:lpstr>REFERENCES   [1] HardikDeshmukh,”image-classification-using-convolutional-neural-network            “,7-Nov-2020,https://towardsdatascience.com/medical-x-ray-%EF%B8%8F-image-classification-using-convolutional-neural-network-9a6d33b1c2a.    [2] Boran Sekeroglu and Ilker Ozsahin , ”Detection of COVID-19 from Chest X-Ray Images Using       Convolutional Neural Networks”,pp.1-13,18-sept-2020, Research Article , https://doi.org/10.1177%2F2472630320958376.         [3]  Aboul Ella Hassanien Sr., Lamia Nabil Mahdy Jr., Kadry Ali Ezzat Jr., Haytham H.      Elmousalami Jr., Hassan Aboul Ella Jr. ,“Automatic X-ray COVID-19 Lung Image Classification System based on Multi- Level Thresholding and Support Vector Machine”, pp.1-8,medRxiv, 2020),  doi:https://doi.org/10.1101/2020.03.30.20047787.   [4] Mohamed Loey, Florentin Smarandache, Nour Eldeen M. Khalifa,"Within the Lack of Chest COVID-19 X-ray Dataset: A Novel Detection Model Based on GAN and Deep Transfer Learning.",pp.1-19, Symmetry, 2020, 12(4),651://doi: https://doi.org/10.3390/sym12040651    [5] Catrin Sohrabi, Ahmed Kerwan, Zaid Alsafi, Riaz Agha, “World Health Organization Declares Global Emergency: A review of the 2019 novel coronavirus [Covid-19]”. pp- 1 to 6, doi.org/10.1016/j.ijsu.2020.02.034 Published – 3 March [Wuhan-China]   [6] LindaWang1,2,3*,ZhongQiuLin1,2,3,andAlexanderWong1,2,3,”COVID-Net:ATailored Deep Convolutional Neural Network Design for Detection of COVID-19 Casesfrom Chest X-Ray Images.”pp.1-12arXiv:2003.09871v4[eess.IV]11May2020        </vt:lpstr>
      <vt:lpstr>    [7] SnehalR.Sambhe,#Dr.KamleshA.Waghmare,“Machine Learning Framework to Detect Corona Virus -A Study with CT scan Image Of Suspected Individuals.”,pp.1-4,ISSN:2454-9150Vol-07,Issue-03, (JUNE2021)  [8] KaiLiua,1,∗,YingChenb,1,RuzhengLinc,KunyuanHanc,”Clinical features of COVID-19 in elderly patients:A comparison with young and middle-aged patients.”pp.1-5,Journal of infection(27 March 2020).https://doi.org/10.1016/j.jinf.2020.03.005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Sandip Foundation’s                       Sandip Institute of Technology and Research Centre (SITRC)              Department of Electronics and Telecommunication (E&amp;TC) Engineering Academic Year 2020-21</dc:title>
  <dc:creator>Dhruv</dc:creator>
  <cp:lastModifiedBy>win 10</cp:lastModifiedBy>
  <cp:revision>34</cp:revision>
  <dcterms:modified xsi:type="dcterms:W3CDTF">2021-12-08T20:37:24Z</dcterms:modified>
</cp:coreProperties>
</file>