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5" r:id="rId3"/>
    <p:sldId id="259" r:id="rId4"/>
    <p:sldId id="260" r:id="rId5"/>
    <p:sldId id="270" r:id="rId6"/>
    <p:sldId id="271" r:id="rId7"/>
    <p:sldId id="262" r:id="rId8"/>
    <p:sldId id="263" r:id="rId9"/>
    <p:sldId id="264" r:id="rId10"/>
    <p:sldId id="267"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96"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786" y="334851"/>
            <a:ext cx="11318898" cy="6175420"/>
          </a:xfrm>
        </p:spPr>
        <p:txBody>
          <a:bodyPr>
            <a:normAutofit fontScale="90000"/>
          </a:bodyPr>
          <a:lstStyle/>
          <a:p>
            <a:pPr algn="ctr"/>
            <a:r>
              <a:rPr lang="en-US" sz="2800" dirty="0">
                <a:solidFill>
                  <a:schemeClr val="bg1"/>
                </a:solidFill>
                <a:latin typeface="Times New Roman" panose="02020603050405020304" pitchFamily="18" charset="0"/>
                <a:cs typeface="Times New Roman" panose="02020603050405020304" pitchFamily="18" charset="0"/>
              </a:rPr>
              <a:t>A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seminar presentation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on</a:t>
            </a:r>
            <a:br>
              <a:rPr lang="en-US" sz="28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
            </a:r>
            <a:br>
              <a:rPr lang="en-US" sz="4000" dirty="0">
                <a:solidFill>
                  <a:schemeClr val="bg1"/>
                </a:solidFill>
                <a:latin typeface="Times New Roman" panose="02020603050405020304" pitchFamily="18" charset="0"/>
                <a:cs typeface="Times New Roman" panose="02020603050405020304" pitchFamily="18" charset="0"/>
              </a:rPr>
            </a:br>
            <a:r>
              <a:rPr lang="en-US" sz="3100" b="1" dirty="0">
                <a:solidFill>
                  <a:schemeClr val="bg1"/>
                </a:solidFill>
                <a:latin typeface="Times New Roman" panose="02020603050405020304" pitchFamily="18" charset="0"/>
                <a:cs typeface="Times New Roman" panose="02020603050405020304" pitchFamily="18" charset="0"/>
              </a:rPr>
              <a:t>cloud based inventory management system for </a:t>
            </a:r>
            <a:r>
              <a:rPr lang="en-US" sz="3100" b="1" dirty="0" smtClean="0">
                <a:solidFill>
                  <a:schemeClr val="bg1"/>
                </a:solidFill>
                <a:latin typeface="Times New Roman" panose="02020603050405020304" pitchFamily="18" charset="0"/>
                <a:cs typeface="Times New Roman" panose="02020603050405020304" pitchFamily="18" charset="0"/>
              </a:rPr>
              <a:t>maker space </a:t>
            </a:r>
            <a:r>
              <a:rPr lang="en-US" sz="3100" b="1" dirty="0">
                <a:solidFill>
                  <a:schemeClr val="bg1"/>
                </a:solidFill>
                <a:latin typeface="Times New Roman" panose="02020603050405020304" pitchFamily="18" charset="0"/>
                <a:cs typeface="Times New Roman" panose="02020603050405020304" pitchFamily="18" charset="0"/>
              </a:rPr>
              <a:t>of sandip TBI </a:t>
            </a:r>
            <a:r>
              <a:rPr lang="en-US" sz="3100" dirty="0">
                <a:solidFill>
                  <a:schemeClr val="bg1"/>
                </a:solidFill>
                <a:latin typeface="Times New Roman" panose="02020603050405020304" pitchFamily="18" charset="0"/>
                <a:cs typeface="Times New Roman" panose="02020603050405020304" pitchFamily="18" charset="0"/>
              </a:rPr>
              <a:t/>
            </a:r>
            <a:br>
              <a:rPr lang="en-US" sz="3100" dirty="0">
                <a:solidFill>
                  <a:schemeClr val="bg1"/>
                </a:solidFill>
                <a:latin typeface="Times New Roman" panose="02020603050405020304" pitchFamily="18" charset="0"/>
                <a:cs typeface="Times New Roman" panose="02020603050405020304" pitchFamily="18" charset="0"/>
              </a:rPr>
            </a:br>
            <a:r>
              <a:rPr lang="en-US" sz="3100" dirty="0">
                <a:solidFill>
                  <a:schemeClr val="bg1"/>
                </a:solidFill>
                <a:latin typeface="Times New Roman" panose="02020603050405020304" pitchFamily="18" charset="0"/>
                <a:cs typeface="Times New Roman" panose="02020603050405020304" pitchFamily="18" charset="0"/>
              </a:rPr>
              <a:t/>
            </a:r>
            <a:br>
              <a:rPr lang="en-US" sz="31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BY</a:t>
            </a:r>
            <a:r>
              <a:rPr lang="en-US" sz="4000" dirty="0">
                <a:solidFill>
                  <a:schemeClr val="bg1"/>
                </a:solidFill>
                <a:latin typeface="Times New Roman" panose="02020603050405020304" pitchFamily="18" charset="0"/>
                <a:cs typeface="Times New Roman" panose="02020603050405020304" pitchFamily="18" charset="0"/>
              </a:rPr>
              <a:t/>
            </a:r>
            <a:br>
              <a:rPr lang="en-US" sz="4000" dirty="0">
                <a:solidFill>
                  <a:schemeClr val="bg1"/>
                </a:solidFill>
                <a:latin typeface="Times New Roman" panose="02020603050405020304" pitchFamily="18" charset="0"/>
                <a:cs typeface="Times New Roman" panose="02020603050405020304" pitchFamily="18" charset="0"/>
              </a:rPr>
            </a:br>
            <a:r>
              <a:rPr lang="en-US" sz="2700" dirty="0">
                <a:solidFill>
                  <a:schemeClr val="bg1"/>
                </a:solidFill>
                <a:latin typeface="Times New Roman" panose="02020603050405020304" pitchFamily="18" charset="0"/>
                <a:cs typeface="Times New Roman" panose="02020603050405020304" pitchFamily="18" charset="0"/>
              </a:rPr>
              <a:t>1. Mayuri v. burkul (be-A)</a:t>
            </a:r>
            <a:br>
              <a:rPr lang="en-US" sz="2700" dirty="0">
                <a:solidFill>
                  <a:schemeClr val="bg1"/>
                </a:solidFill>
                <a:latin typeface="Times New Roman" panose="02020603050405020304" pitchFamily="18" charset="0"/>
                <a:cs typeface="Times New Roman" panose="02020603050405020304" pitchFamily="18" charset="0"/>
              </a:rPr>
            </a:br>
            <a:r>
              <a:rPr lang="en-US" sz="2700" dirty="0">
                <a:solidFill>
                  <a:schemeClr val="bg1"/>
                </a:solidFill>
                <a:latin typeface="Times New Roman" panose="02020603050405020304" pitchFamily="18" charset="0"/>
                <a:cs typeface="Times New Roman" panose="02020603050405020304" pitchFamily="18" charset="0"/>
              </a:rPr>
              <a:t>2. MRUNALI S. PAWAR (be-A)</a:t>
            </a:r>
            <a:br>
              <a:rPr lang="en-US" sz="2700" dirty="0">
                <a:solidFill>
                  <a:schemeClr val="bg1"/>
                </a:solidFill>
                <a:latin typeface="Times New Roman" panose="02020603050405020304" pitchFamily="18" charset="0"/>
                <a:cs typeface="Times New Roman" panose="02020603050405020304" pitchFamily="18" charset="0"/>
              </a:rPr>
            </a:br>
            <a:r>
              <a:rPr lang="en-US" sz="2700" dirty="0">
                <a:solidFill>
                  <a:schemeClr val="bg1"/>
                </a:solidFill>
                <a:latin typeface="Times New Roman" panose="02020603050405020304" pitchFamily="18" charset="0"/>
                <a:cs typeface="Times New Roman" panose="02020603050405020304" pitchFamily="18" charset="0"/>
              </a:rPr>
              <a:t>3. SIMRAN B. SARKATE (</a:t>
            </a:r>
            <a:r>
              <a:rPr lang="en-US" sz="2700" dirty="0" smtClean="0">
                <a:solidFill>
                  <a:schemeClr val="bg1"/>
                </a:solidFill>
                <a:latin typeface="Times New Roman" panose="02020603050405020304" pitchFamily="18" charset="0"/>
                <a:cs typeface="Times New Roman" panose="02020603050405020304" pitchFamily="18" charset="0"/>
              </a:rPr>
              <a:t>BE-A</a:t>
            </a:r>
            <a:r>
              <a:rPr lang="en-US" sz="2700" dirty="0">
                <a:solidFill>
                  <a:schemeClr val="bg1"/>
                </a:solidFill>
                <a:latin typeface="Times New Roman" panose="02020603050405020304" pitchFamily="18" charset="0"/>
                <a:cs typeface="Times New Roman" panose="02020603050405020304" pitchFamily="18" charset="0"/>
              </a:rPr>
              <a:t>)</a:t>
            </a:r>
            <a:br>
              <a:rPr lang="en-US" sz="2700"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sz="3100" dirty="0">
                <a:solidFill>
                  <a:schemeClr val="bg1"/>
                </a:solidFill>
                <a:latin typeface="Arial" panose="020B0604020202020204" pitchFamily="34" charset="0"/>
                <a:cs typeface="Arial" panose="020B0604020202020204" pitchFamily="34" charset="0"/>
              </a:rPr>
              <a:t>GUIDED BY</a:t>
            </a:r>
            <a:br>
              <a:rPr lang="en-US" sz="3100" dirty="0">
                <a:solidFill>
                  <a:schemeClr val="bg1"/>
                </a:solidFill>
                <a:latin typeface="Arial" panose="020B0604020202020204" pitchFamily="34" charset="0"/>
                <a:cs typeface="Arial" panose="020B0604020202020204" pitchFamily="34" charset="0"/>
              </a:rPr>
            </a:br>
            <a:r>
              <a:rPr lang="en-US" sz="3100" cap="none" dirty="0">
                <a:solidFill>
                  <a:schemeClr val="bg1"/>
                </a:solidFill>
                <a:latin typeface="Arial" panose="020B0604020202020204" pitchFamily="34" charset="0"/>
                <a:cs typeface="Arial" panose="020B0604020202020204" pitchFamily="34" charset="0"/>
              </a:rPr>
              <a:t>Prof. Dr. </a:t>
            </a:r>
            <a:r>
              <a:rPr lang="en-US" sz="3100" cap="none" dirty="0" smtClean="0">
                <a:solidFill>
                  <a:schemeClr val="bg1"/>
                </a:solidFill>
                <a:latin typeface="Arial" panose="020B0604020202020204" pitchFamily="34" charset="0"/>
                <a:cs typeface="Arial" panose="020B0604020202020204" pitchFamily="34" charset="0"/>
              </a:rPr>
              <a:t>Mrs. </a:t>
            </a:r>
            <a:r>
              <a:rPr lang="en-US" sz="3100" cap="none" dirty="0">
                <a:solidFill>
                  <a:schemeClr val="bg1"/>
                </a:solidFill>
                <a:latin typeface="Arial" panose="020B0604020202020204" pitchFamily="34" charset="0"/>
                <a:cs typeface="Arial" panose="020B0604020202020204" pitchFamily="34" charset="0"/>
              </a:rPr>
              <a:t>G. M. PHADE</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870442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1"/>
          <p:cNvGraphicFramePr>
            <a:graphicFrameLocks noGrp="1"/>
          </p:cNvGraphicFramePr>
          <p:nvPr>
            <p:extLst>
              <p:ext uri="{D42A27DB-BD31-4B8C-83A1-F6EECF244321}">
                <p14:modId xmlns:p14="http://schemas.microsoft.com/office/powerpoint/2010/main" val="1203795112"/>
              </p:ext>
            </p:extLst>
          </p:nvPr>
        </p:nvGraphicFramePr>
        <p:xfrm>
          <a:off x="545206" y="1619241"/>
          <a:ext cx="10854055" cy="5152390"/>
        </p:xfrm>
        <a:graphic>
          <a:graphicData uri="http://schemas.openxmlformats.org/drawingml/2006/table">
            <a:tbl>
              <a:tblPr>
                <a:noFill/>
              </a:tblPr>
              <a:tblGrid>
                <a:gridCol w="788670"/>
                <a:gridCol w="1754505"/>
                <a:gridCol w="694055"/>
                <a:gridCol w="1554480"/>
                <a:gridCol w="2107565"/>
                <a:gridCol w="3954780"/>
              </a:tblGrid>
              <a:tr h="958850">
                <a:tc>
                  <a:txBody>
                    <a:bodyPr/>
                    <a:lstStyle/>
                    <a:p>
                      <a:pPr algn="ctr">
                        <a:defRPr lang="en-US"/>
                      </a:pPr>
                      <a:r>
                        <a:rPr sz="2000" dirty="0">
                          <a:solidFill>
                            <a:schemeClr val="bg1"/>
                          </a:solidFill>
                          <a:latin typeface="Times New Roman" panose="02020603050405020304" pitchFamily="18" charset="0"/>
                          <a:cs typeface="Times New Roman" panose="02020603050405020304" pitchFamily="18" charset="0"/>
                        </a:rPr>
                        <a:t>SR NO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lgn="ctr">
                        <a:defRPr lang="en-US"/>
                      </a:pPr>
                      <a:r>
                        <a:rPr sz="2000" dirty="0">
                          <a:solidFill>
                            <a:schemeClr val="bg1"/>
                          </a:solidFill>
                          <a:latin typeface="Times New Roman" panose="02020603050405020304" pitchFamily="18" charset="0"/>
                          <a:cs typeface="Times New Roman" panose="02020603050405020304" pitchFamily="18" charset="0"/>
                        </a:rPr>
                        <a:t>TITTLE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lgn="ctr">
                        <a:defRPr lang="en-US"/>
                      </a:pPr>
                      <a:r>
                        <a:rPr sz="2000" dirty="0">
                          <a:solidFill>
                            <a:schemeClr val="bg1"/>
                          </a:solidFill>
                          <a:latin typeface="Times New Roman" panose="02020603050405020304" pitchFamily="18" charset="0"/>
                          <a:cs typeface="Times New Roman" panose="02020603050405020304" pitchFamily="18" charset="0"/>
                        </a:rPr>
                        <a:t>YEAR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lgn="ctr">
                        <a:defRPr lang="en-US"/>
                      </a:pPr>
                      <a:r>
                        <a:rPr sz="2000" dirty="0">
                          <a:solidFill>
                            <a:schemeClr val="bg1"/>
                          </a:solidFill>
                          <a:latin typeface="Times New Roman" panose="02020603050405020304" pitchFamily="18" charset="0"/>
                          <a:cs typeface="Times New Roman" panose="02020603050405020304" pitchFamily="18" charset="0"/>
                        </a:rPr>
                        <a:t>AUTHOR NAME </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lgn="ctr">
                        <a:defRPr lang="en-US"/>
                      </a:pPr>
                      <a:r>
                        <a:rPr sz="2000">
                          <a:solidFill>
                            <a:schemeClr val="bg1"/>
                          </a:solidFill>
                          <a:latin typeface="Times New Roman" panose="02020603050405020304" pitchFamily="18" charset="0"/>
                          <a:cs typeface="Times New Roman" panose="02020603050405020304" pitchFamily="18" charset="0"/>
                        </a:rPr>
                        <a:t>OUTCOME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DRAWBACKS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pr="smNativeData" xmlns="" xmlns:p14="http://schemas.microsoft.com/office/powerpoint/2010/main" dt="1638118360" type="min" val="958850"/>
                  </a:ext>
                </a:extLst>
              </a:tr>
              <a:tr h="958850">
                <a:tc>
                  <a:txBody>
                    <a:bodyPr/>
                    <a:lstStyle/>
                    <a:p>
                      <a:pPr algn="ctr">
                        <a:defRPr lang="en-US"/>
                      </a:pPr>
                      <a:r>
                        <a:rPr sz="2000">
                          <a:solidFill>
                            <a:schemeClr val="bg1"/>
                          </a:solidFill>
                          <a:latin typeface="Times New Roman" panose="02020603050405020304" pitchFamily="18" charset="0"/>
                          <a:cs typeface="Times New Roman" panose="02020603050405020304" pitchFamily="18" charset="0"/>
                        </a:rPr>
                        <a:t>1</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Fast book finding</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2007</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err="1">
                          <a:solidFill>
                            <a:schemeClr val="bg1"/>
                          </a:solidFill>
                          <a:latin typeface="Times New Roman" panose="02020603050405020304" pitchFamily="18" charset="0"/>
                          <a:cs typeface="Times New Roman" panose="02020603050405020304" pitchFamily="18" charset="0"/>
                        </a:rPr>
                        <a:t>Curron</a:t>
                      </a:r>
                      <a:r>
                        <a:rPr sz="2000" dirty="0">
                          <a:solidFill>
                            <a:schemeClr val="bg1"/>
                          </a:solidFill>
                          <a:latin typeface="Times New Roman" panose="02020603050405020304" pitchFamily="18" charset="0"/>
                          <a:cs typeface="Times New Roman" panose="02020603050405020304" pitchFamily="18" charset="0"/>
                        </a:rPr>
                        <a:t> &amp; Potter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smtClean="0">
                          <a:solidFill>
                            <a:schemeClr val="bg1"/>
                          </a:solidFill>
                          <a:latin typeface="Times New Roman" panose="02020603050405020304" pitchFamily="18" charset="0"/>
                          <a:cs typeface="Times New Roman" panose="02020603050405020304" pitchFamily="18" charset="0"/>
                        </a:rPr>
                        <a:t>Locate </a:t>
                      </a:r>
                      <a:r>
                        <a:rPr sz="2000" dirty="0">
                          <a:solidFill>
                            <a:schemeClr val="bg1"/>
                          </a:solidFill>
                          <a:latin typeface="Times New Roman" panose="02020603050405020304" pitchFamily="18" charset="0"/>
                          <a:cs typeface="Times New Roman" panose="02020603050405020304" pitchFamily="18" charset="0"/>
                        </a:rPr>
                        <a:t>and manage library materials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Authorizations of library System is limited.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pr="smNativeData" xmlns="" xmlns:p14="http://schemas.microsoft.com/office/powerpoint/2010/main" dt="1638118360" type="min" val="958850"/>
                  </a:ext>
                </a:extLst>
              </a:tr>
              <a:tr h="958850">
                <a:tc>
                  <a:txBody>
                    <a:bodyPr/>
                    <a:lstStyle/>
                    <a:p>
                      <a:pPr algn="ctr">
                        <a:defRPr lang="en-US"/>
                      </a:pPr>
                      <a:r>
                        <a:rPr sz="2000">
                          <a:solidFill>
                            <a:schemeClr val="bg1"/>
                          </a:solidFill>
                          <a:latin typeface="Times New Roman" panose="02020603050405020304" pitchFamily="18" charset="0"/>
                          <a:cs typeface="Times New Roman" panose="02020603050405020304" pitchFamily="18" charset="0"/>
                        </a:rPr>
                        <a:t>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Efficient shelf management</a:t>
                      </a:r>
                    </a:p>
                    <a:p>
                      <a:pPr>
                        <a:defRPr lang="en-US"/>
                      </a:pPr>
                      <a:r>
                        <a:rPr sz="2000">
                          <a:solidFill>
                            <a:schemeClr val="bg1"/>
                          </a:solidFill>
                          <a:latin typeface="Times New Roman" panose="02020603050405020304" pitchFamily="18" charset="0"/>
                          <a:cs typeface="Times New Roman" panose="02020603050405020304" pitchFamily="18" charset="0"/>
                        </a:rPr>
                        <a:t>service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2008</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Butters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Easy to manage huge number of </a:t>
                      </a:r>
                    </a:p>
                    <a:p>
                      <a:pPr>
                        <a:defRPr lang="en-US"/>
                      </a:pPr>
                      <a:r>
                        <a:rPr sz="2000" dirty="0">
                          <a:solidFill>
                            <a:schemeClr val="bg1"/>
                          </a:solidFill>
                          <a:latin typeface="Times New Roman" panose="02020603050405020304" pitchFamily="18" charset="0"/>
                          <a:cs typeface="Times New Roman" panose="02020603050405020304" pitchFamily="18" charset="0"/>
                        </a:rPr>
                        <a:t>books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Limited number of users can access at any instant of time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pr="smNativeData" xmlns="" xmlns:p14="http://schemas.microsoft.com/office/powerpoint/2010/main" dt="1638118360" type="min" val="958850"/>
                  </a:ext>
                </a:extLst>
              </a:tr>
              <a:tr h="958850">
                <a:tc>
                  <a:txBody>
                    <a:bodyPr/>
                    <a:lstStyle/>
                    <a:p>
                      <a:pPr algn="ctr">
                        <a:defRPr lang="en-US"/>
                      </a:pPr>
                      <a:r>
                        <a:rPr sz="2000">
                          <a:solidFill>
                            <a:schemeClr val="bg1"/>
                          </a:solidFill>
                          <a:latin typeface="Times New Roman" panose="02020603050405020304" pitchFamily="18" charset="0"/>
                          <a:cs typeface="Times New Roman" panose="02020603050405020304" pitchFamily="18" charset="0"/>
                        </a:rPr>
                        <a:t>3</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Self service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2010</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err="1">
                          <a:solidFill>
                            <a:schemeClr val="bg1"/>
                          </a:solidFill>
                          <a:latin typeface="Times New Roman" panose="02020603050405020304" pitchFamily="18" charset="0"/>
                          <a:cs typeface="Times New Roman" panose="02020603050405020304" pitchFamily="18" charset="0"/>
                        </a:rPr>
                        <a:t>Muadhu</a:t>
                      </a:r>
                      <a:r>
                        <a:rPr sz="2000" dirty="0">
                          <a:solidFill>
                            <a:schemeClr val="bg1"/>
                          </a:solidFill>
                          <a:latin typeface="Times New Roman" panose="02020603050405020304" pitchFamily="18" charset="0"/>
                          <a:cs typeface="Times New Roman" panose="02020603050405020304" pitchFamily="18" charset="0"/>
                        </a:rPr>
                        <a:t> </a:t>
                      </a:r>
                      <a:r>
                        <a:rPr sz="2000" dirty="0" err="1">
                          <a:solidFill>
                            <a:schemeClr val="bg1"/>
                          </a:solidFill>
                          <a:latin typeface="Times New Roman" panose="02020603050405020304" pitchFamily="18" charset="0"/>
                          <a:cs typeface="Times New Roman" panose="02020603050405020304" pitchFamily="18" charset="0"/>
                        </a:rPr>
                        <a:t>sudhan</a:t>
                      </a:r>
                      <a:endParaRPr sz="2000" dirty="0">
                        <a:solidFill>
                          <a:schemeClr val="bg1"/>
                        </a:solidFill>
                        <a:latin typeface="Times New Roman" panose="02020603050405020304" pitchFamily="18" charset="0"/>
                        <a:cs typeface="Times New Roman" panose="02020603050405020304" pitchFamily="18" charset="0"/>
                      </a:endParaR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Faster </a:t>
                      </a:r>
                      <a:r>
                        <a:rPr sz="2000" dirty="0" smtClean="0">
                          <a:solidFill>
                            <a:schemeClr val="bg1"/>
                          </a:solidFill>
                          <a:latin typeface="Times New Roman" panose="02020603050405020304" pitchFamily="18" charset="0"/>
                          <a:cs typeface="Times New Roman" panose="02020603050405020304" pitchFamily="18" charset="0"/>
                        </a:rPr>
                        <a:t>circulation </a:t>
                      </a:r>
                      <a:r>
                        <a:rPr sz="2000" dirty="0">
                          <a:solidFill>
                            <a:schemeClr val="bg1"/>
                          </a:solidFill>
                          <a:latin typeface="Times New Roman" panose="02020603050405020304" pitchFamily="18" charset="0"/>
                          <a:cs typeface="Times New Roman" panose="02020603050405020304" pitchFamily="18" charset="0"/>
                        </a:rPr>
                        <a:t>and supports reservation enquires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Number of components is restricted due to overburden to server.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pr="smNativeData" xmlns="" xmlns:p14="http://schemas.microsoft.com/office/powerpoint/2010/main" dt="1638118360" type="min" val="958850"/>
                  </a:ext>
                </a:extLst>
              </a:tr>
              <a:tr h="958850">
                <a:tc>
                  <a:txBody>
                    <a:bodyPr/>
                    <a:lstStyle/>
                    <a:p>
                      <a:pPr algn="ctr">
                        <a:defRPr lang="en-US"/>
                      </a:pPr>
                      <a:r>
                        <a:rPr sz="2000">
                          <a:solidFill>
                            <a:schemeClr val="bg1"/>
                          </a:solidFill>
                          <a:latin typeface="Times New Roman" panose="02020603050405020304" pitchFamily="18" charset="0"/>
                          <a:cs typeface="Times New Roman" panose="02020603050405020304" pitchFamily="18" charset="0"/>
                        </a:rPr>
                        <a:t>4</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Security levels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2012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err="1">
                          <a:solidFill>
                            <a:schemeClr val="bg1"/>
                          </a:solidFill>
                          <a:latin typeface="Times New Roman" panose="02020603050405020304" pitchFamily="18" charset="0"/>
                          <a:cs typeface="Times New Roman" panose="02020603050405020304" pitchFamily="18" charset="0"/>
                        </a:rPr>
                        <a:t>Abdou</a:t>
                      </a:r>
                      <a:endParaRPr sz="2000" dirty="0">
                        <a:solidFill>
                          <a:schemeClr val="bg1"/>
                        </a:solidFill>
                        <a:latin typeface="Times New Roman" panose="02020603050405020304" pitchFamily="18" charset="0"/>
                        <a:cs typeface="Times New Roman" panose="02020603050405020304" pitchFamily="18" charset="0"/>
                      </a:endParaRP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a:solidFill>
                            <a:schemeClr val="bg1"/>
                          </a:solidFill>
                          <a:latin typeface="Times New Roman" panose="02020603050405020304" pitchFamily="18" charset="0"/>
                          <a:cs typeface="Times New Roman" panose="02020603050405020304" pitchFamily="18" charset="0"/>
                        </a:rPr>
                        <a:t>Increased security of books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a:lstStyle/>
                    <a:p>
                      <a:pPr>
                        <a:defRPr lang="en-US"/>
                      </a:pPr>
                      <a:r>
                        <a:rPr sz="2000" dirty="0">
                          <a:solidFill>
                            <a:schemeClr val="bg1"/>
                          </a:solidFill>
                          <a:latin typeface="Times New Roman" panose="02020603050405020304" pitchFamily="18" charset="0"/>
                          <a:cs typeface="Times New Roman" panose="02020603050405020304" pitchFamily="18" charset="0"/>
                        </a:rPr>
                        <a:t>User counts is also limited for smooth functioning of system.</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pr="smNativeData" xmlns="" xmlns:p14="http://schemas.microsoft.com/office/powerpoint/2010/main" dt="1638118360" type="min" val="95885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32265081"/>
              </p:ext>
            </p:extLst>
          </p:nvPr>
        </p:nvGraphicFramePr>
        <p:xfrm>
          <a:off x="631065" y="399245"/>
          <a:ext cx="10740980" cy="862885"/>
        </p:xfrm>
        <a:graphic>
          <a:graphicData uri="http://schemas.openxmlformats.org/drawingml/2006/table">
            <a:tbl>
              <a:tblPr firstRow="1" bandRow="1">
                <a:tableStyleId>{073A0DAA-6AF3-43AB-8588-CEC1D06C72B9}</a:tableStyleId>
              </a:tblPr>
              <a:tblGrid>
                <a:gridCol w="10740980"/>
              </a:tblGrid>
              <a:tr h="862885">
                <a:tc>
                  <a:txBody>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LITERATURE SURVEY</a:t>
                      </a:r>
                      <a:endParaRPr lang="en-IN" sz="3200" dirty="0">
                        <a:solidFill>
                          <a:schemeClr val="bg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4194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936938"/>
          </a:xfrm>
        </p:spPr>
        <p:txBody>
          <a:bodyPr/>
          <a:lstStyle/>
          <a:p>
            <a:pPr algn="ctr"/>
            <a:r>
              <a:rPr lang="en-US" b="1" dirty="0" smtClean="0">
                <a:solidFill>
                  <a:schemeClr val="bg1"/>
                </a:solidFill>
                <a:latin typeface="Times New Roman" panose="02020603050405020304" pitchFamily="18" charset="0"/>
                <a:cs typeface="Times New Roman" panose="02020603050405020304" pitchFamily="18" charset="0"/>
              </a:rPr>
              <a:t>OUTCOME OF LITERATURE SURVEY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957589"/>
            <a:ext cx="10275708" cy="3786388"/>
          </a:xfrm>
        </p:spPr>
        <p:txBody>
          <a:bodyPr>
            <a:normAutofit/>
          </a:bodyPr>
          <a:lstStyle/>
          <a:p>
            <a:pPr marL="342900" indent="-342900" algn="just">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Enhancing </a:t>
            </a:r>
            <a:r>
              <a:rPr lang="en-US" sz="2400" dirty="0">
                <a:solidFill>
                  <a:schemeClr val="bg1"/>
                </a:solidFill>
                <a:latin typeface="Times New Roman" panose="02020603050405020304" pitchFamily="18" charset="0"/>
                <a:cs typeface="Times New Roman" panose="02020603050405020304" pitchFamily="18" charset="0"/>
              </a:rPr>
              <a:t>the throughput of the system (I.e., smoothing function of system)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Implementing </a:t>
            </a:r>
            <a:r>
              <a:rPr lang="en-US" sz="2400" dirty="0">
                <a:solidFill>
                  <a:schemeClr val="bg1"/>
                </a:solidFill>
                <a:latin typeface="Times New Roman" panose="02020603050405020304" pitchFamily="18" charset="0"/>
                <a:cs typeface="Times New Roman" panose="02020603050405020304" pitchFamily="18" charset="0"/>
              </a:rPr>
              <a:t>effective UI for user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Adding </a:t>
            </a:r>
            <a:r>
              <a:rPr lang="en-US" sz="2400" dirty="0">
                <a:solidFill>
                  <a:schemeClr val="bg1"/>
                </a:solidFill>
                <a:latin typeface="Times New Roman" panose="02020603050405020304" pitchFamily="18" charset="0"/>
                <a:cs typeface="Times New Roman" panose="02020603050405020304" pitchFamily="18" charset="0"/>
              </a:rPr>
              <a:t>multiple security level to system (i.e., user privacy)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Single </a:t>
            </a:r>
            <a:r>
              <a:rPr lang="en-US" sz="2400" dirty="0">
                <a:solidFill>
                  <a:schemeClr val="bg1"/>
                </a:solidFill>
                <a:latin typeface="Times New Roman" panose="02020603050405020304" pitchFamily="18" charset="0"/>
                <a:cs typeface="Times New Roman" panose="02020603050405020304" pitchFamily="18" charset="0"/>
              </a:rPr>
              <a:t>stroke search interface.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High </a:t>
            </a:r>
            <a:r>
              <a:rPr lang="en-US" sz="2400" dirty="0">
                <a:solidFill>
                  <a:schemeClr val="bg1"/>
                </a:solidFill>
                <a:latin typeface="Times New Roman" panose="02020603050405020304" pitchFamily="18" charset="0"/>
                <a:cs typeface="Times New Roman" panose="02020603050405020304" pitchFamily="18" charset="0"/>
              </a:rPr>
              <a:t>degree of compatible in context of operability.</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30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67" y="350949"/>
            <a:ext cx="10058400" cy="1155879"/>
          </a:xfrm>
        </p:spPr>
        <p:txBody>
          <a:bodyPr/>
          <a:lstStyle/>
          <a:p>
            <a:pPr algn="ctr"/>
            <a:r>
              <a:rPr lang="en-US" b="1" dirty="0" smtClean="0">
                <a:solidFill>
                  <a:schemeClr val="bg1"/>
                </a:solidFill>
                <a:latin typeface="Times New Roman" panose="02020603050405020304" pitchFamily="18" charset="0"/>
                <a:cs typeface="Times New Roman" panose="02020603050405020304" pitchFamily="18" charset="0"/>
              </a:rPr>
              <a:t>REFERENCE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29667" y="1506828"/>
            <a:ext cx="10058400" cy="4745865"/>
          </a:xfrm>
        </p:spPr>
        <p:txBody>
          <a:bodyPr>
            <a:normAutofit/>
          </a:bodyPr>
          <a:lstStyle/>
          <a:p>
            <a:pPr marL="457200" indent="-457200">
              <a:buClr>
                <a:schemeClr val="bg1"/>
              </a:buClr>
              <a:buFont typeface="+mj-lt"/>
              <a:buAutoNum type="arabicParenR"/>
            </a:pPr>
            <a:r>
              <a:rPr lang="en-IN" dirty="0" err="1" smtClean="0">
                <a:solidFill>
                  <a:schemeClr val="bg1"/>
                </a:solidFill>
                <a:latin typeface="Times New Roman" panose="02020603050405020304" pitchFamily="18" charset="0"/>
                <a:cs typeface="Times New Roman" panose="02020603050405020304" pitchFamily="18" charset="0"/>
              </a:rPr>
              <a:t>Xiajun</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Jing, </a:t>
            </a:r>
            <a:r>
              <a:rPr lang="en-IN" dirty="0" err="1">
                <a:solidFill>
                  <a:schemeClr val="bg1"/>
                </a:solidFill>
                <a:latin typeface="Times New Roman" panose="02020603050405020304" pitchFamily="18" charset="0"/>
                <a:cs typeface="Times New Roman" panose="02020603050405020304" pitchFamily="18" charset="0"/>
              </a:rPr>
              <a:t>Peng</a:t>
            </a:r>
            <a:r>
              <a:rPr lang="en-IN" dirty="0">
                <a:solidFill>
                  <a:schemeClr val="bg1"/>
                </a:solidFill>
                <a:latin typeface="Times New Roman" panose="02020603050405020304" pitchFamily="18" charset="0"/>
                <a:cs typeface="Times New Roman" panose="02020603050405020304" pitchFamily="18" charset="0"/>
              </a:rPr>
              <a:t> Tang. Research and Design of the Intelligent Inventory Management System Based on RFID in 2013 Sixth International Symposium on Computational Intelligence and Design. DOI 10.1109/ISCID 2013.117.pp.8-11</a:t>
            </a:r>
            <a:r>
              <a:rPr lang="en-IN" dirty="0" smtClean="0">
                <a:solidFill>
                  <a:schemeClr val="bg1"/>
                </a:solidFill>
                <a:latin typeface="Times New Roman" panose="02020603050405020304" pitchFamily="18" charset="0"/>
                <a:cs typeface="Times New Roman" panose="02020603050405020304" pitchFamily="18" charset="0"/>
              </a:rPr>
              <a:t>.</a:t>
            </a:r>
          </a:p>
          <a:p>
            <a:pPr marL="457200" indent="-457200">
              <a:buClr>
                <a:schemeClr val="bg1"/>
              </a:buClr>
              <a:buFont typeface="+mj-lt"/>
              <a:buAutoNum type="arabicParenR"/>
            </a:pPr>
            <a:r>
              <a:rPr lang="en-IN" dirty="0" smtClean="0">
                <a:solidFill>
                  <a:schemeClr val="bg1"/>
                </a:solidFill>
                <a:latin typeface="Times New Roman" panose="02020603050405020304" pitchFamily="18" charset="0"/>
                <a:cs typeface="Times New Roman" panose="02020603050405020304" pitchFamily="18" charset="0"/>
              </a:rPr>
              <a:t>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Jayanth</a:t>
            </a:r>
            <a:r>
              <a:rPr lang="en-IN" dirty="0">
                <a:solidFill>
                  <a:schemeClr val="bg1"/>
                </a:solidFill>
                <a:latin typeface="Times New Roman" panose="02020603050405020304" pitchFamily="18" charset="0"/>
                <a:cs typeface="Times New Roman" panose="02020603050405020304" pitchFamily="18" charset="0"/>
              </a:rPr>
              <a:t>, M.B. </a:t>
            </a:r>
            <a:r>
              <a:rPr lang="en-IN" dirty="0" err="1">
                <a:solidFill>
                  <a:schemeClr val="bg1"/>
                </a:solidFill>
                <a:latin typeface="Times New Roman" panose="02020603050405020304" pitchFamily="18" charset="0"/>
                <a:cs typeface="Times New Roman" panose="02020603050405020304" pitchFamily="18" charset="0"/>
              </a:rPr>
              <a:t>Poorvi</a:t>
            </a:r>
            <a:r>
              <a:rPr lang="en-IN" dirty="0">
                <a:solidFill>
                  <a:schemeClr val="bg1"/>
                </a:solidFill>
                <a:latin typeface="Times New Roman" panose="02020603050405020304" pitchFamily="18" charset="0"/>
                <a:cs typeface="Times New Roman" panose="02020603050405020304" pitchFamily="18" charset="0"/>
              </a:rPr>
              <a:t>, M.P. Sunil, Inventory Management System using </a:t>
            </a:r>
            <a:r>
              <a:rPr lang="en-IN" dirty="0" err="1">
                <a:solidFill>
                  <a:schemeClr val="bg1"/>
                </a:solidFill>
                <a:latin typeface="Times New Roman" panose="02020603050405020304" pitchFamily="18" charset="0"/>
                <a:cs typeface="Times New Roman" panose="02020603050405020304" pitchFamily="18" charset="0"/>
              </a:rPr>
              <a:t>loT</a:t>
            </a:r>
            <a:r>
              <a:rPr lang="en-IN" dirty="0">
                <a:solidFill>
                  <a:schemeClr val="bg1"/>
                </a:solidFill>
                <a:latin typeface="Times New Roman" panose="02020603050405020304" pitchFamily="18" charset="0"/>
                <a:cs typeface="Times New Roman" panose="02020603050405020304" pitchFamily="18" charset="0"/>
              </a:rPr>
              <a:t> in Springer </a:t>
            </a:r>
            <a:r>
              <a:rPr lang="en-IN" dirty="0" err="1">
                <a:solidFill>
                  <a:schemeClr val="bg1"/>
                </a:solidFill>
                <a:latin typeface="Times New Roman" panose="02020603050405020304" pitchFamily="18" charset="0"/>
                <a:cs typeface="Times New Roman" panose="02020603050405020304" pitchFamily="18" charset="0"/>
              </a:rPr>
              <a:t>Science+Business</a:t>
            </a:r>
            <a:r>
              <a:rPr lang="en-IN" dirty="0">
                <a:solidFill>
                  <a:schemeClr val="bg1"/>
                </a:solidFill>
                <a:latin typeface="Times New Roman" panose="02020603050405020304" pitchFamily="18" charset="0"/>
                <a:cs typeface="Times New Roman" panose="02020603050405020304" pitchFamily="18" charset="0"/>
              </a:rPr>
              <a:t> Media Singapore 2017.pp. 201-210</a:t>
            </a:r>
            <a:r>
              <a:rPr lang="en-IN" dirty="0" smtClean="0">
                <a:solidFill>
                  <a:schemeClr val="bg1"/>
                </a:solidFill>
                <a:latin typeface="Times New Roman" panose="02020603050405020304" pitchFamily="18" charset="0"/>
                <a:cs typeface="Times New Roman" panose="02020603050405020304" pitchFamily="18" charset="0"/>
              </a:rPr>
              <a:t>.</a:t>
            </a:r>
          </a:p>
          <a:p>
            <a:pPr marL="457200" indent="-457200">
              <a:buClr>
                <a:schemeClr val="bg1"/>
              </a:buClr>
              <a:buFont typeface="+mj-lt"/>
              <a:buAutoNum type="arabicParenR"/>
            </a:pPr>
            <a:r>
              <a:rPr lang="en-US" dirty="0" err="1" smtClean="0">
                <a:solidFill>
                  <a:schemeClr val="bg1"/>
                </a:solidFill>
                <a:latin typeface="Times New Roman" panose="02020603050405020304" pitchFamily="18" charset="0"/>
                <a:cs typeface="Times New Roman" panose="02020603050405020304" pitchFamily="18" charset="0"/>
              </a:rPr>
              <a:t>Pag</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Singh2005 Inventory and Working Capital Management-</a:t>
            </a:r>
            <a:r>
              <a:rPr lang="en-US" dirty="0" err="1">
                <a:solidFill>
                  <a:schemeClr val="bg1"/>
                </a:solidFill>
                <a:latin typeface="Times New Roman" panose="02020603050405020304" pitchFamily="18" charset="0"/>
                <a:cs typeface="Times New Roman" panose="02020603050405020304" pitchFamily="18" charset="0"/>
              </a:rPr>
              <a:t>Arn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Em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pinical</a:t>
            </a:r>
            <a:r>
              <a:rPr lang="en-US" dirty="0">
                <a:solidFill>
                  <a:schemeClr val="bg1"/>
                </a:solidFill>
                <a:latin typeface="Times New Roman" panose="02020603050405020304" pitchFamily="18" charset="0"/>
                <a:cs typeface="Times New Roman" panose="02020603050405020304" pitchFamily="18" charset="0"/>
              </a:rPr>
              <a:t> Analysis, The ICFA Journal of Accounting and Research, </a:t>
            </a:r>
            <a:r>
              <a:rPr lang="en-US" dirty="0" err="1">
                <a:solidFill>
                  <a:schemeClr val="bg1"/>
                </a:solidFill>
                <a:latin typeface="Times New Roman" panose="02020603050405020304" pitchFamily="18" charset="0"/>
                <a:cs typeface="Times New Roman" panose="02020603050405020304" pitchFamily="18" charset="0"/>
              </a:rPr>
              <a:t>Vol.VIL</a:t>
            </a:r>
            <a:r>
              <a:rPr lang="en-US" dirty="0">
                <a:solidFill>
                  <a:schemeClr val="bg1"/>
                </a:solidFill>
                <a:latin typeface="Times New Roman" panose="02020603050405020304" pitchFamily="18" charset="0"/>
                <a:cs typeface="Times New Roman" panose="02020603050405020304" pitchFamily="18" charset="0"/>
              </a:rPr>
              <a:t>, NO.2</a:t>
            </a:r>
            <a:r>
              <a:rPr lang="en-US" dirty="0" smtClean="0">
                <a:solidFill>
                  <a:schemeClr val="bg1"/>
                </a:solidFill>
                <a:latin typeface="Times New Roman" panose="02020603050405020304" pitchFamily="18" charset="0"/>
                <a:cs typeface="Times New Roman" panose="02020603050405020304" pitchFamily="18" charset="0"/>
              </a:rPr>
              <a:t>,</a:t>
            </a:r>
          </a:p>
          <a:p>
            <a:pPr marL="457200" indent="-457200">
              <a:buClr>
                <a:schemeClr val="bg1"/>
              </a:buClr>
              <a:buFont typeface="+mj-lt"/>
              <a:buAutoNum type="arabicParenR"/>
            </a:pPr>
            <a:r>
              <a:rPr lang="en-US" dirty="0" err="1" smtClean="0">
                <a:solidFill>
                  <a:schemeClr val="bg1"/>
                </a:solidFill>
                <a:latin typeface="Times New Roman" panose="02020603050405020304" pitchFamily="18" charset="0"/>
                <a:cs typeface="Times New Roman" panose="02020603050405020304" pitchFamily="18" charset="0"/>
              </a:rPr>
              <a:t>Fowe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Stene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Forence</a:t>
            </a:r>
            <a:r>
              <a:rPr lang="en-US" dirty="0">
                <a:solidFill>
                  <a:schemeClr val="bg1"/>
                </a:solidFill>
                <a:latin typeface="Times New Roman" panose="02020603050405020304" pitchFamily="18" charset="0"/>
                <a:cs typeface="Times New Roman" panose="02020603050405020304" pitchFamily="18" charset="0"/>
              </a:rPr>
              <a:t> Memba2015-16 The Elect of </a:t>
            </a:r>
            <a:r>
              <a:rPr lang="en-US" dirty="0" err="1">
                <a:solidFill>
                  <a:schemeClr val="bg1"/>
                </a:solidFill>
                <a:latin typeface="Times New Roman" panose="02020603050405020304" pitchFamily="18" charset="0"/>
                <a:cs typeface="Times New Roman" panose="02020603050405020304" pitchFamily="18" charset="0"/>
              </a:rPr>
              <a:t>invertory</a:t>
            </a:r>
            <a:r>
              <a:rPr lang="en-US" dirty="0">
                <a:solidFill>
                  <a:schemeClr val="bg1"/>
                </a:solidFill>
                <a:latin typeface="Times New Roman" panose="02020603050405020304" pitchFamily="18" charset="0"/>
                <a:cs typeface="Times New Roman" panose="02020603050405020304" pitchFamily="18" charset="0"/>
              </a:rPr>
              <a:t> Manage </a:t>
            </a:r>
            <a:r>
              <a:rPr lang="en-US" dirty="0" err="1">
                <a:solidFill>
                  <a:schemeClr val="bg1"/>
                </a:solidFill>
                <a:latin typeface="Times New Roman" panose="02020603050405020304" pitchFamily="18" charset="0"/>
                <a:cs typeface="Times New Roman" panose="02020603050405020304" pitchFamily="18" charset="0"/>
              </a:rPr>
              <a:t>ment</a:t>
            </a:r>
            <a:r>
              <a:rPr lang="en-US" dirty="0">
                <a:solidFill>
                  <a:schemeClr val="bg1"/>
                </a:solidFill>
                <a:latin typeface="Times New Roman" panose="02020603050405020304" pitchFamily="18" charset="0"/>
                <a:cs typeface="Times New Roman" panose="02020603050405020304" pitchFamily="18" charset="0"/>
              </a:rPr>
              <a:t> or Profitability of Cement Manufacturing Companies in Kenya: A Case </a:t>
            </a:r>
            <a:r>
              <a:rPr lang="en-US" dirty="0" err="1">
                <a:solidFill>
                  <a:schemeClr val="bg1"/>
                </a:solidFill>
                <a:latin typeface="Times New Roman" panose="02020603050405020304" pitchFamily="18" charset="0"/>
                <a:cs typeface="Times New Roman" panose="02020603050405020304" pitchFamily="18" charset="0"/>
              </a:rPr>
              <a:t>Stucy</a:t>
            </a:r>
            <a:r>
              <a:rPr lang="en-US" dirty="0">
                <a:solidFill>
                  <a:schemeClr val="bg1"/>
                </a:solidFill>
                <a:latin typeface="Times New Roman" panose="02020603050405020304" pitchFamily="18" charset="0"/>
                <a:cs typeface="Times New Roman" panose="02020603050405020304" pitchFamily="18" charset="0"/>
              </a:rPr>
              <a:t> of Listed </a:t>
            </a:r>
            <a:r>
              <a:rPr lang="en-US" dirty="0" err="1">
                <a:solidFill>
                  <a:schemeClr val="bg1"/>
                </a:solidFill>
                <a:latin typeface="Times New Roman" panose="02020603050405020304" pitchFamily="18" charset="0"/>
                <a:cs typeface="Times New Roman" panose="02020603050405020304" pitchFamily="18" charset="0"/>
              </a:rPr>
              <a:t>Comand</a:t>
            </a:r>
            <a:r>
              <a:rPr lang="en-US" dirty="0">
                <a:solidFill>
                  <a:schemeClr val="bg1"/>
                </a:solidFill>
                <a:latin typeface="Times New Roman" panose="02020603050405020304" pitchFamily="18" charset="0"/>
                <a:cs typeface="Times New Roman" panose="02020603050405020304" pitchFamily="18" charset="0"/>
              </a:rPr>
              <a:t> Manufacturing Companies in </a:t>
            </a:r>
            <a:r>
              <a:rPr lang="en-US" dirty="0" err="1">
                <a:solidFill>
                  <a:schemeClr val="bg1"/>
                </a:solidFill>
                <a:latin typeface="Times New Roman" panose="02020603050405020304" pitchFamily="18" charset="0"/>
                <a:cs typeface="Times New Roman" panose="02020603050405020304" pitchFamily="18" charset="0"/>
              </a:rPr>
              <a:t>Kery</a:t>
            </a:r>
            <a:r>
              <a:rPr lang="en-US" dirty="0">
                <a:solidFill>
                  <a:schemeClr val="bg1"/>
                </a:solidFill>
                <a:latin typeface="Times New Roman" panose="02020603050405020304" pitchFamily="18" charset="0"/>
                <a:cs typeface="Times New Roman" panose="02020603050405020304" pitchFamily="18" charset="0"/>
              </a:rPr>
              <a:t> International Journal of Management and Commerce Innovations Val J, </a:t>
            </a:r>
            <a:r>
              <a:rPr lang="en-US" dirty="0" err="1">
                <a:solidFill>
                  <a:schemeClr val="bg1"/>
                </a:solidFill>
                <a:latin typeface="Times New Roman" panose="02020603050405020304" pitchFamily="18" charset="0"/>
                <a:cs typeface="Times New Roman" panose="02020603050405020304" pitchFamily="18" charset="0"/>
              </a:rPr>
              <a:t>bs</a:t>
            </a:r>
            <a:r>
              <a:rPr lang="en-US" dirty="0">
                <a:solidFill>
                  <a:schemeClr val="bg1"/>
                </a:solidFill>
                <a:latin typeface="Times New Roman" panose="02020603050405020304" pitchFamily="18" charset="0"/>
                <a:cs typeface="Times New Roman" panose="02020603050405020304" pitchFamily="18" charset="0"/>
              </a:rPr>
              <a:t>. 2, </a:t>
            </a:r>
            <a:r>
              <a:rPr lang="en-US" dirty="0" err="1">
                <a:solidFill>
                  <a:schemeClr val="bg1"/>
                </a:solidFill>
                <a:latin typeface="Times New Roman" panose="02020603050405020304" pitchFamily="18" charset="0"/>
                <a:cs typeface="Times New Roman" panose="02020603050405020304" pitchFamily="18" charset="0"/>
              </a:rPr>
              <a:t>pp</a:t>
            </a:r>
            <a:r>
              <a:rPr lang="en-US" dirty="0">
                <a:solidFill>
                  <a:schemeClr val="bg1"/>
                </a:solidFill>
                <a:latin typeface="Times New Roman" panose="02020603050405020304" pitchFamily="18" charset="0"/>
                <a:cs typeface="Times New Roman" panose="02020603050405020304" pitchFamily="18" charset="0"/>
              </a:rPr>
              <a:t> 111 110</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37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7" y="128788"/>
            <a:ext cx="11370413" cy="862885"/>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index</a:t>
            </a:r>
            <a:endParaRPr lang="en-IN" dirty="0"/>
          </a:p>
        </p:txBody>
      </p:sp>
      <p:sp>
        <p:nvSpPr>
          <p:cNvPr id="3" name="Subtitle 2"/>
          <p:cNvSpPr>
            <a:spLocks noGrp="1"/>
          </p:cNvSpPr>
          <p:nvPr>
            <p:ph type="subTitle" idx="1"/>
          </p:nvPr>
        </p:nvSpPr>
        <p:spPr>
          <a:xfrm>
            <a:off x="413753" y="1358245"/>
            <a:ext cx="11473445" cy="5325890"/>
          </a:xfrm>
        </p:spPr>
        <p:txBody>
          <a:bodyPr>
            <a:normAutofit fontScale="92500" lnSpcReduction="10000"/>
          </a:bodyPr>
          <a:lstStyle/>
          <a:p>
            <a:pPr marL="457200" indent="-457200">
              <a:buClrTx/>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Project </a:t>
            </a:r>
            <a:r>
              <a:rPr lang="en-US" sz="2800" dirty="0" smtClean="0">
                <a:solidFill>
                  <a:schemeClr val="bg1"/>
                </a:solidFill>
                <a:latin typeface="Times New Roman" panose="02020603050405020304" pitchFamily="18" charset="0"/>
                <a:cs typeface="Times New Roman" panose="02020603050405020304" pitchFamily="18" charset="0"/>
              </a:rPr>
              <a:t>overview</a:t>
            </a:r>
          </a:p>
          <a:p>
            <a:pPr marL="514350" indent="-514350">
              <a:buClrTx/>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rPr>
              <a:t>Problem statement</a:t>
            </a:r>
          </a:p>
          <a:p>
            <a:pPr marL="514350" indent="-514350">
              <a:buClrTx/>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B</a:t>
            </a:r>
            <a:r>
              <a:rPr lang="en-US" sz="2800" dirty="0" smtClean="0">
                <a:solidFill>
                  <a:schemeClr val="bg1"/>
                </a:solidFill>
                <a:latin typeface="Times New Roman" panose="02020603050405020304" pitchFamily="18" charset="0"/>
                <a:cs typeface="Times New Roman" panose="02020603050405020304" pitchFamily="18" charset="0"/>
              </a:rPr>
              <a:t>lock </a:t>
            </a:r>
            <a:r>
              <a:rPr lang="en-US" sz="2800" dirty="0" smtClean="0">
                <a:solidFill>
                  <a:schemeClr val="bg1"/>
                </a:solidFill>
                <a:latin typeface="Times New Roman" panose="02020603050405020304" pitchFamily="18" charset="0"/>
                <a:cs typeface="Times New Roman" panose="02020603050405020304" pitchFamily="18" charset="0"/>
              </a:rPr>
              <a:t>diagram</a:t>
            </a:r>
          </a:p>
          <a:p>
            <a:pPr marL="514350" indent="-514350">
              <a:buClrTx/>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rPr>
              <a:t>Algorithm </a:t>
            </a: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buClrTx/>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P</a:t>
            </a:r>
            <a:r>
              <a:rPr lang="en-US" sz="2800" dirty="0" smtClean="0">
                <a:solidFill>
                  <a:schemeClr val="bg1"/>
                </a:solidFill>
                <a:latin typeface="Times New Roman" panose="02020603050405020304" pitchFamily="18" charset="0"/>
                <a:cs typeface="Times New Roman" panose="02020603050405020304" pitchFamily="18" charset="0"/>
              </a:rPr>
              <a:t>roject details</a:t>
            </a:r>
          </a:p>
          <a:p>
            <a:pPr marL="514350" indent="-514350">
              <a:buClrTx/>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rPr>
              <a:t>Methodology</a:t>
            </a:r>
          </a:p>
          <a:p>
            <a:pPr marL="514350" indent="-514350">
              <a:buClrTx/>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P</a:t>
            </a:r>
            <a:r>
              <a:rPr lang="en-US" sz="2800" dirty="0" smtClean="0">
                <a:solidFill>
                  <a:schemeClr val="bg1"/>
                </a:solidFill>
                <a:latin typeface="Times New Roman" panose="02020603050405020304" pitchFamily="18" charset="0"/>
                <a:cs typeface="Times New Roman" panose="02020603050405020304" pitchFamily="18" charset="0"/>
              </a:rPr>
              <a:t>roject </a:t>
            </a:r>
            <a:r>
              <a:rPr lang="en-US" sz="2800" dirty="0" smtClean="0">
                <a:solidFill>
                  <a:schemeClr val="bg1"/>
                </a:solidFill>
                <a:latin typeface="Times New Roman" panose="02020603050405020304" pitchFamily="18" charset="0"/>
                <a:cs typeface="Times New Roman" panose="02020603050405020304" pitchFamily="18" charset="0"/>
              </a:rPr>
              <a:t>requirement</a:t>
            </a:r>
          </a:p>
          <a:p>
            <a:pPr marL="514350" indent="-514350">
              <a:buClrTx/>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rPr>
              <a:t>Literature survey</a:t>
            </a:r>
          </a:p>
          <a:p>
            <a:pPr marL="514350" indent="-514350">
              <a:buClrTx/>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rPr>
              <a:t>Outcome of literature survey </a:t>
            </a:r>
          </a:p>
          <a:p>
            <a:pPr marL="514350" indent="-514350">
              <a:buClrTx/>
              <a:buFont typeface="Wingdings" panose="05000000000000000000" pitchFamily="2" charset="2"/>
              <a:buChar char="q"/>
            </a:pPr>
            <a:r>
              <a:rPr lang="en-US" sz="2800" dirty="0" smtClean="0">
                <a:solidFill>
                  <a:schemeClr val="bg1"/>
                </a:solidFill>
                <a:latin typeface="Times New Roman" panose="02020603050405020304" pitchFamily="18" charset="0"/>
                <a:cs typeface="Times New Roman" panose="02020603050405020304" pitchFamily="18" charset="0"/>
              </a:rPr>
              <a:t>Reference</a:t>
            </a:r>
            <a:endParaRPr lang="en-IN" sz="2800" dirty="0" smtClean="0">
              <a:solidFill>
                <a:schemeClr val="bg1"/>
              </a:solidFill>
              <a:latin typeface="Times New Roman" panose="02020603050405020304" pitchFamily="18" charset="0"/>
              <a:cs typeface="Times New Roman" panose="02020603050405020304" pitchFamily="18" charset="0"/>
            </a:endParaRPr>
          </a:p>
          <a:p>
            <a:pPr marL="514350" indent="-514350">
              <a:buClrTx/>
              <a:buFont typeface="Wingdings" panose="05000000000000000000" pitchFamily="2" charset="2"/>
              <a:buChar char="q"/>
            </a:pP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buClrTx/>
              <a:buFont typeface="Wingdings" panose="05000000000000000000" pitchFamily="2" charset="2"/>
              <a:buChar char="q"/>
            </a:pPr>
            <a:endParaRPr lang="en-US" sz="2800" dirty="0" smtClean="0"/>
          </a:p>
        </p:txBody>
      </p:sp>
    </p:spTree>
    <p:extLst>
      <p:ext uri="{BB962C8B-B14F-4D97-AF65-F5344CB8AC3E}">
        <p14:creationId xmlns:p14="http://schemas.microsoft.com/office/powerpoint/2010/main" val="56965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26999"/>
            <a:ext cx="11075988" cy="1079501"/>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Project overview</a:t>
            </a:r>
            <a:endParaRPr lang="en-IN" sz="3200" b="1" dirty="0"/>
          </a:p>
        </p:txBody>
      </p:sp>
      <p:sp>
        <p:nvSpPr>
          <p:cNvPr id="3" name="Subtitle 2"/>
          <p:cNvSpPr>
            <a:spLocks noGrp="1"/>
          </p:cNvSpPr>
          <p:nvPr>
            <p:ph type="subTitle" idx="1"/>
          </p:nvPr>
        </p:nvSpPr>
        <p:spPr>
          <a:xfrm>
            <a:off x="684212" y="1701800"/>
            <a:ext cx="10669588" cy="4673600"/>
          </a:xfrm>
        </p:spPr>
        <p:txBody>
          <a:bodyPr>
            <a:normAutofit fontScale="25000" lnSpcReduction="20000"/>
          </a:bodyPr>
          <a:lstStyle/>
          <a:p>
            <a:r>
              <a:rPr lang="en-US" sz="8600" b="1" dirty="0">
                <a:solidFill>
                  <a:schemeClr val="bg1"/>
                </a:solidFill>
                <a:latin typeface="Times New Roman" panose="02020603050405020304" pitchFamily="18" charset="0"/>
                <a:cs typeface="Times New Roman" panose="02020603050405020304" pitchFamily="18" charset="0"/>
              </a:rPr>
              <a:t>Introduction</a:t>
            </a:r>
            <a:r>
              <a:rPr lang="en-US" sz="8600" b="1" dirty="0" smtClean="0">
                <a:solidFill>
                  <a:schemeClr val="bg1"/>
                </a:solidFill>
                <a:latin typeface="Times New Roman" panose="02020603050405020304" pitchFamily="18" charset="0"/>
                <a:cs typeface="Times New Roman" panose="02020603050405020304" pitchFamily="18" charset="0"/>
              </a:rPr>
              <a:t>:</a:t>
            </a:r>
          </a:p>
          <a:p>
            <a:pPr>
              <a:lnSpc>
                <a:spcPct val="120000"/>
              </a:lnSpc>
            </a:pPr>
            <a:r>
              <a:rPr lang="en-US" sz="3200" b="1" dirty="0">
                <a:latin typeface="Times New Roman" panose="02020603050405020304" pitchFamily="18" charset="0"/>
                <a:cs typeface="Times New Roman" panose="02020603050405020304" pitchFamily="18" charset="0"/>
              </a:rPr>
              <a:t> </a:t>
            </a:r>
            <a:r>
              <a:rPr lang="en-US" sz="8800" dirty="0" smtClean="0">
                <a:solidFill>
                  <a:schemeClr val="bg1"/>
                </a:solidFill>
                <a:latin typeface="Times New Roman" panose="02020603050405020304" pitchFamily="18" charset="0"/>
                <a:cs typeface="Times New Roman" panose="02020603050405020304" pitchFamily="18" charset="0"/>
              </a:rPr>
              <a:t>In </a:t>
            </a:r>
            <a:r>
              <a:rPr lang="en-US" sz="8800" dirty="0">
                <a:solidFill>
                  <a:schemeClr val="bg1"/>
                </a:solidFill>
                <a:latin typeface="Times New Roman" panose="02020603050405020304" pitchFamily="18" charset="0"/>
                <a:cs typeface="Times New Roman" panose="02020603050405020304" pitchFamily="18" charset="0"/>
              </a:rPr>
              <a:t>this project we are going to </a:t>
            </a:r>
            <a:r>
              <a:rPr lang="en-US" sz="8800" dirty="0" smtClean="0">
                <a:solidFill>
                  <a:schemeClr val="bg1"/>
                </a:solidFill>
                <a:latin typeface="Times New Roman" panose="02020603050405020304" pitchFamily="18" charset="0"/>
                <a:cs typeface="Times New Roman" panose="02020603050405020304" pitchFamily="18" charset="0"/>
              </a:rPr>
              <a:t>develop </a:t>
            </a:r>
            <a:r>
              <a:rPr lang="en-US" sz="8800" dirty="0">
                <a:solidFill>
                  <a:schemeClr val="bg1"/>
                </a:solidFill>
                <a:latin typeface="Times New Roman" panose="02020603050405020304" pitchFamily="18" charset="0"/>
                <a:cs typeface="Times New Roman" panose="02020603050405020304" pitchFamily="18" charset="0"/>
              </a:rPr>
              <a:t>an android application. the application will list all the existing component of department like </a:t>
            </a:r>
            <a:r>
              <a:rPr lang="en-US" sz="8800" dirty="0" smtClean="0">
                <a:solidFill>
                  <a:schemeClr val="bg1"/>
                </a:solidFill>
                <a:latin typeface="Times New Roman" panose="02020603050405020304" pitchFamily="18" charset="0"/>
                <a:cs typeface="Times New Roman" panose="02020603050405020304" pitchFamily="18" charset="0"/>
              </a:rPr>
              <a:t>resistor</a:t>
            </a:r>
            <a:r>
              <a:rPr lang="en-US" sz="8800" dirty="0">
                <a:solidFill>
                  <a:schemeClr val="bg1"/>
                </a:solidFill>
                <a:latin typeface="Times New Roman" panose="02020603050405020304" pitchFamily="18" charset="0"/>
                <a:cs typeface="Times New Roman" panose="02020603050405020304" pitchFamily="18" charset="0"/>
              </a:rPr>
              <a:t>, capacitor</a:t>
            </a:r>
            <a:r>
              <a:rPr lang="en-US" sz="8800" dirty="0" smtClean="0">
                <a:solidFill>
                  <a:schemeClr val="bg1"/>
                </a:solidFill>
                <a:latin typeface="Times New Roman" panose="02020603050405020304" pitchFamily="18" charset="0"/>
                <a:cs typeface="Times New Roman" panose="02020603050405020304" pitchFamily="18" charset="0"/>
              </a:rPr>
              <a:t>, </a:t>
            </a:r>
            <a:r>
              <a:rPr lang="en-US" sz="8800" dirty="0">
                <a:solidFill>
                  <a:schemeClr val="bg1"/>
                </a:solidFill>
                <a:latin typeface="Times New Roman" panose="02020603050405020304" pitchFamily="18" charset="0"/>
                <a:cs typeface="Times New Roman" panose="02020603050405020304" pitchFamily="18" charset="0"/>
              </a:rPr>
              <a:t>modules,</a:t>
            </a:r>
            <a:r>
              <a:rPr lang="en-US" sz="8800" dirty="0" smtClean="0">
                <a:solidFill>
                  <a:schemeClr val="bg1"/>
                </a:solidFill>
                <a:latin typeface="Times New Roman" panose="02020603050405020304" pitchFamily="18" charset="0"/>
                <a:cs typeface="Times New Roman" panose="02020603050405020304" pitchFamily="18" charset="0"/>
              </a:rPr>
              <a:t> </a:t>
            </a:r>
            <a:r>
              <a:rPr lang="en-US" sz="8800" dirty="0">
                <a:solidFill>
                  <a:schemeClr val="bg1"/>
                </a:solidFill>
                <a:latin typeface="Times New Roman" panose="02020603050405020304" pitchFamily="18" charset="0"/>
                <a:cs typeface="Times New Roman" panose="02020603050405020304" pitchFamily="18" charset="0"/>
              </a:rPr>
              <a:t>any circuit board </a:t>
            </a:r>
            <a:r>
              <a:rPr lang="en-US" sz="8800" dirty="0" smtClean="0">
                <a:solidFill>
                  <a:schemeClr val="bg1"/>
                </a:solidFill>
                <a:latin typeface="Times New Roman" panose="02020603050405020304" pitchFamily="18" charset="0"/>
                <a:cs typeface="Times New Roman" panose="02020603050405020304" pitchFamily="18" charset="0"/>
              </a:rPr>
              <a:t>etc. </a:t>
            </a:r>
            <a:r>
              <a:rPr lang="en-US" sz="8800" dirty="0">
                <a:solidFill>
                  <a:schemeClr val="bg1"/>
                </a:solidFill>
                <a:latin typeface="Times New Roman" panose="02020603050405020304" pitchFamily="18" charset="0"/>
                <a:cs typeface="Times New Roman" panose="02020603050405020304" pitchFamily="18" charset="0"/>
              </a:rPr>
              <a:t>and can be updated as required. the application will allow the user in our case students of department to take overview of component that department has to offer. the student can request for any component as per their requirement in application</a:t>
            </a:r>
            <a:r>
              <a:rPr lang="en-US" sz="8800" dirty="0" smtClean="0">
                <a:solidFill>
                  <a:schemeClr val="bg1"/>
                </a:solidFill>
                <a:latin typeface="Times New Roman" panose="02020603050405020304" pitchFamily="18" charset="0"/>
                <a:cs typeface="Times New Roman" panose="02020603050405020304" pitchFamily="18" charset="0"/>
              </a:rPr>
              <a:t>.</a:t>
            </a:r>
          </a:p>
          <a:p>
            <a:pPr>
              <a:lnSpc>
                <a:spcPct val="120000"/>
              </a:lnSpc>
            </a:pPr>
            <a:r>
              <a:rPr lang="en-US" sz="8800" dirty="0" smtClean="0">
                <a:solidFill>
                  <a:srgbClr val="000000"/>
                </a:solidFill>
                <a:latin typeface="Times New Roman" panose="02020603050405020304" pitchFamily="18" charset="0"/>
                <a:ea typeface="Times New Roman" panose="02020603050405020304" pitchFamily="18" charset="0"/>
              </a:rPr>
              <a:t>The </a:t>
            </a:r>
            <a:r>
              <a:rPr lang="en-US" sz="8800" dirty="0">
                <a:solidFill>
                  <a:srgbClr val="000000"/>
                </a:solidFill>
                <a:latin typeface="Times New Roman" panose="02020603050405020304" pitchFamily="18" charset="0"/>
                <a:ea typeface="Times New Roman" panose="02020603050405020304" pitchFamily="18" charset="0"/>
              </a:rPr>
              <a:t>admin of application has authority to accept request of student and allot the component</a:t>
            </a:r>
            <a:r>
              <a:rPr lang="en-US" sz="8800" dirty="0" smtClean="0">
                <a:solidFill>
                  <a:srgbClr val="000000"/>
                </a:solidFill>
                <a:latin typeface="Times New Roman" panose="02020603050405020304" pitchFamily="18" charset="0"/>
                <a:ea typeface="Times New Roman" panose="02020603050405020304" pitchFamily="18" charset="0"/>
              </a:rPr>
              <a:t>. the </a:t>
            </a:r>
            <a:r>
              <a:rPr lang="en-US" sz="8800" dirty="0">
                <a:solidFill>
                  <a:srgbClr val="000000"/>
                </a:solidFill>
                <a:latin typeface="Times New Roman" panose="02020603050405020304" pitchFamily="18" charset="0"/>
                <a:ea typeface="Times New Roman" panose="02020603050405020304" pitchFamily="18" charset="0"/>
              </a:rPr>
              <a:t>admin only will have authority to accept request and to monitor the status of any component. The application will also highlight the Due date, so that the student can easily return or extend it due date. </a:t>
            </a:r>
            <a:endParaRPr lang="en-US" sz="8800" dirty="0" smtClean="0">
              <a:solidFill>
                <a:schemeClr val="bg1"/>
              </a:solidFill>
              <a:latin typeface="Times New Roman" panose="02020603050405020304" pitchFamily="18" charset="0"/>
              <a:cs typeface="Times New Roman" panose="02020603050405020304" pitchFamily="18" charset="0"/>
            </a:endParaRPr>
          </a:p>
          <a:p>
            <a:pPr>
              <a:lnSpc>
                <a:spcPct val="120000"/>
              </a:lnSpc>
            </a:pPr>
            <a:r>
              <a:rPr lang="en-US" sz="9600" dirty="0"/>
              <a:t> </a:t>
            </a:r>
            <a:endParaRPr lang="en-IN" sz="9600" dirty="0"/>
          </a:p>
          <a:p>
            <a:pPr>
              <a:lnSpc>
                <a:spcPct val="120000"/>
              </a:lnSpc>
            </a:pPr>
            <a:r>
              <a:rPr lang="en-US" sz="6000" dirty="0"/>
              <a:t> </a:t>
            </a:r>
            <a:endParaRPr lang="en-IN" sz="6000" dirty="0"/>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550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9653588" cy="1371601"/>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problem statement</a:t>
            </a:r>
            <a:endParaRPr lang="en-IN" sz="3200" b="1" dirty="0"/>
          </a:p>
        </p:txBody>
      </p:sp>
      <p:sp>
        <p:nvSpPr>
          <p:cNvPr id="3" name="Subtitle 2"/>
          <p:cNvSpPr>
            <a:spLocks noGrp="1"/>
          </p:cNvSpPr>
          <p:nvPr>
            <p:ph type="subTitle" idx="1"/>
          </p:nvPr>
        </p:nvSpPr>
        <p:spPr>
          <a:xfrm>
            <a:off x="684212" y="2446867"/>
            <a:ext cx="9475788" cy="3953933"/>
          </a:xfrm>
        </p:spPr>
        <p:txBody>
          <a:bodyPr/>
          <a:lstStyle/>
          <a:p>
            <a:pPr marL="342900" lvl="0" indent="-342900">
              <a:buClrTx/>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It is difficult to maintain an on-paper record of components inventory and updating it as it grows, also </a:t>
            </a:r>
            <a:r>
              <a:rPr lang="en-US" sz="2400" dirty="0" smtClean="0">
                <a:solidFill>
                  <a:schemeClr val="bg1"/>
                </a:solidFill>
                <a:latin typeface="Times New Roman" panose="02020603050405020304" pitchFamily="18" charset="0"/>
                <a:cs typeface="Times New Roman" panose="02020603050405020304" pitchFamily="18" charset="0"/>
              </a:rPr>
              <a:t>after </a:t>
            </a:r>
            <a:r>
              <a:rPr lang="en-US" sz="2400" dirty="0">
                <a:solidFill>
                  <a:schemeClr val="bg1"/>
                </a:solidFill>
                <a:latin typeface="Times New Roman" panose="02020603050405020304" pitchFamily="18" charset="0"/>
                <a:cs typeface="Times New Roman" panose="02020603050405020304" pitchFamily="18" charset="0"/>
              </a:rPr>
              <a:t>issuing of </a:t>
            </a:r>
            <a:r>
              <a:rPr lang="en-US" sz="2400" dirty="0" smtClean="0">
                <a:solidFill>
                  <a:schemeClr val="bg1"/>
                </a:solidFill>
                <a:latin typeface="Times New Roman" panose="02020603050405020304" pitchFamily="18" charset="0"/>
                <a:cs typeface="Times New Roman" panose="02020603050405020304" pitchFamily="18" charset="0"/>
              </a:rPr>
              <a:t>components it </a:t>
            </a:r>
            <a:r>
              <a:rPr lang="en-US" sz="2400" dirty="0">
                <a:solidFill>
                  <a:schemeClr val="bg1"/>
                </a:solidFill>
                <a:latin typeface="Times New Roman" panose="02020603050405020304" pitchFamily="18" charset="0"/>
                <a:cs typeface="Times New Roman" panose="02020603050405020304" pitchFamily="18" charset="0"/>
              </a:rPr>
              <a:t>becomes </a:t>
            </a:r>
            <a:r>
              <a:rPr lang="en-US" sz="2400" dirty="0" smtClean="0">
                <a:solidFill>
                  <a:schemeClr val="bg1"/>
                </a:solidFill>
                <a:latin typeface="Times New Roman" panose="02020603050405020304" pitchFamily="18" charset="0"/>
                <a:cs typeface="Times New Roman" panose="02020603050405020304" pitchFamily="18" charset="0"/>
              </a:rPr>
              <a:t>difficult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to maintain the record.</a:t>
            </a:r>
            <a:endParaRPr lang="en-IN" sz="2400" dirty="0">
              <a:solidFill>
                <a:schemeClr val="bg1"/>
              </a:solidFill>
              <a:latin typeface="Times New Roman" panose="02020603050405020304" pitchFamily="18" charset="0"/>
              <a:cs typeface="Times New Roman" panose="02020603050405020304" pitchFamily="18" charset="0"/>
            </a:endParaRPr>
          </a:p>
          <a:p>
            <a:pPr marL="342900" lvl="0" indent="-342900">
              <a:buClrTx/>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Student face the problem to find the components and they don’t know which components are available in the </a:t>
            </a:r>
            <a:r>
              <a:rPr lang="en-US" sz="2400" dirty="0" smtClean="0">
                <a:solidFill>
                  <a:schemeClr val="bg1"/>
                </a:solidFill>
                <a:latin typeface="Times New Roman" panose="02020603050405020304" pitchFamily="18" charset="0"/>
                <a:cs typeface="Times New Roman" panose="02020603050405020304" pitchFamily="18" charset="0"/>
              </a:rPr>
              <a:t>department. And </a:t>
            </a:r>
            <a:r>
              <a:rPr lang="en-US" sz="2400" dirty="0">
                <a:solidFill>
                  <a:schemeClr val="bg1"/>
                </a:solidFill>
                <a:latin typeface="Times New Roman" panose="02020603050405020304" pitchFamily="18" charset="0"/>
                <a:cs typeface="Times New Roman" panose="02020603050405020304" pitchFamily="18" charset="0"/>
              </a:rPr>
              <a:t>which new components are available in the </a:t>
            </a:r>
            <a:r>
              <a:rPr lang="en-US" sz="2400" dirty="0" smtClean="0">
                <a:solidFill>
                  <a:schemeClr val="bg1"/>
                </a:solidFill>
                <a:latin typeface="Times New Roman" panose="02020603050405020304" pitchFamily="18" charset="0"/>
                <a:cs typeface="Times New Roman" panose="02020603050405020304" pitchFamily="18" charset="0"/>
              </a:rPr>
              <a:t>department.</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buClrTx/>
              <a:buFont typeface="Wingdings" panose="05000000000000000000" pitchFamily="2" charset="2"/>
              <a:buChar char="q"/>
            </a:pP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3633909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77" y="-122353"/>
            <a:ext cx="10984046" cy="769513"/>
          </a:xfrm>
        </p:spPr>
        <p:txBody>
          <a:bodyPr/>
          <a:lstStyle/>
          <a:p>
            <a:pPr algn="ctr"/>
            <a:r>
              <a:rPr lang="en-US" b="1" dirty="0">
                <a:solidFill>
                  <a:schemeClr val="bg1"/>
                </a:solidFill>
                <a:latin typeface="Times New Roman" panose="02020603050405020304" pitchFamily="18" charset="0"/>
                <a:cs typeface="Times New Roman" panose="02020603050405020304" pitchFamily="18" charset="0"/>
              </a:rPr>
              <a:t>block diagram</a:t>
            </a:r>
            <a:endParaRPr lang="en-IN" dirty="0"/>
          </a:p>
        </p:txBody>
      </p:sp>
      <p:pic>
        <p:nvPicPr>
          <p:cNvPr id="5" name="Picture 4"/>
          <p:cNvPicPr>
            <a:picLocks noChangeAspect="1"/>
          </p:cNvPicPr>
          <p:nvPr/>
        </p:nvPicPr>
        <p:blipFill>
          <a:blip r:embed="rId2"/>
          <a:stretch>
            <a:fillRect/>
          </a:stretch>
        </p:blipFill>
        <p:spPr>
          <a:xfrm>
            <a:off x="77282" y="2588649"/>
            <a:ext cx="1482919" cy="13522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 Placeholder 2"/>
          <p:cNvSpPr>
            <a:spLocks noGrp="1"/>
          </p:cNvSpPr>
          <p:nvPr>
            <p:ph type="body" idx="1"/>
          </p:nvPr>
        </p:nvSpPr>
        <p:spPr>
          <a:xfrm>
            <a:off x="0" y="528034"/>
            <a:ext cx="12192000" cy="6400800"/>
          </a:xfrm>
        </p:spPr>
        <p:txBody>
          <a:bodyPr/>
          <a:lstStyle/>
          <a:p>
            <a:pPr algn="ctr"/>
            <a:endParaRPr lang="en-IN" dirty="0"/>
          </a:p>
          <a:p>
            <a:pPr algn="ct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021" y="643937"/>
            <a:ext cx="1482402" cy="13204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0637" y="4748734"/>
            <a:ext cx="1478786" cy="131721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0232" y="680640"/>
            <a:ext cx="1275242" cy="1253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5849" y="4748735"/>
            <a:ext cx="1340364" cy="1317214"/>
          </a:xfrm>
          <a:prstGeom prst="rect">
            <a:avLst/>
          </a:prstGeom>
        </p:spPr>
      </p:pic>
      <p:sp>
        <p:nvSpPr>
          <p:cNvPr id="10" name="Rectangle 9"/>
          <p:cNvSpPr/>
          <p:nvPr/>
        </p:nvSpPr>
        <p:spPr>
          <a:xfrm>
            <a:off x="6512667" y="643937"/>
            <a:ext cx="1571222" cy="1220450"/>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Component issued by student</a:t>
            </a:r>
            <a:endParaRPr lang="en-IN" b="1" dirty="0">
              <a:latin typeface="Times New Roman" panose="02020603050405020304" pitchFamily="18" charset="0"/>
              <a:cs typeface="Times New Roman" panose="02020603050405020304" pitchFamily="18" charset="0"/>
            </a:endParaRPr>
          </a:p>
        </p:txBody>
      </p:sp>
      <p:sp>
        <p:nvSpPr>
          <p:cNvPr id="11" name="Rectangle 10"/>
          <p:cNvSpPr/>
          <p:nvPr/>
        </p:nvSpPr>
        <p:spPr>
          <a:xfrm>
            <a:off x="8716423" y="769509"/>
            <a:ext cx="1571222" cy="1008775"/>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Due </a:t>
            </a:r>
          </a:p>
          <a:p>
            <a:pPr algn="ctr"/>
            <a:r>
              <a:rPr lang="en-US" b="1" dirty="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ate</a:t>
            </a:r>
            <a:endParaRPr lang="en-IN"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3407" y="4699000"/>
            <a:ext cx="1532229" cy="1366945"/>
          </a:xfrm>
          <a:prstGeom prst="rect">
            <a:avLst/>
          </a:prstGeom>
        </p:spPr>
      </p:pic>
      <p:sp>
        <p:nvSpPr>
          <p:cNvPr id="13" name="Rectangle 12"/>
          <p:cNvSpPr/>
          <p:nvPr/>
        </p:nvSpPr>
        <p:spPr>
          <a:xfrm>
            <a:off x="8751546" y="4878084"/>
            <a:ext cx="1571222" cy="1008775"/>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Due </a:t>
            </a:r>
          </a:p>
          <a:p>
            <a:pPr algn="ctr"/>
            <a:r>
              <a:rPr lang="en-US" b="1" dirty="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ate</a:t>
            </a:r>
            <a:endParaRPr lang="en-IN"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05375" y="2640167"/>
            <a:ext cx="1386625" cy="1352283"/>
          </a:xfrm>
          <a:prstGeom prst="rect">
            <a:avLst/>
          </a:prstGeom>
        </p:spPr>
      </p:pic>
      <p:cxnSp>
        <p:nvCxnSpPr>
          <p:cNvPr id="16" name="Straight Connector 15"/>
          <p:cNvCxnSpPr>
            <a:stCxn id="5" idx="3"/>
          </p:cNvCxnSpPr>
          <p:nvPr/>
        </p:nvCxnSpPr>
        <p:spPr>
          <a:xfrm flipV="1">
            <a:off x="1560201" y="3258351"/>
            <a:ext cx="188259" cy="6440"/>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738648" y="1287887"/>
            <a:ext cx="0" cy="4172755"/>
          </a:xfrm>
          <a:prstGeom prst="line">
            <a:avLst/>
          </a:prstGeom>
        </p:spPr>
        <p:style>
          <a:lnRef idx="3">
            <a:schemeClr val="dk1"/>
          </a:lnRef>
          <a:fillRef idx="0">
            <a:schemeClr val="dk1"/>
          </a:fillRef>
          <a:effectRef idx="2">
            <a:schemeClr val="dk1"/>
          </a:effectRef>
          <a:fontRef idx="minor">
            <a:schemeClr val="tx1"/>
          </a:fontRef>
        </p:style>
      </p:cxnSp>
      <p:sp>
        <p:nvSpPr>
          <p:cNvPr id="19" name="Right Arrow 18"/>
          <p:cNvSpPr/>
          <p:nvPr/>
        </p:nvSpPr>
        <p:spPr>
          <a:xfrm>
            <a:off x="1738648" y="1080297"/>
            <a:ext cx="478373"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Right Arrow 19"/>
          <p:cNvSpPr/>
          <p:nvPr/>
        </p:nvSpPr>
        <p:spPr>
          <a:xfrm>
            <a:off x="1738648" y="5233476"/>
            <a:ext cx="478373"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Right Arrow 20"/>
          <p:cNvSpPr/>
          <p:nvPr/>
        </p:nvSpPr>
        <p:spPr>
          <a:xfrm>
            <a:off x="3699422" y="1065720"/>
            <a:ext cx="767194"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Right Arrow 21"/>
          <p:cNvSpPr/>
          <p:nvPr/>
        </p:nvSpPr>
        <p:spPr>
          <a:xfrm>
            <a:off x="3708655" y="5208608"/>
            <a:ext cx="767194"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ight Arrow 22"/>
          <p:cNvSpPr/>
          <p:nvPr/>
        </p:nvSpPr>
        <p:spPr>
          <a:xfrm>
            <a:off x="5712402" y="1065720"/>
            <a:ext cx="804307"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Right Arrow 23"/>
          <p:cNvSpPr/>
          <p:nvPr/>
        </p:nvSpPr>
        <p:spPr>
          <a:xfrm>
            <a:off x="5825445" y="5208608"/>
            <a:ext cx="767194"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Right Arrow 24"/>
          <p:cNvSpPr/>
          <p:nvPr/>
        </p:nvSpPr>
        <p:spPr>
          <a:xfrm>
            <a:off x="8083889" y="1114022"/>
            <a:ext cx="632534"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Right Arrow 25"/>
          <p:cNvSpPr/>
          <p:nvPr/>
        </p:nvSpPr>
        <p:spPr>
          <a:xfrm>
            <a:off x="8119012" y="5208608"/>
            <a:ext cx="632534" cy="34773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7" name="Up Arrow 26"/>
          <p:cNvSpPr/>
          <p:nvPr/>
        </p:nvSpPr>
        <p:spPr>
          <a:xfrm>
            <a:off x="7208125" y="1864387"/>
            <a:ext cx="274499" cy="283461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9" name="Straight Connector 28"/>
          <p:cNvCxnSpPr/>
          <p:nvPr/>
        </p:nvCxnSpPr>
        <p:spPr>
          <a:xfrm>
            <a:off x="10452373" y="1231654"/>
            <a:ext cx="35901" cy="4267310"/>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p:cNvCxnSpPr>
            <a:stCxn id="11" idx="3"/>
          </p:cNvCxnSpPr>
          <p:nvPr/>
        </p:nvCxnSpPr>
        <p:spPr>
          <a:xfrm flipV="1">
            <a:off x="10287645" y="1254162"/>
            <a:ext cx="172311" cy="19735"/>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10323546" y="5490065"/>
            <a:ext cx="164728" cy="17799"/>
          </a:xfrm>
          <a:prstGeom prst="line">
            <a:avLst/>
          </a:prstGeom>
        </p:spPr>
        <p:style>
          <a:lnRef idx="3">
            <a:schemeClr val="dk1"/>
          </a:lnRef>
          <a:fillRef idx="0">
            <a:schemeClr val="dk1"/>
          </a:fillRef>
          <a:effectRef idx="2">
            <a:schemeClr val="dk1"/>
          </a:effectRef>
          <a:fontRef idx="minor">
            <a:schemeClr val="tx1"/>
          </a:fontRef>
        </p:style>
      </p:cxnSp>
      <p:sp>
        <p:nvSpPr>
          <p:cNvPr id="41" name="Right Arrow 40"/>
          <p:cNvSpPr/>
          <p:nvPr/>
        </p:nvSpPr>
        <p:spPr>
          <a:xfrm>
            <a:off x="10459956" y="3165097"/>
            <a:ext cx="386091" cy="354170"/>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5" name="Rounded Rectangle 44"/>
          <p:cNvSpPr/>
          <p:nvPr/>
        </p:nvSpPr>
        <p:spPr>
          <a:xfrm>
            <a:off x="59324" y="4056846"/>
            <a:ext cx="1415448" cy="28981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p:txBody>
      </p:sp>
      <p:sp>
        <p:nvSpPr>
          <p:cNvPr id="47" name="Rounded Rectangle 46"/>
          <p:cNvSpPr/>
          <p:nvPr/>
        </p:nvSpPr>
        <p:spPr>
          <a:xfrm>
            <a:off x="10891144" y="4056845"/>
            <a:ext cx="1215085" cy="289812"/>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Logout</a:t>
            </a:r>
            <a:endParaRPr lang="en-IN" b="1" dirty="0">
              <a:latin typeface="Times New Roman" panose="02020603050405020304" pitchFamily="18" charset="0"/>
              <a:cs typeface="Times New Roman" panose="02020603050405020304" pitchFamily="18" charset="0"/>
            </a:endParaRPr>
          </a:p>
        </p:txBody>
      </p:sp>
      <p:sp>
        <p:nvSpPr>
          <p:cNvPr id="48" name="Rounded Rectangle 47"/>
          <p:cNvSpPr/>
          <p:nvPr/>
        </p:nvSpPr>
        <p:spPr>
          <a:xfrm>
            <a:off x="2278163" y="2022288"/>
            <a:ext cx="1415448" cy="28981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49" name="Rounded Rectangle 48"/>
          <p:cNvSpPr/>
          <p:nvPr/>
        </p:nvSpPr>
        <p:spPr>
          <a:xfrm>
            <a:off x="2278163" y="6207580"/>
            <a:ext cx="1415448" cy="28981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Student</a:t>
            </a:r>
            <a:endParaRPr lang="en-IN" b="1" dirty="0">
              <a:latin typeface="Times New Roman" panose="02020603050405020304" pitchFamily="18" charset="0"/>
              <a:cs typeface="Times New Roman" panose="02020603050405020304" pitchFamily="18" charset="0"/>
            </a:endParaRPr>
          </a:p>
        </p:txBody>
      </p:sp>
      <p:sp>
        <p:nvSpPr>
          <p:cNvPr id="50" name="Rounded Rectangle 49"/>
          <p:cNvSpPr/>
          <p:nvPr/>
        </p:nvSpPr>
        <p:spPr>
          <a:xfrm>
            <a:off x="4389069" y="2058898"/>
            <a:ext cx="1436376" cy="581269"/>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Add</a:t>
            </a:r>
          </a:p>
          <a:p>
            <a:pPr algn="ctr"/>
            <a:r>
              <a:rPr lang="en-US" b="1" dirty="0" smtClean="0">
                <a:latin typeface="Times New Roman" panose="02020603050405020304" pitchFamily="18" charset="0"/>
                <a:cs typeface="Times New Roman" panose="02020603050405020304" pitchFamily="18" charset="0"/>
              </a:rPr>
              <a:t>Component</a:t>
            </a:r>
          </a:p>
        </p:txBody>
      </p:sp>
      <p:sp>
        <p:nvSpPr>
          <p:cNvPr id="51" name="Rounded Rectangle 50"/>
          <p:cNvSpPr/>
          <p:nvPr/>
        </p:nvSpPr>
        <p:spPr>
          <a:xfrm>
            <a:off x="4444900" y="6104156"/>
            <a:ext cx="1415448" cy="471401"/>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Search Component</a:t>
            </a:r>
            <a:endParaRPr lang="en-IN" b="1" dirty="0">
              <a:latin typeface="Times New Roman" panose="02020603050405020304" pitchFamily="18" charset="0"/>
              <a:cs typeface="Times New Roman" panose="02020603050405020304" pitchFamily="18" charset="0"/>
            </a:endParaRPr>
          </a:p>
        </p:txBody>
      </p:sp>
      <p:sp>
        <p:nvSpPr>
          <p:cNvPr id="52" name="Rounded Rectangle 51"/>
          <p:cNvSpPr/>
          <p:nvPr/>
        </p:nvSpPr>
        <p:spPr>
          <a:xfrm>
            <a:off x="6637650" y="6136783"/>
            <a:ext cx="1415448" cy="438774"/>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anose="02020603050405020304" pitchFamily="18" charset="0"/>
                <a:cs typeface="Times New Roman" panose="02020603050405020304" pitchFamily="18" charset="0"/>
              </a:rPr>
              <a:t>Issue </a:t>
            </a:r>
          </a:p>
          <a:p>
            <a:pPr algn="ctr"/>
            <a:r>
              <a:rPr lang="en-US" b="1" dirty="0" smtClean="0">
                <a:latin typeface="Times New Roman" panose="02020603050405020304" pitchFamily="18" charset="0"/>
                <a:cs typeface="Times New Roman" panose="02020603050405020304" pitchFamily="18" charset="0"/>
              </a:rPr>
              <a:t>Component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9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3" y="0"/>
            <a:ext cx="10058400" cy="975575"/>
          </a:xfrm>
        </p:spPr>
        <p:txBody>
          <a:bodyPr/>
          <a:lstStyle/>
          <a:p>
            <a:pPr algn="ctr"/>
            <a:r>
              <a:rPr lang="en-US" b="1" dirty="0" smtClean="0">
                <a:solidFill>
                  <a:schemeClr val="bg1"/>
                </a:solidFill>
                <a:latin typeface="Times New Roman" panose="02020603050405020304" pitchFamily="18" charset="0"/>
                <a:cs typeface="Times New Roman" panose="02020603050405020304" pitchFamily="18" charset="0"/>
              </a:rPr>
              <a:t>Algorithm</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00122" y="1249251"/>
            <a:ext cx="11164351" cy="5473521"/>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795" y="975574"/>
            <a:ext cx="4984343" cy="5747198"/>
          </a:xfrm>
          <a:prstGeom prst="rect">
            <a:avLst/>
          </a:prstGeom>
        </p:spPr>
      </p:pic>
    </p:spTree>
    <p:extLst>
      <p:ext uri="{BB962C8B-B14F-4D97-AF65-F5344CB8AC3E}">
        <p14:creationId xmlns:p14="http://schemas.microsoft.com/office/powerpoint/2010/main" val="335105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9793288" cy="1168401"/>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project details</a:t>
            </a:r>
            <a:br>
              <a:rPr lang="en-US" sz="3200" b="1" dirty="0">
                <a:solidFill>
                  <a:schemeClr val="bg1"/>
                </a:solidFill>
                <a:latin typeface="Times New Roman" panose="02020603050405020304" pitchFamily="18" charset="0"/>
                <a:cs typeface="Times New Roman" panose="02020603050405020304" pitchFamily="18" charset="0"/>
              </a:rPr>
            </a:br>
            <a:endParaRPr lang="en-IN" sz="3200" b="1" dirty="0"/>
          </a:p>
        </p:txBody>
      </p:sp>
      <p:sp>
        <p:nvSpPr>
          <p:cNvPr id="3" name="Subtitle 2"/>
          <p:cNvSpPr>
            <a:spLocks noGrp="1"/>
          </p:cNvSpPr>
          <p:nvPr>
            <p:ph type="subTitle" idx="1"/>
          </p:nvPr>
        </p:nvSpPr>
        <p:spPr>
          <a:xfrm>
            <a:off x="684212" y="1757489"/>
            <a:ext cx="9793288" cy="4512733"/>
          </a:xfrm>
        </p:spPr>
        <p:txBody>
          <a:bodyPr>
            <a:normAutofit/>
          </a:bodyPr>
          <a:lstStyle/>
          <a:p>
            <a:pPr marL="342900" indent="-342900">
              <a:lnSpc>
                <a:spcPct val="150000"/>
              </a:lnSpc>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We </a:t>
            </a:r>
            <a:r>
              <a:rPr lang="en-US" sz="2400" dirty="0">
                <a:solidFill>
                  <a:schemeClr val="bg1"/>
                </a:solidFill>
                <a:latin typeface="Times New Roman" panose="02020603050405020304" pitchFamily="18" charset="0"/>
                <a:cs typeface="Times New Roman" panose="02020603050405020304" pitchFamily="18" charset="0"/>
              </a:rPr>
              <a:t>will design the cloud based application which is going to store the data about components available in the department</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Admin </a:t>
            </a:r>
            <a:r>
              <a:rPr lang="en-US" sz="2400" dirty="0">
                <a:solidFill>
                  <a:schemeClr val="bg1"/>
                </a:solidFill>
                <a:latin typeface="Times New Roman" panose="02020603050405020304" pitchFamily="18" charset="0"/>
                <a:cs typeface="Times New Roman" panose="02020603050405020304" pitchFamily="18" charset="0"/>
              </a:rPr>
              <a:t>will be able to add new components in the data base.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The </a:t>
            </a:r>
            <a:r>
              <a:rPr lang="en-US" sz="2400" dirty="0">
                <a:solidFill>
                  <a:schemeClr val="bg1"/>
                </a:solidFill>
                <a:latin typeface="Times New Roman" panose="02020603050405020304" pitchFamily="18" charset="0"/>
                <a:cs typeface="Times New Roman" panose="02020603050405020304" pitchFamily="18" charset="0"/>
              </a:rPr>
              <a:t>student details visible to the admin. Which student using the component and what is his/her timeline.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All </a:t>
            </a:r>
            <a:r>
              <a:rPr lang="en-US" sz="2400" dirty="0">
                <a:solidFill>
                  <a:schemeClr val="bg1"/>
                </a:solidFill>
                <a:latin typeface="Times New Roman" panose="02020603050405020304" pitchFamily="18" charset="0"/>
                <a:cs typeface="Times New Roman" panose="02020603050405020304" pitchFamily="18" charset="0"/>
              </a:rPr>
              <a:t>students and admin are able to see the components available in the </a:t>
            </a:r>
            <a:r>
              <a:rPr lang="en-US" sz="2400" dirty="0" smtClean="0">
                <a:solidFill>
                  <a:schemeClr val="bg1"/>
                </a:solidFill>
                <a:latin typeface="Times New Roman" panose="02020603050405020304" pitchFamily="18" charset="0"/>
                <a:cs typeface="Times New Roman" panose="02020603050405020304" pitchFamily="18" charset="0"/>
              </a:rPr>
              <a:t>department.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867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1637" y="0"/>
            <a:ext cx="9837827" cy="1107583"/>
          </a:xfr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Building a component library</a:t>
            </a:r>
            <a:r>
              <a:rPr lang="en-US" sz="3200" b="1" dirty="0">
                <a:solidFill>
                  <a:schemeClr val="bg1"/>
                </a:solidFill>
                <a:latin typeface="Times New Roman" panose="02020603050405020304" pitchFamily="18" charset="0"/>
                <a:cs typeface="Times New Roman" panose="02020603050405020304" pitchFamily="18" charset="0"/>
              </a:rPr>
              <a:t/>
            </a:r>
            <a:br>
              <a:rPr lang="en-US" sz="3200" b="1" dirty="0">
                <a:solidFill>
                  <a:schemeClr val="bg1"/>
                </a:solidFill>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51636" y="996563"/>
            <a:ext cx="10713591" cy="5726209"/>
          </a:xfrm>
        </p:spPr>
        <p:txBody>
          <a:bodyPr>
            <a:normAutofit/>
          </a:bodyPr>
          <a:lstStyle/>
          <a:p>
            <a:pPr marL="457200" indent="-457200">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Data </a:t>
            </a:r>
            <a:r>
              <a:rPr lang="en-US" sz="2400" dirty="0">
                <a:solidFill>
                  <a:schemeClr val="bg1"/>
                </a:solidFill>
                <a:latin typeface="Times New Roman" panose="02020603050405020304" pitchFamily="18" charset="0"/>
                <a:cs typeface="Times New Roman" panose="02020603050405020304" pitchFamily="18" charset="0"/>
              </a:rPr>
              <a:t>collection:- admin will add all available components to the component library</a:t>
            </a:r>
            <a:r>
              <a:rPr lang="en-US" sz="2400" dirty="0" smtClean="0">
                <a:solidFill>
                  <a:schemeClr val="bg1"/>
                </a:solidFill>
                <a:latin typeface="Times New Roman" panose="02020603050405020304" pitchFamily="18" charset="0"/>
                <a:cs typeface="Times New Roman" panose="02020603050405020304" pitchFamily="18" charset="0"/>
              </a:rPr>
              <a:t>.</a:t>
            </a:r>
          </a:p>
          <a:p>
            <a:pPr marL="457200" indent="-457200">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library </a:t>
            </a:r>
            <a:r>
              <a:rPr lang="en-US" sz="2400" dirty="0">
                <a:solidFill>
                  <a:schemeClr val="bg1"/>
                </a:solidFill>
                <a:latin typeface="Times New Roman" panose="02020603050405020304" pitchFamily="18" charset="0"/>
                <a:cs typeface="Times New Roman" panose="02020603050405020304" pitchFamily="18" charset="0"/>
              </a:rPr>
              <a:t>status:- shows status of an components available in the department. </a:t>
            </a:r>
          </a:p>
          <a:p>
            <a:pPr marL="457200" indent="-457200">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Login </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algn="ctr"/>
            <a:r>
              <a:rPr lang="en-US" sz="2400" dirty="0" smtClean="0">
                <a:solidFill>
                  <a:schemeClr val="bg1"/>
                </a:solidFill>
                <a:latin typeface="Times New Roman" panose="02020603050405020304" pitchFamily="18" charset="0"/>
                <a:cs typeface="Times New Roman" panose="02020603050405020304" pitchFamily="18" charset="0"/>
              </a:rPr>
              <a:t>           a). </a:t>
            </a:r>
            <a:r>
              <a:rPr lang="en-US" sz="2400" dirty="0">
                <a:solidFill>
                  <a:schemeClr val="bg1"/>
                </a:solidFill>
                <a:latin typeface="Times New Roman" panose="02020603050405020304" pitchFamily="18" charset="0"/>
                <a:cs typeface="Times New Roman" panose="02020603050405020304" pitchFamily="18" charset="0"/>
              </a:rPr>
              <a:t>Admin login :- user I’d - password – add components to the </a:t>
            </a:r>
            <a:r>
              <a:rPr lang="en-US" sz="2400" dirty="0" smtClean="0">
                <a:solidFill>
                  <a:schemeClr val="bg1"/>
                </a:solidFill>
                <a:latin typeface="Times New Roman" panose="02020603050405020304" pitchFamily="18" charset="0"/>
                <a:cs typeface="Times New Roman" panose="02020603050405020304" pitchFamily="18" charset="0"/>
              </a:rPr>
              <a:t>   library </a:t>
            </a:r>
            <a:r>
              <a:rPr lang="en-US" sz="2400" dirty="0">
                <a:solidFill>
                  <a:schemeClr val="bg1"/>
                </a:solidFill>
                <a:latin typeface="Times New Roman" panose="02020603050405020304" pitchFamily="18" charset="0"/>
                <a:cs typeface="Times New Roman" panose="02020603050405020304" pitchFamily="18" charset="0"/>
              </a:rPr>
              <a:t>– components issued by students</a:t>
            </a:r>
            <a:r>
              <a:rPr lang="en-US" sz="2400" dirty="0" smtClean="0">
                <a:solidFill>
                  <a:schemeClr val="bg1"/>
                </a:solidFill>
                <a:latin typeface="Times New Roman" panose="02020603050405020304" pitchFamily="18" charset="0"/>
                <a:cs typeface="Times New Roman" panose="02020603050405020304" pitchFamily="18" charset="0"/>
              </a:rPr>
              <a:t>.</a:t>
            </a:r>
          </a:p>
          <a:p>
            <a:pPr algn="ctr"/>
            <a:r>
              <a:rPr lang="en-US" sz="2400" dirty="0" smtClean="0">
                <a:solidFill>
                  <a:schemeClr val="bg1"/>
                </a:solidFill>
                <a:latin typeface="Times New Roman" panose="02020603050405020304" pitchFamily="18" charset="0"/>
                <a:cs typeface="Times New Roman" panose="02020603050405020304" pitchFamily="18" charset="0"/>
              </a:rPr>
              <a:t>               b). </a:t>
            </a:r>
            <a:r>
              <a:rPr lang="en-US" sz="2400" dirty="0">
                <a:solidFill>
                  <a:schemeClr val="bg1"/>
                </a:solidFill>
                <a:latin typeface="Times New Roman" panose="02020603050405020304" pitchFamily="18" charset="0"/>
                <a:cs typeface="Times New Roman" panose="02020603050405020304" pitchFamily="18" charset="0"/>
              </a:rPr>
              <a:t>Student login:- user I’d - password – components available in the </a:t>
            </a:r>
            <a:r>
              <a:rPr lang="en-US" sz="2400" dirty="0" smtClean="0">
                <a:solidFill>
                  <a:schemeClr val="bg1"/>
                </a:solidFill>
                <a:latin typeface="Times New Roman" panose="02020603050405020304" pitchFamily="18" charset="0"/>
                <a:cs typeface="Times New Roman" panose="02020603050405020304" pitchFamily="18" charset="0"/>
              </a:rPr>
              <a:t>library.</a:t>
            </a:r>
          </a:p>
          <a:p>
            <a:pPr marL="342900" indent="-342900">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User requirement :- issue request as per component availability status – </a:t>
            </a:r>
            <a:r>
              <a:rPr lang="en-US" sz="2400" dirty="0" smtClean="0">
                <a:solidFill>
                  <a:schemeClr val="bg1"/>
                </a:solidFill>
                <a:latin typeface="Times New Roman" panose="02020603050405020304" pitchFamily="18" charset="0"/>
                <a:cs typeface="Times New Roman" panose="02020603050405020304" pitchFamily="18" charset="0"/>
              </a:rPr>
              <a:t>notification to </a:t>
            </a:r>
            <a:r>
              <a:rPr lang="en-US" sz="2400" dirty="0">
                <a:solidFill>
                  <a:schemeClr val="bg1"/>
                </a:solidFill>
                <a:latin typeface="Times New Roman" panose="02020603050405020304" pitchFamily="18" charset="0"/>
                <a:cs typeface="Times New Roman" panose="02020603050405020304" pitchFamily="18" charset="0"/>
              </a:rPr>
              <a:t>the </a:t>
            </a:r>
            <a:r>
              <a:rPr lang="en-US" sz="2400" dirty="0" smtClean="0">
                <a:solidFill>
                  <a:schemeClr val="bg1"/>
                </a:solidFill>
                <a:latin typeface="Times New Roman" panose="02020603050405020304" pitchFamily="18" charset="0"/>
                <a:cs typeface="Times New Roman" panose="02020603050405020304" pitchFamily="18" charset="0"/>
              </a:rPr>
              <a:t>admin.</a:t>
            </a:r>
          </a:p>
          <a:p>
            <a:pPr marL="342900" indent="-342900">
              <a:buClrTx/>
              <a:buFont typeface="Wingdings" panose="05000000000000000000" pitchFamily="2" charset="2"/>
              <a:buChar char="q"/>
            </a:pPr>
            <a:r>
              <a:rPr lang="en-US" sz="2400" dirty="0" smtClean="0">
                <a:solidFill>
                  <a:schemeClr val="bg1"/>
                </a:solidFill>
                <a:latin typeface="Times New Roman" panose="02020603050405020304" pitchFamily="18" charset="0"/>
                <a:cs typeface="Times New Roman" panose="02020603050405020304" pitchFamily="18" charset="0"/>
              </a:rPr>
              <a:t>Updating </a:t>
            </a:r>
            <a:r>
              <a:rPr lang="en-US" sz="2400" dirty="0">
                <a:solidFill>
                  <a:schemeClr val="bg1"/>
                </a:solidFill>
                <a:latin typeface="Times New Roman" panose="02020603050405020304" pitchFamily="18" charset="0"/>
                <a:cs typeface="Times New Roman" panose="02020603050405020304" pitchFamily="18" charset="0"/>
              </a:rPr>
              <a:t>of library status:- admin will be able to add new components to the available in the department.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157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148888" cy="1104901"/>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project requirement</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2" y="2091267"/>
            <a:ext cx="10148888" cy="5020733"/>
          </a:xfrm>
        </p:spPr>
        <p:txBody>
          <a:bodyPr>
            <a:normAutofit/>
          </a:bodyPr>
          <a:lstStyle/>
          <a:p>
            <a:pPr marL="342900" indent="-342900">
              <a:lnSpc>
                <a:spcPct val="150000"/>
              </a:lnSpc>
              <a:buClrTx/>
              <a:buFont typeface="Wingdings" panose="05000000000000000000" pitchFamily="2" charset="2"/>
              <a:buChar char="q"/>
            </a:pPr>
            <a:r>
              <a:rPr lang="en-IN" sz="2500" dirty="0">
                <a:solidFill>
                  <a:schemeClr val="bg1"/>
                </a:solidFill>
                <a:latin typeface="Times New Roman" panose="02020603050405020304" pitchFamily="18" charset="0"/>
                <a:cs typeface="Times New Roman" panose="02020603050405020304" pitchFamily="18" charset="0"/>
              </a:rPr>
              <a:t>System required:- windows/ </a:t>
            </a:r>
            <a:r>
              <a:rPr lang="en-IN" sz="2500" dirty="0" smtClean="0">
                <a:solidFill>
                  <a:schemeClr val="bg1"/>
                </a:solidFill>
                <a:latin typeface="Times New Roman" panose="02020603050405020304" pitchFamily="18" charset="0"/>
                <a:cs typeface="Times New Roman" panose="02020603050405020304" pitchFamily="18" charset="0"/>
              </a:rPr>
              <a:t>Linux </a:t>
            </a:r>
            <a:r>
              <a:rPr lang="en-IN" sz="2500" dirty="0">
                <a:solidFill>
                  <a:schemeClr val="bg1"/>
                </a:solidFill>
                <a:latin typeface="Times New Roman" panose="02020603050405020304" pitchFamily="18" charset="0"/>
                <a:cs typeface="Times New Roman" panose="02020603050405020304" pitchFamily="18" charset="0"/>
              </a:rPr>
              <a:t>system. </a:t>
            </a:r>
          </a:p>
          <a:p>
            <a:pPr marL="342900" indent="-342900">
              <a:lnSpc>
                <a:spcPct val="150000"/>
              </a:lnSpc>
              <a:buClrTx/>
              <a:buFont typeface="Wingdings" panose="05000000000000000000" pitchFamily="2" charset="2"/>
              <a:buChar char="q"/>
            </a:pPr>
            <a:r>
              <a:rPr lang="en-IN" sz="2500" dirty="0" smtClean="0">
                <a:solidFill>
                  <a:schemeClr val="bg1"/>
                </a:solidFill>
                <a:latin typeface="Times New Roman" panose="02020603050405020304" pitchFamily="18" charset="0"/>
                <a:cs typeface="Times New Roman" panose="02020603050405020304" pitchFamily="18" charset="0"/>
              </a:rPr>
              <a:t>Software </a:t>
            </a:r>
            <a:r>
              <a:rPr lang="en-IN" sz="2500" dirty="0">
                <a:solidFill>
                  <a:schemeClr val="bg1"/>
                </a:solidFill>
                <a:latin typeface="Times New Roman" panose="02020603050405020304" pitchFamily="18" charset="0"/>
                <a:cs typeface="Times New Roman" panose="02020603050405020304" pitchFamily="18" charset="0"/>
              </a:rPr>
              <a:t>required:- VS code studio, android studio, android and flutter SDK</a:t>
            </a:r>
            <a:r>
              <a:rPr lang="en-IN" sz="2500" dirty="0" smtClean="0">
                <a:solidFill>
                  <a:schemeClr val="bg1"/>
                </a:solidFill>
                <a:latin typeface="Times New Roman" panose="02020603050405020304" pitchFamily="18" charset="0"/>
                <a:cs typeface="Times New Roman" panose="02020603050405020304" pitchFamily="18" charset="0"/>
              </a:rPr>
              <a:t>.</a:t>
            </a:r>
            <a:endParaRPr lang="en-IN" sz="25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q"/>
            </a:pPr>
            <a:r>
              <a:rPr lang="en-US" sz="2500" dirty="0" smtClean="0">
                <a:solidFill>
                  <a:schemeClr val="bg1"/>
                </a:solidFill>
                <a:latin typeface="Times New Roman" panose="02020603050405020304" pitchFamily="18" charset="0"/>
                <a:cs typeface="Times New Roman" panose="02020603050405020304" pitchFamily="18" charset="0"/>
              </a:rPr>
              <a:t>Database:- Firebase </a:t>
            </a:r>
          </a:p>
          <a:p>
            <a:pPr marL="342900" indent="-342900">
              <a:lnSpc>
                <a:spcPct val="150000"/>
              </a:lnSpc>
              <a:buClrTx/>
              <a:buFont typeface="Wingdings" panose="05000000000000000000" pitchFamily="2" charset="2"/>
              <a:buChar char="q"/>
            </a:pPr>
            <a:r>
              <a:rPr lang="en-US" sz="2500" dirty="0" smtClean="0">
                <a:solidFill>
                  <a:schemeClr val="bg1"/>
                </a:solidFill>
                <a:latin typeface="Times New Roman" panose="02020603050405020304" pitchFamily="18" charset="0"/>
                <a:cs typeface="Times New Roman" panose="02020603050405020304" pitchFamily="18" charset="0"/>
              </a:rPr>
              <a:t>UI:- Flutter</a:t>
            </a:r>
            <a:endParaRPr lang="en-IN" sz="2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34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316</TotalTime>
  <Words>731</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Slice</vt:lpstr>
      <vt:lpstr>A  seminar presentation  on  cloud based inventory management system for maker space of sandip TBI   BY 1. Mayuri v. burkul (be-A) 2. MRUNALI S. PAWAR (be-A) 3. SIMRAN B. SARKATE (BE-A)  GUIDED BY Prof. Dr. Mrs. G. M. PHADE </vt:lpstr>
      <vt:lpstr>index</vt:lpstr>
      <vt:lpstr>Project overview</vt:lpstr>
      <vt:lpstr>problem statement</vt:lpstr>
      <vt:lpstr>block diagram</vt:lpstr>
      <vt:lpstr>Algorithm</vt:lpstr>
      <vt:lpstr>project details </vt:lpstr>
      <vt:lpstr>Building a component library </vt:lpstr>
      <vt:lpstr>project requirement</vt:lpstr>
      <vt:lpstr>PowerPoint Presentation</vt:lpstr>
      <vt:lpstr>OUTCOME OF LITERATURE SURVEY </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presentation  on  cloud based inventory management system for makerspace of sandip TBI   BY Mayuri v. burkul (be-A) MRUNALI S. PAWAR (be-A) SIMRAN B.</dc:title>
  <dc:creator>LENOVO</dc:creator>
  <cp:lastModifiedBy>LENOVO</cp:lastModifiedBy>
  <cp:revision>32</cp:revision>
  <dcterms:created xsi:type="dcterms:W3CDTF">2021-10-07T16:26:01Z</dcterms:created>
  <dcterms:modified xsi:type="dcterms:W3CDTF">2021-12-03T11:41:20Z</dcterms:modified>
</cp:coreProperties>
</file>