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4241" r:id="rId24"/>
  </p:sldMasterIdLst>
  <p:notesMasterIdLst>
    <p:notesMasterId r:id="rId26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7773"/>
    <p:restoredTop sz="97629"/>
  </p:normalViewPr>
  <p:slideViewPr>
    <p:cSldViewPr>
      <p:cViewPr varScale="1">
        <p:scale>
          <a:sx n="103" d="100"/>
          <a:sy n="103" d="100"/>
        </p:scale>
        <p:origin x="-150" y="-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slideMaster" Target="slideMasters/slideMaster1.xml"  /><Relationship Id="rId25" Type="http://schemas.openxmlformats.org/officeDocument/2006/relationships/theme" Target="theme/theme1.xml"  /><Relationship Id="rId26" Type="http://schemas.openxmlformats.org/officeDocument/2006/relationships/notesMaster" Target="notesMasters/notesMaster1.xml"  /><Relationship Id="rId27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C2E770A-910A-4D23-8929-6C0CEBF40DD4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1572032-2F01-4951-B88A-2379BAE4269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1572032-2F01-4951-B88A-2379BAE42691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BB" type="titleOnly" preserve="1">
  <p:cSld name="BB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6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/>
          <a:srcRect t="15740"/>
          <a:stretch>
            <a:fillRect/>
          </a:stretch>
        </p:blipFill>
        <p:spPr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5" name="Picture 7" descr="sub_jh_0020"/>
          <p:cNvPicPr>
            <a:picLocks noChangeAspect="1" noChangeArrowheads="1"/>
          </p:cNvPicPr>
          <p:nvPr userDrawn="1"/>
        </p:nvPicPr>
        <p:blipFill rotWithShape="1">
          <a:blip r:embed="rId2"/>
          <a:srcRect t="15740"/>
          <a:stretch>
            <a:fillRect/>
          </a:stretch>
        </p:blipFill>
        <p:spPr>
          <a:xfrm>
            <a:off x="0" y="-27384"/>
            <a:ext cx="918051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7740352" y="188640"/>
            <a:ext cx="1278036" cy="127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2"/>
          <p:cNvSpPr txBox="1"/>
          <p:nvPr userDrawn="1"/>
        </p:nvSpPr>
        <p:spPr>
          <a:xfrm>
            <a:off x="4139952" y="142375"/>
            <a:ext cx="4536504" cy="47831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 lang="ko-KR" altLang="en-US"/>
            </a:pPr>
            <a:r>
              <a:rPr lang="en-US" altLang="ko-KR" sz="2400" b="0" i="1">
                <a:solidFill>
                  <a:schemeClr val="accent6">
                    <a:lumMod val="50000"/>
                  </a:schemeClr>
                </a:solidFill>
              </a:rPr>
              <a:t>http://hitit.chonbuk.ac.kr</a:t>
            </a:r>
            <a:endParaRPr lang="en-US" altLang="ko-KR" sz="2400" b="0" i="1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 lang="ko-KR" altLang="en-US"/>
            </a:pPr>
            <a:endParaRPr lang="ko-KR" altLang="en-US" sz="1000" b="0" i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F4C389E-5DD9-4BB3-AA07-4501E4CDF92F}" type="datetimeFigureOut">
              <a:rPr lang="ko-KR" altLang="en-US"/>
              <a:pPr lvl="0">
                <a:defRPr lang="ko-KR" altLang="en-US"/>
              </a:pPr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B9350D6-CC80-4E16-916D-8981E1952F0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notesSlide" Target="../notesSlides/notesSlide1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notesSlide" Target="../notesSlides/notesSlide1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notesSlide" Target="../notesSlides/notesSlide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gif"  /><Relationship Id="rId3" Type="http://schemas.openxmlformats.org/officeDocument/2006/relationships/notesSlide" Target="../notesSlides/notesSlide1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Relationship Id="rId3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notesSlide" Target="../notesSlides/notesSlide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546860" y="1214422"/>
            <a:ext cx="6307455" cy="130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xmlns:mc="http://schemas.openxmlformats.org/markup-compatibility/2006" xmlns:hp="http://schemas.haansoft.com/office/presentation/8.0" lang="en-US" altLang="ko-KR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8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기본</a:t>
            </a:r>
            <a:endParaRPr xmlns:mc="http://schemas.openxmlformats.org/markup-compatibility/2006" xmlns:hp="http://schemas.haansoft.com/office/presentation/8.0" lang="ko-KR" altLang="en-US" sz="8000" b="1" spc="5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직사각형 29"/>
          <p:cNvSpPr/>
          <p:nvPr/>
        </p:nvSpPr>
        <p:spPr>
          <a:xfrm>
            <a:off x="6444208" y="5240605"/>
            <a:ext cx="1678305" cy="8526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5000" b="1" spc="5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3. 26</a:t>
            </a:r>
            <a:endParaRPr xmlns:mc="http://schemas.openxmlformats.org/markup-compatibility/2006" xmlns:hp="http://schemas.haansoft.com/office/presentation/8.0" lang="ko-KR" altLang="en-US" sz="5000" b="1" spc="5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537335" y="810512"/>
            <a:ext cx="6078855" cy="12164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문서의 기본 구성요소</a:t>
            </a:r>
            <a:endParaRPr xmlns:mc="http://schemas.openxmlformats.org/markup-compatibility/2006" xmlns:hp="http://schemas.haansoft.com/office/presentation/8.0" lang="ko-KR" altLang="en-US" sz="37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xmlns:mc="http://schemas.openxmlformats.org/markup-compatibility/2006" xmlns:hp="http://schemas.haansoft.com/office/presentation/8.0" lang="en-US" altLang="ko-KR" sz="37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2" y="1735790"/>
            <a:ext cx="8281378" cy="5483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42" name="직사각형 1041"/>
          <p:cNvSpPr txBox="1"/>
          <p:nvPr/>
        </p:nvSpPr>
        <p:spPr>
          <a:xfrm>
            <a:off x="935595" y="2093188"/>
            <a:ext cx="7272810" cy="45761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100"/>
              <a:t>&lt;!DOCTYPE HTML PUBLIC "-//W3C//DTD HTML 4.01//EN" "http://www.w3.org/TR/html4/strict.dtd"&gt;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&lt;html&gt;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&lt;head&gt;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	&lt;meta http-equiv="Content-Type" content="text/html; charset=utf-8"&gt;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	&lt;title&gt;HTML문서의 구조&lt;/title&gt;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&lt;/head&gt;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&lt;body&gt;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	HTML문서가 나오는 부분입니다.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&lt;/body&gt;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&lt;/html&gt;</a:t>
            </a:r>
            <a:endParaRPr lang="en-US" altLang="ko-KR" sz="2100"/>
          </a:p>
          <a:p>
            <a:pPr>
              <a:defRPr lang="ko-KR" altLang="en-US"/>
            </a:pP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&lt;!-- http://www.w3schools.com/tags/tag_body.asp --&gt;</a:t>
            </a:r>
            <a:endParaRPr lang="en-US" altLang="ko-KR" sz="2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9"/>
          <p:cNvSpPr/>
          <p:nvPr/>
        </p:nvSpPr>
        <p:spPr>
          <a:xfrm>
            <a:off x="141921" y="2702956"/>
            <a:ext cx="8860156" cy="1452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9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http://www.w3schools.com/tags/ref_byfunc.asp</a:t>
            </a:r>
            <a:endParaRPr xmlns:mc="http://schemas.openxmlformats.org/markup-compatibility/2006" xmlns:hp="http://schemas.haansoft.com/office/presentation/8.0" lang="en-US" altLang="ko-KR" sz="29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en-US" altLang="ko-KR" sz="3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접속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5796" y="648910"/>
            <a:ext cx="3672408" cy="61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/>
              <a:t>HeadLine, a Tag</a:t>
            </a:r>
            <a:endParaRPr lang="en-US" altLang="ko-KR" sz="3500" b="1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8916" y="1805601"/>
            <a:ext cx="2168095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20252" y="1803060"/>
            <a:ext cx="2306283" cy="229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5257" y="4677494"/>
            <a:ext cx="23145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788004" y="1404122"/>
            <a:ext cx="2232248" cy="36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hn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755576" y="4211796"/>
            <a:ext cx="2232248" cy="35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a </a:t>
            </a:r>
            <a:r>
              <a:rPr lang="ko-KR" altLang="en-US" b="1"/>
              <a:t>태그</a:t>
            </a:r>
            <a:endParaRPr lang="ko-KR" altLang="en-US" b="1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073910" y="4579352"/>
            <a:ext cx="2506202" cy="1945992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TextBox 3"/>
          <p:cNvSpPr txBox="1"/>
          <p:nvPr/>
        </p:nvSpPr>
        <p:spPr>
          <a:xfrm>
            <a:off x="5652120" y="1628799"/>
            <a:ext cx="3312368" cy="3360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/>
              <a:t>&lt;a</a:t>
            </a:r>
            <a:r>
              <a:rPr lang="ko-KR" altLang="en-US" sz="2500" b="1"/>
              <a:t> 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300" b="1"/>
              <a:t>href="</a:t>
            </a:r>
            <a:r>
              <a:rPr lang="ko-KR" altLang="en-US" sz="2300" b="1"/>
              <a:t>링크할 페이지</a:t>
            </a:r>
            <a:r>
              <a:rPr lang="en-US" altLang="ko-KR" sz="2300" b="1"/>
              <a:t>"</a:t>
            </a:r>
            <a:r>
              <a:rPr lang="ko-KR" altLang="en-US" sz="2300" b="1"/>
              <a:t> </a:t>
            </a:r>
            <a:r>
              <a:rPr lang="en-US" altLang="ko-KR" sz="2300" b="1"/>
              <a:t>rel="</a:t>
            </a:r>
            <a:r>
              <a:rPr lang="ko-KR" altLang="en-US" sz="2300" b="1"/>
              <a:t>현재 페이지와 </a:t>
            </a:r>
            <a:endParaRPr lang="ko-KR" altLang="en-US" sz="2300" b="1"/>
          </a:p>
          <a:p>
            <a:pPr lvl="0">
              <a:defRPr lang="ko-KR" altLang="en-US"/>
            </a:pPr>
            <a:r>
              <a:rPr lang="ko-KR" altLang="en-US" sz="2300" b="1"/>
              <a:t>링크 페이지간의 관계" </a:t>
            </a:r>
            <a:r>
              <a:rPr lang="en-US" altLang="ko-KR" sz="2300" b="1"/>
              <a:t>target="</a:t>
            </a:r>
            <a:r>
              <a:rPr lang="ko-KR" altLang="en-US" sz="2300" b="1"/>
              <a:t>클릭시</a:t>
            </a:r>
            <a:endParaRPr lang="ko-KR" altLang="en-US" sz="2300" b="1"/>
          </a:p>
          <a:p>
            <a:pPr lvl="0">
              <a:defRPr lang="ko-KR" altLang="en-US"/>
            </a:pPr>
            <a:r>
              <a:rPr lang="ko-KR" altLang="en-US" sz="2300" b="1"/>
              <a:t>열릴 창"</a:t>
            </a:r>
            <a:r>
              <a:rPr lang="en-US" altLang="ko-KR" sz="2300" b="1"/>
              <a:t>&gt;</a:t>
            </a:r>
            <a:endParaRPr lang="en-US" altLang="ko-KR" sz="2300" b="1"/>
          </a:p>
          <a:p>
            <a:pPr lvl="0">
              <a:defRPr lang="ko-KR" altLang="en-US"/>
            </a:pPr>
            <a:r>
              <a:rPr lang="en-US" altLang="ko-KR" sz="2500" b="1"/>
              <a:t>Visit</a:t>
            </a:r>
            <a:r>
              <a:rPr lang="ko-KR" altLang="en-US" sz="2500" b="1"/>
              <a:t> </a:t>
            </a:r>
            <a:r>
              <a:rPr lang="en-US" altLang="ko-KR" sz="2500" b="1"/>
              <a:t>W3Schools.com!</a:t>
            </a:r>
            <a:endParaRPr lang="en-US" altLang="ko-KR" sz="2500" b="1"/>
          </a:p>
          <a:p>
            <a:pPr lvl="0">
              <a:defRPr lang="ko-KR" altLang="en-US"/>
            </a:pPr>
            <a:r>
              <a:rPr lang="en-US" altLang="ko-KR" sz="2500" b="1"/>
              <a:t>&lt;/a&gt;</a:t>
            </a:r>
            <a:endParaRPr lang="en-US" altLang="ko-KR" sz="25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1" presetID="2" presetClass="entr" presetSubtype="8" fill="hold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4" grpId="0" animBg="0" autoUpdateAnimBg="0"/>
      <p:bldP spid="15" grpId="0" animBg="0" autoUpdateAnimBg="0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7834" y="692696"/>
            <a:ext cx="2988332" cy="61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/>
              <a:t>ul, ol, li Tag</a:t>
            </a:r>
            <a:endParaRPr lang="en-US" altLang="ko-KR" sz="3500" b="1"/>
          </a:p>
        </p:txBody>
      </p:sp>
      <p:sp>
        <p:nvSpPr>
          <p:cNvPr id="14" name="TextBox 13"/>
          <p:cNvSpPr txBox="1"/>
          <p:nvPr/>
        </p:nvSpPr>
        <p:spPr>
          <a:xfrm>
            <a:off x="850501" y="1200900"/>
            <a:ext cx="2232248" cy="359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LI </a:t>
            </a:r>
            <a:r>
              <a:rPr lang="ko-KR" altLang="en-US" b="1"/>
              <a:t>태그</a:t>
            </a:r>
            <a:endParaRPr lang="ko-KR" altLang="en-US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6221" y="1570232"/>
            <a:ext cx="4429125" cy="50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59306" y="4130452"/>
            <a:ext cx="25527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  <p:bldP spid="14" grpId="0" animBg="0" autoUpdateAnimBg="0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683105"/>
            <a:ext cx="3024336" cy="61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/>
              <a:t>ul, ol, li Tag</a:t>
            </a:r>
            <a:endParaRPr lang="en-US" altLang="ko-KR" sz="3500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504810"/>
            <a:ext cx="4577589" cy="228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60032" y="1844824"/>
            <a:ext cx="4104456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5536" y="3933056"/>
            <a:ext cx="2166586" cy="265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0" autoUpdateAnimBg="0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1734" y="1990715"/>
            <a:ext cx="4896544" cy="642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&lt;button type="button" onclick="alert('Hello world!')"&gt;Click Me!&lt;/button&gt;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9667" y="2926819"/>
            <a:ext cx="4896544" cy="201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&lt;button type=“button”&gt;</a:t>
            </a:r>
            <a:r>
              <a:rPr lang="ko-KR" altLang="en-US"/>
              <a:t>버튼이름</a:t>
            </a:r>
            <a:r>
              <a:rPr lang="en-US" altLang="ko-KR"/>
              <a:t>&lt;/button&gt;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Name </a:t>
            </a:r>
            <a:r>
              <a:rPr lang="ko-KR" altLang="en-US"/>
              <a:t>버튼이름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Type </a:t>
            </a:r>
            <a:r>
              <a:rPr lang="ko-KR" altLang="en-US"/>
              <a:t>버튼의타입 </a:t>
            </a:r>
            <a:r>
              <a:rPr lang="en-US" altLang="ko-KR"/>
              <a:t>button</a:t>
            </a:r>
            <a:r>
              <a:rPr lang="ko-KR" altLang="en-US"/>
              <a:t>과 </a:t>
            </a:r>
            <a:r>
              <a:rPr lang="en-US" altLang="ko-KR"/>
              <a:t>reset</a:t>
            </a:r>
            <a:r>
              <a:rPr lang="ko-KR" altLang="en-US"/>
              <a:t>이있다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Value </a:t>
            </a:r>
            <a:r>
              <a:rPr lang="ko-KR" altLang="en-US"/>
              <a:t>버튼의 초기이름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TextBox 3"/>
          <p:cNvSpPr txBox="1"/>
          <p:nvPr/>
        </p:nvSpPr>
        <p:spPr>
          <a:xfrm>
            <a:off x="3059832" y="864869"/>
            <a:ext cx="3024336" cy="61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/>
              <a:t>button Tag</a:t>
            </a:r>
            <a:endParaRPr lang="en-US" altLang="ko-KR" sz="35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35483" y="1951027"/>
            <a:ext cx="1816997" cy="367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nav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2" name="직사각형 1"/>
          <p:cNvSpPr/>
          <p:nvPr/>
        </p:nvSpPr>
        <p:spPr>
          <a:xfrm>
            <a:off x="850497" y="2503090"/>
            <a:ext cx="3721498" cy="36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&lt;!DOCTYPE html&gt;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&lt;html&gt;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&lt;body&gt;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&lt;nav&gt;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&lt;a href="/html/"&gt;HTML&lt;/a&gt; |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&lt;a href="/css/"&gt;CSS&lt;/a&gt; |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&lt;a href="/js/"&gt;JavaScript&lt;/a&gt; |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&lt;a href="/jquery/"&gt;jQuery&lt;/a&gt;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&lt;/nav&gt;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&lt;/body&gt;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&lt;/html&gt;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860032" y="2503090"/>
            <a:ext cx="2461737" cy="90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&lt;nav&gt;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&lt;a href=“</a:t>
            </a:r>
            <a:r>
              <a:rPr lang="ko-KR" altLang="en-US"/>
              <a:t>링크할페이지</a:t>
            </a:r>
            <a:r>
              <a:rPr lang="en-US" altLang="ko-KR"/>
              <a:t>”&gt;</a:t>
            </a:r>
            <a:r>
              <a:rPr lang="ko-KR" altLang="en-US"/>
              <a:t>이름</a:t>
            </a:r>
            <a:r>
              <a:rPr lang="en-US" altLang="ko-KR"/>
              <a:t>&lt;/a&gt;</a:t>
            </a:r>
            <a:endParaRPr lang="en-US" altLang="ko-KR"/>
          </a:p>
        </p:txBody>
      </p:sp>
      <p:sp>
        <p:nvSpPr>
          <p:cNvPr id="15" name="TextBox 3"/>
          <p:cNvSpPr txBox="1"/>
          <p:nvPr/>
        </p:nvSpPr>
        <p:spPr>
          <a:xfrm>
            <a:off x="3059832" y="864869"/>
            <a:ext cx="3024336" cy="61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/>
              <a:t>nav Tag</a:t>
            </a:r>
            <a:endParaRPr lang="en-US" altLang="ko-KR" sz="35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1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0" autoUpdateAnimBg="0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35483" y="1951027"/>
            <a:ext cx="1816997" cy="36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img </a:t>
            </a:r>
            <a:r>
              <a:rPr lang="ko-KR" altLang="en-US" b="1"/>
              <a:t>태그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850496" y="2503090"/>
            <a:ext cx="3721498" cy="255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&lt;!DOCTYPE html&gt;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&lt;html&gt;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&lt;body&gt;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&lt;img src="smiley.gif" alt="Smiley face" width="42" height="42" /&gt;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&lt;/body&gt;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&lt;/html&gt;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860032" y="2503090"/>
            <a:ext cx="3600400" cy="1457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&lt;img src=“</a:t>
            </a:r>
            <a:r>
              <a:rPr lang="ko-KR" altLang="en-US"/>
              <a:t>링크할페이지</a:t>
            </a:r>
            <a:r>
              <a:rPr lang="en-US" altLang="ko-KR"/>
              <a:t>”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   </a:t>
            </a:r>
            <a:r>
              <a:rPr lang="en-US" altLang="ko-KR"/>
              <a:t>alt="</a:t>
            </a:r>
            <a:r>
              <a:rPr lang="ko-KR" altLang="en-US"/>
              <a:t>이미지가 안나올경우 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	</a:t>
            </a:r>
            <a:r>
              <a:rPr lang="ko-KR" altLang="en-US"/>
              <a:t>출력할 </a:t>
            </a:r>
            <a:r>
              <a:rPr lang="en-US" altLang="ko-KR"/>
              <a:t>text"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   height="</a:t>
            </a:r>
            <a:r>
              <a:rPr lang="ko-KR" altLang="en-US"/>
              <a:t>높이"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   width="</a:t>
            </a:r>
            <a:r>
              <a:rPr lang="ko-KR" altLang="en-US"/>
              <a:t>넓이"</a:t>
            </a:r>
            <a:r>
              <a:rPr lang="en-US" altLang="ko-KR"/>
              <a:t> /&gt;</a:t>
            </a:r>
            <a:endParaRPr lang="en-US" altLang="ko-KR"/>
          </a:p>
        </p:txBody>
      </p:sp>
      <p:sp>
        <p:nvSpPr>
          <p:cNvPr id="15" name="TextBox 3"/>
          <p:cNvSpPr txBox="1"/>
          <p:nvPr/>
        </p:nvSpPr>
        <p:spPr>
          <a:xfrm>
            <a:off x="3059832" y="864869"/>
            <a:ext cx="3024336" cy="61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/>
              <a:t>img Tag</a:t>
            </a:r>
            <a:endParaRPr lang="en-US" altLang="ko-KR" sz="3500" b="1"/>
          </a:p>
        </p:txBody>
      </p:sp>
      <p:pic>
        <p:nvPicPr>
          <p:cNvPr id="16" name="그림 1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0" cy="4000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0" autoUpdateAnimBg="0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35483" y="1951027"/>
            <a:ext cx="3204469" cy="36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span </a:t>
            </a:r>
            <a:r>
              <a:rPr lang="ko-KR" altLang="en-US" b="1"/>
              <a:t>태그</a:t>
            </a:r>
            <a:r>
              <a:rPr lang="en-US" altLang="ko-KR" b="1"/>
              <a:t> - inline element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850495" y="2503090"/>
            <a:ext cx="3721498" cy="393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&lt;!DOCTYPE html&gt;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&lt;html&gt;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&lt;body&gt;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&lt;p&gt;My mother has </a:t>
            </a:r>
            <a:r>
              <a:rPr lang="en-US" altLang="ko-KR" b="1"/>
              <a:t>&lt;span style="color:blue;font-weight:bold"&gt;</a:t>
            </a:r>
            <a:r>
              <a:rPr lang="en-US" altLang="ko-KR"/>
              <a:t>blue</a:t>
            </a:r>
            <a:r>
              <a:rPr lang="en-US" altLang="ko-KR" b="1"/>
              <a:t>&lt;/span&gt;</a:t>
            </a:r>
            <a:r>
              <a:rPr lang="en-US" altLang="ko-KR"/>
              <a:t> eyes and my father has </a:t>
            </a:r>
            <a:r>
              <a:rPr lang="en-US" altLang="ko-KR" b="1"/>
              <a:t>&lt;span style="color:darkolivegreen;font-weight:bold"&gt;</a:t>
            </a:r>
            <a:r>
              <a:rPr lang="en-US" altLang="ko-KR"/>
              <a:t>dark green</a:t>
            </a:r>
            <a:r>
              <a:rPr lang="en-US" altLang="ko-KR" b="1"/>
              <a:t>&lt;/span&gt;</a:t>
            </a:r>
            <a:r>
              <a:rPr lang="en-US" altLang="ko-KR"/>
              <a:t> eyes.&lt;/p&gt;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&lt;/body&gt;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&lt;/html&gt;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76056" y="2564904"/>
            <a:ext cx="3024336" cy="909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&lt;p&gt;My mother has </a:t>
            </a:r>
            <a:r>
              <a:rPr lang="en-US" altLang="ko-KR" b="1"/>
              <a:t>&lt;span style="color:blue"&gt;</a:t>
            </a:r>
            <a:r>
              <a:rPr lang="en-US" altLang="ko-KR"/>
              <a:t>blue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 b="1"/>
              <a:t>&lt;/span&gt;</a:t>
            </a:r>
            <a:r>
              <a:rPr lang="en-US" altLang="ko-KR"/>
              <a:t> eyes.&lt;/p&gt;</a:t>
            </a:r>
            <a:endParaRPr lang="en-US" altLang="ko-KR"/>
          </a:p>
        </p:txBody>
      </p:sp>
      <p:sp>
        <p:nvSpPr>
          <p:cNvPr id="15" name="TextBox 3"/>
          <p:cNvSpPr txBox="1"/>
          <p:nvPr/>
        </p:nvSpPr>
        <p:spPr>
          <a:xfrm>
            <a:off x="3059832" y="864869"/>
            <a:ext cx="3024336" cy="61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/>
              <a:t>span Tag</a:t>
            </a:r>
            <a:endParaRPr lang="en-US" altLang="ko-KR" sz="3500" b="1"/>
          </a:p>
        </p:txBody>
      </p:sp>
      <p:sp>
        <p:nvSpPr>
          <p:cNvPr id="16" name="직사각형 2"/>
          <p:cNvSpPr/>
          <p:nvPr/>
        </p:nvSpPr>
        <p:spPr>
          <a:xfrm>
            <a:off x="5220072" y="4247376"/>
            <a:ext cx="3024336" cy="200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Go to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http://www.w3schools.com/html/html_colors.asp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http://www.computerhope.com/htmcolor.htm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grpId="0" nodeType="afterEffect" mc:Ignorable="hp" hp:hslPresetID="1" hp:hslPresetSubtype="DirectionLeftToRight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0" autoUpdateAnimBg="0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2514167"/>
            <a:ext cx="4297563" cy="393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&lt;!DOCTYPE html&gt;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&lt;html&gt;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&lt;body&gt;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&lt;p&gt;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To break lines&lt;br&gt;in a text,&lt;br&gt;use the br element.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&lt;/p&gt;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&lt;/body&gt;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&lt;/html&gt;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&lt;br&gt; </a:t>
            </a:r>
            <a:r>
              <a:rPr lang="ko-KR" altLang="en-US"/>
              <a:t>개행문자이다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" name="TextBox 3"/>
          <p:cNvSpPr txBox="1"/>
          <p:nvPr/>
        </p:nvSpPr>
        <p:spPr>
          <a:xfrm>
            <a:off x="3059832" y="864869"/>
            <a:ext cx="3024336" cy="61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/>
              <a:t>p, br Tag</a:t>
            </a:r>
            <a:endParaRPr lang="en-US" altLang="ko-KR" sz="3500" b="1"/>
          </a:p>
        </p:txBody>
      </p:sp>
      <p:sp>
        <p:nvSpPr>
          <p:cNvPr id="6" name="TextBox 13"/>
          <p:cNvSpPr txBox="1"/>
          <p:nvPr/>
        </p:nvSpPr>
        <p:spPr>
          <a:xfrm>
            <a:off x="935482" y="1843221"/>
            <a:ext cx="6948885" cy="36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p </a:t>
            </a:r>
            <a:r>
              <a:rPr lang="ko-KR" altLang="en-US" b="1"/>
              <a:t>태그</a:t>
            </a:r>
            <a:r>
              <a:rPr lang="en-US" altLang="ko-KR" b="1"/>
              <a:t> - block element , br </a:t>
            </a:r>
            <a:r>
              <a:rPr lang="ko-KR" altLang="en-US" b="1"/>
              <a:t>태그 - 개행문자</a:t>
            </a:r>
            <a:endParaRPr lang="ko-KR" altLang="en-US" b="1"/>
          </a:p>
        </p:txBody>
      </p:sp>
      <p:sp>
        <p:nvSpPr>
          <p:cNvPr id="7" name="직사각형 1"/>
          <p:cNvSpPr/>
          <p:nvPr/>
        </p:nvSpPr>
        <p:spPr>
          <a:xfrm>
            <a:off x="4788024" y="2492896"/>
            <a:ext cx="4081539" cy="3486899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/>
              <a:t>Key Point!!</a:t>
            </a:r>
            <a:endParaRPr lang="en-US" altLang="ko-KR" sz="2500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Block Elements - &lt;h1&gt;, &lt;p&gt;, &lt;ul&gt;, &lt;table&gt;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/*</a:t>
            </a:r>
            <a:r>
              <a:rPr lang="ko-KR" altLang="en-US"/>
              <a:t> </a:t>
            </a:r>
            <a:r>
              <a:rPr lang="en-US" altLang="ko-KR"/>
              <a:t>Block Element </a:t>
            </a:r>
            <a:r>
              <a:rPr lang="ko-KR" altLang="en-US"/>
              <a:t>들은 무조건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새로운 줄상에서 출력된다.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Inline Elements - &lt;b&gt;, &lt;td&gt;, &lt;a&gt;, &lt;img&gt;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/*</a:t>
            </a:r>
            <a:r>
              <a:rPr lang="ko-KR" altLang="en-US"/>
              <a:t> </a:t>
            </a:r>
            <a:r>
              <a:rPr lang="en-US" altLang="ko-KR"/>
              <a:t>inline Element </a:t>
            </a:r>
            <a:r>
              <a:rPr lang="ko-KR" altLang="en-US"/>
              <a:t>들은 같은 줄상에서 출력될 수 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1" presetID="2" presetClass="entr" presetSubtype="8" fill="hold" nodeType="afterEffect" mc:Ignorable="hp" hp:hslPresetID="1" hp:hslPresetSubtype="DirectionLeftToRight" hp:hslDuration="500" hp:hslTextAnimationUnitDelay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2861310" y="810512"/>
            <a:ext cx="3545205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이란?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7"/>
            <a:ext cx="8281378" cy="37486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HTML</a:t>
            </a:r>
            <a:r>
              <a:rPr lang="ko-KR" altLang="en-US" sz="22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(Hyper Text Markup</a:t>
            </a:r>
            <a:r>
              <a:rPr lang="en-US" altLang="ko-KR" sz="22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lang="ko-KR" altLang="en-US" sz="22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Language)</a:t>
            </a: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 </a:t>
            </a: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WWW(</a:t>
            </a: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World Wide Web)</a:t>
            </a: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에서 볼 수 있는 문서를 만들기 위한 일종의 표준 언어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일반적인 텍스트로 되어 있으며 태그(Tag)를 통해 웹브라우저로 보이는 모양을 나타냄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파일 확장자는 .html 또는 .ht</a:t>
            </a: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8110" y="601500"/>
            <a:ext cx="8907780" cy="5655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다음시간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HTML5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란?, 구조,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요소, 각종 관련 사이트등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다음주도 올꺼죠? ㅋㅋ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18110" y="753420"/>
            <a:ext cx="8907780" cy="53511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질문?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15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감사합니다 :)</a:t>
            </a:r>
            <a:endParaRPr xmlns:mc="http://schemas.openxmlformats.org/markup-compatibility/2006" xmlns:hp="http://schemas.haansoft.com/office/presentation/8.0" lang="ko-KR" altLang="en-US" sz="115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dissolv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2270760" y="810512"/>
            <a:ext cx="4745355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문서 특징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42059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◆ &lt; &gt; 로 둘러싼 태그를 이용해 문서의 구조와 모양을 정의하는 HTML로 작성된 문서 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◆ 공백, 줄바꿈 인식 못함  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◆ 텍스트 문서의 형태- 확장명 : .html, .htm 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◆ 인터넷 문서로 사용하기에 적합 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 컴퓨터 기종에 무관 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 파일크기 작음 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◆ 대소문자를 구분하지 않음 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◆ 웹 브라우저로 결과 확인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527810" y="810512"/>
            <a:ext cx="6240780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문서 동작 원리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1" y="1735794"/>
            <a:ext cx="8281378" cy="5483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1039" name="그림 103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68252" y="1838834"/>
            <a:ext cx="5607496" cy="461450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965960" y="810512"/>
            <a:ext cx="5383530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문서의 종류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2" y="1735792"/>
            <a:ext cx="8281378" cy="4663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HTML DTD(Document Type Definition)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HTML DTD는 반드시 HTML문서의 가장 처음에 작성되어야 </a:t>
            </a: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한다.</a:t>
            </a: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DTD를 정의해야 하는 이유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1. 문서의 가독성 증가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2. 브라우저 별 호환성 증가를 위해서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(크로스 브라우징)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3. 문서 제작의 효율성을 좋게 하기 위해서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965960" y="810512"/>
            <a:ext cx="5383530" cy="85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50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문서의 종류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2" y="1735790"/>
            <a:ext cx="8281378" cy="46631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&lt;!doctype html&gt;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&lt;html&gt;</a:t>
            </a: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...</a:t>
            </a:r>
            <a:endParaRPr lang="ko-KR" altLang="en-US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"&lt;!doctype ~&gt;"은 HTML DTD를 말하며, 사용하고자 하는 HTML 문서 종류에 따라 다소 차이가</a:t>
            </a: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있음</a:t>
            </a: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 위와 같이 모두가 생략되어 html만 있는 경우는 HTML5를 사용함을 말</a:t>
            </a:r>
            <a:r>
              <a:rPr lang="ko-KR" altLang="en-US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한다</a:t>
            </a: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 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http://choboyam.tistory.com/5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defRPr lang="ko-KR" altLang="en-US"/>
            </a:pPr>
            <a:r>
              <a:rPr lang="en-US" altLang="ko-KR" sz="30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http://en.wikipedia.org/wiki/Document_Type_Declaration</a:t>
            </a: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565909" y="810512"/>
            <a:ext cx="6078855" cy="6449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문서의 기본 구성요소</a:t>
            </a:r>
            <a:endParaRPr xmlns:mc="http://schemas.openxmlformats.org/markup-compatibility/2006" xmlns:hp="http://schemas.haansoft.com/office/presentation/8.0" lang="ko-KR" altLang="en-US" sz="37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2" y="1735790"/>
            <a:ext cx="8281378" cy="5483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1626" y="1821297"/>
            <a:ext cx="6420746" cy="434400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537335" y="810512"/>
            <a:ext cx="6078855" cy="12164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문서의 기본 구성요소</a:t>
            </a:r>
            <a:endParaRPr xmlns:mc="http://schemas.openxmlformats.org/markup-compatibility/2006" xmlns:hp="http://schemas.haansoft.com/office/presentation/8.0" lang="ko-KR" altLang="en-US" sz="37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&lt;</a:t>
            </a:r>
            <a:r>
              <a:rPr xmlns:mc="http://schemas.openxmlformats.org/markup-compatibility/2006" xmlns:hp="http://schemas.haansoft.com/office/presentation/8.0" lang="en-US" altLang="ko-KR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head&gt;</a:t>
            </a:r>
            <a:endParaRPr xmlns:mc="http://schemas.openxmlformats.org/markup-compatibility/2006" xmlns:hp="http://schemas.haansoft.com/office/presentation/8.0" lang="en-US" altLang="ko-KR" sz="37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2" y="1735790"/>
            <a:ext cx="8281378" cy="5483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42" name="직사각형 1041"/>
          <p:cNvSpPr txBox="1"/>
          <p:nvPr/>
        </p:nvSpPr>
        <p:spPr>
          <a:xfrm>
            <a:off x="935595" y="2093188"/>
            <a:ext cx="7272810" cy="45761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100"/>
              <a:t>&lt;!DOCTYPE HTML PUBLIC "-//W3C//DTD HTML 4.01//EN" "http://www.w3.org/TR/html4/strict.dtd"&gt;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&lt;html&gt;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&lt;head&gt;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	&lt;meta http-equiv="Content-Type" content="text/html; charset=utf-8"&gt;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	&lt;title&gt;HTML문서의 구조&lt;/title&gt;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&lt;/head&gt;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&lt;body&gt;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	HTML문서가 나오는 부분입니다.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&lt;/body&gt;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&lt;/html&gt;</a:t>
            </a:r>
            <a:endParaRPr lang="en-US" altLang="ko-KR" sz="2100"/>
          </a:p>
          <a:p>
            <a:pPr>
              <a:defRPr lang="ko-KR" altLang="en-US"/>
            </a:pP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&lt;!-- http://codebuzz.net/28 --&gt;</a:t>
            </a:r>
            <a:endParaRPr lang="en-US" altLang="ko-KR" sz="2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29"/>
          <p:cNvSpPr/>
          <p:nvPr/>
        </p:nvSpPr>
        <p:spPr>
          <a:xfrm>
            <a:off x="1537335" y="810512"/>
            <a:ext cx="6078855" cy="12164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문서의 기본 구성요소</a:t>
            </a:r>
            <a:endParaRPr xmlns:mc="http://schemas.openxmlformats.org/markup-compatibility/2006" xmlns:hp="http://schemas.haansoft.com/office/presentation/8.0" lang="ko-KR" altLang="en-US" sz="37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700" b="1" mc:Ignorable="hp" hp:hslEmbossed="0"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xmlns:mc="http://schemas.openxmlformats.org/markup-compatibility/2006" xmlns:hp="http://schemas.haansoft.com/office/presentation/8.0" lang="en-US" altLang="ko-KR" sz="3700" b="1" mc:Ignorable="hp" hp:hslEmbossed="0"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6" name="직사각형 31"/>
          <p:cNvSpPr/>
          <p:nvPr/>
        </p:nvSpPr>
        <p:spPr>
          <a:xfrm>
            <a:off x="539552" y="1735790"/>
            <a:ext cx="8281378" cy="5483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sz="30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42" name="직사각형 1041"/>
          <p:cNvSpPr txBox="1"/>
          <p:nvPr/>
        </p:nvSpPr>
        <p:spPr>
          <a:xfrm>
            <a:off x="935595" y="2093188"/>
            <a:ext cx="7272810" cy="45761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100"/>
              <a:t>&lt;!DOCTYPE HTML PUBLIC "-//W3C//DTD HTML 4.01//EN" "http://www.w3.org/TR/html4/strict.dtd"&gt;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&lt;html&gt;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&lt;head&gt;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	&lt;meta http-equiv="Content-Type" content="text/html; charset=utf-8"&gt;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	&lt;title&gt;HTML문서의 구조&lt;/title&gt;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&lt;/head&gt;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&lt;body&gt;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	HTML문서가 나오는 부분입니다.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	&lt;/body&gt;</a:t>
            </a: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&lt;/html&gt;</a:t>
            </a:r>
            <a:endParaRPr lang="en-US" altLang="ko-KR" sz="2100"/>
          </a:p>
          <a:p>
            <a:pPr>
              <a:defRPr lang="ko-KR" altLang="en-US"/>
            </a:pPr>
            <a:endParaRPr lang="en-US" altLang="ko-KR" sz="2100"/>
          </a:p>
          <a:p>
            <a:pPr>
              <a:defRPr lang="ko-KR" altLang="en-US"/>
            </a:pPr>
            <a:r>
              <a:rPr lang="en-US" altLang="ko-KR" sz="2100"/>
              <a:t>&lt;!-- http://www.w3schools.com/tags/tag_body.asp --&gt;</a:t>
            </a:r>
            <a:endParaRPr lang="en-US" altLang="ko-KR" sz="2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548</ep:Words>
  <ep:PresentationFormat>화면 슬라이드 쇼(4:3)</ep:PresentationFormat>
  <ep:Paragraphs>155</ep:Paragraphs>
  <ep:Slides>21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2013-03-12T10:13:46.000</dcterms:created>
  <dc:creator>HiT-It_1</dc:creator>
  <dc:description/>
  <cp:keywords/>
  <cp:lastModifiedBy>MSI32</cp:lastModifiedBy>
  <dcterms:modified xsi:type="dcterms:W3CDTF">2013-03-25T12:49:12.382</dcterms:modified>
  <cp:revision>194</cp:revision>
  <dc:subject/>
  <dc:title>PowerPoint 프레젠테이션</dc:title>
</cp:coreProperties>
</file>