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900" r:id="rId28"/>
  </p:sldMasterIdLst>
  <p:notesMasterIdLst>
    <p:notesMasterId r:id="rId30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947"/>
    <p:restoredTop sz="94937"/>
  </p:normalViewPr>
  <p:slideViewPr>
    <p:cSldViewPr>
      <p:cViewPr>
        <p:scale>
          <a:sx n="80" d="100"/>
          <a:sy n="80" d="100"/>
        </p:scale>
        <p:origin x="-150" y="-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slideMaster" Target="slideMasters/slideMaster1.xml"  /><Relationship Id="rId29" Type="http://schemas.openxmlformats.org/officeDocument/2006/relationships/theme" Target="theme/theme1.xml"  /><Relationship Id="rId3" Type="http://schemas.openxmlformats.org/officeDocument/2006/relationships/slide" Target="slides/slide3.xml"  /><Relationship Id="rId30" Type="http://schemas.openxmlformats.org/officeDocument/2006/relationships/notesMaster" Target="notesMasters/notesMaster1.xml"  /><Relationship Id="rId31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C2E770A-910A-4D23-8929-6C0CEBF40DD4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1572032-2F01-4951-B88A-2379BAE4269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BB" type="titleOnly" preserve="1">
  <p:cSld name="B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6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/>
          <a:srcRect t="15740"/>
          <a:stretch>
            <a:fillRect/>
          </a:stretch>
        </p:blipFill>
        <p:spPr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5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/>
          <a:srcRect t="15740"/>
          <a:stretch>
            <a:fillRect/>
          </a:stretch>
        </p:blipFill>
        <p:spPr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7740352" y="188640"/>
            <a:ext cx="1278036" cy="127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2"/>
          <p:cNvSpPr txBox="1"/>
          <p:nvPr userDrawn="1"/>
        </p:nvSpPr>
        <p:spPr>
          <a:xfrm>
            <a:off x="4139952" y="142375"/>
            <a:ext cx="4536504" cy="4783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 lang="ko-KR" altLang="en-US"/>
            </a:pPr>
            <a:r>
              <a:rPr lang="en-US" altLang="ko-KR" sz="2400" b="0" i="1">
                <a:solidFill>
                  <a:schemeClr val="accent6">
                    <a:lumMod val="50000"/>
                  </a:schemeClr>
                </a:solidFill>
              </a:rPr>
              <a:t>http://hitit.chonbuk.ac.kr</a:t>
            </a:r>
            <a:endParaRPr lang="en-US" altLang="ko-KR" sz="2400" b="0"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 lang="ko-KR" altLang="en-US"/>
            </a:pPr>
            <a:endParaRPr lang="ko-KR" altLang="en-US" sz="1000" b="0" i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emf"  /><Relationship Id="rId3" Type="http://schemas.openxmlformats.org/officeDocument/2006/relationships/image" Target="../media/image4.jpeg"  /><Relationship Id="rId4" Type="http://schemas.openxmlformats.org/officeDocument/2006/relationships/notesSlide" Target="../notesSlides/notesSlide1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Relationship Id="rId3" Type="http://schemas.openxmlformats.org/officeDocument/2006/relationships/notesSlide" Target="../notesSlides/notesSlide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718310" y="1214422"/>
            <a:ext cx="6002655" cy="130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xmlns:mc="http://schemas.openxmlformats.org/markup-compatibility/2006" xmlns:hp="http://schemas.haansoft.com/office/presentation/8.0" lang="en-US" altLang="ko-KR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CSS Basic</a:t>
            </a:r>
            <a:endParaRPr xmlns:mc="http://schemas.openxmlformats.org/markup-compatibility/2006" xmlns:hp="http://schemas.haansoft.com/office/presentation/8.0" lang="en-US" altLang="ko-KR" sz="8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직사각형 29"/>
          <p:cNvSpPr/>
          <p:nvPr/>
        </p:nvSpPr>
        <p:spPr>
          <a:xfrm>
            <a:off x="6261735" y="5240605"/>
            <a:ext cx="2049780" cy="8526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04. 02</a:t>
            </a:r>
            <a:endParaRPr xmlns:mc="http://schemas.openxmlformats.org/markup-compatibility/2006" xmlns:hp="http://schemas.haansoft.com/office/presentation/8.0" lang="en-US" altLang="ko-KR" sz="5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730" y="836712"/>
            <a:ext cx="4860540" cy="1152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HTML Tags</a:t>
            </a:r>
            <a:endParaRPr lang="en-US" altLang="ko-KR" sz="3500" b="1"/>
          </a:p>
          <a:p>
            <a:pPr lvl="0" algn="ctr">
              <a:defRPr lang="ko-KR" altLang="en-US"/>
            </a:pPr>
            <a:r>
              <a:rPr lang="ko-KR" altLang="en-US" sz="3500" b="1"/>
              <a:t>일반 &amp; </a:t>
            </a:r>
            <a:r>
              <a:rPr lang="en-US" altLang="ko-KR" sz="3500" b="1"/>
              <a:t>media </a:t>
            </a:r>
            <a:r>
              <a:rPr lang="ko-KR" altLang="en-US" sz="3500" b="1"/>
              <a:t>요소</a:t>
            </a:r>
            <a:endParaRPr lang="ko-KR" altLang="en-US" sz="3500" b="1"/>
          </a:p>
        </p:txBody>
      </p:sp>
      <p:sp>
        <p:nvSpPr>
          <p:cNvPr id="14" name="TextBox 13"/>
          <p:cNvSpPr txBox="1"/>
          <p:nvPr/>
        </p:nvSpPr>
        <p:spPr>
          <a:xfrm>
            <a:off x="755576" y="4789816"/>
            <a:ext cx="2232248" cy="367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embed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3455876" y="2405815"/>
            <a:ext cx="2232248" cy="36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iframe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5" name="TextBox 13"/>
          <p:cNvSpPr txBox="1"/>
          <p:nvPr/>
        </p:nvSpPr>
        <p:spPr>
          <a:xfrm>
            <a:off x="755576" y="2413415"/>
            <a:ext cx="2232248" cy="36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area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6" name="TextBox 13"/>
          <p:cNvSpPr txBox="1"/>
          <p:nvPr/>
        </p:nvSpPr>
        <p:spPr>
          <a:xfrm>
            <a:off x="3455876" y="4789679"/>
            <a:ext cx="2232248" cy="36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object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7" name="TextBox 14"/>
          <p:cNvSpPr txBox="1"/>
          <p:nvPr/>
        </p:nvSpPr>
        <p:spPr>
          <a:xfrm>
            <a:off x="6156176" y="2413415"/>
            <a:ext cx="2232248" cy="36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frameset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8" name="TextBox 14"/>
          <p:cNvSpPr txBox="1"/>
          <p:nvPr/>
        </p:nvSpPr>
        <p:spPr>
          <a:xfrm>
            <a:off x="6516216" y="2996952"/>
            <a:ext cx="2232248" cy="36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frame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59" name="TextBox 13"/>
          <p:cNvSpPr txBox="1"/>
          <p:nvPr/>
        </p:nvSpPr>
        <p:spPr>
          <a:xfrm>
            <a:off x="755575" y="3061487"/>
            <a:ext cx="2232248" cy="36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progress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060" name="TextBox 13"/>
          <p:cNvSpPr txBox="1"/>
          <p:nvPr/>
        </p:nvSpPr>
        <p:spPr>
          <a:xfrm>
            <a:off x="3707904" y="5293735"/>
            <a:ext cx="2232248" cy="367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param </a:t>
            </a:r>
            <a:r>
              <a:rPr lang="ko-KR" altLang="en-US" b="1"/>
              <a:t>태그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1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7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3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9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4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1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4" grpId="0" animBg="0" autoUpdateAnimBg="0"/>
      <p:bldP spid="15" grpId="0" animBg="0" autoUpdateAnimBg="0"/>
      <p:bldP spid="1055" grpId="0" bldLvl="0" animBg="1" autoUpdateAnimBg="1"/>
      <p:bldP spid="1056" grpId="0" bldLvl="0" animBg="1" autoUpdateAnimBg="1"/>
      <p:bldP spid="1057" grpId="0" bldLvl="0" animBg="1" autoUpdateAnimBg="1"/>
      <p:bldP spid="1058" grpId="0" bldLvl="0" animBg="1" autoUpdateAnimBg="1"/>
      <p:bldP spid="1059" grpId="0" bldLvl="0" animBg="1" autoUpdateAnimBg="1"/>
      <p:bldP spid="1060" grpId="0" bldLvl="0" animBg="1" autoUpdate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3442335" y="810512"/>
            <a:ext cx="2354580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4437112"/>
            <a:ext cx="8281378" cy="1456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html5 - 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plug-in같은 것 없이 web에서 향상된 application을 만들 수 있도록 HTML을 발전시킨 것이다.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037" name="그림 103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771800" y="2087735"/>
            <a:ext cx="6116960" cy="2133352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072183"/>
            <a:ext cx="2232248" cy="214612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2385060" y="810512"/>
            <a:ext cx="4478655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5의 기능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1" name="직사각형 1040"/>
          <p:cNvSpPr/>
          <p:nvPr/>
        </p:nvSpPr>
        <p:spPr>
          <a:xfrm>
            <a:off x="0" y="0"/>
            <a:ext cx="234315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000000">
                    <a:alpha val="100000"/>
                  </a:srgbClr>
                </a:solidFill>
                <a:latin typeface="Arial"/>
              </a:rPr>
              <a:t> </a:t>
            </a:r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graphicFrame>
        <p:nvGraphicFramePr>
          <p:cNvPr id="1042" name="표 1041"/>
          <p:cNvGraphicFramePr/>
          <p:nvPr/>
        </p:nvGraphicFramePr>
        <p:xfrm>
          <a:off x="280314" y="1754614"/>
          <a:ext cx="8583371" cy="4574486"/>
        </p:xfrm>
        <a:graphic>
          <a:graphicData uri="http://schemas.openxmlformats.org/drawingml/2006/table">
            <a:tbl>
              <a:tblPr firstRow="1" bandRow="1"/>
              <a:tblGrid>
                <a:gridCol w="1436579"/>
                <a:gridCol w="7146792"/>
              </a:tblGrid>
              <a:tr h="481231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2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기능</a:t>
                      </a:r>
                      <a:endParaRPr lang="en-US" altLang="ko-KR" sz="2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2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설명</a:t>
                      </a:r>
                      <a:endParaRPr lang="en-US" altLang="ko-KR" sz="2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676521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시멘틱 요소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 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검색 엔진 및 문서 해석기 등에서 웹 문서 판별이 정확하고 용이해 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&lt;section&gt;, &lt;article&gt;, &lt;aside&gt;, &lt;header&gt;, &lt;footer&gt;, &lt;address&gt; 등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918363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웹폼 요소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 입력 양식 개선되고 추가됨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range, color, datetime 와 같은 입력 양식이 추가되어 스크립트 없이 표현 가능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918363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2D, 3D 드로잉 요소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canvas와 API 지원, Canvas 3D(WebGL)을 통한 3D 그래픽 표현 지원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WebGL을 기반으로 3D 애플리케이션 또는 게임 개발을 돕는 자바스크립트 3D 엔진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455382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멀티미디어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웹 상에서 비디</a:t>
                      </a:r>
                      <a:r>
                        <a:rPr lang="ko-KR" altLang="en-US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오</a:t>
                      </a: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, 오디오를 표현하기 위한 태그 및 API 지원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637640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Web Storage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웹 사이트의 정보를 사용자의 pc에 저장</a:t>
                      </a:r>
                      <a:r>
                        <a:rPr lang="ko-KR" altLang="en-US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할</a:t>
                      </a: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수 있는 매커니즘을 제공함.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기존 쿠키의 용량 제한 및 트래픽 부담의 단 점을 해소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467202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Web DB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로컬 데이터베이스 및 표준 SQL 질의를 수행할 수 있는 API 제공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43" name="직사각형 1042"/>
          <p:cNvSpPr/>
          <p:nvPr/>
        </p:nvSpPr>
        <p:spPr>
          <a:xfrm>
            <a:off x="0" y="234315"/>
            <a:ext cx="234315" cy="363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000000">
                    <a:alpha val="100000"/>
                  </a:srgbClr>
                </a:solidFill>
                <a:latin typeface="Arial"/>
              </a:rPr>
              <a:t> </a:t>
            </a:r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/>
          <p:nvPr/>
        </p:nvGraphicFramePr>
        <p:xfrm>
          <a:off x="279082" y="1583802"/>
          <a:ext cx="8585835" cy="4900390"/>
        </p:xfrm>
        <a:graphic>
          <a:graphicData uri="http://schemas.openxmlformats.org/drawingml/2006/table">
            <a:tbl>
              <a:tblPr firstRow="1" bandRow="1"/>
              <a:tblGrid>
                <a:gridCol w="1440180"/>
                <a:gridCol w="7145655"/>
              </a:tblGrid>
              <a:tr h="504055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Application Cache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인터넷이 연결되지 않은 상태에서 오프라인 응용프로그램 구현이 가능토록 지원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/>
                </a:tc>
              </a:tr>
              <a:tr h="546338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Web Worker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비 동기 백그라운드 처리 수행이 가능한 API 제공.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멀티 쓰레드 웹 응용프로그램 개발이 가능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300588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Web Sockets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웹 상에서 양방향 통신이 가능한 API 제공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126846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서버 푸시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서버로부터의 데이터</a:t>
                      </a:r>
                      <a:r>
                        <a:rPr lang="ko-KR" altLang="en-US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를</a:t>
                      </a: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푸시(push) 받을 수 있는 Server-Sent Events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476980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Geolocation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지리 정보 및 위치 정보를 이용할 수 있는 API 제공(장치 종속적임)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196203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Drag &amp;Drop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웹 페이지 내 혹은 외부 개체를 웹 페이지로 드래그, 드랍이 가능한 API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328805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Notifications</a:t>
                      </a:r>
                      <a:endParaRPr lang="en-US" altLang="ko-KR" sz="16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웹에서 메신저의 알림 기능이 가능한 API제공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345009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File API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로컬 파일을 내용을 읽을 수 있는 API 지원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599524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SVG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XML기반의 2차원 벡터 그래픽 표현하는 외부 마크업을 HTML 안에 삽입 가능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  <a:tr h="599524"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CSS3</a:t>
                      </a:r>
                      <a:endParaRPr lang="en-US" altLang="ko-KR" sz="1700" b="1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투명도, 그림자, 둥근 모서리, 다중 컬럼 레이아웃 등 새로운 스타일 요소 </a:t>
                      </a:r>
                      <a:r>
                        <a:rPr lang="ko-KR" altLang="en-US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추</a:t>
                      </a:r>
                      <a:r>
                        <a:rPr lang="en-US" altLang="ko-KR" sz="1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가</a:t>
                      </a:r>
                      <a:endParaRPr lang="en-US" altLang="ko-KR" sz="170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29"/>
          <p:cNvSpPr/>
          <p:nvPr/>
        </p:nvSpPr>
        <p:spPr>
          <a:xfrm>
            <a:off x="2332672" y="561771"/>
            <a:ext cx="4478656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5의 기능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9"/>
          <p:cNvSpPr/>
          <p:nvPr/>
        </p:nvSpPr>
        <p:spPr>
          <a:xfrm>
            <a:off x="2332672" y="561771"/>
            <a:ext cx="4478656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5의 기능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직사각형 31"/>
          <p:cNvSpPr/>
          <p:nvPr/>
        </p:nvSpPr>
        <p:spPr>
          <a:xfrm>
            <a:off x="431310" y="1972042"/>
            <a:ext cx="8281378" cy="19122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엄청나죠?? </a:t>
            </a:r>
            <a:endParaRPr lang="ko-KR" altLang="en-US" sz="6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ctr">
              <a:defRPr lang="ko-KR" altLang="en-US"/>
            </a:pPr>
            <a:r>
              <a:rPr lang="ko-KR" altLang="en-US" sz="6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궁금하면 500원씩..</a:t>
            </a:r>
            <a:endParaRPr lang="ko-KR" altLang="en-US" sz="6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" name="직사각형 31"/>
          <p:cNvSpPr/>
          <p:nvPr/>
        </p:nvSpPr>
        <p:spPr>
          <a:xfrm>
            <a:off x="431311" y="4221088"/>
            <a:ext cx="8281378" cy="9967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en-US" sz="6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6" name="직사각형 31"/>
          <p:cNvSpPr/>
          <p:nvPr/>
        </p:nvSpPr>
        <p:spPr>
          <a:xfrm>
            <a:off x="431311" y="4376107"/>
            <a:ext cx="8281378" cy="8530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http://m.mkexdev.net/37</a:t>
            </a:r>
            <a:endParaRPr lang="ko-KR" altLang="en-US" sz="5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3" presetClass="entr" presetSubtype="10" fill="hold" grpId="0" nodeType="clickEffect" mc:Ignorable="hp" hp:hslPresetID="4" hp:hslPresetSubtype="DirectionWidth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3" presetClass="entr" presetSubtype="10" fill="hold" grpId="0" nodeType="clickEffect" mc:Ignorable="hp" hp:hslPresetID="4" hp:hslPresetSubtype="DirectionWidth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1"/>
      <p:bldP spid="6" grpId="0" bldLvl="0" animBg="1" autoUpdate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546860" y="810512"/>
            <a:ext cx="6193155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마크업 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8" name="그림 1037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57200" y="1882477"/>
            <a:ext cx="8229600" cy="47148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627822" y="908720"/>
            <a:ext cx="588835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구성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0" name="표 1039"/>
          <p:cNvGraphicFramePr>
            <a:graphicFrameLocks noGrp="1"/>
          </p:cNvGraphicFramePr>
          <p:nvPr/>
        </p:nvGraphicFramePr>
        <p:xfrm>
          <a:off x="792000" y="1792800"/>
          <a:ext cx="7955999" cy="4874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2384"/>
                <a:gridCol w="6263615"/>
              </a:tblGrid>
              <a:tr h="3676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태그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section&gt;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일반적인 섹션, 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제목을 붙여도 좋을 만한 문장의 모음에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&lt;article&gt;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독립적인 콘텐츠를 나타낼때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사용, 뉴스기사, 게시판, 블로그..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&lt;header&gt;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헤더가 되는콘텐츠를 나타낼때,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섹션의 목차나 검색 폼 등에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&lt;footer&gt;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각주가 되는 콘텐츠를 나타낼 때,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저작권과 관련 정보, 관련 링크등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&lt;nav&gt;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웹 페이지의 내비게이션이 되는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콘텐츠, 페이지의 목차나 리스트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&lt;aside&gt;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보충 콘텐츠등에 사용, 광고나 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팝업등에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&lt;hgroup&gt;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제목을 그룹화할 때, 태그 안에는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h1</a:t>
                      </a:r>
                      <a:r>
                        <a:rPr lang="ko-KR" altLang="en-US"/>
                        <a:t>&gt;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h6</a:t>
                      </a:r>
                      <a:r>
                        <a:rPr lang="ko-KR" altLang="en-US"/>
                        <a:t>&gt;의 요소가 옴.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627822" y="908720"/>
            <a:ext cx="588835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구성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41" name="직사각형 31"/>
          <p:cNvSpPr/>
          <p:nvPr/>
        </p:nvSpPr>
        <p:spPr>
          <a:xfrm>
            <a:off x="431310" y="3002453"/>
            <a:ext cx="8281378" cy="2377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http://uiux.co.kr/70151903090?Redirect=Log&amp;from=postView</a:t>
            </a:r>
            <a:endParaRPr lang="ko-KR" altLang="en-US" sz="5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3" presetClass="entr" presetSubtype="10" fill="hold" grpId="0" nodeType="clickEffect" mc:Ignorable="hp" hp:hslPresetID="4" hp:hslPresetSubtype="DirectionWidth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bldLvl="0" animBg="1" autoUpdate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499235" y="908720"/>
            <a:ext cx="588835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구성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41" name="직사각형 31"/>
          <p:cNvSpPr/>
          <p:nvPr/>
        </p:nvSpPr>
        <p:spPr>
          <a:xfrm>
            <a:off x="431310" y="3002453"/>
            <a:ext cx="8281378" cy="1615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http:/</a:t>
            </a:r>
            <a:r>
              <a:rPr lang="en-US" altLang="ko-KR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/hitit.chonbuk.ac.kr</a:t>
            </a:r>
            <a:endParaRPr lang="en-US" altLang="ko-KR" sz="5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ctr">
              <a:defRPr lang="ko-KR" altLang="en-US"/>
            </a:pPr>
            <a:r>
              <a:rPr lang="en-US" altLang="ko-KR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/kincjf -&gt; chrome </a:t>
            </a:r>
            <a:r>
              <a:rPr lang="ko-KR" altLang="en-US" sz="5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요소검사</a:t>
            </a:r>
            <a:endParaRPr lang="ko-KR" altLang="en-US" sz="5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3" presetClass="entr" presetSubtype="10" fill="hold" grpId="0" nodeType="clickEffect" mc:Ignorable="hp" hp:hslPresetID="4" hp:hslPresetSubtype="DirectionWidth" hp:hslDuration="1000" hp:hslTextDuration="10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bldLvl="0" animBg="1" autoUpdate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242060" y="908720"/>
            <a:ext cx="640270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텍스트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3" name="표 1039"/>
          <p:cNvGraphicFramePr>
            <a:graphicFrameLocks noGrp="1"/>
          </p:cNvGraphicFramePr>
          <p:nvPr/>
        </p:nvGraphicFramePr>
        <p:xfrm>
          <a:off x="792000" y="2065899"/>
          <a:ext cx="7950774" cy="22992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2384"/>
                <a:gridCol w="6258390"/>
              </a:tblGrid>
              <a:tr h="3676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태그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time&gt;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텍스트가 날짜라는 것을 나타내기 위해서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en-US" altLang="ko-KR"/>
                        <a:t>datetime</a:t>
                      </a:r>
                      <a:r>
                        <a:rPr lang="ko-KR" altLang="en-US"/>
                        <a:t> 속성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&lt;figure&gt;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도표를 나타낼 때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438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&lt;figcaption&gt;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도표의 제목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란?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83563" y="1940902"/>
            <a:ext cx="7884880" cy="298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- (</a:t>
            </a:r>
            <a:r>
              <a:rPr lang="en-US" altLang="ko-KR" sz="3500" b="1"/>
              <a:t>Cascade style sheet)</a:t>
            </a:r>
            <a:endParaRPr lang="en-US" altLang="ko-KR" sz="3500" b="1"/>
          </a:p>
          <a:p>
            <a:pPr lvl="0" algn="ctr">
              <a:defRPr lang="ko-KR" altLang="en-US"/>
            </a:pPr>
            <a:endParaRPr lang="en-US" altLang="ko-KR" sz="3100" b="1"/>
          </a:p>
          <a:p>
            <a:pPr lvl="0" algn="ctr">
              <a:defRPr lang="ko-KR" altLang="en-US"/>
            </a:pPr>
            <a:r>
              <a:rPr lang="en-US" altLang="ko-KR" sz="3100" b="1"/>
              <a:t>CSS</a:t>
            </a:r>
            <a:r>
              <a:rPr lang="ko-KR" altLang="en-US" sz="3100" b="1"/>
              <a:t>는 문서의 표현을 제어하는 좋은 방법</a:t>
            </a:r>
            <a:endParaRPr lang="ko-KR" altLang="en-US" sz="3100" b="1"/>
          </a:p>
          <a:p>
            <a:pPr lvl="0" algn="ctr">
              <a:defRPr lang="ko-KR" altLang="en-US"/>
            </a:pPr>
            <a:endParaRPr lang="ko-KR" altLang="en-US" sz="3100" b="1"/>
          </a:p>
          <a:p>
            <a:pPr lvl="0" algn="ctr">
              <a:defRPr lang="ko-KR" altLang="en-US"/>
            </a:pPr>
            <a:r>
              <a:rPr lang="ko-KR" altLang="en-US" sz="3100" b="1"/>
              <a:t>&lt;</a:t>
            </a:r>
            <a:r>
              <a:rPr lang="en-US" altLang="ko-KR" sz="3100" b="1"/>
              <a:t>head&gt;&lt;/head&gt;</a:t>
            </a:r>
            <a:r>
              <a:rPr lang="ko-KR" altLang="en-US" sz="3100" b="1"/>
              <a:t> 안에 위치하고</a:t>
            </a:r>
            <a:endParaRPr lang="ko-KR" altLang="en-US" sz="3100" b="1"/>
          </a:p>
          <a:p>
            <a:pPr lvl="0" algn="ctr">
              <a:defRPr lang="ko-KR" altLang="en-US"/>
            </a:pPr>
            <a:r>
              <a:rPr lang="ko-KR" altLang="en-US" sz="3100" b="1"/>
              <a:t>&lt;</a:t>
            </a:r>
            <a:r>
              <a:rPr lang="en-US" altLang="ko-KR" sz="3100" b="1"/>
              <a:t>style&gt;&lt;/style&gt;</a:t>
            </a:r>
            <a:r>
              <a:rPr lang="ko-KR" altLang="en-US" sz="3100" b="1"/>
              <a:t> 안에 나타낸다.</a:t>
            </a:r>
            <a:endParaRPr lang="ko-KR" altLang="en-US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384935" y="908720"/>
            <a:ext cx="6126480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기본 태그 - </a:t>
            </a: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Form</a:t>
            </a:r>
            <a:endParaRPr xmlns:mc="http://schemas.openxmlformats.org/markup-compatibility/2006" xmlns:hp="http://schemas.haansoft.com/office/presentation/8.0" lang="en-US" altLang="ko-KR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3" name="표 1039"/>
          <p:cNvGraphicFramePr>
            <a:graphicFrameLocks noGrp="1"/>
          </p:cNvGraphicFramePr>
          <p:nvPr/>
        </p:nvGraphicFramePr>
        <p:xfrm>
          <a:off x="792000" y="1938107"/>
          <a:ext cx="7955745" cy="45103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35784"/>
                <a:gridCol w="6119961"/>
              </a:tblGrid>
              <a:tr h="372679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form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 태그 </a:t>
                      </a:r>
                      <a:r>
                        <a:rPr lang="en-US" altLang="ko-KR"/>
                        <a:t>type</a:t>
                      </a:r>
                      <a:r>
                        <a:rPr lang="ko-KR" altLang="en-US"/>
                        <a:t> 속성 값이 확장됨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search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텍스트가 날짜라는 것을 나타내기 위해서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en-US" altLang="ko-KR"/>
                        <a:t>datetime</a:t>
                      </a:r>
                      <a:r>
                        <a:rPr lang="ko-KR" altLang="en-US"/>
                        <a:t> 속성 사용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tel, url</a:t>
                      </a:r>
                      <a:endParaRPr lang="en-US" altLang="ko-KR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email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도표를 나타낼 때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month, week, 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도표의 제목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time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시각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datetime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UTC(</a:t>
                      </a:r>
                      <a:r>
                        <a:rPr lang="ko-KR" altLang="en-US"/>
                        <a:t>협정 세계시)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datetime-local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현지 날짜와 시각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number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수치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range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지정 범위의 수치 입력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color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색 입력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2289810" y="908720"/>
            <a:ext cx="4307205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각종 태그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3" name="표 1039"/>
          <p:cNvGraphicFramePr>
            <a:graphicFrameLocks noGrp="1"/>
          </p:cNvGraphicFramePr>
          <p:nvPr/>
        </p:nvGraphicFramePr>
        <p:xfrm>
          <a:off x="792000" y="1938107"/>
          <a:ext cx="7965270" cy="41586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0230"/>
                <a:gridCol w="6125040"/>
              </a:tblGrid>
              <a:tr h="554789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</a:rPr>
                        <a:t>기타 폼 관련 태그</a:t>
                      </a:r>
                      <a:endParaRPr lang="ko-KR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000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&lt;datalist&gt;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입력 후보의 목록을 만든다. 연결하려면 대상이 되는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 요소의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속성에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 속성 값을 지정해야 한다.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&lt;meter&gt;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지정한 범위 내에 있는 값을 막대그래프로 나타낸다.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&lt;progress&gt;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 막대를 표시한다. </a:t>
                      </a:r>
                      <a:r>
                        <a:rPr lang="en-US" altLang="ko-KR"/>
                        <a:t>max</a:t>
                      </a:r>
                      <a:r>
                        <a:rPr lang="ko-KR" altLang="en-US"/>
                        <a:t>값으로 최대값을 지정한다.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&lt;output&gt;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폼 안의 계산결과를 나타낸다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32678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400"/>
                        <a:t>사용자 조작 태그</a:t>
                      </a:r>
                      <a:endParaRPr lang="ko-KR" altLang="en-US" sz="2400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&lt;details&gt;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보통은 접혀있고, 사용자의 조작에 따라 상세내용을 표시하고 싶을때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&lt;summary&gt;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details&gt;</a:t>
                      </a:r>
                      <a:r>
                        <a:rPr lang="ko-KR" altLang="en-US"/>
                        <a:t>안에서 접혀있는 상태에 표시하고 싶은 내용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451610" y="908720"/>
            <a:ext cx="6012180" cy="699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미디어 관련 태그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aphicFrame>
        <p:nvGraphicFramePr>
          <p:cNvPr id="1043" name="표 1039"/>
          <p:cNvGraphicFramePr>
            <a:graphicFrameLocks noGrp="1"/>
          </p:cNvGraphicFramePr>
          <p:nvPr/>
        </p:nvGraphicFramePr>
        <p:xfrm>
          <a:off x="792000" y="1938107"/>
          <a:ext cx="7812870" cy="3034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0230"/>
                <a:gridCol w="5972640"/>
              </a:tblGrid>
              <a:tr h="580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audio&gt;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MP3	audio/mpeg       Ogg	audio/ogg</a:t>
                      </a:r>
                      <a:endParaRPr lang="en-US" altLang="ko-KR"/>
                    </a:p>
                    <a:p>
                      <a:pPr>
                        <a:defRPr lang="ko-KR" altLang="en-US"/>
                      </a:pPr>
                      <a:r>
                        <a:rPr lang="en-US" altLang="ko-KR"/>
                        <a:t>Wav	audio/wav </a:t>
                      </a:r>
                      <a:r>
                        <a:rPr lang="ko-KR" altLang="en-US"/>
                        <a:t> 파일을 재생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486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&lt;video&gt;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MP4	video/mp4</a:t>
                      </a:r>
                      <a:r>
                        <a:rPr lang="en-US" altLang="ko-KR"/>
                        <a:t>        </a:t>
                      </a:r>
                      <a:r>
                        <a:rPr lang="ko-KR" altLang="en-US"/>
                        <a:t>WebM	video/webm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Ogg	video/ogg</a:t>
                      </a:r>
                      <a:r>
                        <a:rPr lang="en-US" altLang="ko-KR"/>
                        <a:t>   </a:t>
                      </a:r>
                      <a:r>
                        <a:rPr lang="ko-KR" altLang="en-US"/>
                        <a:t>파일을 재생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&lt;source&gt;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audio&gt;</a:t>
                      </a:r>
                      <a:r>
                        <a:rPr lang="ko-KR" altLang="en-US"/>
                        <a:t>, &lt;</a:t>
                      </a:r>
                      <a:r>
                        <a:rPr lang="en-US" altLang="ko-KR"/>
                        <a:t>video&gt;</a:t>
                      </a:r>
                      <a:r>
                        <a:rPr lang="ko-KR" altLang="en-US"/>
                        <a:t> 태그 안에서 지원되는 파일을 재생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&lt;embed&gt;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폼 안의 계산결과를 나타낸다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6328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&lt;track&gt;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보통은 접혀있고, 사용자의 조작에 따라 상세내용을 표시하고 싶을때</a:t>
                      </a:r>
                      <a:endParaRPr lang="ko-KR" altLang="en-US"/>
                    </a:p>
                  </a:txBody>
                  <a:tcPr marL="91440" marR="90000"/>
                </a:tc>
              </a:tr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&lt;canvas&gt;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000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&lt;</a:t>
                      </a:r>
                      <a:r>
                        <a:rPr lang="en-US" altLang="ko-KR"/>
                        <a:t>details&gt;</a:t>
                      </a:r>
                      <a:r>
                        <a:rPr lang="ko-KR" altLang="en-US"/>
                        <a:t>안에서 접혀있는 상태에 표시하고 싶은 내용</a:t>
                      </a:r>
                      <a:endParaRPr lang="ko-KR" altLang="en-US"/>
                    </a:p>
                  </a:txBody>
                  <a:tcPr marL="91440" marR="9000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699260" y="2577995"/>
            <a:ext cx="5745480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5 ᄄᆞ라해보기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2"/>
            <a:ext cx="8281378" cy="5483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8110" y="601500"/>
            <a:ext cx="8907780" cy="4882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다음시간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JAVASCRIPT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 기본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다음주도 올꺼죠? ㅋㅋ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8110" y="753420"/>
            <a:ext cx="8907780" cy="53511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질문?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감사합니다 :)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59" y="1628800"/>
            <a:ext cx="7884880" cy="56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1. 태그에 직접 스타일 적용하기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791576" y="2636912"/>
            <a:ext cx="7884880" cy="56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&lt;</a:t>
            </a:r>
            <a:r>
              <a:rPr lang="en-US" altLang="ko-KR" sz="3100" b="1"/>
              <a:t>a href="#" style="font-size: 12px;"&gt;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59" y="1772816"/>
            <a:ext cx="7884880" cy="56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1. 태그에 직접 스타일 적용하기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791576" y="4090868"/>
            <a:ext cx="7884880" cy="56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&lt;</a:t>
            </a:r>
            <a:r>
              <a:rPr lang="en-US" altLang="ko-KR" sz="3100" b="1"/>
              <a:t>a href="#" style="font-size: 12px;"&gt;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56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2</a:t>
            </a:r>
            <a:r>
              <a:rPr lang="ko-KR" altLang="en-US" sz="3100" b="1"/>
              <a:t>.</a:t>
            </a:r>
            <a:r>
              <a:rPr lang="en-US" altLang="ko-KR" sz="3100" b="1"/>
              <a:t> html</a:t>
            </a:r>
            <a:r>
              <a:rPr lang="ko-KR" altLang="en-US" sz="3100" b="1"/>
              <a:t>문서 </a:t>
            </a:r>
            <a:r>
              <a:rPr lang="en-US" altLang="ko-KR" sz="3100" b="1"/>
              <a:t>&lt;style&gt;</a:t>
            </a:r>
            <a:r>
              <a:rPr lang="ko-KR" altLang="en-US" sz="3100" b="1"/>
              <a:t> 태그 안에 나타내기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629560" y="2206664"/>
            <a:ext cx="7884880" cy="444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/>
              <a:t>&lt;</a:t>
            </a:r>
            <a:r>
              <a:rPr lang="en-US" altLang="ko-KR" sz="2200" b="1"/>
              <a:t>style&gt;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#zone {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width: 200px;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height: 100px;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background-color: silver;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}</a:t>
            </a:r>
            <a:endParaRPr lang="en-US" altLang="ko-KR" sz="2200" b="1"/>
          </a:p>
          <a:p>
            <a:pPr lvl="0">
              <a:defRPr lang="ko-KR" altLang="en-US"/>
            </a:pP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#dragitem {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color: red;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background-color: pink;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	width: 100px;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}</a:t>
            </a:r>
            <a:endParaRPr lang="en-US" altLang="ko-KR" sz="2200" b="1"/>
          </a:p>
          <a:p>
            <a:pPr lvl="0">
              <a:defRPr lang="ko-KR" altLang="en-US"/>
            </a:pPr>
            <a:r>
              <a:rPr lang="en-US" altLang="ko-KR" sz="2200" b="1"/>
              <a:t>&lt;/style&gt;</a:t>
            </a:r>
            <a:endParaRPr lang="en-US" altLang="ko-KR" sz="22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698" y="688544"/>
            <a:ext cx="543660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56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3</a:t>
            </a:r>
            <a:r>
              <a:rPr lang="ko-KR" altLang="en-US" sz="3100" b="1"/>
              <a:t>.</a:t>
            </a:r>
            <a:r>
              <a:rPr lang="en-US" altLang="ko-KR" sz="3100" b="1"/>
              <a:t> </a:t>
            </a:r>
            <a:r>
              <a:rPr lang="ko-KR" altLang="en-US" sz="3100" b="1"/>
              <a:t>외부문서를 링크하여 나타내기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629560" y="2206664"/>
            <a:ext cx="8118904" cy="1429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/>
              <a:t>&lt;link rel="stylesheet" type="text/css" href="css/styles.css" /&gt;</a:t>
            </a:r>
            <a:endParaRPr lang="ko-KR" altLang="en-US" sz="2200" b="1"/>
          </a:p>
          <a:p>
            <a:pPr lvl="0">
              <a:defRPr lang="ko-KR" altLang="en-US"/>
            </a:pPr>
            <a:r>
              <a:rPr lang="ko-KR" altLang="en-US" sz="2200" b="1"/>
              <a:t>&lt;link type="text/css" href="css/css3.css" rel="stylesheet" /&gt;</a:t>
            </a:r>
            <a:endParaRPr lang="ko-KR" altLang="en-US" sz="22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6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표현 방법별 우선 순위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56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1순위.</a:t>
            </a:r>
            <a:r>
              <a:rPr lang="en-US" altLang="ko-KR" sz="3100" b="1"/>
              <a:t> </a:t>
            </a:r>
            <a:r>
              <a:rPr lang="ko-KR" altLang="en-US" sz="3100" b="1"/>
              <a:t>태그에 직접 스타일을 지정시</a:t>
            </a:r>
            <a:endParaRPr lang="ko-KR" altLang="en-US" sz="3100" b="1"/>
          </a:p>
        </p:txBody>
      </p:sp>
      <p:sp>
        <p:nvSpPr>
          <p:cNvPr id="1058" name="TextBox 3"/>
          <p:cNvSpPr txBox="1"/>
          <p:nvPr/>
        </p:nvSpPr>
        <p:spPr>
          <a:xfrm>
            <a:off x="611560" y="2431087"/>
            <a:ext cx="8118904" cy="56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2순위.</a:t>
            </a:r>
            <a:r>
              <a:rPr lang="en-US" altLang="ko-KR" sz="3100" b="1"/>
              <a:t> </a:t>
            </a:r>
            <a:r>
              <a:rPr lang="ko-KR" altLang="en-US" sz="3100" b="1"/>
              <a:t>&lt;</a:t>
            </a:r>
            <a:r>
              <a:rPr lang="en-US" altLang="ko-KR" sz="3100" b="1"/>
              <a:t>style&gt;</a:t>
            </a:r>
            <a:r>
              <a:rPr lang="ko-KR" altLang="en-US" sz="3100" b="1"/>
              <a:t>태그 안에 선언 한 경우</a:t>
            </a:r>
            <a:endParaRPr lang="ko-KR" altLang="en-US" sz="3100" b="1"/>
          </a:p>
        </p:txBody>
      </p:sp>
      <p:sp>
        <p:nvSpPr>
          <p:cNvPr id="1059" name="TextBox 3"/>
          <p:cNvSpPr txBox="1"/>
          <p:nvPr/>
        </p:nvSpPr>
        <p:spPr>
          <a:xfrm>
            <a:off x="629560" y="3293358"/>
            <a:ext cx="8118904" cy="102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100" b="1"/>
              <a:t>3순위.</a:t>
            </a:r>
            <a:r>
              <a:rPr lang="en-US" altLang="ko-KR" sz="3100" b="1"/>
              <a:t> </a:t>
            </a:r>
            <a:r>
              <a:rPr lang="ko-KR" altLang="en-US" sz="3100" b="1"/>
              <a:t>&lt;</a:t>
            </a:r>
            <a:r>
              <a:rPr lang="en-US" altLang="ko-KR" sz="3100" b="1"/>
              <a:t>link&gt;</a:t>
            </a:r>
            <a:r>
              <a:rPr lang="ko-KR" altLang="en-US" sz="3100" b="1"/>
              <a:t>태그 안에 선언 한 경우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ko-KR" altLang="en-US" sz="3100" b="1"/>
              <a:t>	</a:t>
            </a:r>
            <a:r>
              <a:rPr lang="en-US" altLang="ko-KR" sz="3100" b="1"/>
              <a:t>(</a:t>
            </a:r>
            <a:r>
              <a:rPr lang="ko-KR" altLang="en-US" sz="3100" b="1"/>
              <a:t>외부 문서)</a:t>
            </a:r>
            <a:endParaRPr lang="ko-KR" altLang="en-US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1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선택자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434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1. </a:t>
            </a:r>
            <a:r>
              <a:rPr lang="ko-KR" altLang="en-US" sz="3100" b="1"/>
              <a:t>태그 선택자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ex) p { color: red; }</a:t>
            </a:r>
            <a:endParaRPr lang="en-US" altLang="ko-KR" sz="3100" b="1"/>
          </a:p>
          <a:p>
            <a:pPr lvl="0">
              <a:defRPr lang="ko-KR" altLang="en-US"/>
            </a:pP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2. </a:t>
            </a:r>
            <a:r>
              <a:rPr lang="ko-KR" altLang="en-US" sz="3100" b="1"/>
              <a:t>다중 선택자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</a:t>
            </a:r>
            <a:r>
              <a:rPr lang="ko-KR" altLang="en-US" sz="3100" b="1"/>
              <a:t>)</a:t>
            </a:r>
            <a:r>
              <a:rPr lang="en-US" altLang="ko-KR" sz="3100" b="1"/>
              <a:t> p a { color: blue; }</a:t>
            </a:r>
            <a:endParaRPr lang="en-US" altLang="ko-KR" sz="3100" b="1"/>
          </a:p>
          <a:p>
            <a:pPr lvl="0">
              <a:defRPr lang="ko-KR" altLang="en-US"/>
            </a:pP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3. </a:t>
            </a:r>
            <a:r>
              <a:rPr lang="ko-KR" altLang="en-US" sz="3100" b="1"/>
              <a:t>클래스 선택자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ex) .test1 { background-color: red; }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&lt;p class="test1"&gt; </a:t>
            </a:r>
            <a:r>
              <a:rPr lang="ko-KR" altLang="en-US" sz="3100" b="1"/>
              <a:t>좋아요!! &lt;/</a:t>
            </a:r>
            <a:r>
              <a:rPr lang="en-US" altLang="ko-KR" sz="3100" b="1"/>
              <a:t>p&gt;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836712"/>
            <a:ext cx="5886654" cy="62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500" b="1"/>
              <a:t>CSS</a:t>
            </a:r>
            <a:r>
              <a:rPr lang="ko-KR" altLang="en-US" sz="3500" b="1"/>
              <a:t> 선택자</a:t>
            </a:r>
            <a:endParaRPr lang="ko-KR" altLang="en-US" sz="3500" b="1"/>
          </a:p>
        </p:txBody>
      </p:sp>
      <p:sp>
        <p:nvSpPr>
          <p:cNvPr id="1057" name="TextBox 3"/>
          <p:cNvSpPr txBox="1"/>
          <p:nvPr/>
        </p:nvSpPr>
        <p:spPr>
          <a:xfrm>
            <a:off x="629560" y="1556792"/>
            <a:ext cx="7884880" cy="2451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100" b="1"/>
              <a:t>4. id</a:t>
            </a:r>
            <a:r>
              <a:rPr lang="ko-KR" altLang="en-US" sz="3100" b="1"/>
              <a:t> 선택자</a:t>
            </a:r>
            <a:endParaRPr lang="ko-KR" altLang="en-US" sz="3100" b="1"/>
          </a:p>
          <a:p>
            <a:pPr lvl="0">
              <a:defRPr lang="ko-KR" altLang="en-US"/>
            </a:pPr>
            <a:r>
              <a:rPr lang="en-US" altLang="ko-KR" sz="3100" b="1"/>
              <a:t>ex) #title { font-weight: 1em; }</a:t>
            </a: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	.title { font-size: 1em; }</a:t>
            </a:r>
            <a:endParaRPr lang="en-US" altLang="ko-KR" sz="3100" b="1"/>
          </a:p>
          <a:p>
            <a:pPr lvl="0">
              <a:defRPr lang="ko-KR" altLang="en-US"/>
            </a:pPr>
            <a:endParaRPr lang="en-US" altLang="ko-KR" sz="3100" b="1"/>
          </a:p>
          <a:p>
            <a:pPr lvl="0">
              <a:defRPr lang="ko-KR" altLang="en-US"/>
            </a:pPr>
            <a:r>
              <a:rPr lang="en-US" altLang="ko-KR" sz="3100" b="1"/>
              <a:t>&lt;h2 id="title" class="title"&gt;</a:t>
            </a:r>
            <a:endParaRPr lang="en-US" altLang="ko-KR" sz="3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wrap="square">
        <a:spAutoFit/>
      </a:bodyPr>
      <a:lstStyle>
        <a:defPPr algn="ctr">
          <a:defRPr lang="ko-KR" altLang="en-US" sz="5000">
            <a:solidFill>
              <a:srgbClr val="000000">
                <a:alpha val="100000"/>
              </a:srgbClr>
            </a:solidFill>
            <a:latin typeface="Arial"/>
            <a:ea typeface="굴림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325</ep:Words>
  <ep:PresentationFormat>화면 슬라이드 쇼(4:3)</ep:PresentationFormat>
  <ep:Paragraphs>86</ep:Paragraphs>
  <ep:Slides>25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2013-03-12T10:13:46.000</dcterms:created>
  <dc:creator>HiT-It_1</dc:creator>
  <dc:description/>
  <cp:keywords/>
  <cp:lastModifiedBy>MSI32</cp:lastModifiedBy>
  <dcterms:modified xsi:type="dcterms:W3CDTF">2013-04-02T10:31:04.251</dcterms:modified>
  <cp:revision>239</cp:revision>
  <dc:subject/>
  <dc:title>PowerPoint 프레젠테이션</dc:title>
</cp:coreProperties>
</file>