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7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338" r:id="rId11"/>
    <p:sldId id="272" r:id="rId12"/>
    <p:sldId id="331" r:id="rId13"/>
    <p:sldId id="279" r:id="rId14"/>
    <p:sldId id="332" r:id="rId15"/>
    <p:sldId id="273" r:id="rId16"/>
    <p:sldId id="274" r:id="rId17"/>
    <p:sldId id="275" r:id="rId18"/>
    <p:sldId id="276" r:id="rId19"/>
    <p:sldId id="330" r:id="rId20"/>
    <p:sldId id="333" r:id="rId21"/>
    <p:sldId id="277" r:id="rId22"/>
    <p:sldId id="334" r:id="rId23"/>
    <p:sldId id="278" r:id="rId24"/>
    <p:sldId id="280" r:id="rId25"/>
    <p:sldId id="282" r:id="rId26"/>
    <p:sldId id="283" r:id="rId27"/>
    <p:sldId id="284" r:id="rId28"/>
    <p:sldId id="337" r:id="rId29"/>
    <p:sldId id="286" r:id="rId30"/>
    <p:sldId id="287" r:id="rId31"/>
    <p:sldId id="289" r:id="rId32"/>
    <p:sldId id="294" r:id="rId33"/>
    <p:sldId id="295" r:id="rId34"/>
    <p:sldId id="297" r:id="rId35"/>
    <p:sldId id="296" r:id="rId36"/>
    <p:sldId id="336" r:id="rId37"/>
    <p:sldId id="319" r:id="rId38"/>
    <p:sldId id="318" r:id="rId39"/>
    <p:sldId id="298" r:id="rId40"/>
    <p:sldId id="320" r:id="rId41"/>
    <p:sldId id="321" r:id="rId42"/>
    <p:sldId id="322" r:id="rId43"/>
    <p:sldId id="329" r:id="rId44"/>
    <p:sldId id="301" r:id="rId45"/>
    <p:sldId id="300" r:id="rId46"/>
    <p:sldId id="339" r:id="rId47"/>
    <p:sldId id="305" r:id="rId48"/>
    <p:sldId id="303" r:id="rId49"/>
    <p:sldId id="310" r:id="rId50"/>
    <p:sldId id="311" r:id="rId51"/>
    <p:sldId id="304" r:id="rId52"/>
    <p:sldId id="314" r:id="rId53"/>
    <p:sldId id="340" r:id="rId54"/>
    <p:sldId id="315" r:id="rId55"/>
    <p:sldId id="313" r:id="rId56"/>
    <p:sldId id="326" r:id="rId57"/>
    <p:sldId id="325" r:id="rId58"/>
    <p:sldId id="312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13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고품</a:t>
            </a:r>
            <a:r>
              <a:rPr lang="ko-KR" altLang="en-US" dirty="0"/>
              <a:t>질</a:t>
            </a:r>
            <a:r>
              <a:rPr lang="ko-KR" altLang="en-US" dirty="0" smtClean="0"/>
              <a:t>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와 개발문화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800" dirty="0" smtClean="0"/>
              <a:t>임도형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요구사항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3399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가장 중요한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요구사항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69269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요구사항은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4000" dirty="0" smtClean="0"/>
              <a:t>모든 것의 기준</a:t>
            </a:r>
            <a:endParaRPr lang="en-US" altLang="ko-KR" sz="4800" dirty="0"/>
          </a:p>
          <a:p>
            <a:pPr algn="ctr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7679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69269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요구사항은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4000" dirty="0" smtClean="0"/>
              <a:t>일정의 기준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설계의 기준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개발 대상의 기준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/>
              <a:t>프로젝트 완료의 </a:t>
            </a:r>
            <a:r>
              <a:rPr lang="ko-KR" altLang="en-US" sz="4000" dirty="0" smtClean="0"/>
              <a:t>기준</a:t>
            </a:r>
            <a:endParaRPr lang="en-US" altLang="ko-KR" sz="4800" dirty="0"/>
          </a:p>
          <a:p>
            <a:pPr algn="ctr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323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요구사항이 모호하면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일정도 모호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4039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요구사항이 모호하면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엉뚱한 개발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요구사항이 흔들리면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뒤엎</a:t>
            </a:r>
            <a:r>
              <a:rPr lang="ko-KR" altLang="en-US" sz="6000" dirty="0"/>
              <a:t>기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740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요구사항이 흔들리면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en-US" altLang="ko-KR" sz="6000" dirty="0" smtClean="0"/>
              <a:t>‘</a:t>
            </a:r>
            <a:r>
              <a:rPr lang="ko-KR" altLang="en-US" sz="6000" dirty="0" err="1" smtClean="0"/>
              <a:t>어짜피</a:t>
            </a:r>
            <a:r>
              <a:rPr lang="en-US" altLang="ko-KR" sz="6000" dirty="0" smtClean="0"/>
              <a:t>...’</a:t>
            </a:r>
            <a:r>
              <a:rPr lang="ko-KR" altLang="en-US" sz="6000" dirty="0" smtClean="0"/>
              <a:t> 현상 발생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r>
              <a:rPr lang="ko-KR" altLang="en-US" sz="6000" dirty="0" smtClean="0"/>
              <a:t>그래서 포기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품질도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740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고</a:t>
            </a:r>
            <a:r>
              <a:rPr lang="ko-KR" altLang="en-US" sz="6000" dirty="0"/>
              <a:t>객</a:t>
            </a:r>
            <a:r>
              <a:rPr lang="ko-KR" altLang="en-US" sz="6000" dirty="0" smtClean="0"/>
              <a:t>도 스스로</a:t>
            </a:r>
            <a:endParaRPr lang="en-US" altLang="ko-KR" sz="6000" dirty="0" smtClean="0"/>
          </a:p>
          <a:p>
            <a:pPr algn="ctr">
              <a:buNone/>
            </a:pPr>
            <a:r>
              <a:rPr lang="en-US" altLang="ko-KR" sz="6000" dirty="0" smtClean="0"/>
              <a:t>‘</a:t>
            </a:r>
            <a:r>
              <a:rPr lang="ko-KR" altLang="en-US" sz="6000" dirty="0" smtClean="0"/>
              <a:t>요구사항</a:t>
            </a:r>
            <a:r>
              <a:rPr lang="en-US" altLang="ko-KR" sz="6000" dirty="0" smtClean="0"/>
              <a:t>’</a:t>
            </a:r>
            <a:r>
              <a:rPr lang="ko-KR" altLang="en-US" sz="6000" dirty="0" smtClean="0"/>
              <a:t>을 모른다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740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시간이 지나면서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요구사항은 변경된다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7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2000240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임도형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4000" dirty="0" smtClean="0"/>
              <a:t>삽질 증오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개발 문화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2704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급하니까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우선 개발먼저</a:t>
            </a:r>
            <a:r>
              <a:rPr lang="en-US" altLang="ko-KR" sz="6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27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혹은 고객이 없는 경우도 있다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일정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21423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모든 것을 결정하는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일정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740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340768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모든 것을 쓸어 버린다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4000" dirty="0" smtClean="0"/>
              <a:t>분석도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설계도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소스 관리도</a:t>
            </a:r>
            <a:r>
              <a:rPr lang="en-US" altLang="ko-KR" sz="4000" dirty="0" smtClean="0"/>
              <a:t>, </a:t>
            </a:r>
          </a:p>
          <a:p>
            <a:pPr algn="ctr">
              <a:buNone/>
            </a:pPr>
            <a:r>
              <a:rPr lang="ko-KR" altLang="en-US" sz="4000" dirty="0" smtClean="0"/>
              <a:t>요구사항변경 관리도</a:t>
            </a:r>
            <a:r>
              <a:rPr lang="en-US" altLang="ko-KR" sz="4000" dirty="0" smtClean="0"/>
              <a:t>,</a:t>
            </a:r>
          </a:p>
          <a:p>
            <a:pPr algn="ctr">
              <a:buNone/>
            </a:pPr>
            <a:r>
              <a:rPr lang="ko-KR" altLang="en-US" sz="4000" dirty="0" smtClean="0"/>
              <a:t>문서화도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테스트 케이스도</a:t>
            </a:r>
            <a:r>
              <a:rPr lang="en-US" altLang="ko-KR" sz="4000" dirty="0" smtClean="0"/>
              <a:t>,</a:t>
            </a:r>
          </a:p>
          <a:p>
            <a:pPr algn="ctr">
              <a:buNone/>
            </a:pPr>
            <a:r>
              <a:rPr lang="ko-KR" altLang="en-US" sz="4000" dirty="0" smtClean="0"/>
              <a:t>품질 관리도</a:t>
            </a:r>
            <a:r>
              <a:rPr lang="en-US" altLang="ko-KR" sz="4000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729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전제 </a:t>
            </a:r>
            <a:r>
              <a:rPr lang="en-US" altLang="ko-KR" sz="6000" dirty="0" smtClean="0"/>
              <a:t>: </a:t>
            </a:r>
            <a:r>
              <a:rPr lang="ko-KR" altLang="en-US" sz="6000" dirty="0" smtClean="0"/>
              <a:t>일정은 변경되지 않는다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6000" dirty="0" smtClean="0"/>
              <a:t>결과 </a:t>
            </a:r>
            <a:r>
              <a:rPr lang="en-US" altLang="ko-KR" sz="6000" dirty="0" smtClean="0"/>
              <a:t>: </a:t>
            </a:r>
            <a:r>
              <a:rPr lang="ko-KR" altLang="en-US" sz="6000" dirty="0" smtClean="0"/>
              <a:t>언제나 변경된다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908720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그리고 불신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4000" dirty="0" smtClean="0"/>
              <a:t>고객과 개발사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경영자와 개발팀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관리자와 실무자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디자이너와 개발자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2729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암울할 현실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하지만 </a:t>
            </a:r>
            <a:r>
              <a:rPr lang="ko-KR" altLang="en-US" sz="6000" dirty="0"/>
              <a:t>포</a:t>
            </a:r>
            <a:r>
              <a:rPr lang="ko-KR" altLang="en-US" sz="6000" dirty="0" smtClean="0"/>
              <a:t>기할 순 없다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요구사항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23413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고객도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요구사항을 모른다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r>
              <a:rPr lang="ko-KR" altLang="en-US" sz="6000" dirty="0" smtClean="0"/>
              <a:t>폭포수 모델의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실패 원인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6497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2000240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한국 </a:t>
            </a:r>
            <a:r>
              <a:rPr lang="en-US" altLang="ko-KR" sz="6000" dirty="0" smtClean="0"/>
              <a:t>SW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서출 태생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785926"/>
            <a:ext cx="8208912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요구사항은 </a:t>
            </a:r>
            <a:r>
              <a:rPr lang="ko-KR" altLang="en-US" sz="6000" smtClean="0"/>
              <a:t>변하는 것이 </a:t>
            </a:r>
            <a:r>
              <a:rPr lang="ko-KR" altLang="en-US" sz="6000" dirty="0" smtClean="0"/>
              <a:t>당연하다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6000" dirty="0" smtClean="0"/>
              <a:t>받아 들이고 대비하자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7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계속 선을 보이자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en-US" altLang="ko-KR" sz="6000" dirty="0" smtClean="0"/>
              <a:t>XP, Agile, Scrum</a:t>
            </a:r>
          </a:p>
        </p:txBody>
      </p:sp>
    </p:spTree>
    <p:extLst>
      <p:ext uri="{BB962C8B-B14F-4D97-AF65-F5344CB8AC3E}">
        <p14:creationId xmlns:p14="http://schemas.microsoft.com/office/powerpoint/2010/main" val="26497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수정에 대비하자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테스트 케이스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50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조직을 뚝심 있게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협업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프로세스</a:t>
            </a:r>
            <a:r>
              <a:rPr lang="en-US" altLang="ko-KR" sz="6000" dirty="0" smtClean="0"/>
              <a:t>, </a:t>
            </a:r>
          </a:p>
          <a:p>
            <a:pPr algn="ctr">
              <a:buNone/>
            </a:pPr>
            <a:r>
              <a:rPr lang="ko-KR" altLang="en-US" sz="6000" dirty="0" smtClean="0"/>
              <a:t>자동화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50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지치지 않게 하자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자동화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야근 금지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50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196752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6000" dirty="0" smtClean="0"/>
              <a:t>XP, Agile, Scrum, </a:t>
            </a:r>
          </a:p>
          <a:p>
            <a:pPr algn="ctr">
              <a:buNone/>
            </a:pPr>
            <a:r>
              <a:rPr lang="ko-KR" altLang="en-US" sz="6000" dirty="0" smtClean="0"/>
              <a:t>테스트 케이스</a:t>
            </a:r>
            <a:r>
              <a:rPr lang="en-US" altLang="ko-KR" sz="6000" dirty="0" smtClean="0"/>
              <a:t>,</a:t>
            </a:r>
          </a:p>
          <a:p>
            <a:pPr algn="ctr">
              <a:buNone/>
            </a:pPr>
            <a:r>
              <a:rPr lang="ko-KR" altLang="en-US" sz="6000" dirty="0" smtClean="0"/>
              <a:t>협업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프로세스</a:t>
            </a:r>
            <a:r>
              <a:rPr lang="en-US" altLang="ko-KR" sz="6000" dirty="0" smtClean="0"/>
              <a:t>,</a:t>
            </a:r>
          </a:p>
          <a:p>
            <a:pPr algn="ctr">
              <a:buNone/>
            </a:pPr>
            <a:r>
              <a:rPr lang="ko-KR" altLang="en-US" sz="6000" dirty="0" smtClean="0"/>
              <a:t>자동화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야근금지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50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일정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10202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일정 산정은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실무자에게서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 시작되어야 한다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7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개발자에 의한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err="1"/>
              <a:t>태</a:t>
            </a:r>
            <a:r>
              <a:rPr lang="ko-KR" altLang="en-US" sz="6000" smtClean="0"/>
              <a:t>스크 </a:t>
            </a:r>
            <a:r>
              <a:rPr lang="ko-KR" altLang="en-US" sz="6000" dirty="0" smtClean="0"/>
              <a:t>리스트 작성 후 에야 일정 산정 가능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411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점증적인 구현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배포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50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6000" dirty="0" smtClean="0"/>
              <a:t>for HW </a:t>
            </a:r>
            <a:r>
              <a:rPr lang="ko-KR" altLang="en-US" sz="6000" dirty="0" smtClean="0"/>
              <a:t>구동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en-US" altLang="ko-KR" sz="6000" dirty="0" smtClean="0"/>
              <a:t>for </a:t>
            </a:r>
            <a:r>
              <a:rPr lang="ko-KR" altLang="en-US" sz="6000" dirty="0" smtClean="0"/>
              <a:t>운영 지원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각 배포에 구현될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요구사항을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 결정권자가 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결정하게 하자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3625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모든 것이 고려된 일정이어야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4000" dirty="0" smtClean="0"/>
              <a:t>휴가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요구사항 변경</a:t>
            </a:r>
            <a:r>
              <a:rPr lang="en-US" altLang="ko-KR" sz="4000" dirty="0" smtClean="0"/>
              <a:t>, </a:t>
            </a:r>
            <a:r>
              <a:rPr lang="ko-KR" altLang="en-US" sz="4000" dirty="0"/>
              <a:t>퇴</a:t>
            </a:r>
            <a:r>
              <a:rPr lang="ko-KR" altLang="en-US" sz="4000" dirty="0" smtClean="0"/>
              <a:t>직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리스크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교육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시도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적응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저효율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3625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그러고도 버퍼 필요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3625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장기적인 생산성을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고려해야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6000" dirty="0" smtClean="0"/>
              <a:t>품질이 </a:t>
            </a:r>
            <a:r>
              <a:rPr lang="ko-KR" altLang="en-US" sz="6000" dirty="0" err="1" smtClean="0"/>
              <a:t>확보되야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292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비용의 </a:t>
            </a:r>
            <a:r>
              <a:rPr lang="en-US" altLang="ko-KR" sz="6000" dirty="0" smtClean="0"/>
              <a:t>3/4</a:t>
            </a:r>
            <a:r>
              <a:rPr lang="ko-KR" altLang="en-US" sz="6000" dirty="0" smtClean="0"/>
              <a:t>은 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유지보수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4000" dirty="0" smtClean="0"/>
              <a:t>치고 도망가기는 안 된다</a:t>
            </a:r>
            <a:r>
              <a:rPr lang="en-US" altLang="ko-KR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경영자의 관심은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생산성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예측 가능성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6000" dirty="0" smtClean="0"/>
              <a:t>소소함에 연연 말자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개발문</a:t>
            </a:r>
            <a:r>
              <a:rPr lang="ko-KR" altLang="en-US" sz="13800" dirty="0"/>
              <a:t>화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3483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ko-KR" sz="3200" dirty="0" smtClean="0"/>
          </a:p>
          <a:p>
            <a:pPr algn="ctr">
              <a:buNone/>
            </a:pPr>
            <a:r>
              <a:rPr lang="ko-KR" altLang="en-US" sz="3200" dirty="0" smtClean="0"/>
              <a:t>모든 것은 공유되어야 한다</a:t>
            </a:r>
            <a:r>
              <a:rPr lang="en-US" altLang="ko-KR" sz="3200" dirty="0" smtClean="0"/>
              <a:t>.</a:t>
            </a:r>
          </a:p>
          <a:p>
            <a:pPr algn="ctr">
              <a:buNone/>
            </a:pPr>
            <a:r>
              <a:rPr lang="ko-KR" altLang="en-US" sz="3200" dirty="0" smtClean="0"/>
              <a:t>결과물은 </a:t>
            </a:r>
            <a:r>
              <a:rPr lang="ko-KR" altLang="en-US" sz="3200" dirty="0" err="1" smtClean="0"/>
              <a:t>리뷰되어야</a:t>
            </a:r>
            <a:r>
              <a:rPr lang="ko-KR" altLang="en-US" sz="3200" dirty="0" smtClean="0"/>
              <a:t> 한다</a:t>
            </a:r>
            <a:r>
              <a:rPr lang="en-US" altLang="ko-KR" sz="3200" dirty="0" smtClean="0"/>
              <a:t>.</a:t>
            </a:r>
          </a:p>
          <a:p>
            <a:pPr algn="ctr">
              <a:buNone/>
            </a:pPr>
            <a:r>
              <a:rPr lang="ko-KR" altLang="en-US" sz="3200" dirty="0" smtClean="0"/>
              <a:t>최대한 자동화 하여야 한다</a:t>
            </a:r>
            <a:r>
              <a:rPr lang="en-US" altLang="ko-KR" sz="3200" dirty="0" smtClean="0"/>
              <a:t>.</a:t>
            </a:r>
          </a:p>
          <a:p>
            <a:pPr algn="ctr">
              <a:buNone/>
            </a:pPr>
            <a:r>
              <a:rPr lang="ko-KR" altLang="en-US" sz="3200" dirty="0" smtClean="0"/>
              <a:t>암묵적 지식을 제거해야 한다</a:t>
            </a:r>
            <a:r>
              <a:rPr lang="en-US" altLang="ko-KR" sz="3200" dirty="0" smtClean="0"/>
              <a:t>.</a:t>
            </a:r>
          </a:p>
          <a:p>
            <a:pPr algn="ctr">
              <a:buNone/>
            </a:pPr>
            <a:r>
              <a:rPr lang="ko-KR" altLang="en-US" sz="3200" dirty="0" smtClean="0"/>
              <a:t>테스트 커버리지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빌드</a:t>
            </a:r>
            <a:r>
              <a:rPr lang="ko-KR" altLang="en-US" sz="3200" dirty="0" smtClean="0"/>
              <a:t> 자동화</a:t>
            </a:r>
            <a:r>
              <a:rPr lang="en-US" altLang="ko-KR" sz="3200" dirty="0" smtClean="0"/>
              <a:t>, CI</a:t>
            </a:r>
            <a:r>
              <a:rPr lang="ko-KR" altLang="en-US" sz="3200" dirty="0" smtClean="0"/>
              <a:t>는 당연</a:t>
            </a:r>
            <a:r>
              <a:rPr lang="en-US" altLang="ko-K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4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공유되어야 한다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4000" dirty="0" smtClean="0"/>
              <a:t>일정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전략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현 상태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소스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문서</a:t>
            </a:r>
            <a:r>
              <a:rPr lang="en-US" altLang="ko-KR" sz="4000" dirty="0" smtClean="0"/>
              <a:t>, </a:t>
            </a:r>
          </a:p>
          <a:p>
            <a:pPr algn="ctr">
              <a:buNone/>
            </a:pPr>
            <a:r>
              <a:rPr lang="ko-KR" altLang="en-US" sz="4000" dirty="0" smtClean="0"/>
              <a:t>개발환경 구축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설치와 구동방법</a:t>
            </a:r>
            <a:r>
              <a:rPr lang="en-US" altLang="ko-KR" sz="4000" dirty="0" smtClean="0"/>
              <a:t>, </a:t>
            </a:r>
          </a:p>
          <a:p>
            <a:pPr algn="ctr">
              <a:buNone/>
            </a:pPr>
            <a:r>
              <a:rPr lang="ko-KR" altLang="en-US" sz="4000" dirty="0" smtClean="0"/>
              <a:t>테스트 방법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문제해결방법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234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err="1" smtClean="0"/>
              <a:t>리</a:t>
            </a:r>
            <a:r>
              <a:rPr lang="ko-KR" altLang="en-US" sz="6000" dirty="0" err="1"/>
              <a:t>뷰</a:t>
            </a:r>
            <a:r>
              <a:rPr lang="ko-KR" altLang="en-US" sz="6000" dirty="0" err="1" smtClean="0"/>
              <a:t>되어야</a:t>
            </a:r>
            <a:r>
              <a:rPr lang="ko-KR" altLang="en-US" sz="6000" dirty="0" smtClean="0"/>
              <a:t> 한다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4000" dirty="0" smtClean="0"/>
              <a:t>리뷰 만으로 품질이 좋아진다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r>
              <a:rPr lang="ko-KR" altLang="en-US" sz="4000" dirty="0" smtClean="0"/>
              <a:t>문서화가 그 우선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r>
              <a:rPr lang="ko-KR" altLang="en-US" sz="4000" dirty="0" smtClean="0"/>
              <a:t>공유와 개선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이해도가 높아진다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r>
              <a:rPr lang="ko-KR" altLang="en-US" sz="4000" dirty="0" smtClean="0"/>
              <a:t>실무자들의 리뷰가 우선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9949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6000" dirty="0" smtClean="0"/>
              <a:t>Not </a:t>
            </a:r>
            <a:r>
              <a:rPr lang="ko-KR" altLang="en-US" sz="6000" dirty="0" smtClean="0"/>
              <a:t>매출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비용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자동화 하여야 한다</a:t>
            </a:r>
            <a:r>
              <a:rPr lang="en-US" altLang="ko-KR" sz="6000" dirty="0" smtClean="0"/>
              <a:t>.</a:t>
            </a:r>
          </a:p>
          <a:p>
            <a:pPr algn="ctr">
              <a:buNone/>
            </a:pP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자동화는 생산성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창의성</a:t>
            </a:r>
            <a:r>
              <a:rPr lang="en-US" altLang="ko-KR" sz="4000" dirty="0" smtClean="0"/>
              <a:t>, </a:t>
            </a:r>
          </a:p>
          <a:p>
            <a:pPr algn="ctr">
              <a:buNone/>
            </a:pPr>
            <a:r>
              <a:rPr lang="ko-KR" altLang="en-US" sz="4000" dirty="0" smtClean="0"/>
              <a:t>동기유발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예측가능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품질의 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전제이다</a:t>
            </a:r>
            <a:r>
              <a:rPr lang="en-US" altLang="ko-KR" sz="4000" dirty="0" smtClean="0"/>
              <a:t>.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8444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암묵적 지식을 제거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smtClean="0"/>
              <a:t>휴가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퇴사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업무변경 관계없도록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r>
              <a:rPr lang="ko-KR" altLang="en-US" sz="4000" dirty="0" smtClean="0"/>
              <a:t>일이 사람을 쫓아 다니면 </a:t>
            </a:r>
            <a:r>
              <a:rPr lang="ko-KR" altLang="en-US" sz="4000" dirty="0" err="1" smtClean="0"/>
              <a:t>안된다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r>
              <a:rPr lang="ko-KR" altLang="en-US" sz="4000" dirty="0" smtClean="0"/>
              <a:t>문서 작성 대상의 기준</a:t>
            </a:r>
            <a:r>
              <a:rPr lang="en-US" altLang="ko-KR" sz="4000" dirty="0" smtClean="0"/>
              <a:t>.</a:t>
            </a:r>
          </a:p>
          <a:p>
            <a:pPr algn="ctr">
              <a:buNone/>
            </a:pPr>
            <a:endParaRPr lang="en-US" altLang="ko-KR" sz="4000" dirty="0"/>
          </a:p>
          <a:p>
            <a:pPr algn="ctr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857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테스트 커버리지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ko-KR" altLang="en-US" sz="4000" dirty="0" smtClean="0"/>
              <a:t>수정의 기본 전제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708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  <a:ln w="63500">
            <a:solidFill>
              <a:srgbClr val="FFFF00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13800" dirty="0" smtClean="0"/>
              <a:t>과연</a:t>
            </a:r>
            <a:endParaRPr lang="en-US" altLang="ko-KR" sz="13800" dirty="0" smtClean="0"/>
          </a:p>
        </p:txBody>
      </p:sp>
    </p:spTree>
    <p:extLst>
      <p:ext uri="{BB962C8B-B14F-4D97-AF65-F5344CB8AC3E}">
        <p14:creationId xmlns:p14="http://schemas.microsoft.com/office/powerpoint/2010/main" val="8855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할 수 있을까</a:t>
            </a:r>
            <a:r>
              <a:rPr lang="en-US" altLang="ko-KR" sz="6000" dirty="0" smtClean="0"/>
              <a:t>?</a:t>
            </a:r>
          </a:p>
          <a:p>
            <a:pPr algn="ctr">
              <a:buNone/>
            </a:pPr>
            <a:endParaRPr lang="en-US" altLang="ko-KR" sz="6000" dirty="0"/>
          </a:p>
          <a:p>
            <a:pPr algn="ctr">
              <a:buNone/>
            </a:pPr>
            <a:r>
              <a:rPr lang="en-US" altLang="ko-KR" sz="2800" dirty="0"/>
              <a:t>XP, Agile, Scrum, </a:t>
            </a:r>
            <a:r>
              <a:rPr lang="ko-KR" altLang="en-US" sz="2800" dirty="0"/>
              <a:t>테스트 케이스</a:t>
            </a:r>
            <a:r>
              <a:rPr lang="en-US" altLang="ko-KR" sz="2800" dirty="0"/>
              <a:t>,</a:t>
            </a:r>
          </a:p>
          <a:p>
            <a:pPr algn="ctr">
              <a:buNone/>
            </a:pPr>
            <a:r>
              <a:rPr lang="ko-KR" altLang="en-US" sz="2800" dirty="0"/>
              <a:t>협업</a:t>
            </a:r>
            <a:r>
              <a:rPr lang="en-US" altLang="ko-KR" sz="2800" dirty="0"/>
              <a:t>, </a:t>
            </a:r>
            <a:r>
              <a:rPr lang="ko-KR" altLang="en-US" sz="2800" dirty="0"/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자동화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야근금지</a:t>
            </a:r>
            <a:endParaRPr lang="en-US" altLang="ko-KR" sz="2800" dirty="0"/>
          </a:p>
          <a:p>
            <a:pPr algn="ctr">
              <a:buNone/>
            </a:pPr>
            <a:r>
              <a:rPr lang="ko-KR" altLang="en-US" sz="2800" dirty="0"/>
              <a:t>공유</a:t>
            </a:r>
            <a:r>
              <a:rPr lang="en-US" altLang="ko-KR" sz="2800" dirty="0"/>
              <a:t>, </a:t>
            </a:r>
            <a:r>
              <a:rPr lang="ko-KR" altLang="en-US" sz="2800" dirty="0"/>
              <a:t>리뷰</a:t>
            </a:r>
            <a:r>
              <a:rPr lang="en-US" altLang="ko-KR" sz="2800" dirty="0"/>
              <a:t>, </a:t>
            </a:r>
            <a:r>
              <a:rPr lang="ko-KR" altLang="en-US" sz="2800" dirty="0"/>
              <a:t>자동화</a:t>
            </a:r>
            <a:r>
              <a:rPr lang="en-US" altLang="ko-KR" sz="2800" dirty="0"/>
              <a:t>, </a:t>
            </a:r>
            <a:r>
              <a:rPr lang="ko-KR" altLang="en-US" sz="2800" dirty="0"/>
              <a:t>문서화</a:t>
            </a:r>
            <a:r>
              <a:rPr lang="en-US" altLang="ko-KR" sz="2800" dirty="0"/>
              <a:t>, </a:t>
            </a:r>
          </a:p>
          <a:p>
            <a:pPr algn="ctr">
              <a:buNone/>
            </a:pPr>
            <a:r>
              <a:rPr lang="ko-KR" altLang="en-US" sz="2800" dirty="0"/>
              <a:t>테스트 커버리지</a:t>
            </a:r>
            <a:r>
              <a:rPr lang="en-US" altLang="ko-KR" sz="2800" dirty="0"/>
              <a:t>, CI, </a:t>
            </a:r>
            <a:r>
              <a:rPr lang="ko-KR" altLang="en-US" sz="2800" dirty="0" err="1"/>
              <a:t>빌드</a:t>
            </a:r>
            <a:r>
              <a:rPr lang="ko-KR" altLang="en-US" sz="2800" dirty="0"/>
              <a:t> 자동화</a:t>
            </a:r>
            <a:endParaRPr lang="en-US" altLang="ko-KR" sz="2800" dirty="0"/>
          </a:p>
          <a:p>
            <a:pPr algn="ctr">
              <a:buNone/>
            </a:pP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39665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아주 강한 흐</a:t>
            </a:r>
            <a:r>
              <a:rPr lang="ko-KR" altLang="en-US" sz="6000" dirty="0"/>
              <a:t>름</a:t>
            </a:r>
            <a:r>
              <a:rPr lang="ko-KR" altLang="en-US" sz="6000" dirty="0" smtClean="0"/>
              <a:t>이다</a:t>
            </a:r>
            <a:r>
              <a:rPr lang="en-US" altLang="ko-KR" sz="6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0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설득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이해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신뢰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실천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7067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개발 습관</a:t>
            </a: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개발 문화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15180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ko-KR" sz="6000" dirty="0" smtClean="0"/>
              <a:t>Maven, </a:t>
            </a:r>
            <a:r>
              <a:rPr lang="en-US" altLang="ko-KR" sz="6000" dirty="0" err="1" smtClean="0"/>
              <a:t>Git</a:t>
            </a:r>
            <a:r>
              <a:rPr lang="en-US" altLang="ko-KR" sz="6000" dirty="0" smtClean="0"/>
              <a:t>, </a:t>
            </a:r>
            <a:r>
              <a:rPr lang="en-US" altLang="ko-KR" sz="6000" dirty="0" err="1" smtClean="0"/>
              <a:t>Junit</a:t>
            </a:r>
            <a:endParaRPr lang="en-US" altLang="ko-KR" sz="6000" dirty="0"/>
          </a:p>
          <a:p>
            <a:pPr algn="ctr">
              <a:buNone/>
            </a:pPr>
            <a:r>
              <a:rPr lang="en-US" altLang="ko-KR" sz="6000" dirty="0" smtClean="0"/>
              <a:t>+</a:t>
            </a:r>
          </a:p>
          <a:p>
            <a:pPr algn="ctr">
              <a:buNone/>
            </a:pPr>
            <a:r>
              <a:rPr lang="en-US" altLang="ko-KR" sz="6000" dirty="0" smtClean="0"/>
              <a:t>Task Log, Review</a:t>
            </a:r>
          </a:p>
        </p:txBody>
      </p:sp>
    </p:spTree>
    <p:extLst>
      <p:ext uri="{BB962C8B-B14F-4D97-AF65-F5344CB8AC3E}">
        <p14:creationId xmlns:p14="http://schemas.microsoft.com/office/powerpoint/2010/main" val="9376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빈약한 투자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시간</a:t>
            </a:r>
            <a:r>
              <a:rPr lang="en-US" altLang="ko-KR" sz="6000" dirty="0" smtClean="0"/>
              <a:t>, </a:t>
            </a:r>
            <a:r>
              <a:rPr lang="ko-KR" altLang="en-US" sz="6000" dirty="0" smtClean="0"/>
              <a:t>돈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그리고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낮은 품질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악순환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투자 </a:t>
            </a:r>
            <a:r>
              <a:rPr lang="en-US" altLang="ko-KR" sz="6000" dirty="0" smtClean="0"/>
              <a:t>&lt; -- &gt; </a:t>
            </a:r>
            <a:r>
              <a:rPr lang="ko-KR" altLang="en-US" sz="6000" dirty="0" smtClean="0"/>
              <a:t>품질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980728"/>
            <a:ext cx="7772400" cy="27146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ko-KR" altLang="en-US" sz="6000" dirty="0" smtClean="0"/>
              <a:t>현업에선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요구사항과 일정으로</a:t>
            </a: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태클</a:t>
            </a:r>
            <a:endParaRPr lang="en-US" altLang="ko-K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481</Words>
  <Application>Microsoft Office PowerPoint</Application>
  <PresentationFormat>화면 슬라이드 쇼(4:3)</PresentationFormat>
  <Paragraphs>174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메트로</vt:lpstr>
      <vt:lpstr>고품질 SW와 개발문화  임도형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Dohyung Rim</cp:lastModifiedBy>
  <cp:revision>117</cp:revision>
  <dcterms:created xsi:type="dcterms:W3CDTF">2006-10-05T04:04:58Z</dcterms:created>
  <dcterms:modified xsi:type="dcterms:W3CDTF">2013-11-11T00:45:13Z</dcterms:modified>
</cp:coreProperties>
</file>