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6"/>
    <p:restoredTop sz="78634"/>
  </p:normalViewPr>
  <p:slideViewPr>
    <p:cSldViewPr snapToGrid="0" snapToObjects="1">
      <p:cViewPr varScale="1">
        <p:scale>
          <a:sx n="124" d="100"/>
          <a:sy n="124" d="100"/>
        </p:scale>
        <p:origin x="10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A58D5-F531-AC4C-AD85-B8259E723B65}" type="datetimeFigureOut">
              <a:rPr lang="en-US" smtClean="0"/>
              <a:t>12/4/16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CF5E1-5093-CE49-8373-A00981B87A4B}" type="slidenum">
              <a:rPr lang="en-US" smtClean="0"/>
              <a:t>‹#›</a:t>
            </a:fld>
            <a:endParaRPr lang="en-US"/>
          </a:p>
        </p:txBody>
      </p:sp>
    </p:spTree>
    <p:extLst>
      <p:ext uri="{BB962C8B-B14F-4D97-AF65-F5344CB8AC3E}">
        <p14:creationId xmlns:p14="http://schemas.microsoft.com/office/powerpoint/2010/main" val="150458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5CF5E1-5093-CE49-8373-A00981B87A4B}" type="slidenum">
              <a:rPr lang="en-US" smtClean="0"/>
              <a:t>1</a:t>
            </a:fld>
            <a:endParaRPr lang="en-US"/>
          </a:p>
        </p:txBody>
      </p:sp>
    </p:spTree>
    <p:extLst>
      <p:ext uri="{BB962C8B-B14F-4D97-AF65-F5344CB8AC3E}">
        <p14:creationId xmlns:p14="http://schemas.microsoft.com/office/powerpoint/2010/main" val="90638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203F59-7138-324C-81DB-2119B2C7462D}"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D1CF-D906-6144-B85F-A7B1773F1188}" type="slidenum">
              <a:rPr lang="en-US" smtClean="0"/>
              <a:t>‹#›</a:t>
            </a:fld>
            <a:endParaRPr lang="en-US"/>
          </a:p>
        </p:txBody>
      </p:sp>
    </p:spTree>
    <p:extLst>
      <p:ext uri="{BB962C8B-B14F-4D97-AF65-F5344CB8AC3E}">
        <p14:creationId xmlns:p14="http://schemas.microsoft.com/office/powerpoint/2010/main" val="197195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203F59-7138-324C-81DB-2119B2C7462D}"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D1CF-D906-6144-B85F-A7B1773F1188}" type="slidenum">
              <a:rPr lang="en-US" smtClean="0"/>
              <a:t>‹#›</a:t>
            </a:fld>
            <a:endParaRPr lang="en-US"/>
          </a:p>
        </p:txBody>
      </p:sp>
    </p:spTree>
    <p:extLst>
      <p:ext uri="{BB962C8B-B14F-4D97-AF65-F5344CB8AC3E}">
        <p14:creationId xmlns:p14="http://schemas.microsoft.com/office/powerpoint/2010/main" val="144955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203F59-7138-324C-81DB-2119B2C7462D}"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D1CF-D906-6144-B85F-A7B1773F1188}" type="slidenum">
              <a:rPr lang="en-US" smtClean="0"/>
              <a:t>‹#›</a:t>
            </a:fld>
            <a:endParaRPr lang="en-US"/>
          </a:p>
        </p:txBody>
      </p:sp>
    </p:spTree>
    <p:extLst>
      <p:ext uri="{BB962C8B-B14F-4D97-AF65-F5344CB8AC3E}">
        <p14:creationId xmlns:p14="http://schemas.microsoft.com/office/powerpoint/2010/main" val="15478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203F59-7138-324C-81DB-2119B2C7462D}"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D1CF-D906-6144-B85F-A7B1773F1188}" type="slidenum">
              <a:rPr lang="en-US" smtClean="0"/>
              <a:t>‹#›</a:t>
            </a:fld>
            <a:endParaRPr lang="en-US"/>
          </a:p>
        </p:txBody>
      </p:sp>
    </p:spTree>
    <p:extLst>
      <p:ext uri="{BB962C8B-B14F-4D97-AF65-F5344CB8AC3E}">
        <p14:creationId xmlns:p14="http://schemas.microsoft.com/office/powerpoint/2010/main" val="61891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03F59-7138-324C-81DB-2119B2C7462D}"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D1CF-D906-6144-B85F-A7B1773F1188}" type="slidenum">
              <a:rPr lang="en-US" smtClean="0"/>
              <a:t>‹#›</a:t>
            </a:fld>
            <a:endParaRPr lang="en-US"/>
          </a:p>
        </p:txBody>
      </p:sp>
    </p:spTree>
    <p:extLst>
      <p:ext uri="{BB962C8B-B14F-4D97-AF65-F5344CB8AC3E}">
        <p14:creationId xmlns:p14="http://schemas.microsoft.com/office/powerpoint/2010/main" val="83890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203F59-7138-324C-81DB-2119B2C7462D}"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6D1CF-D906-6144-B85F-A7B1773F1188}" type="slidenum">
              <a:rPr lang="en-US" smtClean="0"/>
              <a:t>‹#›</a:t>
            </a:fld>
            <a:endParaRPr lang="en-US"/>
          </a:p>
        </p:txBody>
      </p:sp>
    </p:spTree>
    <p:extLst>
      <p:ext uri="{BB962C8B-B14F-4D97-AF65-F5344CB8AC3E}">
        <p14:creationId xmlns:p14="http://schemas.microsoft.com/office/powerpoint/2010/main" val="118614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203F59-7138-324C-81DB-2119B2C7462D}" type="datetimeFigureOut">
              <a:rPr lang="en-US" smtClean="0"/>
              <a:t>12/4/16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6D1CF-D906-6144-B85F-A7B1773F1188}" type="slidenum">
              <a:rPr lang="en-US" smtClean="0"/>
              <a:t>‹#›</a:t>
            </a:fld>
            <a:endParaRPr lang="en-US"/>
          </a:p>
        </p:txBody>
      </p:sp>
    </p:spTree>
    <p:extLst>
      <p:ext uri="{BB962C8B-B14F-4D97-AF65-F5344CB8AC3E}">
        <p14:creationId xmlns:p14="http://schemas.microsoft.com/office/powerpoint/2010/main" val="381663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203F59-7138-324C-81DB-2119B2C7462D}" type="datetimeFigureOut">
              <a:rPr lang="en-US" smtClean="0"/>
              <a:t>12/4/16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6D1CF-D906-6144-B85F-A7B1773F1188}" type="slidenum">
              <a:rPr lang="en-US" smtClean="0"/>
              <a:t>‹#›</a:t>
            </a:fld>
            <a:endParaRPr lang="en-US"/>
          </a:p>
        </p:txBody>
      </p:sp>
    </p:spTree>
    <p:extLst>
      <p:ext uri="{BB962C8B-B14F-4D97-AF65-F5344CB8AC3E}">
        <p14:creationId xmlns:p14="http://schemas.microsoft.com/office/powerpoint/2010/main" val="820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03F59-7138-324C-81DB-2119B2C7462D}" type="datetimeFigureOut">
              <a:rPr lang="en-US" smtClean="0"/>
              <a:t>12/4/16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6D1CF-D906-6144-B85F-A7B1773F1188}" type="slidenum">
              <a:rPr lang="en-US" smtClean="0"/>
              <a:t>‹#›</a:t>
            </a:fld>
            <a:endParaRPr lang="en-US"/>
          </a:p>
        </p:txBody>
      </p:sp>
    </p:spTree>
    <p:extLst>
      <p:ext uri="{BB962C8B-B14F-4D97-AF65-F5344CB8AC3E}">
        <p14:creationId xmlns:p14="http://schemas.microsoft.com/office/powerpoint/2010/main" val="352874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03F59-7138-324C-81DB-2119B2C7462D}"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6D1CF-D906-6144-B85F-A7B1773F1188}" type="slidenum">
              <a:rPr lang="en-US" smtClean="0"/>
              <a:t>‹#›</a:t>
            </a:fld>
            <a:endParaRPr lang="en-US"/>
          </a:p>
        </p:txBody>
      </p:sp>
    </p:spTree>
    <p:extLst>
      <p:ext uri="{BB962C8B-B14F-4D97-AF65-F5344CB8AC3E}">
        <p14:creationId xmlns:p14="http://schemas.microsoft.com/office/powerpoint/2010/main" val="1554598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03F59-7138-324C-81DB-2119B2C7462D}"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6D1CF-D906-6144-B85F-A7B1773F1188}" type="slidenum">
              <a:rPr lang="en-US" smtClean="0"/>
              <a:t>‹#›</a:t>
            </a:fld>
            <a:endParaRPr lang="en-US"/>
          </a:p>
        </p:txBody>
      </p:sp>
    </p:spTree>
    <p:extLst>
      <p:ext uri="{BB962C8B-B14F-4D97-AF65-F5344CB8AC3E}">
        <p14:creationId xmlns:p14="http://schemas.microsoft.com/office/powerpoint/2010/main" val="18584192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03F59-7138-324C-81DB-2119B2C7462D}" type="datetimeFigureOut">
              <a:rPr lang="en-US" smtClean="0"/>
              <a:t>12/4/16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6D1CF-D906-6144-B85F-A7B1773F1188}" type="slidenum">
              <a:rPr lang="en-US" smtClean="0"/>
              <a:t>‹#›</a:t>
            </a:fld>
            <a:endParaRPr lang="en-US"/>
          </a:p>
        </p:txBody>
      </p:sp>
    </p:spTree>
    <p:extLst>
      <p:ext uri="{BB962C8B-B14F-4D97-AF65-F5344CB8AC3E}">
        <p14:creationId xmlns:p14="http://schemas.microsoft.com/office/powerpoint/2010/main" val="140051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Introduce Spark</a:t>
            </a:r>
            <a:endParaRPr lang="en-US" dirty="0"/>
          </a:p>
        </p:txBody>
      </p:sp>
      <p:sp>
        <p:nvSpPr>
          <p:cNvPr id="3" name="Subtitle 2"/>
          <p:cNvSpPr>
            <a:spLocks noGrp="1"/>
          </p:cNvSpPr>
          <p:nvPr>
            <p:ph type="subTitle" idx="1"/>
          </p:nvPr>
        </p:nvSpPr>
        <p:spPr>
          <a:xfrm>
            <a:off x="1524000" y="4331503"/>
            <a:ext cx="9144000" cy="1655762"/>
          </a:xfrm>
        </p:spPr>
        <p:txBody>
          <a:bodyPr/>
          <a:lstStyle/>
          <a:p>
            <a:pPr algn="r"/>
            <a:r>
              <a:rPr lang="en-US" dirty="0" smtClean="0"/>
              <a:t>2016 / 12 / 05 </a:t>
            </a:r>
          </a:p>
          <a:p>
            <a:pPr algn="r"/>
            <a:r>
              <a:rPr lang="en-US" dirty="0" err="1" smtClean="0"/>
              <a:t>laesunk</a:t>
            </a:r>
            <a:endParaRPr lang="en-US" dirty="0"/>
          </a:p>
        </p:txBody>
      </p:sp>
    </p:spTree>
    <p:extLst>
      <p:ext uri="{BB962C8B-B14F-4D97-AF65-F5344CB8AC3E}">
        <p14:creationId xmlns:p14="http://schemas.microsoft.com/office/powerpoint/2010/main" val="59799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vs Hadoop</a:t>
            </a:r>
            <a:endParaRPr lang="en-US" dirty="0"/>
          </a:p>
        </p:txBody>
      </p:sp>
      <p:sp>
        <p:nvSpPr>
          <p:cNvPr id="3" name="Content Placeholder 2"/>
          <p:cNvSpPr>
            <a:spLocks noGrp="1"/>
          </p:cNvSpPr>
          <p:nvPr>
            <p:ph idx="1"/>
          </p:nvPr>
        </p:nvSpPr>
        <p:spPr/>
        <p:txBody>
          <a:bodyPr>
            <a:normAutofit/>
          </a:bodyPr>
          <a:lstStyle/>
          <a:p>
            <a:r>
              <a:rPr lang="en-US" sz="2000" b="1" dirty="0" smtClean="0"/>
              <a:t>in-memory cluster computing</a:t>
            </a:r>
            <a:r>
              <a:rPr lang="en-US" sz="2000" dirty="0" smtClean="0"/>
              <a:t> that increases the processing speed of an application.</a:t>
            </a:r>
            <a:endParaRPr lang="en-US" sz="2000" b="1" dirty="0" smtClean="0"/>
          </a:p>
          <a:p>
            <a:r>
              <a:rPr lang="en-US" sz="2000" b="1" dirty="0" smtClean="0"/>
              <a:t>Speed</a:t>
            </a:r>
            <a:r>
              <a:rPr lang="en-US" sz="2000" dirty="0" smtClean="0"/>
              <a:t> </a:t>
            </a:r>
            <a:r>
              <a:rPr lang="en-US" sz="2000" dirty="0"/>
              <a:t>− Spark helps to run an application in Hadoop cluster, up to 100 times faster in memory, and 10 times faster when running on disk. This is possible by reducing number of read/write operations to disk. It stores the intermediate processing data in memory.</a:t>
            </a:r>
          </a:p>
          <a:p>
            <a:r>
              <a:rPr lang="en-US" sz="2000" b="1" dirty="0" smtClean="0"/>
              <a:t>Supports multiple languages</a:t>
            </a:r>
            <a:r>
              <a:rPr lang="en-US" sz="2000" dirty="0" smtClean="0"/>
              <a:t> − Spark provides built-in APIs in Java, Scala, or Python. Therefore, you can write applications in different languages. Spark comes up with 80 high-level operators for interactive querying.</a:t>
            </a:r>
          </a:p>
          <a:p>
            <a:endParaRPr lang="en-US" sz="2000" dirty="0" smtClean="0"/>
          </a:p>
        </p:txBody>
      </p:sp>
    </p:spTree>
    <p:extLst>
      <p:ext uri="{BB962C8B-B14F-4D97-AF65-F5344CB8AC3E}">
        <p14:creationId xmlns:p14="http://schemas.microsoft.com/office/powerpoint/2010/main" val="185807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 with MR</a:t>
            </a:r>
            <a:endParaRPr lang="en-US" dirty="0"/>
          </a:p>
        </p:txBody>
      </p:sp>
      <p:pic>
        <p:nvPicPr>
          <p:cNvPr id="4" name="Content Placeholder 3"/>
          <p:cNvPicPr>
            <a:picLocks noGrp="1" noChangeAspect="1"/>
          </p:cNvPicPr>
          <p:nvPr>
            <p:ph idx="1"/>
          </p:nvPr>
        </p:nvPicPr>
        <p:blipFill>
          <a:blip r:embed="rId2"/>
          <a:stretch>
            <a:fillRect/>
          </a:stretch>
        </p:blipFill>
        <p:spPr>
          <a:xfrm>
            <a:off x="2286000" y="2860598"/>
            <a:ext cx="7620000" cy="3136900"/>
          </a:xfrm>
          <a:prstGeom prst="rect">
            <a:avLst/>
          </a:prstGeom>
        </p:spPr>
      </p:pic>
      <p:sp>
        <p:nvSpPr>
          <p:cNvPr id="5" name="Rectangle 4"/>
          <p:cNvSpPr/>
          <p:nvPr/>
        </p:nvSpPr>
        <p:spPr>
          <a:xfrm>
            <a:off x="838200" y="1690688"/>
            <a:ext cx="10515600" cy="923330"/>
          </a:xfrm>
          <a:prstGeom prst="rect">
            <a:avLst/>
          </a:prstGeom>
        </p:spPr>
        <p:txBody>
          <a:bodyPr wrap="square">
            <a:spAutoFit/>
          </a:bodyPr>
          <a:lstStyle/>
          <a:p>
            <a:r>
              <a:rPr lang="en-US" dirty="0" smtClean="0">
                <a:solidFill>
                  <a:srgbClr val="252525"/>
                </a:solidFill>
                <a:latin typeface="Verdana" charset="0"/>
              </a:rPr>
              <a:t>Data sharing is slow in </a:t>
            </a:r>
            <a:r>
              <a:rPr lang="en-US" dirty="0" err="1" smtClean="0">
                <a:solidFill>
                  <a:srgbClr val="252525"/>
                </a:solidFill>
                <a:latin typeface="Verdana" charset="0"/>
              </a:rPr>
              <a:t>MapReduce</a:t>
            </a:r>
            <a:r>
              <a:rPr lang="en-US" dirty="0" smtClean="0">
                <a:solidFill>
                  <a:srgbClr val="252525"/>
                </a:solidFill>
                <a:latin typeface="Verdana" charset="0"/>
              </a:rPr>
              <a:t> due to </a:t>
            </a:r>
            <a:r>
              <a:rPr lang="en-US" b="1" dirty="0" smtClean="0">
                <a:solidFill>
                  <a:srgbClr val="252525"/>
                </a:solidFill>
                <a:latin typeface="Verdana" charset="0"/>
              </a:rPr>
              <a:t>replication, serialization</a:t>
            </a:r>
            <a:r>
              <a:rPr lang="en-US" b="0" dirty="0" smtClean="0">
                <a:solidFill>
                  <a:srgbClr val="252525"/>
                </a:solidFill>
                <a:latin typeface="Verdana" charset="0"/>
              </a:rPr>
              <a:t>, and </a:t>
            </a:r>
            <a:r>
              <a:rPr lang="en-US" b="1" dirty="0" smtClean="0">
                <a:solidFill>
                  <a:srgbClr val="252525"/>
                </a:solidFill>
                <a:latin typeface="Verdana" charset="0"/>
              </a:rPr>
              <a:t>disk IO</a:t>
            </a:r>
            <a:r>
              <a:rPr lang="en-US" b="0" dirty="0" smtClean="0">
                <a:solidFill>
                  <a:srgbClr val="252525"/>
                </a:solidFill>
                <a:latin typeface="Verdana" charset="0"/>
              </a:rPr>
              <a:t>. Regarding storage system, most of the Hadoop applications, they spend more than 90% of the time doing HDFS read-write operations.</a:t>
            </a:r>
            <a:endParaRPr lang="en-US" dirty="0"/>
          </a:p>
        </p:txBody>
      </p:sp>
    </p:spTree>
    <p:extLst>
      <p:ext uri="{BB962C8B-B14F-4D97-AF65-F5344CB8AC3E}">
        <p14:creationId xmlns:p14="http://schemas.microsoft.com/office/powerpoint/2010/main" val="155197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 on spark</a:t>
            </a:r>
            <a:endParaRPr lang="en-US" dirty="0"/>
          </a:p>
        </p:txBody>
      </p:sp>
      <p:sp>
        <p:nvSpPr>
          <p:cNvPr id="3" name="Content Placeholder 2"/>
          <p:cNvSpPr>
            <a:spLocks noGrp="1"/>
          </p:cNvSpPr>
          <p:nvPr>
            <p:ph idx="1"/>
          </p:nvPr>
        </p:nvSpPr>
        <p:spPr/>
        <p:txBody>
          <a:bodyPr/>
          <a:lstStyle/>
          <a:p>
            <a:r>
              <a:rPr lang="en-US" sz="2000" dirty="0"/>
              <a:t>store intermediate results in a distributed memory instead of Stable storage (Disk) and make the system faster.</a:t>
            </a:r>
          </a:p>
          <a:p>
            <a:r>
              <a:rPr lang="en-US" sz="2000" dirty="0" smtClean="0"/>
              <a:t>If </a:t>
            </a:r>
            <a:r>
              <a:rPr lang="en-US" sz="2000" dirty="0"/>
              <a:t>the Distributed memory (RAM) is not sufficient to store intermediate results (State of the JOB), then it will store those results on the disk.</a:t>
            </a:r>
            <a:endParaRPr lang="en-US" dirty="0"/>
          </a:p>
        </p:txBody>
      </p:sp>
      <p:pic>
        <p:nvPicPr>
          <p:cNvPr id="4" name="Picture 3"/>
          <p:cNvPicPr>
            <a:picLocks noChangeAspect="1"/>
          </p:cNvPicPr>
          <p:nvPr/>
        </p:nvPicPr>
        <p:blipFill>
          <a:blip r:embed="rId2"/>
          <a:stretch>
            <a:fillRect/>
          </a:stretch>
        </p:blipFill>
        <p:spPr>
          <a:xfrm>
            <a:off x="2286000" y="3551219"/>
            <a:ext cx="7620000" cy="2324100"/>
          </a:xfrm>
          <a:prstGeom prst="rect">
            <a:avLst/>
          </a:prstGeom>
        </p:spPr>
      </p:pic>
    </p:spTree>
    <p:extLst>
      <p:ext uri="{BB962C8B-B14F-4D97-AF65-F5344CB8AC3E}">
        <p14:creationId xmlns:p14="http://schemas.microsoft.com/office/powerpoint/2010/main" val="90970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(RDD)</a:t>
            </a:r>
            <a:endParaRPr lang="en-US" dirty="0"/>
          </a:p>
        </p:txBody>
      </p:sp>
      <p:sp>
        <p:nvSpPr>
          <p:cNvPr id="3" name="Content Placeholder 2"/>
          <p:cNvSpPr>
            <a:spLocks noGrp="1"/>
          </p:cNvSpPr>
          <p:nvPr>
            <p:ph idx="1"/>
          </p:nvPr>
        </p:nvSpPr>
        <p:spPr/>
        <p:txBody>
          <a:bodyPr>
            <a:normAutofit/>
          </a:bodyPr>
          <a:lstStyle/>
          <a:p>
            <a:r>
              <a:rPr lang="en-US" sz="2000" dirty="0" smtClean="0"/>
              <a:t>Resilient Distributed Datasets (RDD) is a fundamental data structure of Spark </a:t>
            </a:r>
          </a:p>
          <a:p>
            <a:r>
              <a:rPr lang="en-US" sz="2000" dirty="0"/>
              <a:t>It is an immutable distributed collection of objects. Each dataset in RDD is divided into logical partitions, which may be computed on different nodes of the </a:t>
            </a:r>
            <a:r>
              <a:rPr lang="en-US" sz="2000" dirty="0" smtClean="0"/>
              <a:t>cluster</a:t>
            </a:r>
          </a:p>
          <a:p>
            <a:r>
              <a:rPr lang="en-US" sz="2000" dirty="0" smtClean="0"/>
              <a:t>Read only</a:t>
            </a:r>
          </a:p>
          <a:p>
            <a:r>
              <a:rPr lang="en-US" sz="2000" dirty="0" smtClean="0"/>
              <a:t>fault-tolerant </a:t>
            </a:r>
            <a:r>
              <a:rPr lang="en-US" sz="2000" dirty="0"/>
              <a:t>collection of elements that can be operated on in parallel</a:t>
            </a:r>
            <a:r>
              <a:rPr lang="en-US" sz="2000" dirty="0" smtClean="0"/>
              <a:t>.</a:t>
            </a:r>
          </a:p>
          <a:p>
            <a:r>
              <a:rPr lang="en-US" sz="2000" b="1" dirty="0"/>
              <a:t>parallelizing</a:t>
            </a:r>
            <a:r>
              <a:rPr lang="en-US" sz="2000" dirty="0"/>
              <a:t> an existing collection in your driver program, or </a:t>
            </a:r>
            <a:r>
              <a:rPr lang="en-US" sz="2000" b="1" dirty="0"/>
              <a:t>referencing a dataset</a:t>
            </a:r>
            <a:r>
              <a:rPr lang="en-US" sz="2000" dirty="0"/>
              <a:t> in an external storage system</a:t>
            </a:r>
          </a:p>
        </p:txBody>
      </p:sp>
    </p:spTree>
    <p:extLst>
      <p:ext uri="{BB962C8B-B14F-4D97-AF65-F5344CB8AC3E}">
        <p14:creationId xmlns:p14="http://schemas.microsoft.com/office/powerpoint/2010/main" val="13681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Spark Core is the base of the whole project. It provides distributed task dispatching, scheduling, and basic I/O functionalities</a:t>
            </a:r>
            <a:r>
              <a:rPr lang="en-US" sz="2000" dirty="0" smtClean="0"/>
              <a:t>.</a:t>
            </a:r>
          </a:p>
          <a:p>
            <a:r>
              <a:rPr lang="en-US" sz="2000" dirty="0"/>
              <a:t>RDD transformations </a:t>
            </a:r>
            <a:r>
              <a:rPr lang="en-US" sz="2000" dirty="0" smtClean="0"/>
              <a:t>returns </a:t>
            </a:r>
            <a:r>
              <a:rPr lang="en-US" sz="2000" dirty="0"/>
              <a:t>pointer to new </a:t>
            </a:r>
            <a:r>
              <a:rPr lang="en-US" sz="2000" dirty="0" smtClean="0"/>
              <a:t>RDD( map, filter </a:t>
            </a:r>
            <a:r>
              <a:rPr lang="is-IS" sz="2000" dirty="0" smtClean="0"/>
              <a:t>…)</a:t>
            </a:r>
          </a:p>
          <a:p>
            <a:r>
              <a:rPr lang="en-US" sz="2000" dirty="0" smtClean="0"/>
              <a:t>Action returns value (reduce, take, first </a:t>
            </a:r>
            <a:r>
              <a:rPr lang="is-IS" sz="2000" dirty="0" smtClean="0"/>
              <a:t>…)</a:t>
            </a:r>
          </a:p>
          <a:p>
            <a:pPr marL="0" indent="0">
              <a:buNone/>
            </a:pPr>
            <a:endParaRPr lang="en-US" sz="2000" dirty="0" smtClean="0"/>
          </a:p>
          <a:p>
            <a:endParaRPr lang="en-US" sz="2000" dirty="0"/>
          </a:p>
        </p:txBody>
      </p:sp>
      <p:sp>
        <p:nvSpPr>
          <p:cNvPr id="4" name="Title 1"/>
          <p:cNvSpPr>
            <a:spLocks noGrp="1"/>
          </p:cNvSpPr>
          <p:nvPr>
            <p:ph type="title"/>
          </p:nvPr>
        </p:nvSpPr>
        <p:spPr/>
        <p:txBody>
          <a:bodyPr/>
          <a:lstStyle/>
          <a:p>
            <a:r>
              <a:rPr lang="en-US" dirty="0" smtClean="0"/>
              <a:t>RDD processing</a:t>
            </a:r>
            <a:endParaRPr lang="en-US" dirty="0"/>
          </a:p>
        </p:txBody>
      </p:sp>
    </p:spTree>
    <p:extLst>
      <p:ext uri="{BB962C8B-B14F-4D97-AF65-F5344CB8AC3E}">
        <p14:creationId xmlns:p14="http://schemas.microsoft.com/office/powerpoint/2010/main" val="13769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a:t>
            </a:r>
            <a:endParaRPr lang="en-US" dirty="0"/>
          </a:p>
        </p:txBody>
      </p:sp>
      <p:pic>
        <p:nvPicPr>
          <p:cNvPr id="4" name="Content Placeholder 3"/>
          <p:cNvPicPr>
            <a:picLocks noGrp="1" noChangeAspect="1"/>
          </p:cNvPicPr>
          <p:nvPr>
            <p:ph idx="1"/>
          </p:nvPr>
        </p:nvPicPr>
        <p:blipFill>
          <a:blip r:embed="rId2"/>
          <a:stretch>
            <a:fillRect/>
          </a:stretch>
        </p:blipFill>
        <p:spPr>
          <a:xfrm>
            <a:off x="2286000" y="2280444"/>
            <a:ext cx="7620000" cy="3441700"/>
          </a:xfrm>
          <a:prstGeom prst="rect">
            <a:avLst/>
          </a:prstGeom>
        </p:spPr>
      </p:pic>
    </p:spTree>
    <p:extLst>
      <p:ext uri="{BB962C8B-B14F-4D97-AF65-F5344CB8AC3E}">
        <p14:creationId xmlns:p14="http://schemas.microsoft.com/office/powerpoint/2010/main" val="1744238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336</Words>
  <Application>Microsoft Macintosh PowerPoint</Application>
  <PresentationFormat>Widescreen</PresentationFormat>
  <Paragraphs>24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Verdana</vt:lpstr>
      <vt:lpstr>Arial</vt:lpstr>
      <vt:lpstr>Office Theme</vt:lpstr>
      <vt:lpstr>Introduce Spark</vt:lpstr>
      <vt:lpstr>Spark vs Hadoop</vt:lpstr>
      <vt:lpstr>Data processing with MR</vt:lpstr>
      <vt:lpstr>Data processing on spark</vt:lpstr>
      <vt:lpstr>Data Structure (RDD)</vt:lpstr>
      <vt:lpstr>RDD processing</vt:lpstr>
      <vt:lpstr>Component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Spark</dc:title>
  <dc:creator>Microsoft Office User</dc:creator>
  <cp:lastModifiedBy>Microsoft Office User</cp:lastModifiedBy>
  <cp:revision>4</cp:revision>
  <dcterms:created xsi:type="dcterms:W3CDTF">2016-12-04T06:57:04Z</dcterms:created>
  <dcterms:modified xsi:type="dcterms:W3CDTF">2016-12-04T07:34:26Z</dcterms:modified>
</cp:coreProperties>
</file>