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10287000" cx="18288000"/>
  <p:notesSz cx="6858000" cy="9144000"/>
  <p:embeddedFontLst>
    <p:embeddedFont>
      <p:font typeface="Poppins"/>
      <p:regular r:id="rId26"/>
      <p:bold r:id="rId27"/>
      <p:italic r:id="rId28"/>
      <p:boldItalic r:id="rId29"/>
    </p:embeddedFont>
    <p:embeddedFont>
      <p:font typeface="Poppins Medium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4" roundtripDataSignature="AMtx7mgEGUlZ/BbUy5K9pLJh4BWUnGt7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DE091E8-0A4F-4E33-8671-049645D32943}">
  <a:tblStyle styleId="{BDE091E8-0A4F-4E33-8671-049645D3294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Poppins-regular.fntdata"/><Relationship Id="rId25" Type="http://schemas.openxmlformats.org/officeDocument/2006/relationships/slide" Target="slides/slide19.xml"/><Relationship Id="rId28" Type="http://schemas.openxmlformats.org/officeDocument/2006/relationships/font" Target="fonts/Poppins-italic.fntdata"/><Relationship Id="rId27" Type="http://schemas.openxmlformats.org/officeDocument/2006/relationships/font" Target="fonts/Poppins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Poppins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oppinsMedium-bold.fntdata"/><Relationship Id="rId30" Type="http://schemas.openxmlformats.org/officeDocument/2006/relationships/font" Target="fonts/PoppinsMedium-regular.fntdata"/><Relationship Id="rId11" Type="http://schemas.openxmlformats.org/officeDocument/2006/relationships/slide" Target="slides/slide5.xml"/><Relationship Id="rId33" Type="http://schemas.openxmlformats.org/officeDocument/2006/relationships/font" Target="fonts/PoppinsMedium-boldItalic.fntdata"/><Relationship Id="rId10" Type="http://schemas.openxmlformats.org/officeDocument/2006/relationships/slide" Target="slides/slide4.xml"/><Relationship Id="rId32" Type="http://schemas.openxmlformats.org/officeDocument/2006/relationships/font" Target="fonts/PoppinsMedium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customschemas.google.com/relationships/presentationmetadata" Target="meta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2956b96621_1_2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22956b96621_1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75c7638844_0_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275c7638844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75c7638844_0_1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275c7638844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75c7638844_0_1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275c7638844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75c7638844_0_1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275c7638844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75c7638844_0_1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g275c7638844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75c7638844_0_1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g275c7638844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75c7638844_0_1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g275c7638844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75c7638844_0_1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g275c7638844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75c7638844_0_1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g275c7638844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528208abc3_0_1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g2528208abc3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7472a3c301_1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27472a3c301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75c7638844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275c763884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75c7638844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275c763884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75c7638844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275c763884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75c7638844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275c763884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75c7638844_0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275c763884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75c7638844_0_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275c763884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75c7638844_0_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275c763884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g133f4df7847_0_1346"/>
          <p:cNvPicPr preferRelativeResize="0"/>
          <p:nvPr/>
        </p:nvPicPr>
        <p:blipFill rotWithShape="1">
          <a:blip r:embed="rId2">
            <a:alphaModFix amt="33000"/>
          </a:blip>
          <a:srcRect b="0" l="0" r="0" t="0"/>
          <a:stretch/>
        </p:blipFill>
        <p:spPr>
          <a:xfrm>
            <a:off x="0" y="0"/>
            <a:ext cx="18287981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133f4df7847_0_1339"/>
          <p:cNvSpPr txBox="1"/>
          <p:nvPr>
            <p:ph idx="1" type="body"/>
          </p:nvPr>
        </p:nvSpPr>
        <p:spPr>
          <a:xfrm>
            <a:off x="623400" y="8461150"/>
            <a:ext cx="11997600" cy="12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</a:lstStyle>
          <a:p/>
        </p:txBody>
      </p:sp>
      <p:sp>
        <p:nvSpPr>
          <p:cNvPr id="44" name="Google Shape;44;g133f4df7847_0_1339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33f4df7847_0_1342"/>
          <p:cNvSpPr txBox="1"/>
          <p:nvPr>
            <p:ph hasCustomPrompt="1" type="title"/>
          </p:nvPr>
        </p:nvSpPr>
        <p:spPr>
          <a:xfrm>
            <a:off x="623400" y="2212250"/>
            <a:ext cx="17041200" cy="39270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9pPr>
          </a:lstStyle>
          <a:p>
            <a:r>
              <a:t>xx%</a:t>
            </a:r>
          </a:p>
        </p:txBody>
      </p:sp>
      <p:sp>
        <p:nvSpPr>
          <p:cNvPr id="47" name="Google Shape;47;g133f4df7847_0_1342"/>
          <p:cNvSpPr txBox="1"/>
          <p:nvPr>
            <p:ph idx="1" type="body"/>
          </p:nvPr>
        </p:nvSpPr>
        <p:spPr>
          <a:xfrm>
            <a:off x="623400" y="6304450"/>
            <a:ext cx="17041200" cy="26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48" name="Google Shape;48;g133f4df7847_0_1342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g22956b96621_1_130"/>
          <p:cNvPicPr preferRelativeResize="0"/>
          <p:nvPr/>
        </p:nvPicPr>
        <p:blipFill rotWithShape="1">
          <a:blip r:embed="rId2">
            <a:alphaModFix amt="65000"/>
          </a:blip>
          <a:srcRect b="0" l="0" r="0" t="0"/>
          <a:stretch/>
        </p:blipFill>
        <p:spPr>
          <a:xfrm>
            <a:off x="0" y="0"/>
            <a:ext cx="18287981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g22956b96621_1_130"/>
          <p:cNvSpPr/>
          <p:nvPr/>
        </p:nvSpPr>
        <p:spPr>
          <a:xfrm>
            <a:off x="0" y="7754800"/>
            <a:ext cx="138600" cy="25332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g22956b96621_1_130"/>
          <p:cNvSpPr/>
          <p:nvPr/>
        </p:nvSpPr>
        <p:spPr>
          <a:xfrm>
            <a:off x="0" y="5148450"/>
            <a:ext cx="138600" cy="2606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g22956b96621_1_130"/>
          <p:cNvSpPr/>
          <p:nvPr/>
        </p:nvSpPr>
        <p:spPr>
          <a:xfrm>
            <a:off x="0" y="3862550"/>
            <a:ext cx="138600" cy="12858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g22956b96621_1_130"/>
          <p:cNvSpPr/>
          <p:nvPr/>
        </p:nvSpPr>
        <p:spPr>
          <a:xfrm>
            <a:off x="0" y="2975300"/>
            <a:ext cx="138600" cy="887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g22956b96621_1_130"/>
          <p:cNvSpPr/>
          <p:nvPr/>
        </p:nvSpPr>
        <p:spPr>
          <a:xfrm>
            <a:off x="0" y="2606350"/>
            <a:ext cx="138600" cy="389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22956b96621_1_130"/>
          <p:cNvSpPr/>
          <p:nvPr/>
        </p:nvSpPr>
        <p:spPr>
          <a:xfrm>
            <a:off x="0" y="1923868"/>
            <a:ext cx="138600" cy="682800"/>
          </a:xfrm>
          <a:prstGeom prst="rect">
            <a:avLst/>
          </a:prstGeom>
          <a:solidFill>
            <a:srgbClr val="8DC64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g22956b96621_1_130"/>
          <p:cNvSpPr/>
          <p:nvPr/>
        </p:nvSpPr>
        <p:spPr>
          <a:xfrm>
            <a:off x="0" y="-34"/>
            <a:ext cx="138600" cy="1923600"/>
          </a:xfrm>
          <a:prstGeom prst="rect">
            <a:avLst/>
          </a:prstGeom>
          <a:solidFill>
            <a:srgbClr val="8DC64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g22956b96621_1_130"/>
          <p:cNvSpPr/>
          <p:nvPr/>
        </p:nvSpPr>
        <p:spPr>
          <a:xfrm rot="5400000">
            <a:off x="77700" y="880500"/>
            <a:ext cx="887400" cy="10428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8DC64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Google Shape;62;g22956b96621_1_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82300" y="368400"/>
            <a:ext cx="2194903" cy="58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2956b96621_1_141"/>
          <p:cNvSpPr txBox="1"/>
          <p:nvPr>
            <p:ph type="ctrTitle"/>
          </p:nvPr>
        </p:nvSpPr>
        <p:spPr>
          <a:xfrm>
            <a:off x="623416" y="1489150"/>
            <a:ext cx="170412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/>
        </p:txBody>
      </p:sp>
      <p:sp>
        <p:nvSpPr>
          <p:cNvPr id="65" name="Google Shape;65;g22956b96621_1_141"/>
          <p:cNvSpPr txBox="1"/>
          <p:nvPr>
            <p:ph idx="1" type="subTitle"/>
          </p:nvPr>
        </p:nvSpPr>
        <p:spPr>
          <a:xfrm>
            <a:off x="623400" y="5668250"/>
            <a:ext cx="17041200" cy="15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66" name="Google Shape;66;g22956b96621_1_141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2956b96621_1_145"/>
          <p:cNvSpPr txBox="1"/>
          <p:nvPr>
            <p:ph type="title"/>
          </p:nvPr>
        </p:nvSpPr>
        <p:spPr>
          <a:xfrm>
            <a:off x="623400" y="4301700"/>
            <a:ext cx="17041200" cy="16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69" name="Google Shape;69;g22956b96621_1_145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2956b96621_1_148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72" name="Google Shape;72;g22956b96621_1_148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73" name="Google Shape;73;g22956b96621_1_148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2956b96621_1_152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76" name="Google Shape;76;g22956b96621_1_152"/>
          <p:cNvSpPr txBox="1"/>
          <p:nvPr>
            <p:ph idx="1" type="body"/>
          </p:nvPr>
        </p:nvSpPr>
        <p:spPr>
          <a:xfrm>
            <a:off x="623400" y="2304950"/>
            <a:ext cx="79998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06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77" name="Google Shape;77;g22956b96621_1_152"/>
          <p:cNvSpPr txBox="1"/>
          <p:nvPr>
            <p:ph idx="2" type="body"/>
          </p:nvPr>
        </p:nvSpPr>
        <p:spPr>
          <a:xfrm>
            <a:off x="9664800" y="2304950"/>
            <a:ext cx="79998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06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78" name="Google Shape;78;g22956b96621_1_152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2956b96621_1_157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81" name="Google Shape;81;g22956b96621_1_157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2956b96621_1_160"/>
          <p:cNvSpPr txBox="1"/>
          <p:nvPr>
            <p:ph type="title"/>
          </p:nvPr>
        </p:nvSpPr>
        <p:spPr>
          <a:xfrm>
            <a:off x="623400" y="1111200"/>
            <a:ext cx="5616000" cy="15114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4" name="Google Shape;84;g22956b96621_1_160"/>
          <p:cNvSpPr txBox="1"/>
          <p:nvPr>
            <p:ph idx="1" type="body"/>
          </p:nvPr>
        </p:nvSpPr>
        <p:spPr>
          <a:xfrm>
            <a:off x="623400" y="2779200"/>
            <a:ext cx="5616000" cy="6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85" name="Google Shape;85;g22956b96621_1_160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2956b96621_1_164"/>
          <p:cNvSpPr txBox="1"/>
          <p:nvPr>
            <p:ph type="title"/>
          </p:nvPr>
        </p:nvSpPr>
        <p:spPr>
          <a:xfrm>
            <a:off x="980500" y="900300"/>
            <a:ext cx="12735600" cy="8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88" name="Google Shape;88;g22956b96621_1_164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33f4df7847_0_1307"/>
          <p:cNvSpPr txBox="1"/>
          <p:nvPr>
            <p:ph type="ctrTitle"/>
          </p:nvPr>
        </p:nvSpPr>
        <p:spPr>
          <a:xfrm>
            <a:off x="623416" y="1489150"/>
            <a:ext cx="170412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/>
        </p:txBody>
      </p:sp>
      <p:sp>
        <p:nvSpPr>
          <p:cNvPr id="12" name="Google Shape;12;g133f4df7847_0_1307"/>
          <p:cNvSpPr txBox="1"/>
          <p:nvPr>
            <p:ph idx="1" type="subTitle"/>
          </p:nvPr>
        </p:nvSpPr>
        <p:spPr>
          <a:xfrm>
            <a:off x="623400" y="5668250"/>
            <a:ext cx="17041200" cy="15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3" name="Google Shape;13;g133f4df7847_0_1307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2956b96621_1_167"/>
          <p:cNvSpPr/>
          <p:nvPr/>
        </p:nvSpPr>
        <p:spPr>
          <a:xfrm>
            <a:off x="9144000" y="-250"/>
            <a:ext cx="91440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g22956b96621_1_167"/>
          <p:cNvSpPr txBox="1"/>
          <p:nvPr>
            <p:ph type="title"/>
          </p:nvPr>
        </p:nvSpPr>
        <p:spPr>
          <a:xfrm>
            <a:off x="531000" y="2466350"/>
            <a:ext cx="8090400" cy="29646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/>
        </p:txBody>
      </p:sp>
      <p:sp>
        <p:nvSpPr>
          <p:cNvPr id="92" name="Google Shape;92;g22956b96621_1_167"/>
          <p:cNvSpPr txBox="1"/>
          <p:nvPr>
            <p:ph idx="1" type="subTitle"/>
          </p:nvPr>
        </p:nvSpPr>
        <p:spPr>
          <a:xfrm>
            <a:off x="531000" y="5606150"/>
            <a:ext cx="8090400" cy="24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3" name="Google Shape;93;g22956b96621_1_167"/>
          <p:cNvSpPr txBox="1"/>
          <p:nvPr>
            <p:ph idx="2" type="body"/>
          </p:nvPr>
        </p:nvSpPr>
        <p:spPr>
          <a:xfrm>
            <a:off x="9879000" y="1448150"/>
            <a:ext cx="7674000" cy="73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-457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94" name="Google Shape;94;g22956b96621_1_167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2956b96621_1_173"/>
          <p:cNvSpPr txBox="1"/>
          <p:nvPr>
            <p:ph idx="1" type="body"/>
          </p:nvPr>
        </p:nvSpPr>
        <p:spPr>
          <a:xfrm>
            <a:off x="623400" y="8461150"/>
            <a:ext cx="11997600" cy="12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</a:lstStyle>
          <a:p/>
        </p:txBody>
      </p:sp>
      <p:sp>
        <p:nvSpPr>
          <p:cNvPr id="97" name="Google Shape;97;g22956b96621_1_173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956b96621_1_176"/>
          <p:cNvSpPr txBox="1"/>
          <p:nvPr>
            <p:ph hasCustomPrompt="1" type="title"/>
          </p:nvPr>
        </p:nvSpPr>
        <p:spPr>
          <a:xfrm>
            <a:off x="623400" y="2212250"/>
            <a:ext cx="17041200" cy="39270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9pPr>
          </a:lstStyle>
          <a:p>
            <a:r>
              <a:t>xx%</a:t>
            </a:r>
          </a:p>
        </p:txBody>
      </p:sp>
      <p:sp>
        <p:nvSpPr>
          <p:cNvPr id="100" name="Google Shape;100;g22956b96621_1_176"/>
          <p:cNvSpPr txBox="1"/>
          <p:nvPr>
            <p:ph idx="1" type="body"/>
          </p:nvPr>
        </p:nvSpPr>
        <p:spPr>
          <a:xfrm>
            <a:off x="623400" y="6304450"/>
            <a:ext cx="17041200" cy="26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101" name="Google Shape;101;g22956b96621_1_176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133f4df7847_0_1311"/>
          <p:cNvSpPr txBox="1"/>
          <p:nvPr>
            <p:ph type="title"/>
          </p:nvPr>
        </p:nvSpPr>
        <p:spPr>
          <a:xfrm>
            <a:off x="623400" y="4301700"/>
            <a:ext cx="17041200" cy="16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6" name="Google Shape;16;g133f4df7847_0_1311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33f4df7847_0_1314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9" name="Google Shape;19;g133f4df7847_0_1314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20" name="Google Shape;20;g133f4df7847_0_1314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33f4df7847_0_1318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3" name="Google Shape;23;g133f4df7847_0_1318"/>
          <p:cNvSpPr txBox="1"/>
          <p:nvPr>
            <p:ph idx="1" type="body"/>
          </p:nvPr>
        </p:nvSpPr>
        <p:spPr>
          <a:xfrm>
            <a:off x="623400" y="2304950"/>
            <a:ext cx="79998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06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4" name="Google Shape;24;g133f4df7847_0_1318"/>
          <p:cNvSpPr txBox="1"/>
          <p:nvPr>
            <p:ph idx="2" type="body"/>
          </p:nvPr>
        </p:nvSpPr>
        <p:spPr>
          <a:xfrm>
            <a:off x="9664800" y="2304950"/>
            <a:ext cx="79998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06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5" name="Google Shape;25;g133f4df7847_0_1318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133f4df7847_0_1323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8" name="Google Shape;28;g133f4df7847_0_1323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33f4df7847_0_1326"/>
          <p:cNvSpPr txBox="1"/>
          <p:nvPr>
            <p:ph type="title"/>
          </p:nvPr>
        </p:nvSpPr>
        <p:spPr>
          <a:xfrm>
            <a:off x="623400" y="1111200"/>
            <a:ext cx="5616000" cy="15114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g133f4df7847_0_1326"/>
          <p:cNvSpPr txBox="1"/>
          <p:nvPr>
            <p:ph idx="1" type="body"/>
          </p:nvPr>
        </p:nvSpPr>
        <p:spPr>
          <a:xfrm>
            <a:off x="623400" y="2779200"/>
            <a:ext cx="5616000" cy="6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2" name="Google Shape;32;g133f4df7847_0_1326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33f4df7847_0_1330"/>
          <p:cNvSpPr txBox="1"/>
          <p:nvPr>
            <p:ph type="title"/>
          </p:nvPr>
        </p:nvSpPr>
        <p:spPr>
          <a:xfrm>
            <a:off x="980500" y="900300"/>
            <a:ext cx="12735600" cy="8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35" name="Google Shape;35;g133f4df7847_0_1330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33f4df7847_0_1333"/>
          <p:cNvSpPr/>
          <p:nvPr/>
        </p:nvSpPr>
        <p:spPr>
          <a:xfrm>
            <a:off x="9144000" y="-250"/>
            <a:ext cx="91440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g133f4df7847_0_1333"/>
          <p:cNvSpPr txBox="1"/>
          <p:nvPr>
            <p:ph type="title"/>
          </p:nvPr>
        </p:nvSpPr>
        <p:spPr>
          <a:xfrm>
            <a:off x="531000" y="2466350"/>
            <a:ext cx="8090400" cy="29646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/>
        </p:txBody>
      </p:sp>
      <p:sp>
        <p:nvSpPr>
          <p:cNvPr id="39" name="Google Shape;39;g133f4df7847_0_1333"/>
          <p:cNvSpPr txBox="1"/>
          <p:nvPr>
            <p:ph idx="1" type="subTitle"/>
          </p:nvPr>
        </p:nvSpPr>
        <p:spPr>
          <a:xfrm>
            <a:off x="531000" y="5606150"/>
            <a:ext cx="8090400" cy="24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g133f4df7847_0_1333"/>
          <p:cNvSpPr txBox="1"/>
          <p:nvPr>
            <p:ph idx="2" type="body"/>
          </p:nvPr>
        </p:nvSpPr>
        <p:spPr>
          <a:xfrm>
            <a:off x="9879000" y="1448150"/>
            <a:ext cx="7674000" cy="73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-457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41" name="Google Shape;41;g133f4df7847_0_1333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33f4df7847_0_1304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133f4df7847_0_1304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064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064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●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064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064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064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●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064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064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22956b96621_1_127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g22956b96621_1_127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064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064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●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064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064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064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●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064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064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10" Type="http://schemas.openxmlformats.org/officeDocument/2006/relationships/image" Target="../media/image19.png"/><Relationship Id="rId9" Type="http://schemas.openxmlformats.org/officeDocument/2006/relationships/image" Target="../media/image20.png"/><Relationship Id="rId5" Type="http://schemas.openxmlformats.org/officeDocument/2006/relationships/image" Target="../media/image17.png"/><Relationship Id="rId6" Type="http://schemas.openxmlformats.org/officeDocument/2006/relationships/image" Target="../media/image16.png"/><Relationship Id="rId7" Type="http://schemas.openxmlformats.org/officeDocument/2006/relationships/image" Target="../media/image6.png"/><Relationship Id="rId8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5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7B7B7"/>
            </a:gs>
            <a:gs pos="21000">
              <a:srgbClr val="666666"/>
            </a:gs>
            <a:gs pos="44000">
              <a:srgbClr val="434343"/>
            </a:gs>
            <a:gs pos="100000">
              <a:srgbClr val="000000"/>
            </a:gs>
          </a:gsLst>
          <a:lin ang="5400012" scaled="0"/>
        </a:gra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g22956b96621_1_2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4850" y="652600"/>
            <a:ext cx="3171953" cy="85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g22956b96621_1_248"/>
          <p:cNvPicPr preferRelativeResize="0"/>
          <p:nvPr/>
        </p:nvPicPr>
        <p:blipFill rotWithShape="1">
          <a:blip r:embed="rId4">
            <a:alphaModFix/>
          </a:blip>
          <a:srcRect b="18471" l="0" r="0" t="18472"/>
          <a:stretch/>
        </p:blipFill>
        <p:spPr>
          <a:xfrm>
            <a:off x="8959350" y="2508976"/>
            <a:ext cx="9328650" cy="588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22956b96621_1_248"/>
          <p:cNvSpPr txBox="1"/>
          <p:nvPr/>
        </p:nvSpPr>
        <p:spPr>
          <a:xfrm>
            <a:off x="528250" y="4720925"/>
            <a:ext cx="8717400" cy="1323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0392"/>
              </a:srgbClr>
            </a:outerShdw>
          </a:effectLst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200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HTML Entities</a:t>
            </a:r>
            <a:endParaRPr b="1" sz="6200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g275c7638844_0_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250" y="1058550"/>
            <a:ext cx="713802" cy="68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g275c7638844_0_94"/>
          <p:cNvSpPr txBox="1"/>
          <p:nvPr/>
        </p:nvSpPr>
        <p:spPr>
          <a:xfrm>
            <a:off x="1266150" y="1149850"/>
            <a:ext cx="138399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Commonly used HTML entities</a:t>
            </a:r>
            <a:endParaRPr b="1" sz="4000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000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aphicFrame>
        <p:nvGraphicFramePr>
          <p:cNvPr id="187" name="Google Shape;187;g275c7638844_0_94"/>
          <p:cNvGraphicFramePr/>
          <p:nvPr/>
        </p:nvGraphicFramePr>
        <p:xfrm>
          <a:off x="1342175" y="2292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{BDE091E8-0A4F-4E33-8671-049645D32943}</a:tableStyleId>
              </a:tblPr>
              <a:tblGrid>
                <a:gridCol w="1164550"/>
                <a:gridCol w="4712550"/>
                <a:gridCol w="1869075"/>
                <a:gridCol w="1958375"/>
              </a:tblGrid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Result</a:t>
                      </a:r>
                      <a:endParaRPr sz="1800">
                        <a:solidFill>
                          <a:schemeClr val="lt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5851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Description</a:t>
                      </a:r>
                      <a:endParaRPr sz="1800">
                        <a:solidFill>
                          <a:schemeClr val="lt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5851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Entity Name</a:t>
                      </a:r>
                      <a:endParaRPr sz="1800">
                        <a:solidFill>
                          <a:schemeClr val="lt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5851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Entity Number</a:t>
                      </a:r>
                      <a:endParaRPr sz="1800">
                        <a:solidFill>
                          <a:schemeClr val="lt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5851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&lt;</a:t>
                      </a:r>
                      <a:endParaRPr sz="18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Less than</a:t>
                      </a:r>
                      <a:endParaRPr sz="18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&amp;lt;</a:t>
                      </a:r>
                      <a:endParaRPr sz="18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&amp;#60;</a:t>
                      </a:r>
                      <a:endParaRPr sz="18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&gt;</a:t>
                      </a:r>
                      <a:endParaRPr sz="18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greater than</a:t>
                      </a:r>
                      <a:endParaRPr sz="18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&amp;gt;</a:t>
                      </a:r>
                      <a:endParaRPr sz="18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&amp;#62;</a:t>
                      </a:r>
                      <a:endParaRPr sz="18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&amp;</a:t>
                      </a:r>
                      <a:endParaRPr sz="18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ampersand</a:t>
                      </a:r>
                      <a:endParaRPr sz="18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&amp;amp;	</a:t>
                      </a:r>
                      <a:endParaRPr sz="18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&amp;#38;</a:t>
                      </a:r>
                      <a:endParaRPr sz="18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“</a:t>
                      </a:r>
                      <a:endParaRPr sz="18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double quotation mark	</a:t>
                      </a:r>
                      <a:endParaRPr sz="18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&amp;quot;	</a:t>
                      </a:r>
                      <a:endParaRPr sz="18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&amp;#34;</a:t>
                      </a:r>
                      <a:endParaRPr sz="18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‘</a:t>
                      </a:r>
                      <a:endParaRPr sz="18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single quotation mark (apostrophe)</a:t>
                      </a:r>
                      <a:endParaRPr sz="18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&amp;apos;</a:t>
                      </a:r>
                      <a:endParaRPr sz="18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&amp;#39;</a:t>
                      </a:r>
                      <a:endParaRPr sz="18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©</a:t>
                      </a:r>
                      <a:endParaRPr sz="18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copyright</a:t>
                      </a:r>
                      <a:endParaRPr sz="18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&amp;copy;</a:t>
                      </a:r>
                      <a:endParaRPr sz="18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&amp;#169;</a:t>
                      </a:r>
                      <a:endParaRPr sz="18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®</a:t>
                      </a:r>
                      <a:endParaRPr sz="18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registered trademark</a:t>
                      </a:r>
                      <a:endParaRPr sz="18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&amp;reg;</a:t>
                      </a:r>
                      <a:endParaRPr sz="18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&amp;#174;</a:t>
                      </a:r>
                      <a:endParaRPr sz="18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g275c7638844_0_1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250" y="1058550"/>
            <a:ext cx="713802" cy="68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g275c7638844_0_103"/>
          <p:cNvSpPr txBox="1"/>
          <p:nvPr/>
        </p:nvSpPr>
        <p:spPr>
          <a:xfrm>
            <a:off x="1266150" y="1149850"/>
            <a:ext cx="138399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Numeric Character References vs. Named </a:t>
            </a:r>
            <a:endParaRPr b="1" sz="4000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Character Entities</a:t>
            </a:r>
            <a:endParaRPr b="1" sz="4000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4" name="Google Shape;194;g275c7638844_0_103"/>
          <p:cNvSpPr txBox="1"/>
          <p:nvPr/>
        </p:nvSpPr>
        <p:spPr>
          <a:xfrm>
            <a:off x="1266150" y="2680800"/>
            <a:ext cx="105687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Numeric Character References represent characters using their Unicode (code point) in decimal or hexadecimal format.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Named Character Entities represent characters using predefined names that correspond to specific characters.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g275c7638844_0_1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250" y="1058550"/>
            <a:ext cx="713802" cy="686699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g275c7638844_0_123"/>
          <p:cNvSpPr txBox="1"/>
          <p:nvPr/>
        </p:nvSpPr>
        <p:spPr>
          <a:xfrm>
            <a:off x="1266150" y="11498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Special text tags </a:t>
            </a:r>
            <a:endParaRPr b="1" sz="4000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1" name="Google Shape;201;g275c7638844_0_123"/>
          <p:cNvSpPr txBox="1"/>
          <p:nvPr/>
        </p:nvSpPr>
        <p:spPr>
          <a:xfrm>
            <a:off x="1266150" y="2147400"/>
            <a:ext cx="1056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&lt;kbd&gt;: </a:t>
            </a: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 &lt;kbd&gt; tag is used to indicate user input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202" name="Google Shape;202;g275c7638844_0_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8825" y="4835800"/>
            <a:ext cx="2640900" cy="2918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g275c7638844_0_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250" y="1058550"/>
            <a:ext cx="713802" cy="686699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g275c7638844_0_130"/>
          <p:cNvSpPr txBox="1"/>
          <p:nvPr/>
        </p:nvSpPr>
        <p:spPr>
          <a:xfrm>
            <a:off x="1266150" y="11498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Special text tags </a:t>
            </a:r>
            <a:endParaRPr b="1" sz="4000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9" name="Google Shape;209;g275c7638844_0_130"/>
          <p:cNvSpPr txBox="1"/>
          <p:nvPr/>
        </p:nvSpPr>
        <p:spPr>
          <a:xfrm>
            <a:off x="1266150" y="2147400"/>
            <a:ext cx="105687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&lt;code&gt;: </a:t>
            </a: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 &lt;code&gt; tag is used to represent code snippets of code within an HTML document.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210" name="Google Shape;210;g275c7638844_0_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8825" y="4835800"/>
            <a:ext cx="2640900" cy="2918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g275c7638844_0_1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250" y="1058550"/>
            <a:ext cx="713802" cy="686699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275c7638844_0_138"/>
          <p:cNvSpPr txBox="1"/>
          <p:nvPr/>
        </p:nvSpPr>
        <p:spPr>
          <a:xfrm>
            <a:off x="1266150" y="11498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Special text tags </a:t>
            </a:r>
            <a:endParaRPr b="1" sz="4000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7" name="Google Shape;217;g275c7638844_0_138"/>
          <p:cNvSpPr txBox="1"/>
          <p:nvPr/>
        </p:nvSpPr>
        <p:spPr>
          <a:xfrm>
            <a:off x="1266150" y="2147400"/>
            <a:ext cx="99777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&lt;pre&gt;: </a:t>
            </a: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 &lt;pre&gt; tag is used to preserve whitespace and line breaks in the content within it.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218" name="Google Shape;218;g275c7638844_0_1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8825" y="4835800"/>
            <a:ext cx="2640900" cy="2918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g275c7638844_0_1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250" y="1058550"/>
            <a:ext cx="713802" cy="686699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g275c7638844_0_145"/>
          <p:cNvSpPr txBox="1"/>
          <p:nvPr/>
        </p:nvSpPr>
        <p:spPr>
          <a:xfrm>
            <a:off x="1266150" y="11498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Special text tags </a:t>
            </a:r>
            <a:endParaRPr b="1" sz="4000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5" name="Google Shape;225;g275c7638844_0_145"/>
          <p:cNvSpPr txBox="1"/>
          <p:nvPr/>
        </p:nvSpPr>
        <p:spPr>
          <a:xfrm>
            <a:off x="1266150" y="2147400"/>
            <a:ext cx="105687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&lt;samp&gt;: </a:t>
            </a: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 &lt;samp&gt; tag is used to represent sample output or results from a computer program. 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226" name="Google Shape;226;g275c7638844_0_1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8825" y="4835800"/>
            <a:ext cx="2640900" cy="2918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g275c7638844_0_1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250" y="1058550"/>
            <a:ext cx="713802" cy="686699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g275c7638844_0_152"/>
          <p:cNvSpPr txBox="1"/>
          <p:nvPr/>
        </p:nvSpPr>
        <p:spPr>
          <a:xfrm>
            <a:off x="1266150" y="11498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Special text tags </a:t>
            </a:r>
            <a:endParaRPr b="1" sz="4000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3" name="Google Shape;233;g275c7638844_0_152"/>
          <p:cNvSpPr txBox="1"/>
          <p:nvPr/>
        </p:nvSpPr>
        <p:spPr>
          <a:xfrm>
            <a:off x="1266150" y="2147400"/>
            <a:ext cx="105687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&lt;blockquote&gt;: </a:t>
            </a: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 &lt;blockquote&gt; tag is used to indicate a block of quoted text or a longer excerpt from another source. 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234" name="Google Shape;234;g275c7638844_0_1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8825" y="4835800"/>
            <a:ext cx="2640900" cy="2918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g275c7638844_0_1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250" y="1058550"/>
            <a:ext cx="713802" cy="686699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g275c7638844_0_159"/>
          <p:cNvSpPr txBox="1"/>
          <p:nvPr/>
        </p:nvSpPr>
        <p:spPr>
          <a:xfrm>
            <a:off x="1266150" y="11498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Special text tags </a:t>
            </a:r>
            <a:endParaRPr b="1" sz="4000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1" name="Google Shape;241;g275c7638844_0_159"/>
          <p:cNvSpPr txBox="1"/>
          <p:nvPr/>
        </p:nvSpPr>
        <p:spPr>
          <a:xfrm>
            <a:off x="1266150" y="2147400"/>
            <a:ext cx="1056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&lt;abbr&gt;: </a:t>
            </a: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 &lt;abbr&gt; tag is used to define an abbreviation or acronym.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242" name="Google Shape;242;g275c7638844_0_1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8825" y="4835800"/>
            <a:ext cx="2640900" cy="2918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g275c7638844_0_1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250" y="1058550"/>
            <a:ext cx="713802" cy="686699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g275c7638844_0_166"/>
          <p:cNvSpPr txBox="1"/>
          <p:nvPr/>
        </p:nvSpPr>
        <p:spPr>
          <a:xfrm>
            <a:off x="1266150" y="11498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Special text tags </a:t>
            </a:r>
            <a:endParaRPr b="1" sz="4000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9" name="Google Shape;249;g275c7638844_0_166"/>
          <p:cNvSpPr txBox="1"/>
          <p:nvPr/>
        </p:nvSpPr>
        <p:spPr>
          <a:xfrm>
            <a:off x="1266150" y="2147400"/>
            <a:ext cx="1056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&lt;mark&gt;: </a:t>
            </a: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 &lt;mark&gt; tag is used to highlight or mark a specific portion of the text. 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250" name="Google Shape;250;g275c7638844_0_1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8825" y="4835800"/>
            <a:ext cx="2640900" cy="2918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7B7B7"/>
            </a:gs>
            <a:gs pos="21000">
              <a:srgbClr val="666666"/>
            </a:gs>
            <a:gs pos="44000">
              <a:srgbClr val="434343"/>
            </a:gs>
            <a:gs pos="100000">
              <a:srgbClr val="000000"/>
            </a:gs>
          </a:gsLst>
          <a:lin ang="5400012" scaled="0"/>
        </a:gra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528208abc3_0_133"/>
          <p:cNvSpPr txBox="1"/>
          <p:nvPr/>
        </p:nvSpPr>
        <p:spPr>
          <a:xfrm>
            <a:off x="2728800" y="4542300"/>
            <a:ext cx="128928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400"/>
              <a:buFont typeface="Arial"/>
              <a:buNone/>
            </a:pPr>
            <a:r>
              <a:rPr b="1" i="0" lang="en-US" sz="12000" u="none" cap="none" strike="noStrike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THANK YOU</a:t>
            </a:r>
            <a:endParaRPr b="1" i="0" sz="12000" u="none" cap="none" strike="noStrike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6" name="Google Shape;256;g2528208abc3_0_133"/>
          <p:cNvSpPr/>
          <p:nvPr/>
        </p:nvSpPr>
        <p:spPr>
          <a:xfrm rot="5400000">
            <a:off x="3318602" y="5297402"/>
            <a:ext cx="1270200" cy="706200"/>
          </a:xfrm>
          <a:prstGeom prst="triangle">
            <a:avLst>
              <a:gd fmla="val 49916" name="adj"/>
            </a:avLst>
          </a:prstGeom>
          <a:solidFill>
            <a:srgbClr val="8DC64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" name="Google Shape;257;g2528208abc3_0_133"/>
          <p:cNvPicPr preferRelativeResize="0"/>
          <p:nvPr/>
        </p:nvPicPr>
        <p:blipFill rotWithShape="1">
          <a:blip r:embed="rId3">
            <a:alphaModFix/>
          </a:blip>
          <a:srcRect b="38459" l="14475" r="15963" t="37791"/>
          <a:stretch/>
        </p:blipFill>
        <p:spPr>
          <a:xfrm>
            <a:off x="7069176" y="3144848"/>
            <a:ext cx="4149647" cy="1416397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g2528208abc3_0_133"/>
          <p:cNvSpPr/>
          <p:nvPr/>
        </p:nvSpPr>
        <p:spPr>
          <a:xfrm flipH="1" rot="-5400000">
            <a:off x="13974402" y="5297402"/>
            <a:ext cx="1270200" cy="706200"/>
          </a:xfrm>
          <a:prstGeom prst="triangle">
            <a:avLst>
              <a:gd fmla="val 49916" name="adj"/>
            </a:avLst>
          </a:prstGeom>
          <a:solidFill>
            <a:srgbClr val="8DC64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g27472a3c301_1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250" y="1058550"/>
            <a:ext cx="713802" cy="68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g27472a3c301_1_7"/>
          <p:cNvSpPr txBox="1"/>
          <p:nvPr/>
        </p:nvSpPr>
        <p:spPr>
          <a:xfrm>
            <a:off x="1266150" y="11498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Topics:</a:t>
            </a:r>
            <a:endParaRPr b="1" sz="4000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5" name="Google Shape;115;g27472a3c301_1_7"/>
          <p:cNvSpPr txBox="1"/>
          <p:nvPr/>
        </p:nvSpPr>
        <p:spPr>
          <a:xfrm>
            <a:off x="1266150" y="2147400"/>
            <a:ext cx="92901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AutoNum type="arabicPeriod"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Introduction to HTML Entities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AutoNum type="arabicPeriod"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Purpose and usage of HTML entities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AutoNum type="arabicPeriod"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ASCII character set and Unicode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AutoNum type="arabicPeriod"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Commonly used HTML entities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AutoNum type="arabicPeriod"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Numeric Character References vs. Named Character Entities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AutoNum type="arabicPeriod"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Special text tags (&lt;kbd&gt;, &lt;code&gt;, etc…)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g275c7638844_0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250" y="1058550"/>
            <a:ext cx="713802" cy="68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275c7638844_0_3"/>
          <p:cNvSpPr txBox="1"/>
          <p:nvPr/>
        </p:nvSpPr>
        <p:spPr>
          <a:xfrm>
            <a:off x="1266150" y="11498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Introduction to HTML Entities</a:t>
            </a:r>
            <a:endParaRPr b="1" sz="4000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2" name="Google Shape;122;g275c7638844_0_3"/>
          <p:cNvSpPr txBox="1"/>
          <p:nvPr/>
        </p:nvSpPr>
        <p:spPr>
          <a:xfrm>
            <a:off x="1266150" y="2147400"/>
            <a:ext cx="92901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 reserved characters used in HTML documents are known as HTML entities. They are not seen on the typical keyboard. 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123" name="Google Shape;123;g275c7638844_0_3"/>
          <p:cNvPicPr preferRelativeResize="0"/>
          <p:nvPr/>
        </p:nvPicPr>
        <p:blipFill rotWithShape="1">
          <a:blip r:embed="rId4">
            <a:alphaModFix/>
          </a:blip>
          <a:srcRect b="10146" l="6843" r="6418" t="6416"/>
          <a:stretch/>
        </p:blipFill>
        <p:spPr>
          <a:xfrm>
            <a:off x="1266150" y="4241675"/>
            <a:ext cx="3490200" cy="3357600"/>
          </a:xfrm>
          <a:prstGeom prst="roundRect">
            <a:avLst>
              <a:gd fmla="val 7964" name="adj"/>
            </a:avLst>
          </a:prstGeom>
          <a:noFill/>
          <a:ln cap="flat" cmpd="sng" w="19050">
            <a:solidFill>
              <a:srgbClr val="F5851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g275c7638844_0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250" y="1058550"/>
            <a:ext cx="713802" cy="68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275c7638844_0_12"/>
          <p:cNvSpPr txBox="1"/>
          <p:nvPr/>
        </p:nvSpPr>
        <p:spPr>
          <a:xfrm>
            <a:off x="1266150" y="11498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Purpose and usage of HTML entities</a:t>
            </a:r>
            <a:endParaRPr b="1" sz="4000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0" name="Google Shape;130;g275c7638844_0_12"/>
          <p:cNvSpPr txBox="1"/>
          <p:nvPr/>
        </p:nvSpPr>
        <p:spPr>
          <a:xfrm>
            <a:off x="1266150" y="2147400"/>
            <a:ext cx="9290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 main two purposes are: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Char char="●"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Displaying Special Characters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Char char="●"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Handling Reserved Characters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grpSp>
        <p:nvGrpSpPr>
          <p:cNvPr id="131" name="Google Shape;131;g275c7638844_0_12"/>
          <p:cNvGrpSpPr/>
          <p:nvPr/>
        </p:nvGrpSpPr>
        <p:grpSpPr>
          <a:xfrm>
            <a:off x="1266150" y="4107461"/>
            <a:ext cx="4687587" cy="4077363"/>
            <a:chOff x="1266150" y="4107461"/>
            <a:chExt cx="4687587" cy="4077363"/>
          </a:xfrm>
        </p:grpSpPr>
        <p:pic>
          <p:nvPicPr>
            <p:cNvPr id="132" name="Google Shape;132;g275c7638844_0_1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945700" y="4774725"/>
              <a:ext cx="3041575" cy="24332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" name="Google Shape;133;g275c7638844_0_1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638100" y="7115620"/>
              <a:ext cx="572685" cy="572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" name="Google Shape;134;g275c7638844_0_1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932300" y="7115625"/>
              <a:ext cx="1069199" cy="10691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5" name="Google Shape;135;g275c7638844_0_1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rot="-1624041">
              <a:off x="1446450" y="7039900"/>
              <a:ext cx="724150" cy="724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" name="Google Shape;136;g275c7638844_0_12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266150" y="4186813"/>
              <a:ext cx="1025500" cy="1025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" name="Google Shape;137;g275c7638844_0_12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-995311">
              <a:off x="4579992" y="4256767"/>
              <a:ext cx="1224440" cy="12244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" name="Google Shape;138;g275c7638844_0_12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3450025" y="4379750"/>
              <a:ext cx="394975" cy="3949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g275c7638844_0_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250" y="1058550"/>
            <a:ext cx="713802" cy="68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275c7638844_0_29"/>
          <p:cNvSpPr txBox="1"/>
          <p:nvPr/>
        </p:nvSpPr>
        <p:spPr>
          <a:xfrm>
            <a:off x="1266150" y="11498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Displaying Special Characters</a:t>
            </a:r>
            <a:endParaRPr b="1" sz="4000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5" name="Google Shape;145;g275c7638844_0_29"/>
          <p:cNvSpPr txBox="1"/>
          <p:nvPr/>
        </p:nvSpPr>
        <p:spPr>
          <a:xfrm>
            <a:off x="1266150" y="2147400"/>
            <a:ext cx="92901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HTML entities are used to display characters that have special meanings in HTML or characters that cannot be easily typed or displayed directly. 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146" name="Google Shape;146;g275c7638844_0_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6150" y="3606425"/>
            <a:ext cx="2785200" cy="3078000"/>
          </a:xfrm>
          <a:prstGeom prst="roundRect">
            <a:avLst>
              <a:gd fmla="val 8603" name="adj"/>
            </a:avLst>
          </a:prstGeom>
          <a:noFill/>
          <a:ln cap="flat" cmpd="sng" w="19050">
            <a:solidFill>
              <a:srgbClr val="F5851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g275c7638844_0_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250" y="1058550"/>
            <a:ext cx="713802" cy="68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g275c7638844_0_46"/>
          <p:cNvSpPr txBox="1"/>
          <p:nvPr/>
        </p:nvSpPr>
        <p:spPr>
          <a:xfrm>
            <a:off x="1266150" y="11498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Handling Reserved Characters</a:t>
            </a:r>
            <a:endParaRPr b="1" sz="4000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3" name="Google Shape;153;g275c7638844_0_46"/>
          <p:cNvSpPr txBox="1"/>
          <p:nvPr/>
        </p:nvSpPr>
        <p:spPr>
          <a:xfrm>
            <a:off x="1266150" y="2147400"/>
            <a:ext cx="105687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HTML uses specific characters for syntax. HTML entities (e.g., '&amp;lt;', '&amp;gt;') enable rendering those characters as text on webpages while preserving HTML structure.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154" name="Google Shape;154;g275c7638844_0_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1575" y="3706200"/>
            <a:ext cx="1269571" cy="1269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g275c7638844_0_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21145" y="4350725"/>
            <a:ext cx="1376780" cy="1376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g275c7638844_0_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250" y="1058550"/>
            <a:ext cx="713802" cy="68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g275c7638844_0_57"/>
          <p:cNvSpPr txBox="1"/>
          <p:nvPr/>
        </p:nvSpPr>
        <p:spPr>
          <a:xfrm>
            <a:off x="1266150" y="1058550"/>
            <a:ext cx="105687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 entity code is enclosed in ampersands (&amp;) and semicolons (;) to differentiate it from regular text.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62" name="Google Shape;162;g275c7638844_0_57"/>
          <p:cNvSpPr txBox="1"/>
          <p:nvPr/>
        </p:nvSpPr>
        <p:spPr>
          <a:xfrm>
            <a:off x="1266150" y="2734950"/>
            <a:ext cx="1112100" cy="461700"/>
          </a:xfrm>
          <a:prstGeom prst="rect">
            <a:avLst/>
          </a:prstGeom>
          <a:solidFill>
            <a:srgbClr val="F5851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Syntax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63" name="Google Shape;163;g275c7638844_0_57"/>
          <p:cNvSpPr txBox="1"/>
          <p:nvPr/>
        </p:nvSpPr>
        <p:spPr>
          <a:xfrm>
            <a:off x="1266150" y="3192150"/>
            <a:ext cx="2617800" cy="1569900"/>
          </a:xfrm>
          <a:prstGeom prst="rect">
            <a:avLst/>
          </a:prstGeom>
          <a:noFill/>
          <a:ln cap="flat" cmpd="sng" w="19050">
            <a:solidFill>
              <a:srgbClr val="F585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&amp;entity_name;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OR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&amp;#entity_number;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64" name="Google Shape;164;g275c7638844_0_57"/>
          <p:cNvSpPr txBox="1"/>
          <p:nvPr/>
        </p:nvSpPr>
        <p:spPr>
          <a:xfrm>
            <a:off x="4319875" y="3192150"/>
            <a:ext cx="61080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 browser then interprets the HTML entity and renders the appropriate character on the webpage.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g275c7638844_0_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250" y="1058550"/>
            <a:ext cx="713802" cy="68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275c7638844_0_72"/>
          <p:cNvSpPr txBox="1"/>
          <p:nvPr/>
        </p:nvSpPr>
        <p:spPr>
          <a:xfrm>
            <a:off x="1266150" y="11498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ASCII character set and Unicode</a:t>
            </a:r>
            <a:endParaRPr b="1" sz="4000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1" name="Google Shape;171;g275c7638844_0_72"/>
          <p:cNvSpPr txBox="1"/>
          <p:nvPr/>
        </p:nvSpPr>
        <p:spPr>
          <a:xfrm>
            <a:off x="1266150" y="2147400"/>
            <a:ext cx="10568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Char char="●"/>
            </a:pPr>
            <a:r>
              <a:rPr b="1" lang="en-US" sz="1800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ASCII</a:t>
            </a:r>
            <a:endParaRPr b="1" sz="1800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ASCII (American Standard Code for Information Interchange) is a character encoding standard representing text characters using numerical codes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172" name="Google Shape;172;g275c7638844_0_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3750" y="3923700"/>
            <a:ext cx="3633300" cy="3633300"/>
          </a:xfrm>
          <a:prstGeom prst="roundRect">
            <a:avLst>
              <a:gd fmla="val 6363" name="adj"/>
            </a:avLst>
          </a:prstGeom>
          <a:noFill/>
          <a:ln cap="flat" cmpd="sng" w="19050">
            <a:solidFill>
              <a:srgbClr val="F5851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g275c7638844_0_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250" y="1058550"/>
            <a:ext cx="713802" cy="68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g275c7638844_0_84"/>
          <p:cNvSpPr txBox="1"/>
          <p:nvPr/>
        </p:nvSpPr>
        <p:spPr>
          <a:xfrm>
            <a:off x="1266150" y="11498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ASCII character set and Unicode</a:t>
            </a:r>
            <a:endParaRPr b="1" sz="4000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9" name="Google Shape;179;g275c7638844_0_84"/>
          <p:cNvSpPr txBox="1"/>
          <p:nvPr/>
        </p:nvSpPr>
        <p:spPr>
          <a:xfrm>
            <a:off x="1266150" y="2147400"/>
            <a:ext cx="10568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Char char="●"/>
            </a:pPr>
            <a:r>
              <a:rPr b="1" lang="en-US" sz="1800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Unicode</a:t>
            </a:r>
            <a:endParaRPr b="1" sz="1800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Unicode is a universal character encoding standard that encompasses a vast range of characters from various writing systems and languages.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180" name="Google Shape;180;g275c7638844_0_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4825" y="4023025"/>
            <a:ext cx="2417226" cy="2900650"/>
          </a:xfrm>
          <a:prstGeom prst="rect">
            <a:avLst/>
          </a:prstGeom>
          <a:noFill/>
          <a:ln cap="flat" cmpd="sng" w="19050">
            <a:solidFill>
              <a:srgbClr val="F5851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2022-04-19T13:22:35Z</dcterms:created>
  <dc:creator>Devendra, Nagadharshan</dc:creator>
</cp:coreProperties>
</file>