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6" r:id="rId4"/>
    <p:sldId id="293" r:id="rId5"/>
    <p:sldId id="281" r:id="rId6"/>
    <p:sldId id="278" r:id="rId7"/>
    <p:sldId id="259" r:id="rId8"/>
    <p:sldId id="260" r:id="rId9"/>
    <p:sldId id="264" r:id="rId10"/>
    <p:sldId id="296" r:id="rId11"/>
    <p:sldId id="297" r:id="rId12"/>
    <p:sldId id="266" r:id="rId13"/>
    <p:sldId id="267" r:id="rId14"/>
    <p:sldId id="290" r:id="rId15"/>
    <p:sldId id="294" r:id="rId16"/>
    <p:sldId id="268" r:id="rId17"/>
    <p:sldId id="285" r:id="rId18"/>
    <p:sldId id="291" r:id="rId19"/>
    <p:sldId id="286" r:id="rId20"/>
    <p:sldId id="272" r:id="rId21"/>
    <p:sldId id="273" r:id="rId22"/>
    <p:sldId id="282" r:id="rId23"/>
    <p:sldId id="287" r:id="rId24"/>
    <p:sldId id="298" r:id="rId25"/>
    <p:sldId id="299" r:id="rId26"/>
    <p:sldId id="269" r:id="rId27"/>
    <p:sldId id="300" r:id="rId28"/>
    <p:sldId id="284" r:id="rId29"/>
    <p:sldId id="292"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5980" autoAdjust="0"/>
  </p:normalViewPr>
  <p:slideViewPr>
    <p:cSldViewPr>
      <p:cViewPr varScale="1">
        <p:scale>
          <a:sx n="69" d="100"/>
          <a:sy n="69" d="100"/>
        </p:scale>
        <p:origin x="15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B4CF7D-76D7-43D3-862F-B08699380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7105B1-1DF1-42C7-BFFC-0D2388A52A70}">
      <dgm:prSet phldrT="[Text]"/>
      <dgm:spPr/>
      <dgm:t>
        <a:bodyPr/>
        <a:lstStyle/>
        <a:p>
          <a:r>
            <a:rPr lang="en-US" dirty="0" smtClean="0"/>
            <a:t>Logistic Regression</a:t>
          </a:r>
          <a:endParaRPr lang="en-US" dirty="0"/>
        </a:p>
      </dgm:t>
    </dgm:pt>
    <dgm:pt modelId="{F85D2DD0-8203-479C-BF40-DCB93A01E713}" type="parTrans" cxnId="{81F7EC5B-E8DF-4D5D-9E17-948CB5BEE315}">
      <dgm:prSet/>
      <dgm:spPr/>
      <dgm:t>
        <a:bodyPr/>
        <a:lstStyle/>
        <a:p>
          <a:endParaRPr lang="en-US"/>
        </a:p>
      </dgm:t>
    </dgm:pt>
    <dgm:pt modelId="{C12C3982-CA5F-48F2-B658-B6DC2B4AF20F}" type="sibTrans" cxnId="{81F7EC5B-E8DF-4D5D-9E17-948CB5BEE315}">
      <dgm:prSet/>
      <dgm:spPr/>
      <dgm:t>
        <a:bodyPr/>
        <a:lstStyle/>
        <a:p>
          <a:endParaRPr lang="en-US"/>
        </a:p>
      </dgm:t>
    </dgm:pt>
    <dgm:pt modelId="{EDC6CD4E-FE93-46A4-AA39-407C5F2B529A}">
      <dgm:prSet phldrT="[Text]"/>
      <dgm:spPr/>
      <dgm:t>
        <a:bodyPr/>
        <a:lstStyle/>
        <a:p>
          <a:r>
            <a:rPr lang="en-US" dirty="0" smtClean="0"/>
            <a:t>Isolation forest</a:t>
          </a:r>
          <a:endParaRPr lang="en-US" dirty="0"/>
        </a:p>
      </dgm:t>
    </dgm:pt>
    <dgm:pt modelId="{552C3156-96E5-42FB-B6C9-227590046898}" type="parTrans" cxnId="{2D4EC5A5-E505-4A51-ABBC-BD1BD7BA04DF}">
      <dgm:prSet/>
      <dgm:spPr/>
      <dgm:t>
        <a:bodyPr/>
        <a:lstStyle/>
        <a:p>
          <a:endParaRPr lang="en-US"/>
        </a:p>
      </dgm:t>
    </dgm:pt>
    <dgm:pt modelId="{97CEDEA5-87E6-4715-872C-61535BDF78DA}" type="sibTrans" cxnId="{2D4EC5A5-E505-4A51-ABBC-BD1BD7BA04DF}">
      <dgm:prSet/>
      <dgm:spPr/>
      <dgm:t>
        <a:bodyPr/>
        <a:lstStyle/>
        <a:p>
          <a:endParaRPr lang="en-US"/>
        </a:p>
      </dgm:t>
    </dgm:pt>
    <dgm:pt modelId="{25708510-944F-4FE4-ACAF-46AD17B4A1D4}">
      <dgm:prSet phldrT="[Text]"/>
      <dgm:spPr/>
      <dgm:t>
        <a:bodyPr/>
        <a:lstStyle/>
        <a:p>
          <a:r>
            <a:rPr lang="en-US" dirty="0" smtClean="0"/>
            <a:t>Local outlier factor</a:t>
          </a:r>
          <a:endParaRPr lang="en-US" dirty="0"/>
        </a:p>
      </dgm:t>
    </dgm:pt>
    <dgm:pt modelId="{16AC1948-6F87-4224-8CED-C79F0A48D5C9}" type="parTrans" cxnId="{AB78287C-09A0-4227-B456-6F230A672F41}">
      <dgm:prSet/>
      <dgm:spPr/>
      <dgm:t>
        <a:bodyPr/>
        <a:lstStyle/>
        <a:p>
          <a:endParaRPr lang="en-US"/>
        </a:p>
      </dgm:t>
    </dgm:pt>
    <dgm:pt modelId="{0575858D-98E9-4B85-8ADF-F51AF19378EF}" type="sibTrans" cxnId="{AB78287C-09A0-4227-B456-6F230A672F41}">
      <dgm:prSet/>
      <dgm:spPr/>
      <dgm:t>
        <a:bodyPr/>
        <a:lstStyle/>
        <a:p>
          <a:endParaRPr lang="en-US"/>
        </a:p>
      </dgm:t>
    </dgm:pt>
    <dgm:pt modelId="{C09881A2-C74F-44CD-A6BD-28A235EACA97}" type="pres">
      <dgm:prSet presAssocID="{51B4CF7D-76D7-43D3-862F-B0869938038C}" presName="linear" presStyleCnt="0">
        <dgm:presLayoutVars>
          <dgm:dir/>
          <dgm:animLvl val="lvl"/>
          <dgm:resizeHandles val="exact"/>
        </dgm:presLayoutVars>
      </dgm:prSet>
      <dgm:spPr/>
      <dgm:t>
        <a:bodyPr/>
        <a:lstStyle/>
        <a:p>
          <a:endParaRPr lang="en-US"/>
        </a:p>
      </dgm:t>
    </dgm:pt>
    <dgm:pt modelId="{D026D29C-2D1F-4FB5-A619-E7E2FA88CA9F}" type="pres">
      <dgm:prSet presAssocID="{637105B1-1DF1-42C7-BFFC-0D2388A52A70}" presName="parentLin" presStyleCnt="0"/>
      <dgm:spPr/>
    </dgm:pt>
    <dgm:pt modelId="{27A950CD-4F05-4B30-B9A9-1582CFE8B994}" type="pres">
      <dgm:prSet presAssocID="{637105B1-1DF1-42C7-BFFC-0D2388A52A70}" presName="parentLeftMargin" presStyleLbl="node1" presStyleIdx="0" presStyleCnt="3"/>
      <dgm:spPr/>
      <dgm:t>
        <a:bodyPr/>
        <a:lstStyle/>
        <a:p>
          <a:endParaRPr lang="en-US"/>
        </a:p>
      </dgm:t>
    </dgm:pt>
    <dgm:pt modelId="{155D879D-08E4-4BE6-90F6-D8802A4325A5}" type="pres">
      <dgm:prSet presAssocID="{637105B1-1DF1-42C7-BFFC-0D2388A52A70}" presName="parentText" presStyleLbl="node1" presStyleIdx="0" presStyleCnt="3">
        <dgm:presLayoutVars>
          <dgm:chMax val="0"/>
          <dgm:bulletEnabled val="1"/>
        </dgm:presLayoutVars>
      </dgm:prSet>
      <dgm:spPr/>
      <dgm:t>
        <a:bodyPr/>
        <a:lstStyle/>
        <a:p>
          <a:endParaRPr lang="en-US"/>
        </a:p>
      </dgm:t>
    </dgm:pt>
    <dgm:pt modelId="{BCE5B67F-2B6C-4B2E-BC0D-0E026AA70A25}" type="pres">
      <dgm:prSet presAssocID="{637105B1-1DF1-42C7-BFFC-0D2388A52A70}" presName="negativeSpace" presStyleCnt="0"/>
      <dgm:spPr/>
    </dgm:pt>
    <dgm:pt modelId="{DBD52AE1-6A5D-4543-B556-CCA33C0EE9CB}" type="pres">
      <dgm:prSet presAssocID="{637105B1-1DF1-42C7-BFFC-0D2388A52A70}" presName="childText" presStyleLbl="conFgAcc1" presStyleIdx="0" presStyleCnt="3">
        <dgm:presLayoutVars>
          <dgm:bulletEnabled val="1"/>
        </dgm:presLayoutVars>
      </dgm:prSet>
      <dgm:spPr/>
    </dgm:pt>
    <dgm:pt modelId="{D4CD81C5-19DF-4E1C-ADC9-911D9A8B0FD0}" type="pres">
      <dgm:prSet presAssocID="{C12C3982-CA5F-48F2-B658-B6DC2B4AF20F}" presName="spaceBetweenRectangles" presStyleCnt="0"/>
      <dgm:spPr/>
    </dgm:pt>
    <dgm:pt modelId="{F5802FAA-F149-4F23-940F-78E5CFCBE78F}" type="pres">
      <dgm:prSet presAssocID="{EDC6CD4E-FE93-46A4-AA39-407C5F2B529A}" presName="parentLin" presStyleCnt="0"/>
      <dgm:spPr/>
    </dgm:pt>
    <dgm:pt modelId="{7BE78801-BAD7-4242-B044-0E33E0D26294}" type="pres">
      <dgm:prSet presAssocID="{EDC6CD4E-FE93-46A4-AA39-407C5F2B529A}" presName="parentLeftMargin" presStyleLbl="node1" presStyleIdx="0" presStyleCnt="3"/>
      <dgm:spPr/>
      <dgm:t>
        <a:bodyPr/>
        <a:lstStyle/>
        <a:p>
          <a:endParaRPr lang="en-US"/>
        </a:p>
      </dgm:t>
    </dgm:pt>
    <dgm:pt modelId="{35E735D1-CAD1-4A9B-BC30-B79CAA34D86F}" type="pres">
      <dgm:prSet presAssocID="{EDC6CD4E-FE93-46A4-AA39-407C5F2B529A}" presName="parentText" presStyleLbl="node1" presStyleIdx="1" presStyleCnt="3">
        <dgm:presLayoutVars>
          <dgm:chMax val="0"/>
          <dgm:bulletEnabled val="1"/>
        </dgm:presLayoutVars>
      </dgm:prSet>
      <dgm:spPr/>
      <dgm:t>
        <a:bodyPr/>
        <a:lstStyle/>
        <a:p>
          <a:endParaRPr lang="en-US"/>
        </a:p>
      </dgm:t>
    </dgm:pt>
    <dgm:pt modelId="{7C60C7A9-73E0-4828-A97C-A2F29A996893}" type="pres">
      <dgm:prSet presAssocID="{EDC6CD4E-FE93-46A4-AA39-407C5F2B529A}" presName="negativeSpace" presStyleCnt="0"/>
      <dgm:spPr/>
    </dgm:pt>
    <dgm:pt modelId="{A6F92293-ACC2-4E40-8DAC-F474B18B0867}" type="pres">
      <dgm:prSet presAssocID="{EDC6CD4E-FE93-46A4-AA39-407C5F2B529A}" presName="childText" presStyleLbl="conFgAcc1" presStyleIdx="1" presStyleCnt="3">
        <dgm:presLayoutVars>
          <dgm:bulletEnabled val="1"/>
        </dgm:presLayoutVars>
      </dgm:prSet>
      <dgm:spPr/>
    </dgm:pt>
    <dgm:pt modelId="{B2F955EC-CC00-4DBD-A478-66A8BCB04105}" type="pres">
      <dgm:prSet presAssocID="{97CEDEA5-87E6-4715-872C-61535BDF78DA}" presName="spaceBetweenRectangles" presStyleCnt="0"/>
      <dgm:spPr/>
    </dgm:pt>
    <dgm:pt modelId="{31EB5966-74F6-4402-A6F9-2F4F1A8367E9}" type="pres">
      <dgm:prSet presAssocID="{25708510-944F-4FE4-ACAF-46AD17B4A1D4}" presName="parentLin" presStyleCnt="0"/>
      <dgm:spPr/>
    </dgm:pt>
    <dgm:pt modelId="{AF2D1380-534E-4656-A0CD-B5541F3F6DC4}" type="pres">
      <dgm:prSet presAssocID="{25708510-944F-4FE4-ACAF-46AD17B4A1D4}" presName="parentLeftMargin" presStyleLbl="node1" presStyleIdx="1" presStyleCnt="3"/>
      <dgm:spPr/>
      <dgm:t>
        <a:bodyPr/>
        <a:lstStyle/>
        <a:p>
          <a:endParaRPr lang="en-US"/>
        </a:p>
      </dgm:t>
    </dgm:pt>
    <dgm:pt modelId="{CD60D979-A262-4B0D-A9B1-BB99158E90C8}" type="pres">
      <dgm:prSet presAssocID="{25708510-944F-4FE4-ACAF-46AD17B4A1D4}" presName="parentText" presStyleLbl="node1" presStyleIdx="2" presStyleCnt="3">
        <dgm:presLayoutVars>
          <dgm:chMax val="0"/>
          <dgm:bulletEnabled val="1"/>
        </dgm:presLayoutVars>
      </dgm:prSet>
      <dgm:spPr/>
      <dgm:t>
        <a:bodyPr/>
        <a:lstStyle/>
        <a:p>
          <a:endParaRPr lang="en-US"/>
        </a:p>
      </dgm:t>
    </dgm:pt>
    <dgm:pt modelId="{B7180D72-F9DC-4D0E-B372-A734CF360032}" type="pres">
      <dgm:prSet presAssocID="{25708510-944F-4FE4-ACAF-46AD17B4A1D4}" presName="negativeSpace" presStyleCnt="0"/>
      <dgm:spPr/>
    </dgm:pt>
    <dgm:pt modelId="{510B03CE-2511-4A70-B309-2BAFFAB26811}" type="pres">
      <dgm:prSet presAssocID="{25708510-944F-4FE4-ACAF-46AD17B4A1D4}" presName="childText" presStyleLbl="conFgAcc1" presStyleIdx="2" presStyleCnt="3">
        <dgm:presLayoutVars>
          <dgm:bulletEnabled val="1"/>
        </dgm:presLayoutVars>
      </dgm:prSet>
      <dgm:spPr/>
    </dgm:pt>
  </dgm:ptLst>
  <dgm:cxnLst>
    <dgm:cxn modelId="{BFF8202A-C857-4EDA-814E-26A47AC08C8F}" type="presOf" srcId="{25708510-944F-4FE4-ACAF-46AD17B4A1D4}" destId="{CD60D979-A262-4B0D-A9B1-BB99158E90C8}" srcOrd="1" destOrd="0" presId="urn:microsoft.com/office/officeart/2005/8/layout/list1"/>
    <dgm:cxn modelId="{81F7EC5B-E8DF-4D5D-9E17-948CB5BEE315}" srcId="{51B4CF7D-76D7-43D3-862F-B0869938038C}" destId="{637105B1-1DF1-42C7-BFFC-0D2388A52A70}" srcOrd="0" destOrd="0" parTransId="{F85D2DD0-8203-479C-BF40-DCB93A01E713}" sibTransId="{C12C3982-CA5F-48F2-B658-B6DC2B4AF20F}"/>
    <dgm:cxn modelId="{AFF4180A-DA24-432D-B8DF-C743816F38D1}" type="presOf" srcId="{25708510-944F-4FE4-ACAF-46AD17B4A1D4}" destId="{AF2D1380-534E-4656-A0CD-B5541F3F6DC4}" srcOrd="0" destOrd="0" presId="urn:microsoft.com/office/officeart/2005/8/layout/list1"/>
    <dgm:cxn modelId="{AB78287C-09A0-4227-B456-6F230A672F41}" srcId="{51B4CF7D-76D7-43D3-862F-B0869938038C}" destId="{25708510-944F-4FE4-ACAF-46AD17B4A1D4}" srcOrd="2" destOrd="0" parTransId="{16AC1948-6F87-4224-8CED-C79F0A48D5C9}" sibTransId="{0575858D-98E9-4B85-8ADF-F51AF19378EF}"/>
    <dgm:cxn modelId="{EE47FEAD-6C8E-4D6C-8AEF-9E42BBFA7632}" type="presOf" srcId="{637105B1-1DF1-42C7-BFFC-0D2388A52A70}" destId="{155D879D-08E4-4BE6-90F6-D8802A4325A5}" srcOrd="1" destOrd="0" presId="urn:microsoft.com/office/officeart/2005/8/layout/list1"/>
    <dgm:cxn modelId="{2D4EC5A5-E505-4A51-ABBC-BD1BD7BA04DF}" srcId="{51B4CF7D-76D7-43D3-862F-B0869938038C}" destId="{EDC6CD4E-FE93-46A4-AA39-407C5F2B529A}" srcOrd="1" destOrd="0" parTransId="{552C3156-96E5-42FB-B6C9-227590046898}" sibTransId="{97CEDEA5-87E6-4715-872C-61535BDF78DA}"/>
    <dgm:cxn modelId="{D2633F3E-08BD-4239-9C02-29C60288C685}" type="presOf" srcId="{637105B1-1DF1-42C7-BFFC-0D2388A52A70}" destId="{27A950CD-4F05-4B30-B9A9-1582CFE8B994}" srcOrd="0" destOrd="0" presId="urn:microsoft.com/office/officeart/2005/8/layout/list1"/>
    <dgm:cxn modelId="{C60D4218-4D2C-40AB-8D50-05C1A94D5B1B}" type="presOf" srcId="{EDC6CD4E-FE93-46A4-AA39-407C5F2B529A}" destId="{35E735D1-CAD1-4A9B-BC30-B79CAA34D86F}" srcOrd="1" destOrd="0" presId="urn:microsoft.com/office/officeart/2005/8/layout/list1"/>
    <dgm:cxn modelId="{C033BAC2-DF7E-4A51-8442-2951E9209A22}" type="presOf" srcId="{51B4CF7D-76D7-43D3-862F-B0869938038C}" destId="{C09881A2-C74F-44CD-A6BD-28A235EACA97}" srcOrd="0" destOrd="0" presId="urn:microsoft.com/office/officeart/2005/8/layout/list1"/>
    <dgm:cxn modelId="{6DCEB5EB-1FF1-4B26-B16D-0E593BCC445E}" type="presOf" srcId="{EDC6CD4E-FE93-46A4-AA39-407C5F2B529A}" destId="{7BE78801-BAD7-4242-B044-0E33E0D26294}" srcOrd="0" destOrd="0" presId="urn:microsoft.com/office/officeart/2005/8/layout/list1"/>
    <dgm:cxn modelId="{11A060F9-37C6-41AC-801D-6A8C1DFDAF69}" type="presParOf" srcId="{C09881A2-C74F-44CD-A6BD-28A235EACA97}" destId="{D026D29C-2D1F-4FB5-A619-E7E2FA88CA9F}" srcOrd="0" destOrd="0" presId="urn:microsoft.com/office/officeart/2005/8/layout/list1"/>
    <dgm:cxn modelId="{A8B2031D-0C5D-49EE-9701-82ED77BBD1B0}" type="presParOf" srcId="{D026D29C-2D1F-4FB5-A619-E7E2FA88CA9F}" destId="{27A950CD-4F05-4B30-B9A9-1582CFE8B994}" srcOrd="0" destOrd="0" presId="urn:microsoft.com/office/officeart/2005/8/layout/list1"/>
    <dgm:cxn modelId="{8F5AF5B8-63E1-4509-BE8C-DEBA48C6ECCC}" type="presParOf" srcId="{D026D29C-2D1F-4FB5-A619-E7E2FA88CA9F}" destId="{155D879D-08E4-4BE6-90F6-D8802A4325A5}" srcOrd="1" destOrd="0" presId="urn:microsoft.com/office/officeart/2005/8/layout/list1"/>
    <dgm:cxn modelId="{F1DB5025-CA53-4A66-ACB4-52FDC336D744}" type="presParOf" srcId="{C09881A2-C74F-44CD-A6BD-28A235EACA97}" destId="{BCE5B67F-2B6C-4B2E-BC0D-0E026AA70A25}" srcOrd="1" destOrd="0" presId="urn:microsoft.com/office/officeart/2005/8/layout/list1"/>
    <dgm:cxn modelId="{BBFE9631-4F7D-429D-8AF4-C13C08F37DA6}" type="presParOf" srcId="{C09881A2-C74F-44CD-A6BD-28A235EACA97}" destId="{DBD52AE1-6A5D-4543-B556-CCA33C0EE9CB}" srcOrd="2" destOrd="0" presId="urn:microsoft.com/office/officeart/2005/8/layout/list1"/>
    <dgm:cxn modelId="{7274571D-3273-497A-9D3D-200B21A84B68}" type="presParOf" srcId="{C09881A2-C74F-44CD-A6BD-28A235EACA97}" destId="{D4CD81C5-19DF-4E1C-ADC9-911D9A8B0FD0}" srcOrd="3" destOrd="0" presId="urn:microsoft.com/office/officeart/2005/8/layout/list1"/>
    <dgm:cxn modelId="{02A758DF-2ED4-4166-9CA8-1BFA0CB6BB40}" type="presParOf" srcId="{C09881A2-C74F-44CD-A6BD-28A235EACA97}" destId="{F5802FAA-F149-4F23-940F-78E5CFCBE78F}" srcOrd="4" destOrd="0" presId="urn:microsoft.com/office/officeart/2005/8/layout/list1"/>
    <dgm:cxn modelId="{14A00C0D-C473-46D4-9F46-E62F84DB8653}" type="presParOf" srcId="{F5802FAA-F149-4F23-940F-78E5CFCBE78F}" destId="{7BE78801-BAD7-4242-B044-0E33E0D26294}" srcOrd="0" destOrd="0" presId="urn:microsoft.com/office/officeart/2005/8/layout/list1"/>
    <dgm:cxn modelId="{42019ECE-2618-498A-8164-8D53EB2A6DEA}" type="presParOf" srcId="{F5802FAA-F149-4F23-940F-78E5CFCBE78F}" destId="{35E735D1-CAD1-4A9B-BC30-B79CAA34D86F}" srcOrd="1" destOrd="0" presId="urn:microsoft.com/office/officeart/2005/8/layout/list1"/>
    <dgm:cxn modelId="{200B49E1-C967-4BF8-A445-BB7A7E92B7BA}" type="presParOf" srcId="{C09881A2-C74F-44CD-A6BD-28A235EACA97}" destId="{7C60C7A9-73E0-4828-A97C-A2F29A996893}" srcOrd="5" destOrd="0" presId="urn:microsoft.com/office/officeart/2005/8/layout/list1"/>
    <dgm:cxn modelId="{8BA8A20C-203F-489D-9D84-C2A89CE8413E}" type="presParOf" srcId="{C09881A2-C74F-44CD-A6BD-28A235EACA97}" destId="{A6F92293-ACC2-4E40-8DAC-F474B18B0867}" srcOrd="6" destOrd="0" presId="urn:microsoft.com/office/officeart/2005/8/layout/list1"/>
    <dgm:cxn modelId="{5DB0CC83-2824-46E1-AFBB-2192B5573DBB}" type="presParOf" srcId="{C09881A2-C74F-44CD-A6BD-28A235EACA97}" destId="{B2F955EC-CC00-4DBD-A478-66A8BCB04105}" srcOrd="7" destOrd="0" presId="urn:microsoft.com/office/officeart/2005/8/layout/list1"/>
    <dgm:cxn modelId="{B474F5E6-6C92-404D-BE1B-F1A5FAF616B9}" type="presParOf" srcId="{C09881A2-C74F-44CD-A6BD-28A235EACA97}" destId="{31EB5966-74F6-4402-A6F9-2F4F1A8367E9}" srcOrd="8" destOrd="0" presId="urn:microsoft.com/office/officeart/2005/8/layout/list1"/>
    <dgm:cxn modelId="{545CB167-A5CA-4232-B824-0AD9F84CD359}" type="presParOf" srcId="{31EB5966-74F6-4402-A6F9-2F4F1A8367E9}" destId="{AF2D1380-534E-4656-A0CD-B5541F3F6DC4}" srcOrd="0" destOrd="0" presId="urn:microsoft.com/office/officeart/2005/8/layout/list1"/>
    <dgm:cxn modelId="{8F0FFF60-8D5D-43CF-AD92-965ABD033184}" type="presParOf" srcId="{31EB5966-74F6-4402-A6F9-2F4F1A8367E9}" destId="{CD60D979-A262-4B0D-A9B1-BB99158E90C8}" srcOrd="1" destOrd="0" presId="urn:microsoft.com/office/officeart/2005/8/layout/list1"/>
    <dgm:cxn modelId="{DAC7040B-299B-4B88-9EC6-8C0DD2A682B3}" type="presParOf" srcId="{C09881A2-C74F-44CD-A6BD-28A235EACA97}" destId="{B7180D72-F9DC-4D0E-B372-A734CF360032}" srcOrd="9" destOrd="0" presId="urn:microsoft.com/office/officeart/2005/8/layout/list1"/>
    <dgm:cxn modelId="{D422879F-068B-4DE3-9C30-425EA02C650D}" type="presParOf" srcId="{C09881A2-C74F-44CD-A6BD-28A235EACA97}" destId="{510B03CE-2511-4A70-B309-2BAFFAB2681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52AE1-6A5D-4543-B556-CCA33C0EE9CB}">
      <dsp:nvSpPr>
        <dsp:cNvPr id="0" name=""/>
        <dsp:cNvSpPr/>
      </dsp:nvSpPr>
      <dsp:spPr>
        <a:xfrm>
          <a:off x="0" y="528180"/>
          <a:ext cx="8153400"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5D879D-08E4-4BE6-90F6-D8802A4325A5}">
      <dsp:nvSpPr>
        <dsp:cNvPr id="0" name=""/>
        <dsp:cNvSpPr/>
      </dsp:nvSpPr>
      <dsp:spPr>
        <a:xfrm>
          <a:off x="407670" y="26340"/>
          <a:ext cx="5707380"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511300">
            <a:lnSpc>
              <a:spcPct val="90000"/>
            </a:lnSpc>
            <a:spcBef>
              <a:spcPct val="0"/>
            </a:spcBef>
            <a:spcAft>
              <a:spcPct val="35000"/>
            </a:spcAft>
          </a:pPr>
          <a:r>
            <a:rPr lang="en-US" sz="3400" kern="1200" dirty="0" smtClean="0"/>
            <a:t>Logistic Regression</a:t>
          </a:r>
          <a:endParaRPr lang="en-US" sz="3400" kern="1200" dirty="0"/>
        </a:p>
      </dsp:txBody>
      <dsp:txXfrm>
        <a:off x="456666" y="75336"/>
        <a:ext cx="5609388" cy="905688"/>
      </dsp:txXfrm>
    </dsp:sp>
    <dsp:sp modelId="{A6F92293-ACC2-4E40-8DAC-F474B18B0867}">
      <dsp:nvSpPr>
        <dsp:cNvPr id="0" name=""/>
        <dsp:cNvSpPr/>
      </dsp:nvSpPr>
      <dsp:spPr>
        <a:xfrm>
          <a:off x="0" y="2070420"/>
          <a:ext cx="8153400"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E735D1-CAD1-4A9B-BC30-B79CAA34D86F}">
      <dsp:nvSpPr>
        <dsp:cNvPr id="0" name=""/>
        <dsp:cNvSpPr/>
      </dsp:nvSpPr>
      <dsp:spPr>
        <a:xfrm>
          <a:off x="407670" y="1568580"/>
          <a:ext cx="5707380"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511300">
            <a:lnSpc>
              <a:spcPct val="90000"/>
            </a:lnSpc>
            <a:spcBef>
              <a:spcPct val="0"/>
            </a:spcBef>
            <a:spcAft>
              <a:spcPct val="35000"/>
            </a:spcAft>
          </a:pPr>
          <a:r>
            <a:rPr lang="en-US" sz="3400" kern="1200" dirty="0" smtClean="0"/>
            <a:t>Isolation forest</a:t>
          </a:r>
          <a:endParaRPr lang="en-US" sz="3400" kern="1200" dirty="0"/>
        </a:p>
      </dsp:txBody>
      <dsp:txXfrm>
        <a:off x="456666" y="1617576"/>
        <a:ext cx="5609388" cy="905688"/>
      </dsp:txXfrm>
    </dsp:sp>
    <dsp:sp modelId="{510B03CE-2511-4A70-B309-2BAFFAB26811}">
      <dsp:nvSpPr>
        <dsp:cNvPr id="0" name=""/>
        <dsp:cNvSpPr/>
      </dsp:nvSpPr>
      <dsp:spPr>
        <a:xfrm>
          <a:off x="0" y="3612660"/>
          <a:ext cx="8153400"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60D979-A262-4B0D-A9B1-BB99158E90C8}">
      <dsp:nvSpPr>
        <dsp:cNvPr id="0" name=""/>
        <dsp:cNvSpPr/>
      </dsp:nvSpPr>
      <dsp:spPr>
        <a:xfrm>
          <a:off x="407670" y="3110820"/>
          <a:ext cx="5707380"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511300">
            <a:lnSpc>
              <a:spcPct val="90000"/>
            </a:lnSpc>
            <a:spcBef>
              <a:spcPct val="0"/>
            </a:spcBef>
            <a:spcAft>
              <a:spcPct val="35000"/>
            </a:spcAft>
          </a:pPr>
          <a:r>
            <a:rPr lang="en-US" sz="3400" kern="1200" dirty="0" smtClean="0"/>
            <a:t>Local outlier factor</a:t>
          </a:r>
          <a:endParaRPr lang="en-US" sz="3400" kern="1200" dirty="0"/>
        </a:p>
      </dsp:txBody>
      <dsp:txXfrm>
        <a:off x="456666" y="3159816"/>
        <a:ext cx="5609388" cy="9056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6/13/2019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6/13/2019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6/13/2019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6/13/2019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6/13/2019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6/13/2019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382000" cy="762000"/>
          </a:xfrm>
        </p:spPr>
        <p:txBody>
          <a:bodyPr>
            <a:normAutofit/>
          </a:bodyPr>
          <a:lstStyle/>
          <a:p>
            <a:r>
              <a:rPr lang="en-US" dirty="0" smtClean="0"/>
              <a:t> CREDIT CARD FRAUD DETECTION</a:t>
            </a:r>
            <a:endParaRPr lang="en-US" dirty="0"/>
          </a:p>
        </p:txBody>
      </p:sp>
      <p:sp>
        <p:nvSpPr>
          <p:cNvPr id="3" name="Subtitle 2"/>
          <p:cNvSpPr>
            <a:spLocks noGrp="1"/>
          </p:cNvSpPr>
          <p:nvPr>
            <p:ph type="subTitle" idx="1"/>
          </p:nvPr>
        </p:nvSpPr>
        <p:spPr>
          <a:xfrm>
            <a:off x="3962400" y="3657600"/>
            <a:ext cx="5105400" cy="2209800"/>
          </a:xfrm>
        </p:spPr>
        <p:txBody>
          <a:bodyPr>
            <a:normAutofit/>
          </a:bodyPr>
          <a:lstStyle/>
          <a:p>
            <a:pPr algn="r"/>
            <a:r>
              <a:rPr lang="en-US" dirty="0" smtClean="0"/>
              <a:t>Sandeep </a:t>
            </a:r>
            <a:r>
              <a:rPr lang="en-US" dirty="0"/>
              <a:t>S</a:t>
            </a:r>
            <a:r>
              <a:rPr lang="en-US" dirty="0" smtClean="0"/>
              <a:t>ingh </a:t>
            </a:r>
            <a:r>
              <a:rPr lang="en-US" dirty="0" err="1" smtClean="0"/>
              <a:t>Bisht</a:t>
            </a:r>
            <a:r>
              <a:rPr lang="en-US" dirty="0" smtClean="0"/>
              <a:t>(15007001037)</a:t>
            </a:r>
          </a:p>
          <a:p>
            <a:pPr algn="r"/>
            <a:r>
              <a:rPr lang="en-US" dirty="0" smtClean="0"/>
              <a:t>Suraj </a:t>
            </a:r>
            <a:r>
              <a:rPr lang="en-US" dirty="0" err="1" smtClean="0"/>
              <a:t>kumar</a:t>
            </a:r>
            <a:r>
              <a:rPr lang="en-US" dirty="0" smtClean="0"/>
              <a:t>(15007001047)</a:t>
            </a:r>
          </a:p>
        </p:txBody>
      </p:sp>
      <p:sp>
        <p:nvSpPr>
          <p:cNvPr id="4" name="TextBox 3"/>
          <p:cNvSpPr txBox="1"/>
          <p:nvPr/>
        </p:nvSpPr>
        <p:spPr>
          <a:xfrm>
            <a:off x="152400" y="4347001"/>
            <a:ext cx="4038600" cy="830997"/>
          </a:xfrm>
          <a:prstGeom prst="rect">
            <a:avLst/>
          </a:prstGeom>
          <a:noFill/>
        </p:spPr>
        <p:txBody>
          <a:bodyPr wrap="square" rtlCol="0">
            <a:spAutoFit/>
          </a:bodyPr>
          <a:lstStyle/>
          <a:p>
            <a:r>
              <a:rPr lang="en-IN" sz="2400" dirty="0" smtClean="0"/>
              <a:t>Project Guide</a:t>
            </a:r>
          </a:p>
          <a:p>
            <a:r>
              <a:rPr lang="en-IN" sz="2400" dirty="0" smtClean="0"/>
              <a:t>UMA SINGH</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algorithm</a:t>
            </a:r>
            <a:endParaRPr lang="en-IN" dirty="0"/>
          </a:p>
        </p:txBody>
      </p:sp>
      <p:sp>
        <p:nvSpPr>
          <p:cNvPr id="3" name="Content Placeholder 2"/>
          <p:cNvSpPr>
            <a:spLocks noGrp="1"/>
          </p:cNvSpPr>
          <p:nvPr>
            <p:ph sz="quarter" idx="1"/>
          </p:nvPr>
        </p:nvSpPr>
        <p:spPr/>
        <p:txBody>
          <a:bodyPr/>
          <a:lstStyle/>
          <a:p>
            <a:r>
              <a:rPr lang="en-IN" dirty="0" smtClean="0"/>
              <a:t>There are two outcomes 0 and 1.</a:t>
            </a:r>
          </a:p>
          <a:p>
            <a:r>
              <a:rPr lang="en-IN" i="1" dirty="0"/>
              <a:t>p </a:t>
            </a:r>
            <a:r>
              <a:rPr lang="en-IN" dirty="0"/>
              <a:t>is the proportion of observations with an outcome of </a:t>
            </a:r>
            <a:r>
              <a:rPr lang="en-IN" dirty="0" smtClean="0"/>
              <a:t>1.</a:t>
            </a:r>
          </a:p>
          <a:p>
            <a:r>
              <a:rPr lang="en-IN" dirty="0" smtClean="0"/>
              <a:t>1-</a:t>
            </a:r>
            <a:r>
              <a:rPr lang="en-IN" i="1" dirty="0" smtClean="0"/>
              <a:t>p </a:t>
            </a:r>
            <a:r>
              <a:rPr lang="en-IN" dirty="0"/>
              <a:t>is </a:t>
            </a:r>
            <a:r>
              <a:rPr lang="en-IN" dirty="0" smtClean="0"/>
              <a:t>the probability </a:t>
            </a:r>
            <a:r>
              <a:rPr lang="en-IN" dirty="0"/>
              <a:t>of a outcome of 0</a:t>
            </a:r>
            <a:r>
              <a:rPr lang="en-IN" dirty="0" smtClean="0"/>
              <a:t>.</a:t>
            </a:r>
          </a:p>
          <a:p>
            <a:r>
              <a:rPr lang="en-IN" dirty="0"/>
              <a:t>O</a:t>
            </a:r>
            <a:r>
              <a:rPr lang="en-IN" dirty="0" smtClean="0"/>
              <a:t>dds = p/(1-p)</a:t>
            </a:r>
          </a:p>
          <a:p>
            <a:r>
              <a:rPr lang="en-IN" dirty="0" err="1" smtClean="0"/>
              <a:t>Logit</a:t>
            </a:r>
            <a:r>
              <a:rPr lang="en-IN" dirty="0" smtClean="0"/>
              <a:t> = </a:t>
            </a:r>
            <a:r>
              <a:rPr lang="en-IN" dirty="0" err="1" smtClean="0"/>
              <a:t>ln</a:t>
            </a:r>
            <a:r>
              <a:rPr lang="en-IN" dirty="0" smtClean="0"/>
              <a:t>(</a:t>
            </a:r>
            <a:r>
              <a:rPr lang="en-IN" dirty="0"/>
              <a:t>p/(1-p</a:t>
            </a:r>
            <a:r>
              <a:rPr lang="en-IN" dirty="0" smtClean="0"/>
              <a:t>))</a:t>
            </a:r>
            <a:endParaRPr lang="en-IN" dirty="0"/>
          </a:p>
          <a:p>
            <a:endParaRPr lang="en-IN" dirty="0"/>
          </a:p>
        </p:txBody>
      </p:sp>
    </p:spTree>
    <p:extLst>
      <p:ext uri="{BB962C8B-B14F-4D97-AF65-F5344CB8AC3E}">
        <p14:creationId xmlns:p14="http://schemas.microsoft.com/office/powerpoint/2010/main" val="1619845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IN" dirty="0" smtClean="0"/>
                  <a:t>Logit(p) = </a:t>
                </a:r>
                <a:r>
                  <a:rPr lang="en-IN" dirty="0" err="1" smtClean="0"/>
                  <a:t>ln</a:t>
                </a:r>
                <a:r>
                  <a:rPr lang="en-IN" dirty="0" smtClean="0"/>
                  <a:t>(p/1-p)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0</m:t>
                        </m:r>
                      </m:sub>
                    </m:sSub>
                  </m:oMath>
                </a14:m>
                <a:r>
                  <a:rPr lang="en-IN" dirty="0" smtClean="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𝐵</m:t>
                        </m:r>
                      </m:e>
                      <m:sub>
                        <m:r>
                          <a:rPr lang="en-IN" b="0" i="1" dirty="0" smtClean="0">
                            <a:latin typeface="Cambria Math" panose="02040503050406030204" pitchFamily="18" charset="0"/>
                          </a:rPr>
                          <m:t>1</m:t>
                        </m:r>
                      </m:sub>
                    </m:sSub>
                    <m:r>
                      <a:rPr lang="en-IN" b="0" i="1" dirty="0" smtClean="0">
                        <a:latin typeface="Cambria Math" panose="02040503050406030204" pitchFamily="18" charset="0"/>
                      </a:rPr>
                      <m:t>𝑥</m:t>
                    </m:r>
                  </m:oMath>
                </a14:m>
                <a:r>
                  <a:rPr lang="en-IN" b="0" dirty="0" smtClean="0"/>
                  <a:t/>
                </a:r>
                <a:br>
                  <a:rPr lang="en-IN" b="0" dirty="0" smtClean="0"/>
                </a:br>
                <a:endParaRPr lang="en-IN" b="0" dirty="0" smtClean="0"/>
              </a:p>
              <a:p>
                <a:r>
                  <a:rPr lang="en-IN" dirty="0" smtClean="0"/>
                  <a:t>logistic function :</a:t>
                </a:r>
                <a:br>
                  <a:rPr lang="en-IN" dirty="0" smtClean="0"/>
                </a:br>
                <a:r>
                  <a:rPr lang="en-IN" dirty="0" smtClean="0"/>
                  <a:t>p = </a:t>
                </a:r>
                <a14:m>
                  <m:oMath xmlns:m="http://schemas.openxmlformats.org/officeDocument/2006/math">
                    <m:f>
                      <m:fPr>
                        <m:ctrlPr>
                          <a:rPr lang="en-IN" i="1" smtClean="0">
                            <a:latin typeface="Cambria Math" panose="02040503050406030204" pitchFamily="18" charset="0"/>
                          </a:rPr>
                        </m:ctrlPr>
                      </m:fPr>
                      <m:num>
                        <m:sSup>
                          <m:sSupPr>
                            <m:ctrlPr>
                              <a:rPr lang="en-IN" i="1" smtClean="0">
                                <a:latin typeface="Cambria Math" panose="02040503050406030204" pitchFamily="18" charset="0"/>
                              </a:rPr>
                            </m:ctrlPr>
                          </m:sSupPr>
                          <m:e>
                            <m:r>
                              <a:rPr lang="en-IN" i="1" smtClean="0">
                                <a:latin typeface="Cambria Math" panose="02040503050406030204" pitchFamily="18" charset="0"/>
                              </a:rPr>
                              <m:t>𝑒</m:t>
                            </m:r>
                          </m:e>
                          <m:sup>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𝐵</m:t>
                                </m:r>
                              </m:e>
                              <m:sub>
                                <m:r>
                                  <a:rPr lang="en-IN" b="0" i="1" smtClean="0">
                                    <a:latin typeface="Cambria Math" panose="02040503050406030204" pitchFamily="18" charset="0"/>
                                  </a:rPr>
                                  <m:t>0</m:t>
                                </m:r>
                              </m:sub>
                              <m:sup/>
                            </m:sSubSup>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𝐵</m:t>
                                </m:r>
                              </m:e>
                              <m:sub>
                                <m:r>
                                  <a:rPr lang="en-IN" b="0" i="1" smtClean="0">
                                    <a:latin typeface="Cambria Math" panose="02040503050406030204" pitchFamily="18" charset="0"/>
                                  </a:rPr>
                                  <m:t>1</m:t>
                                </m:r>
                              </m:sub>
                              <m:sup/>
                            </m:sSubSup>
                            <m:r>
                              <a:rPr lang="en-IN" b="0" i="1" smtClean="0">
                                <a:latin typeface="Cambria Math" panose="02040503050406030204" pitchFamily="18" charset="0"/>
                              </a:rPr>
                              <m:t>𝑥</m:t>
                            </m:r>
                          </m:sup>
                        </m:sSup>
                      </m:num>
                      <m:den>
                        <m:r>
                          <a:rPr lang="en-IN" b="0" i="1" smtClean="0">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𝑒</m:t>
                            </m:r>
                          </m:e>
                          <m:sup>
                            <m:sSubSup>
                              <m:sSubSupPr>
                                <m:ctrlPr>
                                  <a:rPr lang="en-IN" i="1">
                                    <a:latin typeface="Cambria Math" panose="02040503050406030204" pitchFamily="18" charset="0"/>
                                  </a:rPr>
                                </m:ctrlPr>
                              </m:sSubSupPr>
                              <m:e>
                                <m:r>
                                  <a:rPr lang="en-IN" i="1">
                                    <a:latin typeface="Cambria Math" panose="02040503050406030204" pitchFamily="18" charset="0"/>
                                  </a:rPr>
                                  <m:t>𝐵</m:t>
                                </m:r>
                              </m:e>
                              <m:sub>
                                <m:r>
                                  <a:rPr lang="en-IN" i="1">
                                    <a:latin typeface="Cambria Math" panose="02040503050406030204" pitchFamily="18" charset="0"/>
                                  </a:rPr>
                                  <m:t>0</m:t>
                                </m:r>
                              </m:sub>
                              <m:sup/>
                            </m:sSubSup>
                            <m:sSubSup>
                              <m:sSubSupPr>
                                <m:ctrlPr>
                                  <a:rPr lang="en-IN" i="1">
                                    <a:latin typeface="Cambria Math" panose="02040503050406030204" pitchFamily="18" charset="0"/>
                                  </a:rPr>
                                </m:ctrlPr>
                              </m:sSubSupPr>
                              <m:e>
                                <m:r>
                                  <a:rPr lang="en-IN" i="1">
                                    <a:latin typeface="Cambria Math" panose="02040503050406030204" pitchFamily="18" charset="0"/>
                                  </a:rPr>
                                  <m:t>𝐵</m:t>
                                </m:r>
                              </m:e>
                              <m:sub>
                                <m:r>
                                  <a:rPr lang="en-IN" i="1">
                                    <a:latin typeface="Cambria Math" panose="02040503050406030204" pitchFamily="18" charset="0"/>
                                  </a:rPr>
                                  <m:t>1</m:t>
                                </m:r>
                              </m:sub>
                              <m:sup/>
                            </m:sSubSup>
                            <m:r>
                              <a:rPr lang="en-IN" i="1">
                                <a:latin typeface="Cambria Math" panose="02040503050406030204" pitchFamily="18" charset="0"/>
                              </a:rPr>
                              <m:t>𝑥</m:t>
                            </m:r>
                          </m:sup>
                        </m:sSup>
                      </m:den>
                    </m:f>
                  </m:oMath>
                </a14:m>
                <a:endParaRPr lang="en-IN" b="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cstate="print"/>
                <a:stretch>
                  <a:fillRect l="-449" t="-1357"/>
                </a:stretch>
              </a:blipFill>
            </p:spPr>
            <p:txBody>
              <a:bodyPr/>
              <a:lstStyle/>
              <a:p>
                <a:r>
                  <a:rPr lang="en-IN">
                    <a:noFill/>
                  </a:rPr>
                  <a:t> </a:t>
                </a:r>
              </a:p>
            </p:txBody>
          </p:sp>
        </mc:Fallback>
      </mc:AlternateContent>
    </p:spTree>
    <p:extLst>
      <p:ext uri="{BB962C8B-B14F-4D97-AF65-F5344CB8AC3E}">
        <p14:creationId xmlns:p14="http://schemas.microsoft.com/office/powerpoint/2010/main" val="396920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forest algorithm</a:t>
            </a: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pPr algn="just"/>
            <a:r>
              <a:rPr lang="en-US" dirty="0" smtClean="0"/>
              <a:t>Builds iTrees, </a:t>
            </a:r>
          </a:p>
          <a:p>
            <a:pPr algn="just"/>
            <a:r>
              <a:rPr lang="en-US" dirty="0" smtClean="0"/>
              <a:t>Identify anomalies (short average path lengths on the iTrees) .</a:t>
            </a:r>
          </a:p>
          <a:p>
            <a:pPr algn="just"/>
            <a:r>
              <a:rPr lang="en-IN" dirty="0" smtClean="0"/>
              <a:t>‘Isolates</a:t>
            </a:r>
            <a:r>
              <a:rPr lang="en-IN" dirty="0"/>
              <a:t>’ observations by </a:t>
            </a:r>
            <a:r>
              <a:rPr lang="en-IN" dirty="0" smtClean="0"/>
              <a:t>selecting </a:t>
            </a:r>
            <a:r>
              <a:rPr lang="en-IN" dirty="0"/>
              <a:t>a </a:t>
            </a:r>
            <a:r>
              <a:rPr lang="en-IN" dirty="0" smtClean="0"/>
              <a:t>feature</a:t>
            </a:r>
          </a:p>
          <a:p>
            <a:pPr algn="just"/>
            <a:r>
              <a:rPr lang="en-IN" dirty="0" smtClean="0"/>
              <a:t>then </a:t>
            </a:r>
            <a:r>
              <a:rPr lang="en-IN" dirty="0"/>
              <a:t>randomly selecting a split value between the maximum and minimum values of the selected feature.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524000"/>
            <a:ext cx="8153400" cy="51054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lgn="just">
              <a:buNone/>
            </a:pPr>
            <a:r>
              <a:rPr lang="en-US" b="1" dirty="0"/>
              <a:t>F</a:t>
            </a:r>
            <a:r>
              <a:rPr lang="en-US" b="1" dirty="0" smtClean="0"/>
              <a:t>irst (training) stage: </a:t>
            </a:r>
            <a:r>
              <a:rPr lang="en-US" dirty="0" smtClean="0"/>
              <a:t>builds isolation trees using subsamples of training set. </a:t>
            </a:r>
          </a:p>
          <a:p>
            <a:endParaRPr lang="en-US" dirty="0"/>
          </a:p>
        </p:txBody>
      </p:sp>
      <p:pic>
        <p:nvPicPr>
          <p:cNvPr id="4" name="Picture 3"/>
          <p:cNvPicPr/>
          <p:nvPr/>
        </p:nvPicPr>
        <p:blipFill>
          <a:blip r:embed="rId2" cstate="print"/>
          <a:srcRect/>
          <a:stretch>
            <a:fillRect/>
          </a:stretch>
        </p:blipFill>
        <p:spPr bwMode="auto">
          <a:xfrm>
            <a:off x="3048000" y="1676400"/>
            <a:ext cx="2587752" cy="2362200"/>
          </a:xfrm>
          <a:prstGeom prst="rect">
            <a:avLst/>
          </a:prstGeom>
          <a:noFill/>
          <a:ln w="9525">
            <a:noFill/>
            <a:miter lim="800000"/>
            <a:headEnd/>
            <a:tailEnd/>
          </a:ln>
        </p:spPr>
      </p:pic>
      <p:sp>
        <p:nvSpPr>
          <p:cNvPr id="2" name="TextBox 1"/>
          <p:cNvSpPr txBox="1"/>
          <p:nvPr/>
        </p:nvSpPr>
        <p:spPr>
          <a:xfrm>
            <a:off x="685800" y="381000"/>
            <a:ext cx="8080248" cy="769441"/>
          </a:xfrm>
          <a:prstGeom prst="rect">
            <a:avLst/>
          </a:prstGeom>
          <a:noFill/>
        </p:spPr>
        <p:txBody>
          <a:bodyPr wrap="square" rtlCol="0">
            <a:spAutoFit/>
          </a:bodyPr>
          <a:lstStyle/>
          <a:p>
            <a:r>
              <a:rPr lang="en-US" sz="4400" dirty="0"/>
              <a:t>Isolation forest algorithm</a:t>
            </a:r>
            <a:endParaRPr lang="en-IN" sz="4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forest algorithm</a:t>
            </a:r>
            <a:endParaRPr lang="en-IN" dirty="0"/>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pPr marL="0" indent="0">
              <a:buNone/>
            </a:pPr>
            <a:r>
              <a:rPr lang="en-US" b="1" dirty="0" smtClean="0"/>
              <a:t>Second </a:t>
            </a:r>
            <a:r>
              <a:rPr lang="en-US" b="1" dirty="0"/>
              <a:t>(testing) </a:t>
            </a:r>
            <a:r>
              <a:rPr lang="en-US" b="1" dirty="0" smtClean="0"/>
              <a:t>stage</a:t>
            </a:r>
            <a:r>
              <a:rPr lang="en-US" dirty="0" smtClean="0"/>
              <a:t>: passes </a:t>
            </a:r>
            <a:r>
              <a:rPr lang="en-US" dirty="0"/>
              <a:t>test instances through isolation trees to obtain an anomaly score for each instance.</a:t>
            </a:r>
          </a:p>
          <a:p>
            <a:endParaRPr lang="en-IN" dirty="0"/>
          </a:p>
        </p:txBody>
      </p:sp>
      <p:pic>
        <p:nvPicPr>
          <p:cNvPr id="4" name="Content Placeholder 3"/>
          <p:cNvPicPr>
            <a:picLocks noChangeAspect="1"/>
          </p:cNvPicPr>
          <p:nvPr/>
        </p:nvPicPr>
        <p:blipFill>
          <a:blip r:embed="rId2" cstate="print"/>
          <a:stretch>
            <a:fillRect/>
          </a:stretch>
        </p:blipFill>
        <p:spPr>
          <a:xfrm>
            <a:off x="3124200" y="1676400"/>
            <a:ext cx="2438611" cy="2359356"/>
          </a:xfrm>
          <a:prstGeom prst="rect">
            <a:avLst/>
          </a:prstGeom>
        </p:spPr>
      </p:pic>
    </p:spTree>
    <p:extLst>
      <p:ext uri="{BB962C8B-B14F-4D97-AF65-F5344CB8AC3E}">
        <p14:creationId xmlns:p14="http://schemas.microsoft.com/office/powerpoint/2010/main" val="3859097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forest algorithm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IN" dirty="0" smtClean="0"/>
                  <a:t>Path length h(x)</a:t>
                </a:r>
              </a:p>
              <a:p>
                <a:r>
                  <a:rPr lang="en-IN" dirty="0" smtClean="0"/>
                  <a:t>Anomaly score s</a:t>
                </a:r>
                <a:br>
                  <a:rPr lang="en-IN" dirty="0" smtClean="0"/>
                </a:br>
                <a:r>
                  <a:rPr lang="en-IN" dirty="0" smtClean="0"/>
                  <a:t>s(x , n) =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2</m:t>
                        </m:r>
                      </m:e>
                      <m:sup>
                        <m:r>
                          <a:rPr lang="en-IN" i="1" dirty="0">
                            <a:latin typeface="Cambria Math" panose="02040503050406030204" pitchFamily="18" charset="0"/>
                          </a:rPr>
                          <m:t>−</m:t>
                        </m:r>
                        <m:r>
                          <a:rPr lang="en-IN" i="1" dirty="0">
                            <a:latin typeface="Cambria Math" panose="02040503050406030204" pitchFamily="18" charset="0"/>
                          </a:rPr>
                          <m:t>𝐸</m:t>
                        </m:r>
                        <m:r>
                          <a:rPr lang="en-IN" i="1" dirty="0">
                            <a:latin typeface="Cambria Math" panose="02040503050406030204" pitchFamily="18" charset="0"/>
                          </a:rPr>
                          <m:t>(</m:t>
                        </m:r>
                        <m:r>
                          <a:rPr lang="en-IN" i="1" dirty="0">
                            <a:latin typeface="Cambria Math" panose="02040503050406030204" pitchFamily="18" charset="0"/>
                          </a:rPr>
                          <m:t>h</m:t>
                        </m:r>
                        <m:r>
                          <a:rPr lang="en-IN" i="1" dirty="0">
                            <a:latin typeface="Cambria Math" panose="02040503050406030204" pitchFamily="18" charset="0"/>
                          </a:rPr>
                          <m:t>(</m:t>
                        </m:r>
                        <m:r>
                          <a:rPr lang="en-IN" i="1" dirty="0">
                            <a:latin typeface="Cambria Math" panose="02040503050406030204" pitchFamily="18" charset="0"/>
                          </a:rPr>
                          <m:t>𝑥</m:t>
                        </m:r>
                        <m:r>
                          <a:rPr lang="en-IN" i="1" dirty="0">
                            <a:latin typeface="Cambria Math" panose="02040503050406030204" pitchFamily="18" charset="0"/>
                          </a:rPr>
                          <m:t>)) / </m:t>
                        </m:r>
                        <m:r>
                          <a:rPr lang="en-IN" i="1" dirty="0">
                            <a:latin typeface="Cambria Math" panose="02040503050406030204" pitchFamily="18" charset="0"/>
                          </a:rPr>
                          <m:t>𝑐</m:t>
                        </m:r>
                        <m:r>
                          <a:rPr lang="en-IN" i="1" dirty="0">
                            <a:latin typeface="Cambria Math" panose="02040503050406030204" pitchFamily="18" charset="0"/>
                          </a:rPr>
                          <m:t>(</m:t>
                        </m:r>
                        <m:r>
                          <a:rPr lang="en-IN" i="1" dirty="0">
                            <a:latin typeface="Cambria Math" panose="02040503050406030204" pitchFamily="18" charset="0"/>
                          </a:rPr>
                          <m:t>𝑛</m:t>
                        </m:r>
                        <m:r>
                          <a:rPr lang="en-IN" i="1" dirty="0">
                            <a:latin typeface="Cambria Math" panose="02040503050406030204" pitchFamily="18" charset="0"/>
                          </a:rPr>
                          <m:t>)</m:t>
                        </m:r>
                        <m:r>
                          <m:rPr>
                            <m:nor/>
                          </m:rPr>
                          <a:rPr lang="en-IN" dirty="0"/>
                          <m:t> </m:t>
                        </m:r>
                      </m:sup>
                    </m:sSup>
                  </m:oMath>
                </a14:m>
                <a:r>
                  <a:rPr lang="en-IN" dirty="0" smtClean="0"/>
                  <a:t/>
                </a:r>
                <a:br>
                  <a:rPr lang="en-IN" dirty="0" smtClean="0"/>
                </a:br>
                <a:r>
                  <a:rPr lang="en-IN" dirty="0" smtClean="0"/>
                  <a:t>E(h(x)) average of h(x)</a:t>
                </a:r>
                <a:br>
                  <a:rPr lang="en-IN" dirty="0" smtClean="0"/>
                </a:br>
                <a:r>
                  <a:rPr lang="en-IN" dirty="0" smtClean="0"/>
                  <a:t>c(n)= 2H(n-1) – 2(n-1)/n</a:t>
                </a:r>
                <a:br>
                  <a:rPr lang="en-IN" dirty="0" smtClean="0"/>
                </a:br>
                <a:endParaRPr lang="en-IN" dirty="0" smtClean="0"/>
              </a:p>
              <a:p>
                <a:pPr>
                  <a:buFont typeface="Wingdings" panose="05000000000000000000" pitchFamily="2" charset="2"/>
                  <a:buChar char="§"/>
                </a:pPr>
                <a:r>
                  <a:rPr lang="en-IN" dirty="0" smtClean="0"/>
                  <a:t>If s&lt;0.5, normal instance</a:t>
                </a:r>
              </a:p>
              <a:p>
                <a:pPr>
                  <a:buFont typeface="Wingdings" panose="05000000000000000000" pitchFamily="2" charset="2"/>
                  <a:buChar char="§"/>
                </a:pPr>
                <a:r>
                  <a:rPr lang="en-IN" dirty="0" smtClean="0"/>
                  <a:t>If s≈0.5,anomaly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cstate="print"/>
                <a:stretch>
                  <a:fillRect l="-449" t="-1357"/>
                </a:stretch>
              </a:blipFill>
            </p:spPr>
            <p:txBody>
              <a:bodyPr/>
              <a:lstStyle/>
              <a:p>
                <a:r>
                  <a:rPr lang="en-IN">
                    <a:noFill/>
                  </a:rPr>
                  <a:t> </a:t>
                </a:r>
              </a:p>
            </p:txBody>
          </p:sp>
        </mc:Fallback>
      </mc:AlternateContent>
    </p:spTree>
    <p:extLst>
      <p:ext uri="{BB962C8B-B14F-4D97-AF65-F5344CB8AC3E}">
        <p14:creationId xmlns:p14="http://schemas.microsoft.com/office/powerpoint/2010/main" val="356344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outlier factor algorithm</a:t>
            </a:r>
            <a:endParaRPr lang="en-US" dirty="0"/>
          </a:p>
        </p:txBody>
      </p:sp>
      <p:sp>
        <p:nvSpPr>
          <p:cNvPr id="5" name="Content Placeholder 4"/>
          <p:cNvSpPr>
            <a:spLocks noGrp="1"/>
          </p:cNvSpPr>
          <p:nvPr>
            <p:ph sz="quarter" idx="1"/>
          </p:nvPr>
        </p:nvSpPr>
        <p:spPr/>
        <p:txBody>
          <a:bodyPr/>
          <a:lstStyle/>
          <a:p>
            <a:pPr algn="just"/>
            <a:r>
              <a:rPr lang="en-US" dirty="0" smtClean="0"/>
              <a:t>Outliers: patterns in data that do not confirm to the expected behavior</a:t>
            </a:r>
          </a:p>
          <a:p>
            <a:pPr algn="just"/>
            <a:r>
              <a:rPr lang="en-US" dirty="0" smtClean="0"/>
              <a:t>Unsupervised outlier detection method</a:t>
            </a:r>
          </a:p>
          <a:p>
            <a:pPr algn="just"/>
            <a:r>
              <a:rPr lang="en-US" dirty="0"/>
              <a:t>C</a:t>
            </a:r>
            <a:r>
              <a:rPr lang="en-US" dirty="0" smtClean="0"/>
              <a:t>omputes local density deviation of a given data point with respect to its neighbors. </a:t>
            </a:r>
          </a:p>
          <a:p>
            <a:pPr marL="0" indent="0">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outlier factor algorithm</a:t>
            </a:r>
            <a:endParaRPr lang="en-IN" dirty="0"/>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763389" y="1653535"/>
            <a:ext cx="5852172" cy="4389129"/>
          </a:xfrm>
          <a:prstGeom prst="rect">
            <a:avLst/>
          </a:prstGeom>
        </p:spPr>
      </p:pic>
    </p:spTree>
    <p:extLst>
      <p:ext uri="{BB962C8B-B14F-4D97-AF65-F5344CB8AC3E}">
        <p14:creationId xmlns:p14="http://schemas.microsoft.com/office/powerpoint/2010/main" val="1967182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a:t>
            </a:r>
            <a:endParaRPr lang="en-IN" dirty="0"/>
          </a:p>
        </p:txBody>
      </p:sp>
      <p:sp>
        <p:nvSpPr>
          <p:cNvPr id="3" name="Content Placeholder 2"/>
          <p:cNvSpPr>
            <a:spLocks noGrp="1"/>
          </p:cNvSpPr>
          <p:nvPr>
            <p:ph sz="quarter" idx="1"/>
          </p:nvPr>
        </p:nvSpPr>
        <p:spPr/>
        <p:txBody>
          <a:bodyPr>
            <a:normAutofit/>
          </a:bodyPr>
          <a:lstStyle/>
          <a:p>
            <a:endParaRPr lang="en-IN" dirty="0"/>
          </a:p>
          <a:p>
            <a:pPr algn="just">
              <a:buFont typeface="Wingdings" panose="05000000000000000000" pitchFamily="2" charset="2"/>
              <a:buChar char="q"/>
            </a:pPr>
            <a:r>
              <a:rPr lang="en-IN" dirty="0"/>
              <a:t>Avoid false </a:t>
            </a:r>
            <a:r>
              <a:rPr lang="en-IN" dirty="0" smtClean="0"/>
              <a:t>allegations</a:t>
            </a:r>
          </a:p>
          <a:p>
            <a:pPr algn="just">
              <a:buFont typeface="Wingdings" panose="05000000000000000000" pitchFamily="2" charset="2"/>
              <a:buChar char="q"/>
            </a:pPr>
            <a:r>
              <a:rPr lang="en-IN" dirty="0" smtClean="0"/>
              <a:t>Large imbalance between fraudulent and legitimate transaction classes</a:t>
            </a:r>
            <a:endParaRPr lang="en-IN" dirty="0"/>
          </a:p>
          <a:p>
            <a:pPr algn="just">
              <a:buFont typeface="Wingdings" panose="05000000000000000000" pitchFamily="2" charset="2"/>
              <a:buChar char="q"/>
            </a:pPr>
            <a:r>
              <a:rPr lang="en-IN" dirty="0" smtClean="0"/>
              <a:t>Requirement </a:t>
            </a:r>
            <a:r>
              <a:rPr lang="en-IN" dirty="0"/>
              <a:t>an automatic </a:t>
            </a:r>
            <a:r>
              <a:rPr lang="en-IN" dirty="0" smtClean="0"/>
              <a:t>system</a:t>
            </a:r>
          </a:p>
          <a:p>
            <a:pPr marL="0" indent="0">
              <a:buNone/>
            </a:pPr>
            <a:r>
              <a:rPr lang="en-IN" b="1" dirty="0" smtClean="0"/>
              <a:t> </a:t>
            </a:r>
            <a:endParaRPr lang="en-IN" dirty="0"/>
          </a:p>
          <a:p>
            <a:pPr marL="0" indent="0">
              <a:buNone/>
            </a:pPr>
            <a:r>
              <a:rPr lang="en-IN" b="1" dirty="0" smtClean="0"/>
              <a:t> </a:t>
            </a:r>
            <a:endParaRPr lang="en-IN" dirty="0"/>
          </a:p>
          <a:p>
            <a:pPr marL="0" indent="0">
              <a:buNone/>
            </a:pPr>
            <a:endParaRPr lang="en-IN" dirty="0"/>
          </a:p>
        </p:txBody>
      </p:sp>
    </p:spTree>
    <p:extLst>
      <p:ext uri="{BB962C8B-B14F-4D97-AF65-F5344CB8AC3E}">
        <p14:creationId xmlns:p14="http://schemas.microsoft.com/office/powerpoint/2010/main" val="2498539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sz="quarter" idx="1"/>
          </p:nvPr>
        </p:nvSpPr>
        <p:spPr/>
        <p:txBody>
          <a:bodyPr/>
          <a:lstStyle/>
          <a:p>
            <a:pPr marL="0" indent="0">
              <a:buNone/>
            </a:pPr>
            <a:r>
              <a:rPr lang="en-IN" dirty="0" smtClean="0"/>
              <a:t>Classification report :-</a:t>
            </a:r>
          </a:p>
          <a:p>
            <a:r>
              <a:rPr lang="en-IN" dirty="0" smtClean="0"/>
              <a:t>Precision = </a:t>
            </a:r>
            <a:r>
              <a:rPr lang="en-IN" dirty="0" err="1" smtClean="0"/>
              <a:t>tp</a:t>
            </a:r>
            <a:r>
              <a:rPr lang="en-IN" dirty="0" smtClean="0"/>
              <a:t> / (</a:t>
            </a:r>
            <a:r>
              <a:rPr lang="en-IN" dirty="0" err="1" smtClean="0"/>
              <a:t>tp</a:t>
            </a:r>
            <a:r>
              <a:rPr lang="en-IN" dirty="0" smtClean="0"/>
              <a:t> + </a:t>
            </a:r>
            <a:r>
              <a:rPr lang="en-IN" dirty="0" err="1" smtClean="0"/>
              <a:t>fp</a:t>
            </a:r>
            <a:r>
              <a:rPr lang="en-IN" dirty="0" smtClean="0"/>
              <a:t>)</a:t>
            </a:r>
          </a:p>
          <a:p>
            <a:r>
              <a:rPr lang="en-IN" dirty="0" smtClean="0"/>
              <a:t>Recall = </a:t>
            </a:r>
            <a:r>
              <a:rPr lang="en-IN" dirty="0" err="1" smtClean="0"/>
              <a:t>tp</a:t>
            </a:r>
            <a:r>
              <a:rPr lang="en-IN" dirty="0" smtClean="0"/>
              <a:t> / (</a:t>
            </a:r>
            <a:r>
              <a:rPr lang="en-IN" dirty="0" err="1" smtClean="0"/>
              <a:t>tp</a:t>
            </a:r>
            <a:r>
              <a:rPr lang="en-IN" dirty="0" smtClean="0"/>
              <a:t> + fn)</a:t>
            </a:r>
            <a:endParaRPr lang="en-IN" dirty="0"/>
          </a:p>
          <a:p>
            <a:r>
              <a:rPr lang="en-IN" dirty="0" smtClean="0"/>
              <a:t>f1-score is harmonic mean of precision and recall</a:t>
            </a:r>
          </a:p>
          <a:p>
            <a:endParaRPr lang="en-IN" dirty="0"/>
          </a:p>
        </p:txBody>
      </p:sp>
    </p:spTree>
    <p:extLst>
      <p:ext uri="{BB962C8B-B14F-4D97-AF65-F5344CB8AC3E}">
        <p14:creationId xmlns:p14="http://schemas.microsoft.com/office/powerpoint/2010/main" val="3117700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sz="quarter" idx="1"/>
          </p:nvPr>
        </p:nvSpPr>
        <p:spPr>
          <a:xfrm>
            <a:off x="0" y="1600200"/>
            <a:ext cx="8766048" cy="5029200"/>
          </a:xfrm>
        </p:spPr>
        <p:txBody>
          <a:bodyPr>
            <a:normAutofit fontScale="77500" lnSpcReduction="20000"/>
          </a:bodyPr>
          <a:lstStyle/>
          <a:p>
            <a:pPr marL="0" indent="0">
              <a:buNone/>
            </a:pPr>
            <a:r>
              <a:rPr lang="en-IN" b="1">
                <a:latin typeface="Adobe Heiti Std R" panose="020B0400000000000000" pitchFamily="34" charset="-128"/>
                <a:ea typeface="Adobe Heiti Std R" panose="020B0400000000000000" pitchFamily="34" charset="-128"/>
              </a:rPr>
              <a:t> </a:t>
            </a:r>
            <a:r>
              <a:rPr lang="en-IN" b="1" smtClean="0">
                <a:latin typeface="Adobe Heiti Std R" panose="020B0400000000000000" pitchFamily="34" charset="-128"/>
                <a:ea typeface="Adobe Heiti Std R" panose="020B0400000000000000" pitchFamily="34" charset="-128"/>
              </a:rPr>
              <a:t>  Credit </a:t>
            </a:r>
            <a:r>
              <a:rPr lang="en-IN" b="1" dirty="0" smtClean="0">
                <a:latin typeface="Adobe Heiti Std R" panose="020B0400000000000000" pitchFamily="34" charset="-128"/>
                <a:ea typeface="Adobe Heiti Std R" panose="020B0400000000000000" pitchFamily="34" charset="-128"/>
              </a:rPr>
              <a:t>Card Fraud</a:t>
            </a:r>
          </a:p>
          <a:p>
            <a:pPr fontAlgn="base"/>
            <a:r>
              <a:rPr lang="en-US" dirty="0"/>
              <a:t>The crime of credit card fraud begins when someone either steals a credit or debit card, or fraudulently obtains the card number and other account information necessary for the card to be used successfully. While the actual physical theft of credit cards does happen, modern technology has seen a steep rise in the incidence of intercepting account information electronically. The owner of the account, the merchant from whom card information was stolen or intercepted, and even the card issuer may be unaware of the compromise until the information is actually used to make purchases.</a:t>
            </a:r>
          </a:p>
          <a:p>
            <a:pPr fontAlgn="base"/>
            <a:r>
              <a:rPr lang="en-US" dirty="0"/>
              <a:t>As online shopping and bill paying has skyrocketed in popularity, there is no longer a need to possess a physical credit card or debit card to make purchases, and it is possible even to open a financial account, and obtain credit cards solely through online transactions. Because of this, criminals able to obtain enough personal information about other individuals may use that information to commit credit card fraud by opening new accounts, or having new cards sent to them on existing accounts.</a:t>
            </a:r>
          </a:p>
          <a:p>
            <a:pPr marL="0" indent="0">
              <a:buNone/>
            </a:pPr>
            <a:endParaRPr lang="en-IN" sz="900" dirty="0"/>
          </a:p>
          <a:p>
            <a:pPr marL="0" indent="0">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5410200"/>
            <a:ext cx="4455066" cy="400110"/>
          </a:xfrm>
          <a:prstGeom prst="rect">
            <a:avLst/>
          </a:prstGeom>
        </p:spPr>
        <p:txBody>
          <a:bodyPr wrap="none">
            <a:spAutoFit/>
          </a:bodyPr>
          <a:lstStyle/>
          <a:p>
            <a:r>
              <a:rPr lang="en-IN" dirty="0" err="1" smtClean="0">
                <a:latin typeface="Times New Roman"/>
                <a:ea typeface="Calibri"/>
              </a:rPr>
              <a:t>Classification_report</a:t>
            </a:r>
            <a:r>
              <a:rPr lang="en-IN" dirty="0" smtClean="0">
                <a:latin typeface="Times New Roman"/>
                <a:ea typeface="Calibri"/>
              </a:rPr>
              <a:t> for Local Outlier Factor</a:t>
            </a:r>
            <a:r>
              <a:rPr lang="en-IN" sz="2000" dirty="0" smtClean="0">
                <a:latin typeface="Times New Roman"/>
                <a:ea typeface="Calibri"/>
              </a:rPr>
              <a:t>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7801"/>
            <a:ext cx="7010399" cy="3733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67000" y="5715000"/>
            <a:ext cx="4012637" cy="400110"/>
          </a:xfrm>
          <a:prstGeom prst="rect">
            <a:avLst/>
          </a:prstGeom>
        </p:spPr>
        <p:txBody>
          <a:bodyPr wrap="none">
            <a:spAutoFit/>
          </a:bodyPr>
          <a:lstStyle/>
          <a:p>
            <a:r>
              <a:rPr lang="en-IN" dirty="0" err="1" smtClean="0">
                <a:latin typeface="Times New Roman"/>
                <a:ea typeface="Calibri"/>
              </a:rPr>
              <a:t>Classification_report</a:t>
            </a:r>
            <a:r>
              <a:rPr lang="en-IN" dirty="0" smtClean="0">
                <a:latin typeface="Times New Roman"/>
                <a:ea typeface="Calibri"/>
              </a:rPr>
              <a:t> for</a:t>
            </a:r>
            <a:r>
              <a:rPr lang="en-IN" sz="2000" dirty="0" smtClean="0">
                <a:latin typeface="Times New Roman"/>
                <a:ea typeface="Calibri"/>
              </a:rPr>
              <a:t> </a:t>
            </a:r>
            <a:r>
              <a:rPr lang="en-IN" dirty="0" smtClean="0">
                <a:latin typeface="Times New Roman"/>
                <a:ea typeface="Calibri"/>
              </a:rPr>
              <a:t>Isolation Forest </a:t>
            </a:r>
            <a:endParaRPr lang="en-IN"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905000"/>
            <a:ext cx="7620000" cy="3505199"/>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90800" y="5715000"/>
            <a:ext cx="4346062" cy="413266"/>
          </a:xfrm>
          <a:prstGeom prst="rect">
            <a:avLst/>
          </a:prstGeom>
        </p:spPr>
        <p:txBody>
          <a:bodyPr wrap="square">
            <a:spAutoFit/>
          </a:bodyPr>
          <a:lstStyle/>
          <a:p>
            <a:pPr>
              <a:lnSpc>
                <a:spcPct val="115000"/>
              </a:lnSpc>
              <a:spcAft>
                <a:spcPts val="1000"/>
              </a:spcAft>
            </a:pPr>
            <a:r>
              <a:rPr lang="en-IN" dirty="0" err="1" smtClean="0">
                <a:latin typeface="Times New Roman"/>
                <a:ea typeface="Calibri"/>
              </a:rPr>
              <a:t>Classification_report</a:t>
            </a:r>
            <a:r>
              <a:rPr lang="en-IN" dirty="0" smtClean="0">
                <a:latin typeface="Times New Roman"/>
                <a:ea typeface="Calibri"/>
              </a:rPr>
              <a:t> for Logistic Regression</a:t>
            </a:r>
            <a:endParaRPr lang="en-IN" sz="2000" dirty="0">
              <a:latin typeface="Times New Roman"/>
              <a:ea typeface="Calibri"/>
            </a:endParaRPr>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71600" y="1676400"/>
            <a:ext cx="6934200" cy="3581400"/>
          </a:xfrm>
        </p:spPr>
      </p:pic>
    </p:spTree>
    <p:extLst>
      <p:ext uri="{BB962C8B-B14F-4D97-AF65-F5344CB8AC3E}">
        <p14:creationId xmlns:p14="http://schemas.microsoft.com/office/powerpoint/2010/main" val="2277768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graphicFrame>
        <p:nvGraphicFramePr>
          <p:cNvPr id="4" name="Table 3"/>
          <p:cNvGraphicFramePr>
            <a:graphicFrameLocks noGrp="1"/>
          </p:cNvGraphicFramePr>
          <p:nvPr/>
        </p:nvGraphicFramePr>
        <p:xfrm>
          <a:off x="1143000" y="2209800"/>
          <a:ext cx="6934199" cy="2286000"/>
        </p:xfrm>
        <a:graphic>
          <a:graphicData uri="http://schemas.openxmlformats.org/drawingml/2006/table">
            <a:tbl>
              <a:tblPr/>
              <a:tblGrid>
                <a:gridCol w="792823">
                  <a:extLst>
                    <a:ext uri="{9D8B030D-6E8A-4147-A177-3AD203B41FA5}">
                      <a16:colId xmlns:a16="http://schemas.microsoft.com/office/drawing/2014/main" val="20000"/>
                    </a:ext>
                  </a:extLst>
                </a:gridCol>
                <a:gridCol w="1085101">
                  <a:extLst>
                    <a:ext uri="{9D8B030D-6E8A-4147-A177-3AD203B41FA5}">
                      <a16:colId xmlns:a16="http://schemas.microsoft.com/office/drawing/2014/main" val="20001"/>
                    </a:ext>
                  </a:extLst>
                </a:gridCol>
                <a:gridCol w="1085101">
                  <a:extLst>
                    <a:ext uri="{9D8B030D-6E8A-4147-A177-3AD203B41FA5}">
                      <a16:colId xmlns:a16="http://schemas.microsoft.com/office/drawing/2014/main" val="20002"/>
                    </a:ext>
                  </a:extLst>
                </a:gridCol>
                <a:gridCol w="1085101">
                  <a:extLst>
                    <a:ext uri="{9D8B030D-6E8A-4147-A177-3AD203B41FA5}">
                      <a16:colId xmlns:a16="http://schemas.microsoft.com/office/drawing/2014/main" val="20003"/>
                    </a:ext>
                  </a:extLst>
                </a:gridCol>
                <a:gridCol w="1085101">
                  <a:extLst>
                    <a:ext uri="{9D8B030D-6E8A-4147-A177-3AD203B41FA5}">
                      <a16:colId xmlns:a16="http://schemas.microsoft.com/office/drawing/2014/main" val="20004"/>
                    </a:ext>
                  </a:extLst>
                </a:gridCol>
                <a:gridCol w="900839">
                  <a:extLst>
                    <a:ext uri="{9D8B030D-6E8A-4147-A177-3AD203B41FA5}">
                      <a16:colId xmlns:a16="http://schemas.microsoft.com/office/drawing/2014/main" val="20005"/>
                    </a:ext>
                  </a:extLst>
                </a:gridCol>
                <a:gridCol w="900133">
                  <a:extLst>
                    <a:ext uri="{9D8B030D-6E8A-4147-A177-3AD203B41FA5}">
                      <a16:colId xmlns:a16="http://schemas.microsoft.com/office/drawing/2014/main" val="20006"/>
                    </a:ext>
                  </a:extLst>
                </a:gridCol>
              </a:tblGrid>
              <a:tr h="762000">
                <a:tc>
                  <a:txBody>
                    <a:bodyPr/>
                    <a:lstStyle/>
                    <a:p>
                      <a:pPr indent="-3175" algn="ctr">
                        <a:lnSpc>
                          <a:spcPct val="115000"/>
                        </a:lnSpc>
                        <a:spcBef>
                          <a:spcPts val="1200"/>
                        </a:spcBef>
                        <a:spcAft>
                          <a:spcPts val="1000"/>
                        </a:spcAft>
                      </a:pPr>
                      <a:r>
                        <a:rPr lang="en-IN" sz="1200" dirty="0">
                          <a:latin typeface="Times New Roman"/>
                          <a:ea typeface="Calibri"/>
                          <a:cs typeface="Times New Roman"/>
                        </a:rPr>
                        <a:t>Class</a:t>
                      </a:r>
                      <a:endParaRPr lang="en-IN" sz="1400" dirty="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Ground Truth</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Predicted</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dirty="0">
                          <a:latin typeface="Times New Roman"/>
                          <a:ea typeface="Calibri"/>
                          <a:cs typeface="Times New Roman"/>
                        </a:rPr>
                        <a:t>Wrongly Predicted</a:t>
                      </a:r>
                      <a:endParaRPr lang="en-IN" sz="1400" dirty="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Precision</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Recall</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F1-score</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indent="-3175" algn="ctr">
                        <a:lnSpc>
                          <a:spcPct val="115000"/>
                        </a:lnSpc>
                        <a:spcBef>
                          <a:spcPts val="1200"/>
                        </a:spcBef>
                        <a:spcAft>
                          <a:spcPts val="1000"/>
                        </a:spcAft>
                      </a:pPr>
                      <a:r>
                        <a:rPr lang="en-IN" sz="1200">
                          <a:latin typeface="Times New Roman"/>
                          <a:ea typeface="Calibri"/>
                          <a:cs typeface="Times New Roman"/>
                        </a:rPr>
                        <a:t>0</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3296</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3263</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9</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0.99</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1.00</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1.00</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indent="-3175" algn="ctr">
                        <a:lnSpc>
                          <a:spcPct val="115000"/>
                        </a:lnSpc>
                        <a:spcBef>
                          <a:spcPts val="1200"/>
                        </a:spcBef>
                        <a:spcAft>
                          <a:spcPts val="1000"/>
                        </a:spcAft>
                      </a:pPr>
                      <a:r>
                        <a:rPr lang="en-IN" sz="1200">
                          <a:latin typeface="Times New Roman"/>
                          <a:ea typeface="Calibri"/>
                          <a:cs typeface="Times New Roman"/>
                        </a:rPr>
                        <a:t>1</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176</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167</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33</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0.95</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0.79</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0.87</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62000">
                <a:tc>
                  <a:txBody>
                    <a:bodyPr/>
                    <a:lstStyle/>
                    <a:p>
                      <a:pPr indent="-3175" algn="ctr">
                        <a:lnSpc>
                          <a:spcPct val="115000"/>
                        </a:lnSpc>
                        <a:spcBef>
                          <a:spcPts val="1200"/>
                        </a:spcBef>
                        <a:spcAft>
                          <a:spcPts val="1000"/>
                        </a:spcAft>
                      </a:pPr>
                      <a:r>
                        <a:rPr lang="en-IN" sz="1200">
                          <a:latin typeface="Times New Roman"/>
                          <a:ea typeface="Calibri"/>
                          <a:cs typeface="Times New Roman"/>
                        </a:rPr>
                        <a:t>Avg/total</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dirty="0">
                          <a:latin typeface="Times New Roman"/>
                          <a:ea typeface="Calibri"/>
                          <a:cs typeface="Times New Roman"/>
                        </a:rPr>
                        <a:t>3472</a:t>
                      </a:r>
                      <a:endParaRPr lang="en-IN" sz="1400" dirty="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3430</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42</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0.99</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a:latin typeface="Times New Roman"/>
                          <a:ea typeface="Calibri"/>
                          <a:cs typeface="Times New Roman"/>
                        </a:rPr>
                        <a:t>0.99</a:t>
                      </a:r>
                      <a:endParaRPr lang="en-IN" sz="140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175" algn="ctr">
                        <a:lnSpc>
                          <a:spcPct val="115000"/>
                        </a:lnSpc>
                        <a:spcBef>
                          <a:spcPts val="1200"/>
                        </a:spcBef>
                        <a:spcAft>
                          <a:spcPts val="1000"/>
                        </a:spcAft>
                      </a:pPr>
                      <a:r>
                        <a:rPr lang="en-IN" sz="1200" dirty="0">
                          <a:latin typeface="Times New Roman"/>
                          <a:ea typeface="Calibri"/>
                          <a:cs typeface="Times New Roman"/>
                        </a:rPr>
                        <a:t>0.99</a:t>
                      </a:r>
                      <a:endParaRPr lang="en-IN" sz="1400" dirty="0">
                        <a:latin typeface="Times New Roman"/>
                        <a:ea typeface="Calibri"/>
                        <a:cs typeface="Times New Roman"/>
                      </a:endParaRPr>
                    </a:p>
                  </a:txBody>
                  <a:tcPr marL="67030" marR="6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121" name="Rectangle 1"/>
          <p:cNvSpPr>
            <a:spLocks noChangeArrowheads="1"/>
          </p:cNvSpPr>
          <p:nvPr/>
        </p:nvSpPr>
        <p:spPr bwMode="auto">
          <a:xfrm>
            <a:off x="-152400" y="5011950"/>
            <a:ext cx="92964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Classification report for logistic regression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37079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graphicFrame>
        <p:nvGraphicFramePr>
          <p:cNvPr id="4" name="Table 3"/>
          <p:cNvGraphicFramePr>
            <a:graphicFrameLocks noGrp="1"/>
          </p:cNvGraphicFramePr>
          <p:nvPr/>
        </p:nvGraphicFramePr>
        <p:xfrm>
          <a:off x="1066800" y="2286000"/>
          <a:ext cx="6857998" cy="2301240"/>
        </p:xfrm>
        <a:graphic>
          <a:graphicData uri="http://schemas.openxmlformats.org/drawingml/2006/table">
            <a:tbl>
              <a:tblPr/>
              <a:tblGrid>
                <a:gridCol w="979502">
                  <a:extLst>
                    <a:ext uri="{9D8B030D-6E8A-4147-A177-3AD203B41FA5}">
                      <a16:colId xmlns:a16="http://schemas.microsoft.com/office/drawing/2014/main" val="20000"/>
                    </a:ext>
                  </a:extLst>
                </a:gridCol>
                <a:gridCol w="979502">
                  <a:extLst>
                    <a:ext uri="{9D8B030D-6E8A-4147-A177-3AD203B41FA5}">
                      <a16:colId xmlns:a16="http://schemas.microsoft.com/office/drawing/2014/main" val="20001"/>
                    </a:ext>
                  </a:extLst>
                </a:gridCol>
                <a:gridCol w="979502">
                  <a:extLst>
                    <a:ext uri="{9D8B030D-6E8A-4147-A177-3AD203B41FA5}">
                      <a16:colId xmlns:a16="http://schemas.microsoft.com/office/drawing/2014/main" val="20002"/>
                    </a:ext>
                  </a:extLst>
                </a:gridCol>
                <a:gridCol w="979502">
                  <a:extLst>
                    <a:ext uri="{9D8B030D-6E8A-4147-A177-3AD203B41FA5}">
                      <a16:colId xmlns:a16="http://schemas.microsoft.com/office/drawing/2014/main" val="20003"/>
                    </a:ext>
                  </a:extLst>
                </a:gridCol>
                <a:gridCol w="979502">
                  <a:extLst>
                    <a:ext uri="{9D8B030D-6E8A-4147-A177-3AD203B41FA5}">
                      <a16:colId xmlns:a16="http://schemas.microsoft.com/office/drawing/2014/main" val="20004"/>
                    </a:ext>
                  </a:extLst>
                </a:gridCol>
                <a:gridCol w="980244">
                  <a:extLst>
                    <a:ext uri="{9D8B030D-6E8A-4147-A177-3AD203B41FA5}">
                      <a16:colId xmlns:a16="http://schemas.microsoft.com/office/drawing/2014/main" val="20005"/>
                    </a:ext>
                  </a:extLst>
                </a:gridCol>
                <a:gridCol w="980244">
                  <a:extLst>
                    <a:ext uri="{9D8B030D-6E8A-4147-A177-3AD203B41FA5}">
                      <a16:colId xmlns:a16="http://schemas.microsoft.com/office/drawing/2014/main" val="20006"/>
                    </a:ext>
                  </a:extLst>
                </a:gridCol>
              </a:tblGrid>
              <a:tr h="838200">
                <a:tc>
                  <a:txBody>
                    <a:bodyPr/>
                    <a:lstStyle/>
                    <a:p>
                      <a:pPr algn="ctr">
                        <a:lnSpc>
                          <a:spcPct val="150000"/>
                        </a:lnSpc>
                        <a:spcBef>
                          <a:spcPts val="1200"/>
                        </a:spcBef>
                        <a:spcAft>
                          <a:spcPts val="0"/>
                        </a:spcAft>
                      </a:pPr>
                      <a:r>
                        <a:rPr lang="en-IN" sz="1200" dirty="0">
                          <a:latin typeface="Times New Roman"/>
                          <a:ea typeface="Calibri"/>
                          <a:cs typeface="Times New Roman"/>
                        </a:rPr>
                        <a:t>Class</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Ground Truth</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Predicted</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dirty="0">
                          <a:latin typeface="Times New Roman"/>
                          <a:ea typeface="Calibri"/>
                          <a:cs typeface="Times New Roman"/>
                        </a:rPr>
                        <a:t>Wrongly Predicted</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Precision</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Recall</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F1-Score</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7680">
                <a:tc>
                  <a:txBody>
                    <a:bodyPr/>
                    <a:lstStyle/>
                    <a:p>
                      <a:pPr algn="ctr">
                        <a:lnSpc>
                          <a:spcPct val="150000"/>
                        </a:lnSpc>
                        <a:spcBef>
                          <a:spcPts val="1200"/>
                        </a:spcBef>
                        <a:spcAft>
                          <a:spcPts val="0"/>
                        </a:spcAft>
                      </a:pPr>
                      <a:r>
                        <a:rPr lang="en-IN" sz="1200">
                          <a:latin typeface="Times New Roman"/>
                          <a:ea typeface="Calibri"/>
                          <a:cs typeface="Times New Roman"/>
                        </a:rPr>
                        <a:t>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142177</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141949</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dirty="0">
                          <a:latin typeface="Times New Roman"/>
                          <a:ea typeface="Calibri"/>
                          <a:cs typeface="Times New Roman"/>
                        </a:rPr>
                        <a:t>228</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7680">
                <a:tc>
                  <a:txBody>
                    <a:bodyPr/>
                    <a:lstStyle/>
                    <a:p>
                      <a:pPr algn="ctr">
                        <a:lnSpc>
                          <a:spcPct val="150000"/>
                        </a:lnSpc>
                        <a:spcBef>
                          <a:spcPts val="1200"/>
                        </a:spcBef>
                        <a:spcAft>
                          <a:spcPts val="0"/>
                        </a:spcAft>
                      </a:pPr>
                      <a:r>
                        <a:rPr lang="en-IN" sz="1200">
                          <a:latin typeface="Times New Roman"/>
                          <a:ea typeface="Calibri"/>
                          <a:cs typeface="Times New Roman"/>
                        </a:rPr>
                        <a:t>1</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227</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9</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218</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0.04</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0.04</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0.04</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7680">
                <a:tc>
                  <a:txBody>
                    <a:bodyPr/>
                    <a:lstStyle/>
                    <a:p>
                      <a:pPr algn="ctr">
                        <a:lnSpc>
                          <a:spcPct val="150000"/>
                        </a:lnSpc>
                        <a:spcBef>
                          <a:spcPts val="1200"/>
                        </a:spcBef>
                        <a:spcAft>
                          <a:spcPts val="0"/>
                        </a:spcAft>
                      </a:pPr>
                      <a:r>
                        <a:rPr lang="en-IN" sz="1200">
                          <a:latin typeface="Times New Roman"/>
                          <a:ea typeface="Calibri"/>
                          <a:cs typeface="Times New Roman"/>
                        </a:rPr>
                        <a:t>Avg/total</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142404</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141958</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446</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dirty="0">
                          <a:latin typeface="Times New Roman"/>
                          <a:ea typeface="Calibri"/>
                          <a:cs typeface="Times New Roman"/>
                        </a:rPr>
                        <a:t>1.00</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0961" name="Rectangle 1"/>
          <p:cNvSpPr>
            <a:spLocks noChangeArrowheads="1"/>
          </p:cNvSpPr>
          <p:nvPr/>
        </p:nvSpPr>
        <p:spPr bwMode="auto">
          <a:xfrm>
            <a:off x="0" y="495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Classification report for Local outlier factor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graphicFrame>
        <p:nvGraphicFramePr>
          <p:cNvPr id="4" name="Table 3"/>
          <p:cNvGraphicFramePr>
            <a:graphicFrameLocks noGrp="1"/>
          </p:cNvGraphicFramePr>
          <p:nvPr/>
        </p:nvGraphicFramePr>
        <p:xfrm>
          <a:off x="990600" y="2438400"/>
          <a:ext cx="7162802" cy="2286000"/>
        </p:xfrm>
        <a:graphic>
          <a:graphicData uri="http://schemas.openxmlformats.org/drawingml/2006/table">
            <a:tbl>
              <a:tblPr/>
              <a:tblGrid>
                <a:gridCol w="1023036">
                  <a:extLst>
                    <a:ext uri="{9D8B030D-6E8A-4147-A177-3AD203B41FA5}">
                      <a16:colId xmlns:a16="http://schemas.microsoft.com/office/drawing/2014/main" val="20000"/>
                    </a:ext>
                  </a:extLst>
                </a:gridCol>
                <a:gridCol w="1023036">
                  <a:extLst>
                    <a:ext uri="{9D8B030D-6E8A-4147-A177-3AD203B41FA5}">
                      <a16:colId xmlns:a16="http://schemas.microsoft.com/office/drawing/2014/main" val="20001"/>
                    </a:ext>
                  </a:extLst>
                </a:gridCol>
                <a:gridCol w="1023036">
                  <a:extLst>
                    <a:ext uri="{9D8B030D-6E8A-4147-A177-3AD203B41FA5}">
                      <a16:colId xmlns:a16="http://schemas.microsoft.com/office/drawing/2014/main" val="20002"/>
                    </a:ext>
                  </a:extLst>
                </a:gridCol>
                <a:gridCol w="1023036">
                  <a:extLst>
                    <a:ext uri="{9D8B030D-6E8A-4147-A177-3AD203B41FA5}">
                      <a16:colId xmlns:a16="http://schemas.microsoft.com/office/drawing/2014/main" val="20003"/>
                    </a:ext>
                  </a:extLst>
                </a:gridCol>
                <a:gridCol w="1023036">
                  <a:extLst>
                    <a:ext uri="{9D8B030D-6E8A-4147-A177-3AD203B41FA5}">
                      <a16:colId xmlns:a16="http://schemas.microsoft.com/office/drawing/2014/main" val="20004"/>
                    </a:ext>
                  </a:extLst>
                </a:gridCol>
                <a:gridCol w="1023811">
                  <a:extLst>
                    <a:ext uri="{9D8B030D-6E8A-4147-A177-3AD203B41FA5}">
                      <a16:colId xmlns:a16="http://schemas.microsoft.com/office/drawing/2014/main" val="20005"/>
                    </a:ext>
                  </a:extLst>
                </a:gridCol>
                <a:gridCol w="1023811">
                  <a:extLst>
                    <a:ext uri="{9D8B030D-6E8A-4147-A177-3AD203B41FA5}">
                      <a16:colId xmlns:a16="http://schemas.microsoft.com/office/drawing/2014/main" val="20006"/>
                    </a:ext>
                  </a:extLst>
                </a:gridCol>
              </a:tblGrid>
              <a:tr h="914400">
                <a:tc>
                  <a:txBody>
                    <a:bodyPr/>
                    <a:lstStyle/>
                    <a:p>
                      <a:pPr algn="ctr">
                        <a:lnSpc>
                          <a:spcPct val="150000"/>
                        </a:lnSpc>
                        <a:spcBef>
                          <a:spcPts val="1200"/>
                        </a:spcBef>
                        <a:spcAft>
                          <a:spcPts val="0"/>
                        </a:spcAft>
                      </a:pPr>
                      <a:r>
                        <a:rPr lang="en-IN" sz="1200" dirty="0">
                          <a:latin typeface="Times New Roman"/>
                          <a:ea typeface="Calibri"/>
                          <a:cs typeface="Times New Roman"/>
                        </a:rPr>
                        <a:t>Class</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Ground Truth</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Predicted</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Wrongly Predicted</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Precision</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Recall</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dirty="0">
                          <a:latin typeface="Times New Roman"/>
                          <a:ea typeface="Calibri"/>
                          <a:cs typeface="Times New Roman"/>
                        </a:rPr>
                        <a:t>F1-Score</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lgn="ctr">
                        <a:lnSpc>
                          <a:spcPct val="150000"/>
                        </a:lnSpc>
                        <a:spcBef>
                          <a:spcPts val="1200"/>
                        </a:spcBef>
                        <a:spcAft>
                          <a:spcPts val="0"/>
                        </a:spcAft>
                      </a:pPr>
                      <a:r>
                        <a:rPr lang="en-IN" sz="1200" dirty="0">
                          <a:latin typeface="Times New Roman"/>
                          <a:ea typeface="Calibri"/>
                          <a:cs typeface="Times New Roman"/>
                        </a:rPr>
                        <a:t>0</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142177</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142018</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159</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lgn="ctr">
                        <a:lnSpc>
                          <a:spcPct val="150000"/>
                        </a:lnSpc>
                        <a:spcBef>
                          <a:spcPts val="1200"/>
                        </a:spcBef>
                        <a:spcAft>
                          <a:spcPts val="0"/>
                        </a:spcAft>
                      </a:pPr>
                      <a:r>
                        <a:rPr lang="en-IN" sz="1200" dirty="0">
                          <a:latin typeface="Times New Roman"/>
                          <a:ea typeface="Calibri"/>
                          <a:cs typeface="Times New Roman"/>
                        </a:rPr>
                        <a:t>1</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227</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68</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159</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0.30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0.30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0.30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algn="ctr">
                        <a:lnSpc>
                          <a:spcPct val="150000"/>
                        </a:lnSpc>
                        <a:spcBef>
                          <a:spcPts val="1200"/>
                        </a:spcBef>
                        <a:spcAft>
                          <a:spcPts val="0"/>
                        </a:spcAft>
                      </a:pPr>
                      <a:r>
                        <a:rPr lang="en-IN" sz="1200" dirty="0" err="1">
                          <a:latin typeface="Times New Roman"/>
                          <a:ea typeface="Calibri"/>
                          <a:cs typeface="Times New Roman"/>
                        </a:rPr>
                        <a:t>Avg</a:t>
                      </a:r>
                      <a:r>
                        <a:rPr lang="en-IN" sz="1200" dirty="0">
                          <a:latin typeface="Times New Roman"/>
                          <a:ea typeface="Calibri"/>
                          <a:cs typeface="Times New Roman"/>
                        </a:rPr>
                        <a:t>/total</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142404</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142086</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318</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a:latin typeface="Times New Roman"/>
                          <a:ea typeface="Calibri"/>
                          <a:cs typeface="Times New Roman"/>
                        </a:rPr>
                        <a:t>1.00</a:t>
                      </a:r>
                      <a:endParaRPr lang="en-IN" sz="14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en-IN" sz="1200" dirty="0">
                          <a:latin typeface="Times New Roman"/>
                          <a:ea typeface="Calibri"/>
                          <a:cs typeface="Times New Roman"/>
                        </a:rPr>
                        <a:t>1.00</a:t>
                      </a:r>
                      <a:endParaRPr lang="en-IN"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1985" name="Rectangle 1"/>
          <p:cNvSpPr>
            <a:spLocks noChangeArrowheads="1"/>
          </p:cNvSpPr>
          <p:nvPr/>
        </p:nvSpPr>
        <p:spPr bwMode="auto">
          <a:xfrm>
            <a:off x="0" y="5181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Classification report for Isolation Forest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sz="quarter" idx="1"/>
          </p:nvPr>
        </p:nvSpPr>
        <p:spPr/>
        <p:txBody>
          <a:bodyPr/>
          <a:lstStyle/>
          <a:p>
            <a:pPr algn="just"/>
            <a:r>
              <a:rPr lang="en-IN" dirty="0"/>
              <a:t>G</a:t>
            </a:r>
            <a:r>
              <a:rPr lang="en-IN" dirty="0" smtClean="0"/>
              <a:t>et </a:t>
            </a:r>
            <a:r>
              <a:rPr lang="en-IN" dirty="0"/>
              <a:t>better fraud detection </a:t>
            </a:r>
            <a:r>
              <a:rPr lang="en-IN" dirty="0" smtClean="0"/>
              <a:t>criteria.</a:t>
            </a:r>
          </a:p>
          <a:p>
            <a:pPr algn="just"/>
            <a:r>
              <a:rPr lang="en-IN" dirty="0" smtClean="0"/>
              <a:t>Use cross validation and weighted values of parameters.</a:t>
            </a:r>
          </a:p>
          <a:p>
            <a:pPr algn="just"/>
            <a:r>
              <a:rPr lang="en-US" dirty="0" smtClean="0"/>
              <a:t>Real time prediction before fraud actually occurs.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dobe Fan Heiti Std B" panose="020B0700000000000000" pitchFamily="34" charset="-128"/>
                <a:ea typeface="Adobe Fan Heiti Std B" panose="020B0700000000000000" pitchFamily="34" charset="-128"/>
              </a:rPr>
              <a:t/>
            </a:r>
            <a:br>
              <a:rPr lang="en-US" dirty="0" smtClean="0">
                <a:latin typeface="Adobe Fan Heiti Std B" panose="020B0700000000000000" pitchFamily="34" charset="-128"/>
                <a:ea typeface="Adobe Fan Heiti Std B" panose="020B0700000000000000" pitchFamily="34" charset="-128"/>
              </a:rPr>
            </a:br>
            <a:r>
              <a:rPr lang="en-US" dirty="0" smtClean="0">
                <a:latin typeface="Adobe Fan Heiti Std B" panose="020B0700000000000000" pitchFamily="34" charset="-128"/>
                <a:ea typeface="Adobe Fan Heiti Std B" panose="020B0700000000000000" pitchFamily="34" charset="-128"/>
              </a:rPr>
              <a:t>Conclusion</a:t>
            </a:r>
            <a:r>
              <a:rPr lang="en-US" dirty="0" smtClean="0"/>
              <a:t/>
            </a:r>
            <a:br>
              <a:rPr lang="en-US" dirty="0" smtClean="0"/>
            </a:br>
            <a:endParaRPr lang="en-US" dirty="0"/>
          </a:p>
        </p:txBody>
      </p:sp>
      <p:sp>
        <p:nvSpPr>
          <p:cNvPr id="3" name="Content Placeholder 2"/>
          <p:cNvSpPr>
            <a:spLocks noGrp="1"/>
          </p:cNvSpPr>
          <p:nvPr>
            <p:ph sz="quarter" idx="1"/>
          </p:nvPr>
        </p:nvSpPr>
        <p:spPr>
          <a:xfrm>
            <a:off x="381000" y="1600200"/>
            <a:ext cx="8385048" cy="4953000"/>
          </a:xfrm>
        </p:spPr>
        <p:txBody>
          <a:bodyPr>
            <a:normAutofit fontScale="85000" lnSpcReduction="20000"/>
          </a:bodyPr>
          <a:lstStyle/>
          <a:p>
            <a:r>
              <a:rPr lang="en-US" dirty="0"/>
              <a:t>Credit card fraud detection has traditionally focused on looking for factors such as transaction amount, point of sales, location, etc. available inside the organization. From these basic variables it is possible to compute new aggregate features to model the behavior of the cardholder. Typically, companies use a small sample of historical transactions for each cardholder to build account- level variables. Because it is computationally demanding to compute aggregates, these features are usually calculated offline and then added to the feature vector representing the transaction when it is authorized. Using a small part of the information available may translate into a loss of predictive accuracy. The introduction of big data technologies allows overcoming these issues, i.e. computing aggregates in real time and using a larger set of historical transactions.</a:t>
            </a:r>
          </a:p>
          <a:p>
            <a:endParaRPr lang="en-US" dirty="0"/>
          </a:p>
        </p:txBody>
      </p:sp>
    </p:spTree>
    <p:extLst>
      <p:ext uri="{BB962C8B-B14F-4D97-AF65-F5344CB8AC3E}">
        <p14:creationId xmlns:p14="http://schemas.microsoft.com/office/powerpoint/2010/main" val="1954398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sz="quarter" idx="1"/>
          </p:nvPr>
        </p:nvSpPr>
        <p:spPr>
          <a:xfrm>
            <a:off x="612648" y="1600200"/>
            <a:ext cx="8153400" cy="4953000"/>
          </a:xfrm>
        </p:spPr>
        <p:txBody>
          <a:bodyPr>
            <a:normAutofit fontScale="92500"/>
          </a:bodyPr>
          <a:lstStyle/>
          <a:p>
            <a:pPr algn="just">
              <a:buFont typeface="Wingdings" panose="05000000000000000000" pitchFamily="2" charset="2"/>
              <a:buChar char="q"/>
            </a:pPr>
            <a:r>
              <a:rPr lang="en-IN" sz="2400" dirty="0" smtClean="0"/>
              <a:t>Andrea </a:t>
            </a:r>
            <a:r>
              <a:rPr lang="en-IN" sz="2400" dirty="0"/>
              <a:t>Dal </a:t>
            </a:r>
            <a:r>
              <a:rPr lang="en-IN" sz="2400" dirty="0" err="1"/>
              <a:t>Pozzolo</a:t>
            </a:r>
            <a:r>
              <a:rPr lang="en-IN" sz="2400" dirty="0"/>
              <a:t>, </a:t>
            </a:r>
            <a:r>
              <a:rPr lang="en-IN" sz="2400" dirty="0" err="1"/>
              <a:t>Giacomo</a:t>
            </a:r>
            <a:r>
              <a:rPr lang="en-IN" sz="2400" dirty="0"/>
              <a:t> </a:t>
            </a:r>
            <a:r>
              <a:rPr lang="en-IN" sz="2400" dirty="0" err="1"/>
              <a:t>Boracchi</a:t>
            </a:r>
            <a:r>
              <a:rPr lang="en-IN" sz="2400" dirty="0"/>
              <a:t>, Olivier </a:t>
            </a:r>
            <a:r>
              <a:rPr lang="en-IN" sz="2400" dirty="0" err="1"/>
              <a:t>Caelen</a:t>
            </a:r>
            <a:r>
              <a:rPr lang="en-IN" sz="2400" dirty="0"/>
              <a:t>, </a:t>
            </a:r>
            <a:r>
              <a:rPr lang="en-IN" sz="2400" dirty="0" err="1"/>
              <a:t>Cesare</a:t>
            </a:r>
            <a:r>
              <a:rPr lang="en-IN" sz="2400" dirty="0"/>
              <a:t> </a:t>
            </a:r>
            <a:r>
              <a:rPr lang="en-IN" sz="2400" dirty="0" err="1"/>
              <a:t>Alippi</a:t>
            </a:r>
            <a:r>
              <a:rPr lang="en-IN" sz="2400" dirty="0"/>
              <a:t>, and </a:t>
            </a:r>
            <a:r>
              <a:rPr lang="en-IN" sz="2400" dirty="0" err="1"/>
              <a:t>Gianluca</a:t>
            </a:r>
            <a:r>
              <a:rPr lang="en-IN" sz="2400" dirty="0"/>
              <a:t> </a:t>
            </a:r>
            <a:r>
              <a:rPr lang="en-IN" sz="2400" dirty="0" err="1"/>
              <a:t>Bontempi</a:t>
            </a:r>
            <a:r>
              <a:rPr lang="en-IN" sz="2400" dirty="0"/>
              <a:t>. Credit Card Fraud Detection with Alert Feedback Interaction. Submitted to IEEE Transactions on Neural Networks and Learning Systems. </a:t>
            </a:r>
            <a:endParaRPr lang="en-IN" sz="2400" dirty="0" smtClean="0"/>
          </a:p>
          <a:p>
            <a:pPr algn="just">
              <a:buFont typeface="Wingdings" panose="05000000000000000000" pitchFamily="2" charset="2"/>
              <a:buChar char="q"/>
            </a:pPr>
            <a:r>
              <a:rPr lang="en-IN" sz="2400" dirty="0" smtClean="0"/>
              <a:t>Andrea </a:t>
            </a:r>
            <a:r>
              <a:rPr lang="en-IN" sz="2400" dirty="0"/>
              <a:t>Dal </a:t>
            </a:r>
            <a:r>
              <a:rPr lang="en-IN" sz="2400" dirty="0" err="1"/>
              <a:t>Pozzolo</a:t>
            </a:r>
            <a:r>
              <a:rPr lang="en-IN" sz="2400" dirty="0"/>
              <a:t>, Olivier </a:t>
            </a:r>
            <a:r>
              <a:rPr lang="en-IN" sz="2400" dirty="0" err="1"/>
              <a:t>Caelen</a:t>
            </a:r>
            <a:r>
              <a:rPr lang="en-IN" sz="2400" dirty="0"/>
              <a:t>, </a:t>
            </a:r>
            <a:r>
              <a:rPr lang="en-IN" sz="2400" dirty="0" err="1"/>
              <a:t>Yann-Ael</a:t>
            </a:r>
            <a:r>
              <a:rPr lang="en-IN" sz="2400" dirty="0"/>
              <a:t> Le </a:t>
            </a:r>
            <a:r>
              <a:rPr lang="en-IN" sz="2400" dirty="0" err="1"/>
              <a:t>Borgne</a:t>
            </a:r>
            <a:r>
              <a:rPr lang="en-IN" sz="2400" dirty="0"/>
              <a:t>, Serge </a:t>
            </a:r>
            <a:r>
              <a:rPr lang="en-IN" sz="2400" dirty="0" err="1"/>
              <a:t>Waterschoot</a:t>
            </a:r>
            <a:r>
              <a:rPr lang="en-IN" sz="2400" dirty="0"/>
              <a:t>, and </a:t>
            </a:r>
            <a:r>
              <a:rPr lang="en-IN" sz="2400" dirty="0" err="1"/>
              <a:t>Gianluca</a:t>
            </a:r>
            <a:r>
              <a:rPr lang="en-IN" sz="2400" dirty="0"/>
              <a:t> </a:t>
            </a:r>
            <a:r>
              <a:rPr lang="en-IN" sz="2400" dirty="0" err="1"/>
              <a:t>Bontempi</a:t>
            </a:r>
            <a:r>
              <a:rPr lang="en-IN" sz="2400" dirty="0"/>
              <a:t>. Learned lessons in credit card fraud detection from a practitioner perspective. Expert Systems with Applications, 41(10):4915-4928, 2014</a:t>
            </a:r>
            <a:r>
              <a:rPr lang="en-IN" sz="2400" dirty="0" smtClean="0"/>
              <a:t>.</a:t>
            </a:r>
          </a:p>
          <a:p>
            <a:pPr algn="just">
              <a:buFont typeface="Wingdings" panose="05000000000000000000" pitchFamily="2" charset="2"/>
              <a:buChar char="q"/>
            </a:pPr>
            <a:r>
              <a:rPr lang="en-IN" sz="2400" dirty="0" smtClean="0"/>
              <a:t>Andrea </a:t>
            </a:r>
            <a:r>
              <a:rPr lang="en-IN" sz="2400" dirty="0"/>
              <a:t>Dal </a:t>
            </a:r>
            <a:r>
              <a:rPr lang="en-IN" sz="2400" dirty="0" err="1"/>
              <a:t>Pozzolo</a:t>
            </a:r>
            <a:r>
              <a:rPr lang="en-IN" sz="2400" dirty="0"/>
              <a:t>, Olivier </a:t>
            </a:r>
            <a:r>
              <a:rPr lang="en-IN" sz="2400" dirty="0" err="1"/>
              <a:t>Caelen</a:t>
            </a:r>
            <a:r>
              <a:rPr lang="en-IN" sz="2400" dirty="0"/>
              <a:t>, and </a:t>
            </a:r>
            <a:r>
              <a:rPr lang="en-IN" sz="2400" dirty="0" err="1"/>
              <a:t>Gianluca</a:t>
            </a:r>
            <a:r>
              <a:rPr lang="en-IN" sz="2400" dirty="0"/>
              <a:t> </a:t>
            </a:r>
            <a:r>
              <a:rPr lang="en-IN" sz="2400" dirty="0" err="1"/>
              <a:t>Bontempi</a:t>
            </a:r>
            <a:r>
              <a:rPr lang="en-IN" sz="2400" dirty="0"/>
              <a:t>. When is </a:t>
            </a:r>
            <a:r>
              <a:rPr lang="en-IN" sz="2400" dirty="0" err="1"/>
              <a:t>undersampling</a:t>
            </a:r>
            <a:r>
              <a:rPr lang="en-IN" sz="2400" dirty="0"/>
              <a:t> effective in unbalanced classification tasks. In European Conference on Machine Learning. ECML-KDD, 2015. </a:t>
            </a:r>
            <a:endParaRPr lang="en-IN" sz="2400" dirty="0" smtClean="0"/>
          </a:p>
          <a:p>
            <a:pPr>
              <a:buFont typeface="Wingdings" panose="05000000000000000000" pitchFamily="2" charset="2"/>
              <a:buChar char="q"/>
            </a:pPr>
            <a:endParaRPr lang="en-IN" sz="2200" dirty="0"/>
          </a:p>
          <a:p>
            <a:pPr marL="0" indent="0">
              <a:buNone/>
            </a:pPr>
            <a:r>
              <a:rPr lang="en-IN" sz="2200" dirty="0" smtClean="0"/>
              <a:t> </a:t>
            </a:r>
            <a:endParaRPr lang="en-IN" sz="22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3099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References</a:t>
            </a:r>
          </a:p>
        </p:txBody>
      </p:sp>
      <p:sp>
        <p:nvSpPr>
          <p:cNvPr id="3" name="Content Placeholder 2"/>
          <p:cNvSpPr>
            <a:spLocks noGrp="1"/>
          </p:cNvSpPr>
          <p:nvPr>
            <p:ph sz="quarter" idx="1"/>
          </p:nvPr>
        </p:nvSpPr>
        <p:spPr>
          <a:xfrm>
            <a:off x="612648" y="1600200"/>
            <a:ext cx="8153400" cy="4800600"/>
          </a:xfrm>
        </p:spPr>
        <p:txBody>
          <a:bodyPr>
            <a:normAutofit/>
          </a:bodyPr>
          <a:lstStyle/>
          <a:p>
            <a:pPr algn="just">
              <a:buFont typeface="Wingdings" panose="05000000000000000000" pitchFamily="2" charset="2"/>
              <a:buChar char="q"/>
            </a:pPr>
            <a:r>
              <a:rPr lang="en-IN" sz="2000" dirty="0"/>
              <a:t>Andrea Dal </a:t>
            </a:r>
            <a:r>
              <a:rPr lang="en-IN" sz="2000" dirty="0" err="1"/>
              <a:t>Pozzolo</a:t>
            </a:r>
            <a:r>
              <a:rPr lang="en-IN" sz="2000" dirty="0"/>
              <a:t>, Reid A. Johnson, Olivier </a:t>
            </a:r>
            <a:r>
              <a:rPr lang="en-IN" sz="2000" dirty="0" err="1"/>
              <a:t>Caelen</a:t>
            </a:r>
            <a:r>
              <a:rPr lang="en-IN" sz="2000" dirty="0"/>
              <a:t>, Serge </a:t>
            </a:r>
            <a:r>
              <a:rPr lang="en-IN" sz="2000" dirty="0" err="1"/>
              <a:t>Waterschoot</a:t>
            </a:r>
            <a:r>
              <a:rPr lang="en-IN" sz="2000" dirty="0"/>
              <a:t>, </a:t>
            </a:r>
            <a:r>
              <a:rPr lang="en-IN" sz="2000" dirty="0" err="1"/>
              <a:t>Nitesh</a:t>
            </a:r>
            <a:r>
              <a:rPr lang="en-IN" sz="2000" dirty="0"/>
              <a:t> V Chawla, and </a:t>
            </a:r>
            <a:r>
              <a:rPr lang="en-IN" sz="2000" dirty="0" err="1"/>
              <a:t>Gianluca</a:t>
            </a:r>
            <a:r>
              <a:rPr lang="en-IN" sz="2000" dirty="0"/>
              <a:t> </a:t>
            </a:r>
            <a:r>
              <a:rPr lang="en-IN" sz="2000" dirty="0" err="1"/>
              <a:t>Bontempi</a:t>
            </a:r>
            <a:r>
              <a:rPr lang="en-IN" sz="2000" dirty="0"/>
              <a:t>. Using HDDT to avoid instances propagation in unbalanced and evolving data streams. In Neural Networks (IJCNN), The 2014 International Joint Conference on. IEEE, 2014 </a:t>
            </a:r>
          </a:p>
          <a:p>
            <a:pPr algn="just">
              <a:buFont typeface="Wingdings" panose="05000000000000000000" pitchFamily="2" charset="2"/>
              <a:buChar char="q"/>
            </a:pPr>
            <a:r>
              <a:rPr lang="en-IN" sz="2000" dirty="0" smtClean="0"/>
              <a:t>Andrea </a:t>
            </a:r>
            <a:r>
              <a:rPr lang="en-IN" sz="2000" dirty="0"/>
              <a:t>Dal </a:t>
            </a:r>
            <a:r>
              <a:rPr lang="en-IN" sz="2000" dirty="0" err="1"/>
              <a:t>Pozzolo</a:t>
            </a:r>
            <a:r>
              <a:rPr lang="en-IN" sz="2000" dirty="0"/>
              <a:t>, Olivier </a:t>
            </a:r>
            <a:r>
              <a:rPr lang="en-IN" sz="2000" dirty="0" err="1"/>
              <a:t>Caelen</a:t>
            </a:r>
            <a:r>
              <a:rPr lang="en-IN" sz="2000" dirty="0"/>
              <a:t>, Serge </a:t>
            </a:r>
            <a:r>
              <a:rPr lang="en-IN" sz="2000" dirty="0" err="1"/>
              <a:t>Waterschoot</a:t>
            </a:r>
            <a:r>
              <a:rPr lang="en-IN" sz="2000" dirty="0"/>
              <a:t>, </a:t>
            </a:r>
            <a:r>
              <a:rPr lang="en-IN" sz="2000" dirty="0" err="1"/>
              <a:t>Gianluca</a:t>
            </a:r>
            <a:r>
              <a:rPr lang="en-IN" sz="2000" dirty="0"/>
              <a:t> </a:t>
            </a:r>
            <a:r>
              <a:rPr lang="en-IN" sz="2000" dirty="0" err="1"/>
              <a:t>Bontempi</a:t>
            </a:r>
            <a:r>
              <a:rPr lang="en-IN" sz="2000" dirty="0"/>
              <a:t>, Racing for unbalanced methods selection. Proceedings of the 14th International Conference on Intelligent Data Engineering and Automated Learning (IDEAL), IEEE, 2013 </a:t>
            </a:r>
          </a:p>
          <a:p>
            <a:endParaRPr lang="en-IN" dirty="0"/>
          </a:p>
        </p:txBody>
      </p:sp>
    </p:spTree>
    <p:extLst>
      <p:ext uri="{BB962C8B-B14F-4D97-AF65-F5344CB8AC3E}">
        <p14:creationId xmlns:p14="http://schemas.microsoft.com/office/powerpoint/2010/main" val="3676604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a:t>
            </a:r>
            <a:endParaRPr lang="en-IN" dirty="0"/>
          </a:p>
        </p:txBody>
      </p:sp>
      <p:sp>
        <p:nvSpPr>
          <p:cNvPr id="3" name="Content Placeholder 2"/>
          <p:cNvSpPr>
            <a:spLocks noGrp="1"/>
          </p:cNvSpPr>
          <p:nvPr>
            <p:ph sz="quarter" idx="1"/>
          </p:nvPr>
        </p:nvSpPr>
        <p:spPr>
          <a:xfrm>
            <a:off x="612648" y="1600200"/>
            <a:ext cx="8153400" cy="4876800"/>
          </a:xfrm>
        </p:spPr>
        <p:txBody>
          <a:bodyPr>
            <a:normAutofit/>
          </a:bodyPr>
          <a:lstStyle/>
          <a:p>
            <a:pPr marL="0" indent="0" algn="just">
              <a:buNone/>
            </a:pPr>
            <a:r>
              <a:rPr lang="en-IN" dirty="0" smtClean="0"/>
              <a:t>To detect credit card fraud using machine learning algorithms. </a:t>
            </a:r>
          </a:p>
          <a:p>
            <a:pPr>
              <a:buFont typeface="Wingdings" panose="05000000000000000000" pitchFamily="2" charset="2"/>
              <a:buChar char="q"/>
            </a:pPr>
            <a:r>
              <a:rPr lang="en-IN" dirty="0"/>
              <a:t>Local </a:t>
            </a:r>
            <a:r>
              <a:rPr lang="en-IN" dirty="0" smtClean="0"/>
              <a:t>Outlier</a:t>
            </a:r>
          </a:p>
          <a:p>
            <a:pPr>
              <a:buFont typeface="Wingdings" panose="05000000000000000000" pitchFamily="2" charset="2"/>
              <a:buChar char="q"/>
            </a:pPr>
            <a:r>
              <a:rPr lang="en-IN" dirty="0" smtClean="0"/>
              <a:t>Isolation Forest</a:t>
            </a:r>
          </a:p>
          <a:p>
            <a:pPr>
              <a:buFont typeface="Wingdings" panose="05000000000000000000" pitchFamily="2" charset="2"/>
              <a:buChar char="q"/>
            </a:pPr>
            <a:r>
              <a:rPr lang="en-IN" dirty="0" smtClean="0"/>
              <a:t>Logistic </a:t>
            </a:r>
            <a:r>
              <a:rPr lang="en-IN" dirty="0"/>
              <a:t>Regression </a:t>
            </a:r>
            <a:endParaRPr lang="en-IN" dirty="0" smtClean="0"/>
          </a:p>
          <a:p>
            <a:pPr marL="0" indent="0" algn="just">
              <a:buNone/>
            </a:pPr>
            <a:endParaRPr lang="en-IN" dirty="0" smtClean="0"/>
          </a:p>
        </p:txBody>
      </p:sp>
    </p:spTree>
    <p:extLst>
      <p:ext uri="{BB962C8B-B14F-4D97-AF65-F5344CB8AC3E}">
        <p14:creationId xmlns:p14="http://schemas.microsoft.com/office/powerpoint/2010/main" val="1973859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3048000"/>
            <a:ext cx="4876800" cy="923330"/>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Set</a:t>
            </a:r>
            <a:endParaRPr lang="en-IN" dirty="0"/>
          </a:p>
        </p:txBody>
      </p:sp>
      <p:sp>
        <p:nvSpPr>
          <p:cNvPr id="3" name="Content Placeholder 2"/>
          <p:cNvSpPr>
            <a:spLocks noGrp="1"/>
          </p:cNvSpPr>
          <p:nvPr>
            <p:ph sz="quarter" idx="1"/>
          </p:nvPr>
        </p:nvSpPr>
        <p:spPr/>
        <p:txBody>
          <a:bodyPr/>
          <a:lstStyle/>
          <a:p>
            <a:pPr algn="just">
              <a:buFont typeface="Wingdings" panose="05000000000000000000" pitchFamily="2" charset="2"/>
              <a:buChar char="q"/>
            </a:pPr>
            <a:r>
              <a:rPr lang="en-US" dirty="0"/>
              <a:t>The CSV file </a:t>
            </a:r>
            <a:r>
              <a:rPr lang="en-US" dirty="0" smtClean="0"/>
              <a:t>contains </a:t>
            </a:r>
            <a:r>
              <a:rPr lang="en-US" dirty="0"/>
              <a:t>over 2,80,000 entries </a:t>
            </a:r>
            <a:endParaRPr lang="en-US" dirty="0" smtClean="0"/>
          </a:p>
          <a:p>
            <a:pPr algn="just">
              <a:buFont typeface="Wingdings" panose="05000000000000000000" pitchFamily="2" charset="2"/>
              <a:buChar char="q"/>
            </a:pPr>
            <a:r>
              <a:rPr lang="en-US" dirty="0" smtClean="0"/>
              <a:t>The dataset has been taken from the website, </a:t>
            </a:r>
            <a:r>
              <a:rPr lang="en-US" dirty="0" err="1" smtClean="0"/>
              <a:t>Kaggle</a:t>
            </a:r>
            <a:endParaRPr lang="en-US" dirty="0"/>
          </a:p>
          <a:p>
            <a:pPr algn="just">
              <a:buFont typeface="Wingdings" panose="05000000000000000000" pitchFamily="2" charset="2"/>
              <a:buChar char="q"/>
            </a:pPr>
            <a:r>
              <a:rPr lang="en-US" dirty="0" smtClean="0"/>
              <a:t>The dataset has 31 parameters</a:t>
            </a:r>
          </a:p>
          <a:p>
            <a:pPr algn="just">
              <a:buFont typeface="Wingdings" panose="05000000000000000000" pitchFamily="2" charset="2"/>
              <a:buChar char="q"/>
            </a:pPr>
            <a:r>
              <a:rPr lang="en-US" dirty="0" smtClean="0"/>
              <a:t>28 </a:t>
            </a:r>
            <a:r>
              <a:rPr lang="en-US" dirty="0"/>
              <a:t>PCA encrypted </a:t>
            </a:r>
            <a:r>
              <a:rPr lang="en-US" dirty="0" smtClean="0"/>
              <a:t>values(V1, V2…….V28) and Amount</a:t>
            </a:r>
            <a:r>
              <a:rPr lang="en-US" dirty="0"/>
              <a:t>, time and </a:t>
            </a:r>
            <a:r>
              <a:rPr lang="en-US" dirty="0" smtClean="0"/>
              <a:t>class</a:t>
            </a:r>
            <a:endParaRPr lang="en-IN" dirty="0"/>
          </a:p>
        </p:txBody>
      </p:sp>
    </p:spTree>
    <p:extLst>
      <p:ext uri="{BB962C8B-B14F-4D97-AF65-F5344CB8AC3E}">
        <p14:creationId xmlns:p14="http://schemas.microsoft.com/office/powerpoint/2010/main" val="2906071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85).png"/>
          <p:cNvPicPr>
            <a:picLocks noGrp="1" noChangeAspect="1"/>
          </p:cNvPicPr>
          <p:nvPr>
            <p:ph sz="quarter" idx="1"/>
          </p:nvPr>
        </p:nvPicPr>
        <p:blipFill>
          <a:blip r:embed="rId2" cstate="print"/>
          <a:stretch>
            <a:fillRect/>
          </a:stretch>
        </p:blipFill>
        <p:spPr>
          <a:xfrm>
            <a:off x="533400" y="1600200"/>
            <a:ext cx="8152341" cy="4953000"/>
          </a:xfrm>
          <a:prstGeom prst="rect">
            <a:avLst/>
          </a:prstGeom>
        </p:spPr>
      </p:pic>
      <p:sp>
        <p:nvSpPr>
          <p:cNvPr id="4" name="Title 1"/>
          <p:cNvSpPr>
            <a:spLocks noGrp="1"/>
          </p:cNvSpPr>
          <p:nvPr>
            <p:ph type="title"/>
          </p:nvPr>
        </p:nvSpPr>
        <p:spPr>
          <a:xfrm>
            <a:off x="612648" y="228600"/>
            <a:ext cx="8153400" cy="990600"/>
          </a:xfrm>
        </p:spPr>
        <p:txBody>
          <a:bodyPr/>
          <a:lstStyle/>
          <a:p>
            <a:r>
              <a:rPr lang="en-IN" dirty="0" smtClean="0"/>
              <a:t>Data Set</a:t>
            </a:r>
            <a:endParaRPr lang="en-IN" dirty="0"/>
          </a:p>
        </p:txBody>
      </p:sp>
    </p:spTree>
    <p:extLst>
      <p:ext uri="{BB962C8B-B14F-4D97-AF65-F5344CB8AC3E}">
        <p14:creationId xmlns:p14="http://schemas.microsoft.com/office/powerpoint/2010/main" val="2139069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a:t>
            </a:r>
            <a:endParaRPr lang="en-IN" dirty="0"/>
          </a:p>
        </p:txBody>
      </p:sp>
      <p:sp>
        <p:nvSpPr>
          <p:cNvPr id="3" name="Content Placeholder 2"/>
          <p:cNvSpPr>
            <a:spLocks noGrp="1"/>
          </p:cNvSpPr>
          <p:nvPr>
            <p:ph sz="quarter" idx="1"/>
          </p:nvPr>
        </p:nvSpPr>
        <p:spPr>
          <a:xfrm>
            <a:off x="612648" y="1600200"/>
            <a:ext cx="8153400" cy="4876800"/>
          </a:xfrm>
        </p:spPr>
        <p:txBody>
          <a:bodyPr>
            <a:normAutofit/>
          </a:bodyPr>
          <a:lstStyle/>
          <a:p>
            <a:pPr marL="0" indent="0" algn="just">
              <a:buNone/>
            </a:pPr>
            <a:r>
              <a:rPr lang="en-IN" b="1" dirty="0" smtClean="0"/>
              <a:t>Pandas</a:t>
            </a:r>
          </a:p>
          <a:p>
            <a:pPr marL="0" indent="0" algn="just">
              <a:buNone/>
            </a:pPr>
            <a:r>
              <a:rPr lang="en-IN" dirty="0" err="1" smtClean="0"/>
              <a:t>pandas.read_csv</a:t>
            </a:r>
            <a:r>
              <a:rPr lang="en-IN" dirty="0" smtClean="0"/>
              <a:t>(</a:t>
            </a:r>
            <a:r>
              <a:rPr lang="en-IN" dirty="0" err="1" smtClean="0"/>
              <a:t>filepath_or_buffer</a:t>
            </a:r>
            <a:r>
              <a:rPr lang="en-IN" dirty="0" smtClean="0"/>
              <a:t> </a:t>
            </a:r>
            <a:r>
              <a:rPr lang="en-IN" dirty="0"/>
              <a:t>)</a:t>
            </a:r>
          </a:p>
          <a:p>
            <a:pPr marL="0" indent="0">
              <a:buNone/>
            </a:pPr>
            <a:r>
              <a:rPr lang="en-IN" dirty="0" err="1"/>
              <a:t>pandas.describe</a:t>
            </a:r>
            <a:r>
              <a:rPr lang="en-IN" dirty="0" smtClean="0"/>
              <a:t>()</a:t>
            </a:r>
          </a:p>
          <a:p>
            <a:pPr marL="0" indent="0">
              <a:buNone/>
            </a:pPr>
            <a:endParaRPr lang="en-IN" dirty="0"/>
          </a:p>
          <a:p>
            <a:pPr marL="0" indent="0" algn="just">
              <a:buNone/>
            </a:pPr>
            <a:r>
              <a:rPr lang="en-IN" b="1" dirty="0" err="1" smtClean="0"/>
              <a:t>Numpy</a:t>
            </a:r>
            <a:endParaRPr lang="en-IN" b="1" dirty="0" smtClean="0"/>
          </a:p>
          <a:p>
            <a:pPr marL="0" indent="0" algn="just">
              <a:buNone/>
            </a:pPr>
            <a:r>
              <a:rPr lang="en-IN" dirty="0" err="1" smtClean="0"/>
              <a:t>numpy.ndarray.shape</a:t>
            </a:r>
            <a:r>
              <a:rPr lang="en-IN" dirty="0"/>
              <a:t>() </a:t>
            </a:r>
            <a:endParaRPr lang="en-IN" dirty="0" smtClean="0"/>
          </a:p>
          <a:p>
            <a:pPr marL="0" indent="0" algn="just">
              <a:buNone/>
            </a:pPr>
            <a:endParaRPr lang="en-IN" b="1" dirty="0" smtClean="0"/>
          </a:p>
          <a:p>
            <a:pPr marL="0" indent="0" algn="just">
              <a:buNone/>
            </a:pPr>
            <a:r>
              <a:rPr lang="en-IN" b="1" dirty="0" err="1" smtClean="0"/>
              <a:t>Matplotlib</a:t>
            </a:r>
            <a:endParaRPr lang="en-IN" b="1" dirty="0"/>
          </a:p>
          <a:p>
            <a:pPr marL="0" indent="0" algn="just">
              <a:buNone/>
            </a:pPr>
            <a:r>
              <a:rPr lang="en-IN" dirty="0" err="1"/>
              <a:t>matplotlib.pyplot.hist</a:t>
            </a:r>
            <a:r>
              <a:rPr lang="en-IN" dirty="0"/>
              <a:t> </a:t>
            </a:r>
          </a:p>
          <a:p>
            <a:pPr marL="0" indent="0" algn="just">
              <a:buNone/>
            </a:pPr>
            <a:endParaRPr lang="en-IN" dirty="0"/>
          </a:p>
          <a:p>
            <a:pPr marL="0" indent="0">
              <a:buNone/>
            </a:pPr>
            <a:endParaRPr lang="en-IN" dirty="0"/>
          </a:p>
        </p:txBody>
      </p:sp>
    </p:spTree>
    <p:extLst>
      <p:ext uri="{BB962C8B-B14F-4D97-AF65-F5344CB8AC3E}">
        <p14:creationId xmlns:p14="http://schemas.microsoft.com/office/powerpoint/2010/main" val="138473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a:t>
            </a:r>
            <a:endParaRPr lang="en-US" dirty="0"/>
          </a:p>
        </p:txBody>
      </p:sp>
      <p:graphicFrame>
        <p:nvGraphicFramePr>
          <p:cNvPr id="5" name="Content Placeholder 4"/>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algorithm</a:t>
            </a:r>
            <a:endParaRPr lang="en-US" dirty="0"/>
          </a:p>
        </p:txBody>
      </p:sp>
      <p:sp>
        <p:nvSpPr>
          <p:cNvPr id="3" name="Content Placeholder 2"/>
          <p:cNvSpPr>
            <a:spLocks noGrp="1"/>
          </p:cNvSpPr>
          <p:nvPr>
            <p:ph sz="quarter" idx="1"/>
          </p:nvPr>
        </p:nvSpPr>
        <p:spPr/>
        <p:txBody>
          <a:bodyPr/>
          <a:lstStyle/>
          <a:p>
            <a:pPr algn="just"/>
            <a:r>
              <a:rPr lang="en-US" dirty="0" smtClean="0"/>
              <a:t>Measures relationship between dependent and independent variables</a:t>
            </a:r>
          </a:p>
          <a:p>
            <a:r>
              <a:rPr lang="en-IN" dirty="0"/>
              <a:t>U</a:t>
            </a:r>
            <a:r>
              <a:rPr lang="en-IN" dirty="0" smtClean="0"/>
              <a:t>sed </a:t>
            </a:r>
            <a:r>
              <a:rPr lang="en-IN" dirty="0"/>
              <a:t>when the dependent variable has </a:t>
            </a:r>
            <a:r>
              <a:rPr lang="en-IN" dirty="0" smtClean="0"/>
              <a:t>only two values</a:t>
            </a:r>
            <a:endParaRPr lang="en-US" dirty="0" smtClean="0"/>
          </a:p>
          <a:p>
            <a:pPr algn="just"/>
            <a:r>
              <a:rPr lang="en-US" dirty="0" smtClean="0"/>
              <a:t>Estimate probabilities using logistic function.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cdn-images-1.medium.com/max/2000/0*0DnQislGAq1j3uSK.png"/>
          <p:cNvPicPr>
            <a:picLocks noGrp="1"/>
          </p:cNvPicPr>
          <p:nvPr>
            <p:ph sz="quarter" idx="1"/>
          </p:nvPr>
        </p:nvPicPr>
        <p:blipFill>
          <a:blip r:embed="rId2" cstate="print"/>
          <a:srcRect/>
          <a:stretch>
            <a:fillRect/>
          </a:stretch>
        </p:blipFill>
        <p:spPr bwMode="auto">
          <a:xfrm>
            <a:off x="1523999" y="1066800"/>
            <a:ext cx="5943887" cy="2398337"/>
          </a:xfrm>
          <a:prstGeom prst="rect">
            <a:avLst/>
          </a:prstGeom>
          <a:noFill/>
          <a:ln w="9525">
            <a:noFill/>
            <a:miter lim="800000"/>
            <a:headEnd/>
            <a:tailEnd/>
          </a:ln>
        </p:spPr>
      </p:pic>
      <p:pic>
        <p:nvPicPr>
          <p:cNvPr id="5" name="Picture 4" descr="https://cdn-images-1.medium.com/max/1600/1*iB34OVVbrL9YMzdLUsX9sA.png"/>
          <p:cNvPicPr/>
          <p:nvPr/>
        </p:nvPicPr>
        <p:blipFill>
          <a:blip r:embed="rId3" cstate="print"/>
          <a:srcRect/>
          <a:stretch>
            <a:fillRect/>
          </a:stretch>
        </p:blipFill>
        <p:spPr bwMode="auto">
          <a:xfrm>
            <a:off x="2390918" y="3886200"/>
            <a:ext cx="4210050" cy="2640502"/>
          </a:xfrm>
          <a:prstGeom prst="rect">
            <a:avLst/>
          </a:prstGeom>
          <a:noFill/>
          <a:ln w="9525">
            <a:noFill/>
            <a:miter lim="800000"/>
            <a:headEnd/>
            <a:tailEnd/>
          </a:ln>
        </p:spPr>
      </p:pic>
      <p:sp>
        <p:nvSpPr>
          <p:cNvPr id="6" name="Title 1"/>
          <p:cNvSpPr>
            <a:spLocks noGrp="1"/>
          </p:cNvSpPr>
          <p:nvPr>
            <p:ph type="title"/>
          </p:nvPr>
        </p:nvSpPr>
        <p:spPr>
          <a:xfrm>
            <a:off x="612648" y="228600"/>
            <a:ext cx="8153400" cy="990600"/>
          </a:xfrm>
        </p:spPr>
        <p:txBody>
          <a:bodyPr/>
          <a:lstStyle/>
          <a:p>
            <a:r>
              <a:rPr lang="en-US" dirty="0" smtClean="0"/>
              <a:t>Logistic Regression algorithm</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1791</TotalTime>
  <Words>1024</Words>
  <Application>Microsoft Office PowerPoint</Application>
  <PresentationFormat>On-screen Show (4:3)</PresentationFormat>
  <Paragraphs>199</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Adobe Fan Heiti Std B</vt:lpstr>
      <vt:lpstr>Adobe Heiti Std R</vt:lpstr>
      <vt:lpstr>Arial</vt:lpstr>
      <vt:lpstr>Calibri</vt:lpstr>
      <vt:lpstr>Cambria Math</vt:lpstr>
      <vt:lpstr>Times New Roman</vt:lpstr>
      <vt:lpstr>Tw Cen MT</vt:lpstr>
      <vt:lpstr>Wingdings</vt:lpstr>
      <vt:lpstr>Wingdings 2</vt:lpstr>
      <vt:lpstr>Median</vt:lpstr>
      <vt:lpstr> CREDIT CARD FRAUD DETECTION</vt:lpstr>
      <vt:lpstr>Introduction</vt:lpstr>
      <vt:lpstr>Aim</vt:lpstr>
      <vt:lpstr>Data Set</vt:lpstr>
      <vt:lpstr>Data Set</vt:lpstr>
      <vt:lpstr>Libraries Used</vt:lpstr>
      <vt:lpstr>Algorithms used</vt:lpstr>
      <vt:lpstr>Logistic Regression algorithm</vt:lpstr>
      <vt:lpstr>Logistic Regression algorithm</vt:lpstr>
      <vt:lpstr>Logistic Regression algorithm</vt:lpstr>
      <vt:lpstr>Logistic Regression</vt:lpstr>
      <vt:lpstr>Isolation forest algorithm</vt:lpstr>
      <vt:lpstr>PowerPoint Presentation</vt:lpstr>
      <vt:lpstr>Isolation forest algorithm</vt:lpstr>
      <vt:lpstr>Isolation forest algorithm</vt:lpstr>
      <vt:lpstr>Local outlier factor algorithm</vt:lpstr>
      <vt:lpstr>Local outlier factor algorithm</vt:lpstr>
      <vt:lpstr>Challenges</vt:lpstr>
      <vt:lpstr>Result</vt:lpstr>
      <vt:lpstr>PowerPoint Presentation</vt:lpstr>
      <vt:lpstr>PowerPoint Presentation</vt:lpstr>
      <vt:lpstr>PowerPoint Presentation</vt:lpstr>
      <vt:lpstr>Result</vt:lpstr>
      <vt:lpstr>Result</vt:lpstr>
      <vt:lpstr>Result</vt:lpstr>
      <vt:lpstr>Future Scope</vt:lpstr>
      <vt:lpstr> Conclusion </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shivangi</dc:creator>
  <cp:lastModifiedBy>suraj bhagat</cp:lastModifiedBy>
  <cp:revision>89</cp:revision>
  <dcterms:created xsi:type="dcterms:W3CDTF">2006-08-16T00:00:00Z</dcterms:created>
  <dcterms:modified xsi:type="dcterms:W3CDTF">2019-06-13T05:37:39Z</dcterms:modified>
</cp:coreProperties>
</file>