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86" r:id="rId2"/>
    <p:sldId id="291" r:id="rId3"/>
    <p:sldId id="257" r:id="rId4"/>
    <p:sldId id="285" r:id="rId5"/>
    <p:sldId id="287" r:id="rId6"/>
    <p:sldId id="288" r:id="rId7"/>
    <p:sldId id="289" r:id="rId8"/>
    <p:sldId id="290" r:id="rId9"/>
    <p:sldId id="295" r:id="rId10"/>
    <p:sldId id="292" r:id="rId11"/>
    <p:sldId id="294" r:id="rId12"/>
    <p:sldId id="293" r:id="rId13"/>
    <p:sldId id="278"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Raleway" panose="020B05030301010600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AB9CAB-94AD-4A90-BCBA-042F7E110DBA}">
  <a:tblStyle styleId="{9BAB9CAB-94AD-4A90-BCBA-042F7E110DB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369288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952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81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663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164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59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041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1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996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016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662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135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35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4"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442" y="359119"/>
            <a:ext cx="5580810" cy="730119"/>
          </a:xfrm>
        </p:spPr>
        <p:txBody>
          <a:bodyPr/>
          <a:lstStyle/>
          <a:p>
            <a:pPr algn="ctr"/>
            <a:r>
              <a:rPr lang="en-US" sz="4800" b="1" dirty="0">
                <a:solidFill>
                  <a:schemeClr val="bg1"/>
                </a:solidFill>
              </a:rPr>
              <a:t>T</a:t>
            </a:r>
            <a:br>
              <a:rPr lang="en-IN" dirty="0">
                <a:solidFill>
                  <a:schemeClr val="bg1"/>
                </a:solidFill>
              </a:rPr>
            </a:br>
            <a:r>
              <a:rPr lang="en-US" sz="2000" b="1" dirty="0">
                <a:solidFill>
                  <a:schemeClr val="tx2">
                    <a:lumMod val="10000"/>
                  </a:schemeClr>
                </a:solidFill>
              </a:rPr>
              <a:t>KLS GOGTE INSTITUTE OF TECHNOLOGY</a:t>
            </a:r>
            <a:r>
              <a:rPr lang="en-US" sz="2000" b="1" dirty="0">
                <a:solidFill>
                  <a:schemeClr val="bg1"/>
                </a:solidFill>
              </a:rPr>
              <a:t>GO</a:t>
            </a:r>
            <a:br>
              <a:rPr lang="en-IN" dirty="0"/>
            </a:br>
            <a:r>
              <a:rPr lang="en-IN" sz="1400" b="1" dirty="0">
                <a:solidFill>
                  <a:schemeClr val="tx2">
                    <a:lumMod val="10000"/>
                  </a:schemeClr>
                </a:solidFill>
              </a:rPr>
              <a:t>DEPARTMENT OF MECHANICAL ENGINEERING</a:t>
            </a:r>
            <a:endParaRPr lang="en-IN" sz="2000" b="1" dirty="0">
              <a:solidFill>
                <a:schemeClr val="tx2">
                  <a:lumMod val="10000"/>
                </a:schemeClr>
              </a:solidFil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4" name="Picture 3"/>
          <p:cNvPicPr>
            <a:picLocks noChangeAspect="1"/>
          </p:cNvPicPr>
          <p:nvPr/>
        </p:nvPicPr>
        <p:blipFill>
          <a:blip r:embed="rId2"/>
          <a:stretch>
            <a:fillRect/>
          </a:stretch>
        </p:blipFill>
        <p:spPr>
          <a:xfrm>
            <a:off x="415129" y="178163"/>
            <a:ext cx="1303667" cy="1092033"/>
          </a:xfrm>
          <a:prstGeom prst="rect">
            <a:avLst/>
          </a:prstGeom>
        </p:spPr>
      </p:pic>
      <p:pic>
        <p:nvPicPr>
          <p:cNvPr id="5" name="Picture 4"/>
          <p:cNvPicPr>
            <a:picLocks noChangeAspect="1"/>
          </p:cNvPicPr>
          <p:nvPr/>
        </p:nvPicPr>
        <p:blipFill>
          <a:blip r:embed="rId3"/>
          <a:stretch>
            <a:fillRect/>
          </a:stretch>
        </p:blipFill>
        <p:spPr>
          <a:xfrm>
            <a:off x="7653927" y="290984"/>
            <a:ext cx="826648" cy="866392"/>
          </a:xfrm>
          <a:prstGeom prst="rect">
            <a:avLst/>
          </a:prstGeom>
        </p:spPr>
      </p:pic>
      <p:sp>
        <p:nvSpPr>
          <p:cNvPr id="6" name="TextBox 5"/>
          <p:cNvSpPr txBox="1"/>
          <p:nvPr/>
        </p:nvSpPr>
        <p:spPr>
          <a:xfrm>
            <a:off x="988432" y="2202594"/>
            <a:ext cx="7500830" cy="1323439"/>
          </a:xfrm>
          <a:prstGeom prst="rect">
            <a:avLst/>
          </a:prstGeom>
          <a:noFill/>
        </p:spPr>
        <p:txBody>
          <a:bodyPr wrap="square" rtlCol="0">
            <a:spAutoFit/>
          </a:bodyPr>
          <a:lstStyle/>
          <a:p>
            <a:r>
              <a:rPr lang="en-IN" sz="1600" dirty="0"/>
              <a:t>TEAM MEMBERS – </a:t>
            </a:r>
            <a:r>
              <a:rPr lang="en-IN" sz="1600" b="1" dirty="0"/>
              <a:t>SAMARTH MAIDARAGI	-2GI17ME113</a:t>
            </a:r>
            <a:endParaRPr lang="en-IN" sz="1600" dirty="0"/>
          </a:p>
          <a:p>
            <a:r>
              <a:rPr lang="en-IN" sz="1600" b="1" dirty="0"/>
              <a:t>		 SUMEDH DESAI		-2GI17ME148</a:t>
            </a:r>
          </a:p>
          <a:p>
            <a:r>
              <a:rPr lang="en-IN" sz="1600" b="1" dirty="0"/>
              <a:t>		 SURAJ KUMAR B K	-2GI17ME150</a:t>
            </a:r>
          </a:p>
          <a:p>
            <a:r>
              <a:rPr lang="en-IN" sz="1600" b="1" dirty="0"/>
              <a:t>	                 VISHAL KHANAGAVI	-2GI17ME165</a:t>
            </a:r>
          </a:p>
          <a:p>
            <a:r>
              <a:rPr lang="en-IN" sz="1600" b="1" dirty="0"/>
              <a:t>    	</a:t>
            </a:r>
            <a:endParaRPr lang="en-IN" sz="1600" dirty="0"/>
          </a:p>
        </p:txBody>
      </p:sp>
      <p:sp>
        <p:nvSpPr>
          <p:cNvPr id="7" name="TextBox 6"/>
          <p:cNvSpPr txBox="1"/>
          <p:nvPr/>
        </p:nvSpPr>
        <p:spPr>
          <a:xfrm>
            <a:off x="5610154" y="3966983"/>
            <a:ext cx="3052584" cy="584775"/>
          </a:xfrm>
          <a:prstGeom prst="rect">
            <a:avLst/>
          </a:prstGeom>
          <a:noFill/>
        </p:spPr>
        <p:txBody>
          <a:bodyPr wrap="square" rtlCol="0">
            <a:spAutoFit/>
          </a:bodyPr>
          <a:lstStyle/>
          <a:p>
            <a:r>
              <a:rPr lang="en-IN" sz="1600" b="1" dirty="0"/>
              <a:t>GUIDE – Prof. VIVEK TIWARY</a:t>
            </a:r>
          </a:p>
          <a:p>
            <a:endParaRPr lang="en-IN" sz="1600" dirty="0"/>
          </a:p>
        </p:txBody>
      </p:sp>
    </p:spTree>
    <p:extLst>
      <p:ext uri="{BB962C8B-B14F-4D97-AF65-F5344CB8AC3E}">
        <p14:creationId xmlns:p14="http://schemas.microsoft.com/office/powerpoint/2010/main" val="150476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357436" y="-142928"/>
            <a:ext cx="5795858" cy="857400"/>
          </a:xfrm>
          <a:prstGeom prst="rect">
            <a:avLst/>
          </a:prstGeom>
        </p:spPr>
        <p:txBody>
          <a:bodyPr spcFirstLastPara="1" wrap="square" lIns="91425" tIns="91425" rIns="91425" bIns="91425" anchor="b" anchorCtr="0">
            <a:noAutofit/>
          </a:bodyPr>
          <a:lstStyle/>
          <a:p>
            <a:pPr lvl="0"/>
            <a:r>
              <a:rPr lang="en-IN" b="1" dirty="0">
                <a:solidFill>
                  <a:schemeClr val="tx2">
                    <a:lumMod val="10000"/>
                  </a:schemeClr>
                </a:solidFill>
                <a:sym typeface="Lato"/>
              </a:rPr>
              <a:t> Methodology</a:t>
            </a:r>
          </a:p>
        </p:txBody>
      </p:sp>
      <p:sp>
        <p:nvSpPr>
          <p:cNvPr id="95" name="Google Shape;95;p13"/>
          <p:cNvSpPr txBox="1"/>
          <p:nvPr/>
        </p:nvSpPr>
        <p:spPr>
          <a:xfrm>
            <a:off x="398687" y="776349"/>
            <a:ext cx="6923388" cy="2069979"/>
          </a:xfrm>
          <a:prstGeom prst="rect">
            <a:avLst/>
          </a:prstGeom>
          <a:noFill/>
          <a:ln>
            <a:noFill/>
          </a:ln>
        </p:spPr>
        <p:txBody>
          <a:bodyPr spcFirstLastPara="1" wrap="square" lIns="91425" tIns="91425" rIns="91425" bIns="91425" anchor="t" anchorCtr="0">
            <a:noAutofit/>
          </a:bodyPr>
          <a:lstStyle/>
          <a:p>
            <a:pPr lvl="0" algn="just">
              <a:spcBef>
                <a:spcPts val="600"/>
              </a:spcBef>
            </a:pPr>
            <a:endParaRPr lang="en-IN" sz="2200" dirty="0">
              <a:solidFill>
                <a:schemeClr val="tx2">
                  <a:lumMod val="10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Picture 1"/>
          <p:cNvPicPr>
            <a:picLocks noChangeAspect="1"/>
          </p:cNvPicPr>
          <p:nvPr/>
        </p:nvPicPr>
        <p:blipFill>
          <a:blip r:embed="rId3"/>
          <a:stretch>
            <a:fillRect/>
          </a:stretch>
        </p:blipFill>
        <p:spPr>
          <a:xfrm>
            <a:off x="1700547" y="740126"/>
            <a:ext cx="5380897" cy="1625216"/>
          </a:xfrm>
          <a:prstGeom prst="rect">
            <a:avLst/>
          </a:prstGeom>
        </p:spPr>
      </p:pic>
      <p:sp>
        <p:nvSpPr>
          <p:cNvPr id="3" name="TextBox 2"/>
          <p:cNvSpPr txBox="1"/>
          <p:nvPr/>
        </p:nvSpPr>
        <p:spPr>
          <a:xfrm>
            <a:off x="453216" y="2359243"/>
            <a:ext cx="8159156" cy="2569934"/>
          </a:xfrm>
          <a:prstGeom prst="rect">
            <a:avLst/>
          </a:prstGeom>
          <a:noFill/>
        </p:spPr>
        <p:txBody>
          <a:bodyPr wrap="square" rtlCol="0">
            <a:spAutoFit/>
          </a:bodyPr>
          <a:lstStyle/>
          <a:p>
            <a:pPr algn="just"/>
            <a:r>
              <a:rPr lang="en-US" sz="1800" b="1" dirty="0">
                <a:solidFill>
                  <a:schemeClr val="tx2">
                    <a:lumMod val="10000"/>
                  </a:schemeClr>
                </a:solidFill>
                <a:latin typeface="Lato"/>
                <a:ea typeface="Lato"/>
                <a:cs typeface="Lato"/>
              </a:rPr>
              <a:t>Tool rotational speed </a:t>
            </a:r>
            <a:r>
              <a:rPr lang="en-US" sz="2200" dirty="0">
                <a:solidFill>
                  <a:schemeClr val="tx2">
                    <a:lumMod val="10000"/>
                  </a:schemeClr>
                </a:solidFill>
                <a:latin typeface="Lato"/>
                <a:ea typeface="Lato"/>
                <a:cs typeface="Lato"/>
              </a:rPr>
              <a:t>– </a:t>
            </a:r>
            <a:r>
              <a:rPr lang="en-US" sz="1600" dirty="0">
                <a:solidFill>
                  <a:schemeClr val="tx2">
                    <a:lumMod val="10000"/>
                  </a:schemeClr>
                </a:solidFill>
                <a:latin typeface="Lato"/>
                <a:ea typeface="Lato"/>
                <a:cs typeface="Lato"/>
              </a:rPr>
              <a:t>Tool rotational speed plays a very important role during FSW of thermoplastics. An optimum tool rotation would result in sufficient material flow, creating a proper stirring action, generating a high amount of heat and finally a good weld.</a:t>
            </a:r>
            <a:endParaRPr lang="en-IN" sz="1600" dirty="0">
              <a:solidFill>
                <a:schemeClr val="tx2">
                  <a:lumMod val="10000"/>
                </a:schemeClr>
              </a:solidFill>
              <a:latin typeface="Lato"/>
              <a:ea typeface="Lato"/>
              <a:cs typeface="Lato"/>
            </a:endParaRPr>
          </a:p>
          <a:p>
            <a:pPr algn="just"/>
            <a:endParaRPr lang="en-US" sz="1050" dirty="0"/>
          </a:p>
          <a:p>
            <a:pPr algn="just"/>
            <a:r>
              <a:rPr lang="en-IN" sz="1800" b="1" dirty="0">
                <a:solidFill>
                  <a:schemeClr val="tx2">
                    <a:lumMod val="10000"/>
                  </a:schemeClr>
                </a:solidFill>
                <a:latin typeface="Lato"/>
                <a:ea typeface="Lato"/>
                <a:cs typeface="Lato"/>
              </a:rPr>
              <a:t>Tool traverse speed </a:t>
            </a:r>
            <a:r>
              <a:rPr lang="en-US" sz="2200" dirty="0">
                <a:solidFill>
                  <a:schemeClr val="tx2">
                    <a:lumMod val="10000"/>
                  </a:schemeClr>
                </a:solidFill>
                <a:latin typeface="Lato"/>
                <a:ea typeface="Lato"/>
                <a:cs typeface="Lato"/>
              </a:rPr>
              <a:t>– </a:t>
            </a:r>
            <a:r>
              <a:rPr lang="en-IN" sz="1600" dirty="0">
                <a:solidFill>
                  <a:schemeClr val="tx2">
                    <a:lumMod val="10000"/>
                  </a:schemeClr>
                </a:solidFill>
                <a:latin typeface="Lato"/>
                <a:ea typeface="Lato"/>
                <a:cs typeface="Lato"/>
              </a:rPr>
              <a:t>An optimum traverse </a:t>
            </a:r>
            <a:r>
              <a:rPr lang="en-US" sz="1600" dirty="0">
                <a:solidFill>
                  <a:schemeClr val="tx2">
                    <a:lumMod val="10000"/>
                  </a:schemeClr>
                </a:solidFill>
                <a:latin typeface="Lato"/>
                <a:ea typeface="Lato"/>
                <a:cs typeface="Lato"/>
              </a:rPr>
              <a:t>speed controls the time duration of tool–workpiece interaction, controlling the heat input and finally affecting the crystallinity and resultant properties of the weld. It is also observed that this parameter affects the microstructure and the surface finish of</a:t>
            </a:r>
          </a:p>
          <a:p>
            <a:pPr algn="just"/>
            <a:r>
              <a:rPr lang="en-IN" sz="1600" dirty="0">
                <a:solidFill>
                  <a:schemeClr val="tx2">
                    <a:lumMod val="10000"/>
                  </a:schemeClr>
                </a:solidFill>
                <a:latin typeface="Lato"/>
                <a:ea typeface="Lato"/>
                <a:cs typeface="Lato"/>
              </a:rPr>
              <a:t>the welded parts.</a:t>
            </a:r>
            <a:r>
              <a:rPr lang="en-US" sz="1600" dirty="0">
                <a:solidFill>
                  <a:schemeClr val="tx2">
                    <a:lumMod val="10000"/>
                  </a:schemeClr>
                </a:solidFill>
                <a:latin typeface="Lato"/>
                <a:ea typeface="Lato"/>
                <a:cs typeface="Lato"/>
              </a:rPr>
              <a:t>		</a:t>
            </a:r>
          </a:p>
          <a:p>
            <a:pPr algn="just"/>
            <a:r>
              <a:rPr lang="en-US" sz="1050" dirty="0"/>
              <a:t>				</a:t>
            </a:r>
            <a:endParaRPr lang="en-IN" sz="1050" dirty="0"/>
          </a:p>
        </p:txBody>
      </p:sp>
    </p:spTree>
    <p:extLst>
      <p:ext uri="{BB962C8B-B14F-4D97-AF65-F5344CB8AC3E}">
        <p14:creationId xmlns:p14="http://schemas.microsoft.com/office/powerpoint/2010/main" val="1226878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357436" y="-142928"/>
            <a:ext cx="5795858" cy="857400"/>
          </a:xfrm>
          <a:prstGeom prst="rect">
            <a:avLst/>
          </a:prstGeom>
        </p:spPr>
        <p:txBody>
          <a:bodyPr spcFirstLastPara="1" wrap="square" lIns="91425" tIns="91425" rIns="91425" bIns="91425" anchor="b" anchorCtr="0">
            <a:noAutofit/>
          </a:bodyPr>
          <a:lstStyle/>
          <a:p>
            <a:pPr lvl="0"/>
            <a:r>
              <a:rPr lang="en-IN" b="1" dirty="0">
                <a:solidFill>
                  <a:schemeClr val="tx2">
                    <a:lumMod val="10000"/>
                  </a:schemeClr>
                </a:solidFill>
                <a:sym typeface="Lato"/>
              </a:rPr>
              <a:t> Methodology</a:t>
            </a:r>
          </a:p>
        </p:txBody>
      </p:sp>
      <p:sp>
        <p:nvSpPr>
          <p:cNvPr id="95" name="Google Shape;95;p13"/>
          <p:cNvSpPr txBox="1"/>
          <p:nvPr/>
        </p:nvSpPr>
        <p:spPr>
          <a:xfrm>
            <a:off x="584317" y="1133859"/>
            <a:ext cx="7896258" cy="2069979"/>
          </a:xfrm>
          <a:prstGeom prst="rect">
            <a:avLst/>
          </a:prstGeom>
          <a:noFill/>
          <a:ln>
            <a:noFill/>
          </a:ln>
        </p:spPr>
        <p:txBody>
          <a:bodyPr spcFirstLastPara="1" wrap="square" lIns="91425" tIns="91425" rIns="91425" bIns="91425" anchor="t" anchorCtr="0">
            <a:noAutofit/>
          </a:bodyPr>
          <a:lstStyle/>
          <a:p>
            <a:pPr algn="just"/>
            <a:r>
              <a:rPr lang="en-US" sz="1800" b="1" dirty="0">
                <a:solidFill>
                  <a:schemeClr val="tx2">
                    <a:lumMod val="10000"/>
                  </a:schemeClr>
                </a:solidFill>
                <a:latin typeface="Lato"/>
                <a:ea typeface="Lato"/>
                <a:cs typeface="Lato"/>
              </a:rPr>
              <a:t>Tool pin taper angle </a:t>
            </a:r>
            <a:r>
              <a:rPr lang="en-US" sz="2400" dirty="0">
                <a:solidFill>
                  <a:schemeClr val="tx2">
                    <a:lumMod val="10000"/>
                  </a:schemeClr>
                </a:solidFill>
                <a:latin typeface="Lato"/>
                <a:ea typeface="Lato"/>
                <a:cs typeface="Lato"/>
              </a:rPr>
              <a:t>–</a:t>
            </a:r>
            <a:r>
              <a:rPr lang="en-US" sz="2400" dirty="0"/>
              <a:t> </a:t>
            </a:r>
            <a:r>
              <a:rPr lang="en-US" sz="1600" dirty="0">
                <a:solidFill>
                  <a:schemeClr val="tx2">
                    <a:lumMod val="10000"/>
                  </a:schemeClr>
                </a:solidFill>
                <a:latin typeface="Lato"/>
                <a:ea typeface="Lato"/>
                <a:cs typeface="Lato"/>
              </a:rPr>
              <a:t>Among the various tool geometries available (tool pin length, pin diameter, pin profile, pin taper angle, shoulder concavity angle, and shoulder diameter), tool pin taper angle plays a significant role determining the weld strength.</a:t>
            </a:r>
          </a:p>
          <a:p>
            <a:pPr algn="just"/>
            <a:endParaRPr lang="en-US" sz="1600" dirty="0">
              <a:solidFill>
                <a:schemeClr val="tx2">
                  <a:lumMod val="10000"/>
                </a:schemeClr>
              </a:solidFill>
              <a:latin typeface="Lato"/>
              <a:ea typeface="Lato"/>
              <a:cs typeface="Lato"/>
              <a:sym typeface="Lato"/>
            </a:endParaRPr>
          </a:p>
          <a:p>
            <a:r>
              <a:rPr lang="en-US" sz="1800" b="1" dirty="0">
                <a:solidFill>
                  <a:schemeClr val="tx2">
                    <a:lumMod val="10000"/>
                  </a:schemeClr>
                </a:solidFill>
                <a:latin typeface="Lato"/>
              </a:rPr>
              <a:t>Infill –</a:t>
            </a:r>
            <a:r>
              <a:rPr lang="en-US" sz="2400" dirty="0">
                <a:solidFill>
                  <a:schemeClr val="tx2">
                    <a:lumMod val="10000"/>
                  </a:schemeClr>
                </a:solidFill>
                <a:latin typeface="Lato"/>
              </a:rPr>
              <a:t> </a:t>
            </a:r>
            <a:r>
              <a:rPr lang="en-US" sz="1600" dirty="0"/>
              <a:t>Infill is a very important parameter during 3D printing, which regulates the density of internal fillings of the polymeric parts. The main objective of this study being joining of 3D printed polymers by the FSW technique, an end-user might not always go </a:t>
            </a:r>
            <a:r>
              <a:rPr lang="en-IN" sz="1600" dirty="0"/>
              <a:t>for 100% infill printing.</a:t>
            </a:r>
          </a:p>
          <a:p>
            <a:endParaRPr lang="en-IN" sz="1600" dirty="0">
              <a:solidFill>
                <a:schemeClr val="tx2">
                  <a:lumMod val="10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159411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77078"/>
            <a:ext cx="7628100" cy="857400"/>
          </a:xfrm>
          <a:prstGeom prst="rect">
            <a:avLst/>
          </a:prstGeom>
        </p:spPr>
        <p:txBody>
          <a:bodyPr spcFirstLastPara="1" wrap="square" lIns="91425" tIns="91425" rIns="91425" bIns="91425" anchor="b" anchorCtr="0">
            <a:noAutofit/>
          </a:bodyPr>
          <a:lstStyle/>
          <a:p>
            <a:pPr lvl="0">
              <a:spcBef>
                <a:spcPts val="600"/>
              </a:spcBef>
            </a:pPr>
            <a:r>
              <a:rPr lang="en-IN" b="1" dirty="0">
                <a:solidFill>
                  <a:schemeClr val="tx2">
                    <a:lumMod val="10000"/>
                  </a:schemeClr>
                </a:solidFill>
                <a:sym typeface="Lato"/>
              </a:rPr>
              <a:t>References</a:t>
            </a:r>
          </a:p>
        </p:txBody>
      </p:sp>
      <p:sp>
        <p:nvSpPr>
          <p:cNvPr id="95" name="Google Shape;95;p13"/>
          <p:cNvSpPr txBox="1"/>
          <p:nvPr/>
        </p:nvSpPr>
        <p:spPr>
          <a:xfrm>
            <a:off x="549940" y="1027314"/>
            <a:ext cx="7404652" cy="3561937"/>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t> Induction heated tool assisted friction-stir welding (</a:t>
            </a:r>
            <a:r>
              <a:rPr lang="en-US" sz="1600" dirty="0" err="1"/>
              <a:t>i</a:t>
            </a:r>
            <a:r>
              <a:rPr lang="en-US" sz="1600" dirty="0"/>
              <a:t>-FSW).</a:t>
            </a:r>
          </a:p>
          <a:p>
            <a:r>
              <a:rPr lang="en-US" sz="1600" dirty="0"/>
              <a:t>        -</a:t>
            </a:r>
            <a:r>
              <a:rPr lang="en-IN" sz="1600" dirty="0" err="1"/>
              <a:t>Bandari</a:t>
            </a:r>
            <a:r>
              <a:rPr lang="en-IN" sz="1600" dirty="0"/>
              <a:t> </a:t>
            </a:r>
            <a:r>
              <a:rPr lang="en-IN" sz="1600" dirty="0" err="1"/>
              <a:t>Vijendra</a:t>
            </a:r>
            <a:r>
              <a:rPr lang="en-IN" sz="1600" dirty="0"/>
              <a:t>, </a:t>
            </a:r>
            <a:r>
              <a:rPr lang="en-IN" sz="1600" dirty="0" err="1"/>
              <a:t>Abhay</a:t>
            </a:r>
            <a:r>
              <a:rPr lang="en-IN" sz="1600" dirty="0"/>
              <a:t> Sharma</a:t>
            </a:r>
          </a:p>
          <a:p>
            <a:pPr marL="285750" indent="-285750">
              <a:buFont typeface="Arial" panose="020B0604020202020204" pitchFamily="34" charset="0"/>
              <a:buChar char="•"/>
            </a:pPr>
            <a:r>
              <a:rPr lang="en-IN" sz="1600" dirty="0"/>
              <a:t> </a:t>
            </a:r>
            <a:r>
              <a:rPr lang="en-US" sz="1600" dirty="0"/>
              <a:t>A numerical model of pin thread effect on material flow and heat generation</a:t>
            </a:r>
          </a:p>
          <a:p>
            <a:r>
              <a:rPr lang="en-US" sz="1600" dirty="0"/>
              <a:t>     in shear layer during friction stir welding.</a:t>
            </a:r>
          </a:p>
          <a:p>
            <a:r>
              <a:rPr lang="en-US" sz="1600" dirty="0"/>
              <a:t>         -</a:t>
            </a:r>
            <a:r>
              <a:rPr lang="en-IN" sz="1600" dirty="0"/>
              <a:t>Z. Sun, C.S. Wu</a:t>
            </a:r>
          </a:p>
          <a:p>
            <a:endParaRPr lang="en-IN" sz="1212" dirty="0"/>
          </a:p>
          <a:p>
            <a:pPr marL="285750" indent="-285750">
              <a:buFont typeface="Arial" panose="020B0604020202020204" pitchFamily="34" charset="0"/>
              <a:buChar char="•"/>
              <a:defRPr/>
            </a:pPr>
            <a:r>
              <a:rPr lang="en-IN" sz="1600" dirty="0"/>
              <a:t> </a:t>
            </a:r>
            <a:r>
              <a:rPr lang="en-US" sz="1600" dirty="0"/>
              <a:t>Shoulder design developments for FSW lap joints of dissimilar polymers.</a:t>
            </a:r>
            <a:endParaRPr lang="en-IN" sz="1600" dirty="0"/>
          </a:p>
          <a:p>
            <a:r>
              <a:rPr lang="en-IN" sz="1600" dirty="0"/>
              <a:t>	-</a:t>
            </a:r>
            <a:r>
              <a:rPr lang="en-IN" sz="1600" dirty="0" err="1"/>
              <a:t>Shayan</a:t>
            </a:r>
            <a:r>
              <a:rPr lang="en-IN" sz="1600" dirty="0"/>
              <a:t> </a:t>
            </a:r>
            <a:r>
              <a:rPr lang="en-IN" sz="1600" dirty="0" err="1"/>
              <a:t>Eslami</a:t>
            </a:r>
            <a:r>
              <a:rPr lang="en-IN" sz="1600" dirty="0"/>
              <a:t>, Tiago Ramos, Paulo J. Tavares, P.M.G.P. </a:t>
            </a:r>
            <a:r>
              <a:rPr lang="en-IN" sz="1600" dirty="0" err="1"/>
              <a:t>MoreiraI</a:t>
            </a:r>
            <a:endParaRPr lang="en-IN" sz="1600" dirty="0"/>
          </a:p>
          <a:p>
            <a:pPr marL="285750" indent="-285750">
              <a:buFont typeface="Arial" panose="020B0604020202020204" pitchFamily="34" charset="0"/>
              <a:buChar char="•"/>
            </a:pPr>
            <a:r>
              <a:rPr lang="en-IN" sz="1600" dirty="0"/>
              <a:t> </a:t>
            </a:r>
            <a:r>
              <a:rPr lang="en-US" sz="1600" dirty="0"/>
              <a:t>Mechanistic models and experimental analysis for the torque in FSW    considering the tool geometry and the process velocities </a:t>
            </a:r>
            <a:endParaRPr lang="en-IN" sz="1600" dirty="0"/>
          </a:p>
          <a:p>
            <a:r>
              <a:rPr lang="en-IN" sz="1600" dirty="0"/>
              <a:t>         -Karen J. Quintana,</a:t>
            </a:r>
            <a:r>
              <a:rPr lang="en-IN" sz="2400" dirty="0"/>
              <a:t> </a:t>
            </a:r>
            <a:r>
              <a:rPr lang="en-IN" sz="1600" dirty="0"/>
              <a:t>Jose Luis L. </a:t>
            </a:r>
            <a:r>
              <a:rPr lang="en-IN" sz="1600" dirty="0" err="1"/>
              <a:t>Silveira</a:t>
            </a:r>
            <a:r>
              <a:rPr lang="en-IN" sz="1600" dirty="0"/>
              <a:t> </a:t>
            </a:r>
          </a:p>
          <a:p>
            <a:pPr marL="285750" indent="-285750">
              <a:buFont typeface="Arial" panose="020B0604020202020204" pitchFamily="34" charset="0"/>
              <a:buChar char="•"/>
            </a:pPr>
            <a:r>
              <a:rPr lang="en-IN" sz="1600" dirty="0"/>
              <a:t> </a:t>
            </a:r>
            <a:r>
              <a:rPr lang="en-US" sz="1600" dirty="0"/>
              <a:t>Application of friction stir welding for several plastic materials</a:t>
            </a:r>
            <a:endParaRPr lang="en-IN" sz="1600" dirty="0"/>
          </a:p>
          <a:p>
            <a:r>
              <a:rPr lang="en-IN" sz="1600" dirty="0"/>
              <a:t>         -</a:t>
            </a:r>
            <a:r>
              <a:rPr lang="es-ES" sz="1600" dirty="0"/>
              <a:t>S </a:t>
            </a:r>
            <a:r>
              <a:rPr lang="es-ES" sz="1600" dirty="0" err="1"/>
              <a:t>Inaniwa</a:t>
            </a:r>
            <a:r>
              <a:rPr lang="es-ES" sz="1600" dirty="0"/>
              <a:t>, Y </a:t>
            </a:r>
            <a:r>
              <a:rPr lang="es-ES" sz="1600" dirty="0" err="1"/>
              <a:t>Kurabe</a:t>
            </a:r>
            <a:r>
              <a:rPr lang="es-ES" sz="1600" dirty="0"/>
              <a:t>, Y </a:t>
            </a:r>
            <a:r>
              <a:rPr lang="es-ES" sz="1600" dirty="0" err="1"/>
              <a:t>Miyashita</a:t>
            </a:r>
            <a:r>
              <a:rPr lang="es-ES" sz="1600" dirty="0"/>
              <a:t>, H </a:t>
            </a:r>
            <a:r>
              <a:rPr lang="es-ES" sz="1600" dirty="0" err="1"/>
              <a:t>Hori</a:t>
            </a:r>
            <a:r>
              <a:rPr lang="es-ES" sz="1600" dirty="0"/>
              <a:t>.</a:t>
            </a:r>
            <a:endParaRPr lang="en-IN" sz="1600" dirty="0"/>
          </a:p>
          <a:p>
            <a:endParaRPr lang="en-IN" sz="1600" dirty="0"/>
          </a:p>
          <a:p>
            <a:endParaRPr lang="en-IN" sz="1600" dirty="0"/>
          </a:p>
          <a:p>
            <a:pPr marL="285750" indent="-285750">
              <a:buFont typeface="Arial" panose="020B0604020202020204" pitchFamily="34" charset="0"/>
              <a:buChar char="•"/>
            </a:pPr>
            <a:endParaRPr lang="en-IN" sz="1600" dirty="0"/>
          </a:p>
          <a:p>
            <a:endParaRPr lang="en-IN" sz="1600" dirty="0"/>
          </a:p>
          <a:p>
            <a:endParaRPr lang="en-IN" sz="1600" dirty="0"/>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423743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4"/>
          <p:cNvSpPr txBox="1">
            <a:spLocks noGrp="1"/>
          </p:cNvSpPr>
          <p:nvPr>
            <p:ph type="ctrTitle" idx="4294967295"/>
          </p:nvPr>
        </p:nvSpPr>
        <p:spPr>
          <a:xfrm>
            <a:off x="2036681" y="1764248"/>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600" b="1" dirty="0">
                <a:solidFill>
                  <a:schemeClr val="bg1"/>
                </a:solidFill>
              </a:rPr>
              <a:t>Thank you.</a:t>
            </a:r>
            <a:endParaRPr sz="6600" b="1" dirty="0">
              <a:solidFill>
                <a:schemeClr val="bg1"/>
              </a:solidFill>
            </a:endParaRPr>
          </a:p>
        </p:txBody>
      </p:sp>
      <p:sp>
        <p:nvSpPr>
          <p:cNvPr id="342" name="Google Shape;342;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5" name="Google Shape;88;p12"/>
          <p:cNvSpPr txBox="1">
            <a:spLocks/>
          </p:cNvSpPr>
          <p:nvPr/>
        </p:nvSpPr>
        <p:spPr>
          <a:xfrm>
            <a:off x="521472" y="1401438"/>
            <a:ext cx="8155016" cy="2029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algn="ctr"/>
            <a:r>
              <a:rPr lang="en-US" sz="2800" b="1" dirty="0">
                <a:solidFill>
                  <a:schemeClr val="tx2">
                    <a:lumMod val="10000"/>
                  </a:schemeClr>
                </a:solidFill>
              </a:rPr>
              <a:t>INVESTIGATIONS ON THE EFFECT OF NYLON MICROPARTICLES ON FRICTION STIR WELDING OF A 3D PRINTED POLYMER COMPONENTS</a:t>
            </a:r>
          </a:p>
        </p:txBody>
      </p:sp>
    </p:spTree>
    <p:extLst>
      <p:ext uri="{BB962C8B-B14F-4D97-AF65-F5344CB8AC3E}">
        <p14:creationId xmlns:p14="http://schemas.microsoft.com/office/powerpoint/2010/main" val="152662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tx2">
                    <a:lumMod val="10000"/>
                  </a:schemeClr>
                </a:solidFill>
              </a:rPr>
              <a:t>CONTENTS</a:t>
            </a:r>
            <a:endParaRPr b="1" dirty="0">
              <a:solidFill>
                <a:schemeClr val="tx2">
                  <a:lumMod val="10000"/>
                </a:schemeClr>
              </a:solidFill>
            </a:endParaRPr>
          </a:p>
        </p:txBody>
      </p:sp>
      <p:sp>
        <p:nvSpPr>
          <p:cNvPr id="95" name="Google Shape;95;p13"/>
          <p:cNvSpPr txBox="1"/>
          <p:nvPr/>
        </p:nvSpPr>
        <p:spPr>
          <a:xfrm>
            <a:off x="893700" y="1523401"/>
            <a:ext cx="7792950" cy="2305200"/>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Font typeface="Arial" panose="020B0604020202020204" pitchFamily="34" charset="0"/>
              <a:buChar char="•"/>
            </a:pPr>
            <a:r>
              <a:rPr lang="en-IN" sz="2400" dirty="0">
                <a:solidFill>
                  <a:schemeClr val="tx2">
                    <a:lumMod val="10000"/>
                  </a:schemeClr>
                </a:solidFill>
                <a:latin typeface="Lato"/>
                <a:ea typeface="Lato"/>
                <a:cs typeface="Lato"/>
                <a:sym typeface="Lato"/>
              </a:rPr>
              <a:t>Abstract</a:t>
            </a:r>
          </a:p>
          <a:p>
            <a:pPr marL="285750" lvl="0" indent="-285750" algn="l" rtl="0">
              <a:spcBef>
                <a:spcPts val="600"/>
              </a:spcBef>
              <a:spcAft>
                <a:spcPts val="0"/>
              </a:spcAft>
              <a:buFont typeface="Arial" panose="020B0604020202020204" pitchFamily="34" charset="0"/>
              <a:buChar char="•"/>
            </a:pPr>
            <a:r>
              <a:rPr lang="en-IN" sz="2400" dirty="0">
                <a:solidFill>
                  <a:schemeClr val="tx2">
                    <a:lumMod val="10000"/>
                  </a:schemeClr>
                </a:solidFill>
                <a:latin typeface="Lato"/>
                <a:ea typeface="Lato"/>
                <a:cs typeface="Lato"/>
                <a:sym typeface="Lato"/>
              </a:rPr>
              <a:t>Literature Review</a:t>
            </a:r>
          </a:p>
          <a:p>
            <a:pPr marL="285750" lvl="0" indent="-285750" algn="l" rtl="0">
              <a:spcBef>
                <a:spcPts val="600"/>
              </a:spcBef>
              <a:spcAft>
                <a:spcPts val="0"/>
              </a:spcAft>
              <a:buFont typeface="Arial" panose="020B0604020202020204" pitchFamily="34" charset="0"/>
              <a:buChar char="•"/>
            </a:pPr>
            <a:r>
              <a:rPr lang="en-IN" sz="2400" dirty="0">
                <a:solidFill>
                  <a:schemeClr val="tx2">
                    <a:lumMod val="10000"/>
                  </a:schemeClr>
                </a:solidFill>
                <a:latin typeface="Lato"/>
                <a:ea typeface="Lato"/>
                <a:cs typeface="Lato"/>
                <a:sym typeface="Lato"/>
              </a:rPr>
              <a:t>Applications</a:t>
            </a:r>
          </a:p>
          <a:p>
            <a:pPr marL="285750" lvl="0" indent="-285750" algn="l" rtl="0">
              <a:spcBef>
                <a:spcPts val="600"/>
              </a:spcBef>
              <a:spcAft>
                <a:spcPts val="0"/>
              </a:spcAft>
              <a:buFont typeface="Arial" panose="020B0604020202020204" pitchFamily="34" charset="0"/>
              <a:buChar char="•"/>
            </a:pPr>
            <a:r>
              <a:rPr lang="en-IN" sz="2400" dirty="0">
                <a:solidFill>
                  <a:schemeClr val="tx2">
                    <a:lumMod val="10000"/>
                  </a:schemeClr>
                </a:solidFill>
                <a:latin typeface="Lato"/>
                <a:ea typeface="Lato"/>
                <a:cs typeface="Lato"/>
                <a:sym typeface="Lato"/>
              </a:rPr>
              <a:t>Objectives of Study</a:t>
            </a:r>
          </a:p>
          <a:p>
            <a:pPr marL="285750" lvl="0" indent="-285750" algn="l" rtl="0">
              <a:spcBef>
                <a:spcPts val="600"/>
              </a:spcBef>
              <a:spcAft>
                <a:spcPts val="0"/>
              </a:spcAft>
              <a:buFont typeface="Arial" panose="020B0604020202020204" pitchFamily="34" charset="0"/>
              <a:buChar char="•"/>
            </a:pPr>
            <a:r>
              <a:rPr lang="en-IN" sz="2400" dirty="0">
                <a:solidFill>
                  <a:schemeClr val="tx2">
                    <a:lumMod val="10000"/>
                  </a:schemeClr>
                </a:solidFill>
                <a:latin typeface="Lato"/>
                <a:ea typeface="Lato"/>
                <a:cs typeface="Lato"/>
                <a:sym typeface="Lato"/>
              </a:rPr>
              <a:t>Methodology</a:t>
            </a:r>
          </a:p>
          <a:p>
            <a:pPr marL="285750" lvl="0" indent="-285750" algn="l" rtl="0">
              <a:spcBef>
                <a:spcPts val="600"/>
              </a:spcBef>
              <a:spcAft>
                <a:spcPts val="0"/>
              </a:spcAft>
              <a:buFont typeface="Arial" panose="020B0604020202020204" pitchFamily="34" charset="0"/>
              <a:buChar char="•"/>
            </a:pPr>
            <a:r>
              <a:rPr lang="en-IN" sz="2400" dirty="0">
                <a:solidFill>
                  <a:schemeClr val="tx2">
                    <a:lumMod val="10000"/>
                  </a:schemeClr>
                </a:solidFill>
                <a:latin typeface="Lato"/>
                <a:ea typeface="Lato"/>
                <a:cs typeface="Lato"/>
                <a:sym typeface="Lato"/>
              </a:rPr>
              <a:t>References</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solidFill>
                  <a:schemeClr val="tx2">
                    <a:lumMod val="10000"/>
                  </a:schemeClr>
                </a:solidFill>
              </a:rPr>
              <a:t>Abstract</a:t>
            </a:r>
            <a:endParaRPr b="1" dirty="0">
              <a:solidFill>
                <a:schemeClr val="tx2">
                  <a:lumMod val="10000"/>
                </a:schemeClr>
              </a:solidFill>
            </a:endParaRPr>
          </a:p>
        </p:txBody>
      </p:sp>
      <p:sp>
        <p:nvSpPr>
          <p:cNvPr id="95" name="Google Shape;95;p13"/>
          <p:cNvSpPr txBox="1"/>
          <p:nvPr/>
        </p:nvSpPr>
        <p:spPr>
          <a:xfrm>
            <a:off x="893700" y="1374532"/>
            <a:ext cx="7404652" cy="3266262"/>
          </a:xfrm>
          <a:prstGeom prst="rect">
            <a:avLst/>
          </a:prstGeom>
          <a:noFill/>
          <a:ln>
            <a:noFill/>
          </a:ln>
        </p:spPr>
        <p:txBody>
          <a:bodyPr spcFirstLastPara="1" wrap="square" lIns="91425" tIns="91425" rIns="91425" bIns="91425" anchor="t" anchorCtr="0">
            <a:noAutofit/>
          </a:bodyPr>
          <a:lstStyle/>
          <a:p>
            <a:pPr lvl="0" algn="just">
              <a:spcBef>
                <a:spcPts val="600"/>
              </a:spcBef>
            </a:pPr>
            <a:r>
              <a:rPr lang="en-IN" sz="2200" dirty="0">
                <a:solidFill>
                  <a:schemeClr val="tx2">
                    <a:lumMod val="10000"/>
                  </a:schemeClr>
                </a:solidFill>
                <a:latin typeface="Lato"/>
                <a:ea typeface="Lato"/>
                <a:cs typeface="Lato"/>
                <a:sym typeface="Lato"/>
              </a:rPr>
              <a:t>Due to the bed size limitation of a commercially available 3D Printer it is difficult to fabricate a larger part by 3D Printing Technology. Hence to circumvent this issue joining of the 3D printed parts by Friction stir welding has been attempted in this project. Further, the welding section was enhanced with nylon microparticles with an objective to improve the joint strength. To confirm the results, mechanical tests including tensile and hardness were performed on the weld section.</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42701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350560" y="510216"/>
            <a:ext cx="3918932" cy="204804"/>
          </a:xfrm>
          <a:prstGeom prst="rect">
            <a:avLst/>
          </a:prstGeom>
        </p:spPr>
        <p:txBody>
          <a:bodyPr spcFirstLastPara="1" wrap="square" lIns="91425" tIns="91425" rIns="91425" bIns="91425" anchor="b" anchorCtr="0">
            <a:noAutofit/>
          </a:bodyPr>
          <a:lstStyle/>
          <a:p>
            <a:pPr lvl="0"/>
            <a:r>
              <a:rPr lang="en-IN" sz="2800" b="1" dirty="0">
                <a:solidFill>
                  <a:schemeClr val="tx2">
                    <a:lumMod val="10000"/>
                  </a:schemeClr>
                </a:solidFill>
              </a:rPr>
              <a:t>Literature Review</a:t>
            </a:r>
          </a:p>
        </p:txBody>
      </p:sp>
      <p:sp>
        <p:nvSpPr>
          <p:cNvPr id="95" name="Google Shape;95;p13"/>
          <p:cNvSpPr txBox="1"/>
          <p:nvPr/>
        </p:nvSpPr>
        <p:spPr>
          <a:xfrm>
            <a:off x="893700" y="1374532"/>
            <a:ext cx="7404652" cy="3266262"/>
          </a:xfrm>
          <a:prstGeom prst="rect">
            <a:avLst/>
          </a:prstGeom>
          <a:noFill/>
          <a:ln>
            <a:noFill/>
          </a:ln>
        </p:spPr>
        <p:txBody>
          <a:bodyPr spcFirstLastPara="1" wrap="square" lIns="91425" tIns="91425" rIns="91425" bIns="91425" anchor="t" anchorCtr="0">
            <a:noAutofit/>
          </a:bodyPr>
          <a:lstStyle/>
          <a:p>
            <a:pPr lvl="0" algn="just">
              <a:spcBef>
                <a:spcPts val="600"/>
              </a:spcBef>
            </a:pPr>
            <a:endParaRPr lang="en-IN" sz="2200" dirty="0">
              <a:solidFill>
                <a:schemeClr val="tx2">
                  <a:lumMod val="10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2" name="Table 1"/>
          <p:cNvGraphicFramePr>
            <a:graphicFrameLocks noGrp="1"/>
          </p:cNvGraphicFramePr>
          <p:nvPr>
            <p:extLst>
              <p:ext uri="{D42A27DB-BD31-4B8C-83A1-F6EECF244321}">
                <p14:modId xmlns:p14="http://schemas.microsoft.com/office/powerpoint/2010/main" val="2680417316"/>
              </p:ext>
            </p:extLst>
          </p:nvPr>
        </p:nvGraphicFramePr>
        <p:xfrm>
          <a:off x="473206" y="783771"/>
          <a:ext cx="8245640" cy="3672840"/>
        </p:xfrm>
        <a:graphic>
          <a:graphicData uri="http://schemas.openxmlformats.org/drawingml/2006/table">
            <a:tbl>
              <a:tblPr firstRow="1" bandRow="1">
                <a:tableStyleId>{9BAB9CAB-94AD-4A90-BCBA-042F7E110DBA}</a:tableStyleId>
              </a:tblPr>
              <a:tblGrid>
                <a:gridCol w="545431">
                  <a:extLst>
                    <a:ext uri="{9D8B030D-6E8A-4147-A177-3AD203B41FA5}">
                      <a16:colId xmlns:a16="http://schemas.microsoft.com/office/drawing/2014/main" val="20000"/>
                    </a:ext>
                  </a:extLst>
                </a:gridCol>
                <a:gridCol w="2220686">
                  <a:extLst>
                    <a:ext uri="{9D8B030D-6E8A-4147-A177-3AD203B41FA5}">
                      <a16:colId xmlns:a16="http://schemas.microsoft.com/office/drawing/2014/main" val="20001"/>
                    </a:ext>
                  </a:extLst>
                </a:gridCol>
                <a:gridCol w="1113780">
                  <a:extLst>
                    <a:ext uri="{9D8B030D-6E8A-4147-A177-3AD203B41FA5}">
                      <a16:colId xmlns:a16="http://schemas.microsoft.com/office/drawing/2014/main" val="20002"/>
                    </a:ext>
                  </a:extLst>
                </a:gridCol>
                <a:gridCol w="1959429">
                  <a:extLst>
                    <a:ext uri="{9D8B030D-6E8A-4147-A177-3AD203B41FA5}">
                      <a16:colId xmlns:a16="http://schemas.microsoft.com/office/drawing/2014/main" val="20003"/>
                    </a:ext>
                  </a:extLst>
                </a:gridCol>
                <a:gridCol w="2406314">
                  <a:extLst>
                    <a:ext uri="{9D8B030D-6E8A-4147-A177-3AD203B41FA5}">
                      <a16:colId xmlns:a16="http://schemas.microsoft.com/office/drawing/2014/main" val="20004"/>
                    </a:ext>
                  </a:extLst>
                </a:gridCol>
              </a:tblGrid>
              <a:tr h="370840">
                <a:tc>
                  <a:txBody>
                    <a:bodyPr/>
                    <a:lstStyle/>
                    <a:p>
                      <a:pPr algn="ctr"/>
                      <a:r>
                        <a:rPr lang="en-IN" b="1" dirty="0"/>
                        <a:t>SL.NO</a:t>
                      </a:r>
                    </a:p>
                  </a:txBody>
                  <a:tcPr/>
                </a:tc>
                <a:tc>
                  <a:txBody>
                    <a:bodyPr/>
                    <a:lstStyle/>
                    <a:p>
                      <a:pPr algn="ctr"/>
                      <a:r>
                        <a:rPr lang="en-IN" b="1" dirty="0"/>
                        <a:t>AUTHOR</a:t>
                      </a:r>
                    </a:p>
                  </a:txBody>
                  <a:tcPr/>
                </a:tc>
                <a:tc>
                  <a:txBody>
                    <a:bodyPr/>
                    <a:lstStyle/>
                    <a:p>
                      <a:pPr algn="ctr"/>
                      <a:r>
                        <a:rPr lang="en-IN" b="1" dirty="0"/>
                        <a:t>YEAR</a:t>
                      </a:r>
                    </a:p>
                  </a:txBody>
                  <a:tcPr/>
                </a:tc>
                <a:tc>
                  <a:txBody>
                    <a:bodyPr/>
                    <a:lstStyle/>
                    <a:p>
                      <a:pPr algn="ctr"/>
                      <a:r>
                        <a:rPr lang="en-IN" b="1" dirty="0"/>
                        <a:t>TITLE</a:t>
                      </a:r>
                    </a:p>
                  </a:txBody>
                  <a:tcPr/>
                </a:tc>
                <a:tc>
                  <a:txBody>
                    <a:bodyPr/>
                    <a:lstStyle/>
                    <a:p>
                      <a:pPr algn="ctr"/>
                      <a:r>
                        <a:rPr lang="en-IN" b="1" dirty="0"/>
                        <a:t>PROMINENT FINDINGS</a:t>
                      </a:r>
                    </a:p>
                  </a:txBody>
                  <a:tcPr/>
                </a:tc>
                <a:extLst>
                  <a:ext uri="{0D108BD9-81ED-4DB2-BD59-A6C34878D82A}">
                    <a16:rowId xmlns:a16="http://schemas.microsoft.com/office/drawing/2014/main" val="10000"/>
                  </a:ext>
                </a:extLst>
              </a:tr>
              <a:tr h="370840">
                <a:tc>
                  <a:txBody>
                    <a:bodyPr/>
                    <a:lstStyle/>
                    <a:p>
                      <a:pPr algn="ctr"/>
                      <a:r>
                        <a:rPr lang="en-IN" sz="1050" dirty="0"/>
                        <a:t>1</a:t>
                      </a:r>
                    </a:p>
                  </a:txBody>
                  <a:tcPr/>
                </a:tc>
                <a:tc>
                  <a:txBody>
                    <a:bodyPr/>
                    <a:lstStyle/>
                    <a:p>
                      <a:pPr algn="ctr"/>
                      <a:r>
                        <a:rPr lang="en-IN" sz="1050" b="0" i="0" u="none" strike="noStrike" cap="none" baseline="0" dirty="0">
                          <a:solidFill>
                            <a:srgbClr val="000000"/>
                          </a:solidFill>
                          <a:latin typeface="Arial"/>
                          <a:ea typeface="Arial"/>
                          <a:cs typeface="Arial"/>
                          <a:sym typeface="Arial"/>
                        </a:rPr>
                        <a:t>Bandari Vijendra, Abhay Sharma</a:t>
                      </a:r>
                      <a:endParaRPr lang="en-IN" sz="1050" dirty="0"/>
                    </a:p>
                  </a:txBody>
                  <a:tcPr/>
                </a:tc>
                <a:tc>
                  <a:txBody>
                    <a:bodyPr/>
                    <a:lstStyle/>
                    <a:p>
                      <a:pPr algn="ctr"/>
                      <a:r>
                        <a:rPr lang="en-IN" sz="1050" b="0" i="0" u="none" strike="noStrike" cap="none" baseline="0" dirty="0">
                          <a:solidFill>
                            <a:srgbClr val="000000"/>
                          </a:solidFill>
                          <a:latin typeface="Arial"/>
                          <a:ea typeface="Arial"/>
                          <a:cs typeface="Arial"/>
                          <a:sym typeface="Arial"/>
                        </a:rPr>
                        <a:t>2015 </a:t>
                      </a:r>
                      <a:endParaRPr lang="en-IN" sz="1050" dirty="0"/>
                    </a:p>
                  </a:txBody>
                  <a:tcPr/>
                </a:tc>
                <a:tc>
                  <a:txBody>
                    <a:bodyPr/>
                    <a:lstStyle/>
                    <a:p>
                      <a:pPr algn="ctr"/>
                      <a:r>
                        <a:rPr lang="en-US" sz="1050" b="0" i="0" u="none" strike="noStrike" cap="none" baseline="0" dirty="0">
                          <a:solidFill>
                            <a:srgbClr val="000000"/>
                          </a:solidFill>
                          <a:latin typeface="Arial"/>
                          <a:ea typeface="Arial"/>
                          <a:cs typeface="Arial"/>
                          <a:sym typeface="Arial"/>
                        </a:rPr>
                        <a:t>Induction heated tool assisted friction-stir welding (</a:t>
                      </a:r>
                      <a:r>
                        <a:rPr lang="en-US" sz="1050" b="0" i="0" u="none" strike="noStrike" cap="none" baseline="0" dirty="0" err="1">
                          <a:solidFill>
                            <a:srgbClr val="000000"/>
                          </a:solidFill>
                          <a:latin typeface="Arial"/>
                          <a:ea typeface="Arial"/>
                          <a:cs typeface="Arial"/>
                          <a:sym typeface="Arial"/>
                        </a:rPr>
                        <a:t>i</a:t>
                      </a:r>
                      <a:r>
                        <a:rPr lang="en-US" sz="1050" b="0" i="0" u="none" strike="noStrike" cap="none" baseline="0" dirty="0">
                          <a:solidFill>
                            <a:srgbClr val="000000"/>
                          </a:solidFill>
                          <a:latin typeface="Arial"/>
                          <a:ea typeface="Arial"/>
                          <a:cs typeface="Arial"/>
                          <a:sym typeface="Arial"/>
                        </a:rPr>
                        <a:t>-FSW)</a:t>
                      </a:r>
                      <a:endParaRPr lang="en-IN" sz="1050" dirty="0"/>
                    </a:p>
                  </a:txBody>
                  <a:tcPr/>
                </a:tc>
                <a:tc>
                  <a:txBody>
                    <a:bodyPr/>
                    <a:lstStyle/>
                    <a:p>
                      <a:pPr algn="l"/>
                      <a:r>
                        <a:rPr lang="en-US" sz="1050" b="0" i="0" u="none" strike="noStrike" cap="none" baseline="0" dirty="0">
                          <a:solidFill>
                            <a:srgbClr val="000000"/>
                          </a:solidFill>
                          <a:latin typeface="Arial"/>
                          <a:ea typeface="Arial"/>
                          <a:cs typeface="Arial"/>
                          <a:sym typeface="Arial"/>
                        </a:rPr>
                        <a:t>Microstructural examination revealed that, the strength of the friction-stir welded joint will be close to that of the base material if the overall width of the transition zone is small with less complex morphology. </a:t>
                      </a:r>
                      <a:endParaRPr lang="en-IN" sz="1050" dirty="0"/>
                    </a:p>
                  </a:txBody>
                  <a:tcPr/>
                </a:tc>
                <a:extLst>
                  <a:ext uri="{0D108BD9-81ED-4DB2-BD59-A6C34878D82A}">
                    <a16:rowId xmlns:a16="http://schemas.microsoft.com/office/drawing/2014/main" val="10001"/>
                  </a:ext>
                </a:extLst>
              </a:tr>
              <a:tr h="370840">
                <a:tc>
                  <a:txBody>
                    <a:bodyPr/>
                    <a:lstStyle/>
                    <a:p>
                      <a:pPr algn="ctr"/>
                      <a:r>
                        <a:rPr lang="en-IN" sz="1050" b="0" i="0" u="none" strike="noStrike" cap="none" baseline="0" dirty="0">
                          <a:solidFill>
                            <a:srgbClr val="000000"/>
                          </a:solidFill>
                          <a:latin typeface="Arial"/>
                          <a:ea typeface="Arial"/>
                          <a:cs typeface="Arial"/>
                          <a:sym typeface="Arial"/>
                        </a:rPr>
                        <a:t>2</a:t>
                      </a:r>
                    </a:p>
                  </a:txBody>
                  <a:tcPr/>
                </a:tc>
                <a:tc>
                  <a:txBody>
                    <a:bodyPr/>
                    <a:lstStyle/>
                    <a:p>
                      <a:pPr marR="0" algn="ctr" rtl="0">
                        <a:lnSpc>
                          <a:spcPct val="100000"/>
                        </a:lnSpc>
                        <a:spcBef>
                          <a:spcPts val="0"/>
                        </a:spcBef>
                        <a:spcAft>
                          <a:spcPts val="0"/>
                        </a:spcAft>
                        <a:buClr>
                          <a:srgbClr val="000000"/>
                        </a:buClr>
                        <a:buFont typeface="Arial"/>
                      </a:pPr>
                      <a:r>
                        <a:rPr lang="en-IN" sz="1050" b="0" i="0" u="none" strike="noStrike" cap="none" baseline="0" dirty="0">
                          <a:solidFill>
                            <a:srgbClr val="000000"/>
                          </a:solidFill>
                          <a:latin typeface="Arial"/>
                          <a:ea typeface="Arial"/>
                          <a:cs typeface="Arial"/>
                          <a:sym typeface="Arial"/>
                        </a:rPr>
                        <a:t>Z. Sun, C.S. Wu</a:t>
                      </a:r>
                    </a:p>
                  </a:txBody>
                  <a:tcPr/>
                </a:tc>
                <a:tc>
                  <a:txBody>
                    <a:bodyPr/>
                    <a:lstStyle/>
                    <a:p>
                      <a:pPr algn="ctr"/>
                      <a:r>
                        <a:rPr lang="en-IN" sz="1050" b="0" i="0" u="none" strike="noStrike" cap="none" baseline="0" dirty="0">
                          <a:solidFill>
                            <a:srgbClr val="000000"/>
                          </a:solidFill>
                          <a:latin typeface="Arial"/>
                          <a:ea typeface="Arial"/>
                          <a:cs typeface="Arial"/>
                          <a:sym typeface="Arial"/>
                        </a:rPr>
                        <a:t>2018</a:t>
                      </a:r>
                    </a:p>
                  </a:txBody>
                  <a:tcPr/>
                </a:tc>
                <a:tc>
                  <a:txBody>
                    <a:bodyPr/>
                    <a:lstStyle/>
                    <a:p>
                      <a:r>
                        <a:rPr lang="en-US" sz="1050" b="0" i="0" u="none" strike="noStrike" cap="none" baseline="0" dirty="0">
                          <a:solidFill>
                            <a:srgbClr val="000000"/>
                          </a:solidFill>
                          <a:latin typeface="Arial"/>
                          <a:ea typeface="Arial"/>
                          <a:cs typeface="Arial"/>
                          <a:sym typeface="Arial"/>
                        </a:rPr>
                        <a:t>A numerical model of pin thread effect on material flow and heat generation</a:t>
                      </a:r>
                    </a:p>
                    <a:p>
                      <a:r>
                        <a:rPr lang="en-US" sz="1050" b="0" i="0" u="none" strike="noStrike" cap="none" baseline="0" dirty="0">
                          <a:solidFill>
                            <a:srgbClr val="000000"/>
                          </a:solidFill>
                          <a:latin typeface="Arial"/>
                          <a:ea typeface="Arial"/>
                          <a:cs typeface="Arial"/>
                          <a:sym typeface="Arial"/>
                        </a:rPr>
                        <a:t>in shear layer during friction stir welding</a:t>
                      </a:r>
                      <a:endParaRPr lang="en-IN" sz="1050" b="0" i="0" u="none" strike="noStrike" cap="none" baseline="0" dirty="0">
                        <a:solidFill>
                          <a:srgbClr val="000000"/>
                        </a:solidFill>
                        <a:latin typeface="Arial"/>
                        <a:ea typeface="Arial"/>
                        <a:cs typeface="Arial"/>
                        <a:sym typeface="Arial"/>
                      </a:endParaRPr>
                    </a:p>
                  </a:txBody>
                  <a:tcPr/>
                </a:tc>
                <a:tc>
                  <a:txBody>
                    <a:bodyPr/>
                    <a:lstStyle/>
                    <a:p>
                      <a:pPr algn="l"/>
                      <a:r>
                        <a:rPr lang="en-US" sz="1050" b="0" i="0" u="none" strike="noStrike" cap="none" baseline="0" dirty="0">
                          <a:solidFill>
                            <a:srgbClr val="000000"/>
                          </a:solidFill>
                          <a:latin typeface="Arial"/>
                          <a:ea typeface="Arial"/>
                          <a:cs typeface="Arial"/>
                          <a:sym typeface="Arial"/>
                        </a:rPr>
                        <a:t>The results show that when tool rotates in counter-clockwise direction, a right-hand threaded pin can push the material near the</a:t>
                      </a:r>
                    </a:p>
                    <a:p>
                      <a:pPr algn="l"/>
                      <a:r>
                        <a:rPr lang="en-US" sz="1050" b="0" i="0" u="none" strike="noStrike" cap="none" baseline="0" dirty="0">
                          <a:solidFill>
                            <a:srgbClr val="000000"/>
                          </a:solidFill>
                          <a:latin typeface="Arial"/>
                          <a:ea typeface="Arial"/>
                          <a:cs typeface="Arial"/>
                          <a:sym typeface="Arial"/>
                        </a:rPr>
                        <a:t>pin side to flow downward, which causes an upward motion of an</a:t>
                      </a:r>
                    </a:p>
                    <a:p>
                      <a:pPr algn="l"/>
                      <a:r>
                        <a:rPr lang="en-US" sz="1050" b="0" i="0" u="none" strike="noStrike" cap="none" baseline="0" dirty="0">
                          <a:solidFill>
                            <a:srgbClr val="000000"/>
                          </a:solidFill>
                          <a:latin typeface="Arial"/>
                          <a:ea typeface="Arial"/>
                          <a:cs typeface="Arial"/>
                          <a:sym typeface="Arial"/>
                        </a:rPr>
                        <a:t>equivalent amount of material near the border of the shear layer.</a:t>
                      </a:r>
                      <a:endParaRPr lang="en-IN" sz="1050" b="0" i="0" u="none" strike="noStrike" cap="none" baseline="0" dirty="0">
                        <a:solidFill>
                          <a:srgbClr val="000000"/>
                        </a:solidFill>
                        <a:latin typeface="Arial"/>
                        <a:ea typeface="Arial"/>
                        <a:cs typeface="Arial"/>
                        <a:sym typeface="Arial"/>
                      </a:endParaRPr>
                    </a:p>
                  </a:txBody>
                  <a:tcPr/>
                </a:tc>
                <a:extLst>
                  <a:ext uri="{0D108BD9-81ED-4DB2-BD59-A6C34878D82A}">
                    <a16:rowId xmlns:a16="http://schemas.microsoft.com/office/drawing/2014/main" val="10002"/>
                  </a:ext>
                </a:extLst>
              </a:tr>
              <a:tr h="370840">
                <a:tc>
                  <a:txBody>
                    <a:bodyPr/>
                    <a:lstStyle/>
                    <a:p>
                      <a:pPr marR="0" algn="ctr" rtl="0">
                        <a:lnSpc>
                          <a:spcPct val="100000"/>
                        </a:lnSpc>
                        <a:spcBef>
                          <a:spcPts val="0"/>
                        </a:spcBef>
                        <a:spcAft>
                          <a:spcPts val="0"/>
                        </a:spcAft>
                        <a:buClr>
                          <a:srgbClr val="000000"/>
                        </a:buClr>
                        <a:buFont typeface="Arial"/>
                      </a:pPr>
                      <a:r>
                        <a:rPr lang="en-IN" sz="1050" b="0" i="0" u="none" strike="noStrike" cap="none" baseline="0" dirty="0">
                          <a:solidFill>
                            <a:srgbClr val="000000"/>
                          </a:solidFill>
                          <a:latin typeface="Arial"/>
                          <a:ea typeface="Arial"/>
                          <a:cs typeface="Arial"/>
                          <a:sym typeface="Arial"/>
                        </a:rPr>
                        <a:t>3</a:t>
                      </a:r>
                    </a:p>
                  </a:txBody>
                  <a:tcPr/>
                </a:tc>
                <a:tc>
                  <a:txBody>
                    <a:bodyPr/>
                    <a:lstStyle/>
                    <a:p>
                      <a:pPr marR="0" algn="ctr" rtl="0">
                        <a:lnSpc>
                          <a:spcPct val="100000"/>
                        </a:lnSpc>
                        <a:spcBef>
                          <a:spcPts val="0"/>
                        </a:spcBef>
                        <a:spcAft>
                          <a:spcPts val="0"/>
                        </a:spcAft>
                        <a:buClr>
                          <a:srgbClr val="000000"/>
                        </a:buClr>
                        <a:buFont typeface="Arial"/>
                      </a:pPr>
                      <a:r>
                        <a:rPr lang="en-IN" sz="1050" b="0" i="0" u="none" strike="noStrike" cap="none" baseline="0" dirty="0" err="1">
                          <a:solidFill>
                            <a:srgbClr val="000000"/>
                          </a:solidFill>
                          <a:latin typeface="Arial"/>
                          <a:ea typeface="Arial"/>
                          <a:cs typeface="Arial"/>
                          <a:sym typeface="Arial"/>
                        </a:rPr>
                        <a:t>Shayan</a:t>
                      </a:r>
                      <a:r>
                        <a:rPr lang="en-IN" sz="1050" b="0" i="0" u="none" strike="noStrike" cap="none" baseline="0" dirty="0">
                          <a:solidFill>
                            <a:srgbClr val="000000"/>
                          </a:solidFill>
                          <a:latin typeface="Arial"/>
                          <a:ea typeface="Arial"/>
                          <a:cs typeface="Arial"/>
                          <a:sym typeface="Arial"/>
                        </a:rPr>
                        <a:t> </a:t>
                      </a:r>
                      <a:r>
                        <a:rPr lang="en-IN" sz="1050" b="0" i="0" u="none" strike="noStrike" cap="none" baseline="0" dirty="0" err="1">
                          <a:solidFill>
                            <a:srgbClr val="000000"/>
                          </a:solidFill>
                          <a:latin typeface="Arial"/>
                          <a:ea typeface="Arial"/>
                          <a:cs typeface="Arial"/>
                          <a:sym typeface="Arial"/>
                        </a:rPr>
                        <a:t>Eslami</a:t>
                      </a:r>
                      <a:r>
                        <a:rPr lang="en-IN" sz="1050" b="0" i="0" u="none" strike="noStrike" cap="none" baseline="0" dirty="0">
                          <a:solidFill>
                            <a:srgbClr val="000000"/>
                          </a:solidFill>
                          <a:latin typeface="Arial"/>
                          <a:ea typeface="Arial"/>
                          <a:cs typeface="Arial"/>
                          <a:sym typeface="Arial"/>
                        </a:rPr>
                        <a:t>, Tiago Ramos, Paulo J. Tavares, P.M.G.P. </a:t>
                      </a:r>
                      <a:r>
                        <a:rPr lang="en-IN" sz="1050" b="0" i="0" u="none" strike="noStrike" cap="none" baseline="0" dirty="0" err="1">
                          <a:solidFill>
                            <a:srgbClr val="000000"/>
                          </a:solidFill>
                          <a:latin typeface="Arial"/>
                          <a:ea typeface="Arial"/>
                          <a:cs typeface="Arial"/>
                          <a:sym typeface="Arial"/>
                        </a:rPr>
                        <a:t>MoreiraI</a:t>
                      </a:r>
                      <a:endParaRPr lang="en-IN" sz="1050" b="0" i="0" u="none" strike="noStrike" cap="none" baseline="0" dirty="0">
                        <a:solidFill>
                          <a:srgbClr val="000000"/>
                        </a:solidFill>
                        <a:latin typeface="Arial"/>
                        <a:ea typeface="Arial"/>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IN" sz="1050" b="0" i="0" u="none" strike="noStrike" cap="none" baseline="0" dirty="0">
                          <a:solidFill>
                            <a:srgbClr val="000000"/>
                          </a:solidFill>
                          <a:latin typeface="Arial"/>
                          <a:ea typeface="Arial"/>
                          <a:cs typeface="Arial"/>
                          <a:sym typeface="Arial"/>
                        </a:rPr>
                        <a:t>2015</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baseline="0" dirty="0">
                          <a:solidFill>
                            <a:srgbClr val="000000"/>
                          </a:solidFill>
                          <a:latin typeface="Arial"/>
                          <a:ea typeface="Arial"/>
                          <a:cs typeface="Arial"/>
                          <a:sym typeface="Arial"/>
                        </a:rPr>
                        <a:t>Shoulder design developments for FSW lap joints of dissimilar polymers.</a:t>
                      </a:r>
                      <a:endParaRPr lang="en-IN" sz="1050" b="0" i="0" u="none" strike="noStrike" cap="none" baseline="0" dirty="0">
                        <a:solidFill>
                          <a:srgbClr val="000000"/>
                        </a:solidFill>
                        <a:latin typeface="Arial"/>
                        <a:ea typeface="Arial"/>
                        <a:cs typeface="Arial"/>
                        <a:sym typeface="Arial"/>
                      </a:endParaRPr>
                    </a:p>
                    <a:p>
                      <a:pPr marR="0" algn="l" rtl="0">
                        <a:lnSpc>
                          <a:spcPct val="100000"/>
                        </a:lnSpc>
                        <a:spcBef>
                          <a:spcPts val="0"/>
                        </a:spcBef>
                        <a:spcAft>
                          <a:spcPts val="0"/>
                        </a:spcAft>
                        <a:buClr>
                          <a:srgbClr val="000000"/>
                        </a:buClr>
                        <a:buFont typeface="Arial"/>
                      </a:pPr>
                      <a:endParaRPr lang="en-IN" sz="1050" b="0" i="0" u="none" strike="noStrike" cap="none" baseline="0" dirty="0">
                        <a:solidFill>
                          <a:srgbClr val="000000"/>
                        </a:solidFill>
                        <a:latin typeface="Arial"/>
                        <a:ea typeface="Arial"/>
                        <a:cs typeface="Arial"/>
                        <a:sym typeface="Arial"/>
                      </a:endParaRPr>
                    </a:p>
                  </a:txBody>
                  <a:tcPr/>
                </a:tc>
                <a:tc>
                  <a:txBody>
                    <a:bodyPr/>
                    <a:lstStyle/>
                    <a:p>
                      <a:pPr marR="0" algn="l" rtl="0">
                        <a:lnSpc>
                          <a:spcPct val="100000"/>
                        </a:lnSpc>
                        <a:spcBef>
                          <a:spcPts val="0"/>
                        </a:spcBef>
                        <a:spcAft>
                          <a:spcPts val="0"/>
                        </a:spcAft>
                        <a:buClr>
                          <a:srgbClr val="000000"/>
                        </a:buClr>
                        <a:buFont typeface="Arial"/>
                      </a:pPr>
                      <a:r>
                        <a:rPr lang="en-IN" sz="1050" b="0" i="0" u="none" strike="noStrike" cap="none" baseline="0" dirty="0">
                          <a:solidFill>
                            <a:srgbClr val="000000"/>
                          </a:solidFill>
                          <a:latin typeface="Arial"/>
                          <a:ea typeface="Arial"/>
                          <a:cs typeface="Arial"/>
                          <a:sym typeface="Arial"/>
                        </a:rPr>
                        <a:t>The possible probe geometry of the FSW Tool for Polycarbonate is Cylindrical.</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0812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5" name="Google Shape;95;p13"/>
          <p:cNvSpPr txBox="1"/>
          <p:nvPr/>
        </p:nvSpPr>
        <p:spPr>
          <a:xfrm>
            <a:off x="893700" y="1374532"/>
            <a:ext cx="7404652" cy="3266262"/>
          </a:xfrm>
          <a:prstGeom prst="rect">
            <a:avLst/>
          </a:prstGeom>
          <a:noFill/>
          <a:ln>
            <a:noFill/>
          </a:ln>
        </p:spPr>
        <p:txBody>
          <a:bodyPr spcFirstLastPara="1" wrap="square" lIns="91425" tIns="91425" rIns="91425" bIns="91425" anchor="t" anchorCtr="0">
            <a:noAutofit/>
          </a:bodyPr>
          <a:lstStyle/>
          <a:p>
            <a:pPr lvl="0" algn="just">
              <a:spcBef>
                <a:spcPts val="600"/>
              </a:spcBef>
            </a:pPr>
            <a:endParaRPr lang="en-IN" sz="2200" dirty="0">
              <a:solidFill>
                <a:schemeClr val="tx2">
                  <a:lumMod val="10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2" name="Table 1"/>
          <p:cNvGraphicFramePr>
            <a:graphicFrameLocks noGrp="1"/>
          </p:cNvGraphicFramePr>
          <p:nvPr>
            <p:extLst>
              <p:ext uri="{D42A27DB-BD31-4B8C-83A1-F6EECF244321}">
                <p14:modId xmlns:p14="http://schemas.microsoft.com/office/powerpoint/2010/main" val="3031997290"/>
              </p:ext>
            </p:extLst>
          </p:nvPr>
        </p:nvGraphicFramePr>
        <p:xfrm>
          <a:off x="473206" y="639392"/>
          <a:ext cx="8245640" cy="3741420"/>
        </p:xfrm>
        <a:graphic>
          <a:graphicData uri="http://schemas.openxmlformats.org/drawingml/2006/table">
            <a:tbl>
              <a:tblPr firstRow="1" bandRow="1">
                <a:tableStyleId>{9BAB9CAB-94AD-4A90-BCBA-042F7E110DBA}</a:tableStyleId>
              </a:tblPr>
              <a:tblGrid>
                <a:gridCol w="545431">
                  <a:extLst>
                    <a:ext uri="{9D8B030D-6E8A-4147-A177-3AD203B41FA5}">
                      <a16:colId xmlns:a16="http://schemas.microsoft.com/office/drawing/2014/main" val="20000"/>
                    </a:ext>
                  </a:extLst>
                </a:gridCol>
                <a:gridCol w="2220686">
                  <a:extLst>
                    <a:ext uri="{9D8B030D-6E8A-4147-A177-3AD203B41FA5}">
                      <a16:colId xmlns:a16="http://schemas.microsoft.com/office/drawing/2014/main" val="20001"/>
                    </a:ext>
                  </a:extLst>
                </a:gridCol>
                <a:gridCol w="1113780">
                  <a:extLst>
                    <a:ext uri="{9D8B030D-6E8A-4147-A177-3AD203B41FA5}">
                      <a16:colId xmlns:a16="http://schemas.microsoft.com/office/drawing/2014/main" val="20002"/>
                    </a:ext>
                  </a:extLst>
                </a:gridCol>
                <a:gridCol w="1959429">
                  <a:extLst>
                    <a:ext uri="{9D8B030D-6E8A-4147-A177-3AD203B41FA5}">
                      <a16:colId xmlns:a16="http://schemas.microsoft.com/office/drawing/2014/main" val="20003"/>
                    </a:ext>
                  </a:extLst>
                </a:gridCol>
                <a:gridCol w="2406314">
                  <a:extLst>
                    <a:ext uri="{9D8B030D-6E8A-4147-A177-3AD203B41FA5}">
                      <a16:colId xmlns:a16="http://schemas.microsoft.com/office/drawing/2014/main" val="20004"/>
                    </a:ext>
                  </a:extLst>
                </a:gridCol>
              </a:tblGrid>
              <a:tr h="370840">
                <a:tc>
                  <a:txBody>
                    <a:bodyPr/>
                    <a:lstStyle/>
                    <a:p>
                      <a:pPr algn="ctr"/>
                      <a:r>
                        <a:rPr lang="en-IN" b="1" dirty="0"/>
                        <a:t>SL.NO</a:t>
                      </a:r>
                    </a:p>
                  </a:txBody>
                  <a:tcPr/>
                </a:tc>
                <a:tc>
                  <a:txBody>
                    <a:bodyPr/>
                    <a:lstStyle/>
                    <a:p>
                      <a:pPr algn="ctr"/>
                      <a:r>
                        <a:rPr lang="en-IN" b="1" dirty="0"/>
                        <a:t>AUTHOR</a:t>
                      </a:r>
                    </a:p>
                  </a:txBody>
                  <a:tcPr/>
                </a:tc>
                <a:tc>
                  <a:txBody>
                    <a:bodyPr/>
                    <a:lstStyle/>
                    <a:p>
                      <a:pPr algn="ctr"/>
                      <a:r>
                        <a:rPr lang="en-IN" b="1" dirty="0"/>
                        <a:t>YEAR</a:t>
                      </a:r>
                    </a:p>
                  </a:txBody>
                  <a:tcPr/>
                </a:tc>
                <a:tc>
                  <a:txBody>
                    <a:bodyPr/>
                    <a:lstStyle/>
                    <a:p>
                      <a:pPr algn="ctr"/>
                      <a:r>
                        <a:rPr lang="en-IN" b="1" dirty="0"/>
                        <a:t>TITLE</a:t>
                      </a:r>
                    </a:p>
                  </a:txBody>
                  <a:tcPr/>
                </a:tc>
                <a:tc>
                  <a:txBody>
                    <a:bodyPr/>
                    <a:lstStyle/>
                    <a:p>
                      <a:pPr algn="ctr"/>
                      <a:r>
                        <a:rPr lang="en-IN" b="1" dirty="0"/>
                        <a:t>PROMINENT FINDINGS</a:t>
                      </a:r>
                    </a:p>
                  </a:txBody>
                  <a:tcPr/>
                </a:tc>
                <a:extLst>
                  <a:ext uri="{0D108BD9-81ED-4DB2-BD59-A6C34878D82A}">
                    <a16:rowId xmlns:a16="http://schemas.microsoft.com/office/drawing/2014/main" val="10000"/>
                  </a:ext>
                </a:extLst>
              </a:tr>
              <a:tr h="370840">
                <a:tc>
                  <a:txBody>
                    <a:bodyPr/>
                    <a:lstStyle/>
                    <a:p>
                      <a:pPr marR="0" algn="ctr" rtl="0">
                        <a:lnSpc>
                          <a:spcPct val="100000"/>
                        </a:lnSpc>
                        <a:spcBef>
                          <a:spcPts val="0"/>
                        </a:spcBef>
                        <a:spcAft>
                          <a:spcPts val="0"/>
                        </a:spcAft>
                        <a:buClr>
                          <a:srgbClr val="000000"/>
                        </a:buClr>
                        <a:buFont typeface="Arial"/>
                      </a:pPr>
                      <a:r>
                        <a:rPr lang="en-IN" sz="1050" b="0" i="0" u="none" strike="noStrike" cap="none" baseline="0" dirty="0">
                          <a:solidFill>
                            <a:srgbClr val="000000"/>
                          </a:solidFill>
                          <a:latin typeface="Arial"/>
                          <a:ea typeface="Arial"/>
                          <a:cs typeface="Arial"/>
                          <a:sym typeface="Arial"/>
                        </a:rPr>
                        <a:t>4</a:t>
                      </a:r>
                    </a:p>
                  </a:txBody>
                  <a:tcPr/>
                </a:tc>
                <a:tc>
                  <a:txBody>
                    <a:bodyPr/>
                    <a:lstStyle/>
                    <a:p>
                      <a:pPr algn="ctr"/>
                      <a:r>
                        <a:rPr lang="en-IN" sz="1050" b="0" i="0" u="none" strike="noStrike" cap="none" baseline="0" dirty="0">
                          <a:solidFill>
                            <a:srgbClr val="000000"/>
                          </a:solidFill>
                          <a:latin typeface="Arial"/>
                          <a:ea typeface="Arial"/>
                          <a:cs typeface="Arial"/>
                          <a:sym typeface="Arial"/>
                        </a:rPr>
                        <a:t>Karen J. Quintana,</a:t>
                      </a:r>
                      <a:r>
                        <a:rPr lang="en-IN" sz="1400" b="0" i="0" u="none" strike="noStrike" cap="none" baseline="0" dirty="0">
                          <a:solidFill>
                            <a:srgbClr val="000000"/>
                          </a:solidFill>
                          <a:latin typeface="Arial"/>
                          <a:ea typeface="Arial"/>
                          <a:cs typeface="Arial"/>
                          <a:sym typeface="Arial"/>
                        </a:rPr>
                        <a:t> </a:t>
                      </a:r>
                      <a:r>
                        <a:rPr lang="en-IN" sz="1050" b="0" i="0" u="none" strike="noStrike" cap="none" baseline="0" dirty="0">
                          <a:solidFill>
                            <a:srgbClr val="000000"/>
                          </a:solidFill>
                          <a:latin typeface="Arial"/>
                          <a:ea typeface="Arial"/>
                          <a:cs typeface="Arial"/>
                          <a:sym typeface="Arial"/>
                        </a:rPr>
                        <a:t>Jose Luis L. </a:t>
                      </a:r>
                      <a:r>
                        <a:rPr lang="en-IN" sz="1050" b="0" i="0" u="none" strike="noStrike" cap="none" baseline="0" dirty="0" err="1">
                          <a:solidFill>
                            <a:srgbClr val="000000"/>
                          </a:solidFill>
                          <a:latin typeface="Arial"/>
                          <a:ea typeface="Arial"/>
                          <a:cs typeface="Arial"/>
                          <a:sym typeface="Arial"/>
                        </a:rPr>
                        <a:t>Silveira</a:t>
                      </a:r>
                      <a:r>
                        <a:rPr lang="en-IN" sz="1050" b="0" i="0" u="none" strike="noStrike" cap="none" baseline="0" dirty="0">
                          <a:solidFill>
                            <a:srgbClr val="000000"/>
                          </a:solidFill>
                          <a:latin typeface="Arial"/>
                          <a:ea typeface="Arial"/>
                          <a:cs typeface="Arial"/>
                          <a:sym typeface="Arial"/>
                        </a:rPr>
                        <a:t> </a:t>
                      </a:r>
                    </a:p>
                  </a:txBody>
                  <a:tcPr/>
                </a:tc>
                <a:tc>
                  <a:txBody>
                    <a:bodyPr/>
                    <a:lstStyle/>
                    <a:p>
                      <a:pPr algn="ctr"/>
                      <a:r>
                        <a:rPr lang="en-IN" sz="1050" b="0" i="0" u="none" strike="noStrike" cap="none" baseline="0" dirty="0">
                          <a:solidFill>
                            <a:srgbClr val="000000"/>
                          </a:solidFill>
                          <a:latin typeface="Arial"/>
                          <a:ea typeface="Arial"/>
                          <a:cs typeface="Arial"/>
                          <a:sym typeface="Arial"/>
                        </a:rPr>
                        <a:t>2017 </a:t>
                      </a:r>
                    </a:p>
                  </a:txBody>
                  <a:tcPr/>
                </a:tc>
                <a:tc>
                  <a:txBody>
                    <a:bodyPr/>
                    <a:lstStyle/>
                    <a:p>
                      <a:pPr algn="ctr"/>
                      <a:r>
                        <a:rPr lang="en-US" sz="1050" b="0" i="0" u="none" strike="noStrike" cap="none" baseline="0" dirty="0">
                          <a:solidFill>
                            <a:srgbClr val="000000"/>
                          </a:solidFill>
                          <a:latin typeface="Arial"/>
                          <a:ea typeface="Arial"/>
                          <a:cs typeface="Arial"/>
                          <a:sym typeface="Arial"/>
                        </a:rPr>
                        <a:t>Mechanistic models and experimental analysis for the torque in FSW considering the tool geometry and the process velocities </a:t>
                      </a:r>
                      <a:endParaRPr lang="en-IN" sz="1050" b="0" i="0" u="none" strike="noStrike" cap="none" baseline="0" dirty="0">
                        <a:solidFill>
                          <a:srgbClr val="000000"/>
                        </a:solidFill>
                        <a:latin typeface="Arial"/>
                        <a:ea typeface="Arial"/>
                        <a:cs typeface="Arial"/>
                        <a:sym typeface="Arial"/>
                      </a:endParaRPr>
                    </a:p>
                  </a:txBody>
                  <a:tcPr/>
                </a:tc>
                <a:tc>
                  <a:txBody>
                    <a:bodyPr/>
                    <a:lstStyle/>
                    <a:p>
                      <a:pPr algn="l"/>
                      <a:r>
                        <a:rPr lang="en-US" sz="1050" b="0" i="0" u="none" strike="noStrike" cap="none" baseline="0" dirty="0">
                          <a:solidFill>
                            <a:srgbClr val="000000"/>
                          </a:solidFill>
                          <a:latin typeface="Arial"/>
                          <a:ea typeface="Arial"/>
                          <a:cs typeface="Arial"/>
                          <a:sym typeface="Arial"/>
                        </a:rPr>
                        <a:t>The highest torque value was observed in the plunging phase; therefore, to determine the machine capacity and to design properly the tools for the process, the plunging is the most important phase and the factors that influenced the critical torque value in the FSW are the tool geometry, and the plunging and rotational speeds.</a:t>
                      </a:r>
                      <a:endParaRPr lang="en-IN" sz="1050" b="0" i="0" u="none" strike="noStrike" cap="none" baseline="0" dirty="0">
                        <a:solidFill>
                          <a:srgbClr val="000000"/>
                        </a:solidFill>
                        <a:latin typeface="Arial"/>
                        <a:ea typeface="Arial"/>
                        <a:cs typeface="Arial"/>
                        <a:sym typeface="Arial"/>
                      </a:endParaRPr>
                    </a:p>
                  </a:txBody>
                  <a:tcPr/>
                </a:tc>
                <a:extLst>
                  <a:ext uri="{0D108BD9-81ED-4DB2-BD59-A6C34878D82A}">
                    <a16:rowId xmlns:a16="http://schemas.microsoft.com/office/drawing/2014/main" val="10001"/>
                  </a:ext>
                </a:extLst>
              </a:tr>
              <a:tr h="370840">
                <a:tc>
                  <a:txBody>
                    <a:bodyPr/>
                    <a:lstStyle/>
                    <a:p>
                      <a:pPr algn="ctr"/>
                      <a:r>
                        <a:rPr lang="en-IN" sz="1050" b="0" i="0" u="none" strike="noStrike" cap="none" baseline="0" dirty="0">
                          <a:solidFill>
                            <a:srgbClr val="000000"/>
                          </a:solidFill>
                          <a:latin typeface="Arial"/>
                          <a:ea typeface="Arial"/>
                          <a:cs typeface="Arial"/>
                          <a:sym typeface="Arial"/>
                        </a:rPr>
                        <a:t>5</a:t>
                      </a:r>
                    </a:p>
                  </a:txBody>
                  <a:tcPr/>
                </a:tc>
                <a:tc>
                  <a:txBody>
                    <a:bodyPr/>
                    <a:lstStyle/>
                    <a:p>
                      <a:pPr algn="ctr"/>
                      <a:r>
                        <a:rPr lang="es-ES" sz="1050" b="0" i="0" u="none" strike="noStrike" cap="none" baseline="0" dirty="0">
                          <a:solidFill>
                            <a:srgbClr val="000000"/>
                          </a:solidFill>
                          <a:latin typeface="Arial"/>
                          <a:ea typeface="Arial"/>
                          <a:cs typeface="Arial"/>
                          <a:sym typeface="Arial"/>
                        </a:rPr>
                        <a:t>S </a:t>
                      </a:r>
                      <a:r>
                        <a:rPr lang="es-ES" sz="1050" b="0" i="0" u="none" strike="noStrike" cap="none" baseline="0" dirty="0" err="1">
                          <a:solidFill>
                            <a:srgbClr val="000000"/>
                          </a:solidFill>
                          <a:latin typeface="Arial"/>
                          <a:ea typeface="Arial"/>
                          <a:cs typeface="Arial"/>
                          <a:sym typeface="Arial"/>
                        </a:rPr>
                        <a:t>Inaniwa</a:t>
                      </a:r>
                      <a:r>
                        <a:rPr lang="es-ES" sz="1050" b="0" i="0" u="none" strike="noStrike" cap="none" baseline="0" dirty="0">
                          <a:solidFill>
                            <a:srgbClr val="000000"/>
                          </a:solidFill>
                          <a:latin typeface="Arial"/>
                          <a:ea typeface="Arial"/>
                          <a:cs typeface="Arial"/>
                          <a:sym typeface="Arial"/>
                        </a:rPr>
                        <a:t>, Y </a:t>
                      </a:r>
                      <a:r>
                        <a:rPr lang="es-ES" sz="1050" b="0" i="0" u="none" strike="noStrike" cap="none" baseline="0" dirty="0" err="1">
                          <a:solidFill>
                            <a:srgbClr val="000000"/>
                          </a:solidFill>
                          <a:latin typeface="Arial"/>
                          <a:ea typeface="Arial"/>
                          <a:cs typeface="Arial"/>
                          <a:sym typeface="Arial"/>
                        </a:rPr>
                        <a:t>Kurabe</a:t>
                      </a:r>
                      <a:r>
                        <a:rPr lang="es-ES" sz="1050" b="0" i="0" u="none" strike="noStrike" cap="none" baseline="0" dirty="0">
                          <a:solidFill>
                            <a:srgbClr val="000000"/>
                          </a:solidFill>
                          <a:latin typeface="Arial"/>
                          <a:ea typeface="Arial"/>
                          <a:cs typeface="Arial"/>
                          <a:sym typeface="Arial"/>
                        </a:rPr>
                        <a:t>, Y </a:t>
                      </a:r>
                      <a:r>
                        <a:rPr lang="es-ES" sz="1050" b="0" i="0" u="none" strike="noStrike" cap="none" baseline="0" dirty="0" err="1">
                          <a:solidFill>
                            <a:srgbClr val="000000"/>
                          </a:solidFill>
                          <a:latin typeface="Arial"/>
                          <a:ea typeface="Arial"/>
                          <a:cs typeface="Arial"/>
                          <a:sym typeface="Arial"/>
                        </a:rPr>
                        <a:t>Miyashita</a:t>
                      </a:r>
                      <a:r>
                        <a:rPr lang="es-ES" sz="1050" b="0" i="0" u="none" strike="noStrike" cap="none" baseline="0" dirty="0">
                          <a:solidFill>
                            <a:srgbClr val="000000"/>
                          </a:solidFill>
                          <a:latin typeface="Arial"/>
                          <a:ea typeface="Arial"/>
                          <a:cs typeface="Arial"/>
                          <a:sym typeface="Arial"/>
                        </a:rPr>
                        <a:t>, H </a:t>
                      </a:r>
                      <a:r>
                        <a:rPr lang="es-ES" sz="1050" b="0" i="0" u="none" strike="noStrike" cap="none" baseline="0" dirty="0" err="1">
                          <a:solidFill>
                            <a:srgbClr val="000000"/>
                          </a:solidFill>
                          <a:latin typeface="Arial"/>
                          <a:ea typeface="Arial"/>
                          <a:cs typeface="Arial"/>
                          <a:sym typeface="Arial"/>
                        </a:rPr>
                        <a:t>Hori</a:t>
                      </a:r>
                      <a:r>
                        <a:rPr lang="es-ES" sz="1050" b="0" i="0" u="none" strike="noStrike" cap="none" baseline="0" dirty="0">
                          <a:solidFill>
                            <a:srgbClr val="000000"/>
                          </a:solidFill>
                          <a:latin typeface="Arial"/>
                          <a:ea typeface="Arial"/>
                          <a:cs typeface="Arial"/>
                          <a:sym typeface="Arial"/>
                        </a:rPr>
                        <a:t>.</a:t>
                      </a:r>
                      <a:endParaRPr lang="en-IN" sz="1050" b="0" i="0" u="none" strike="noStrike" cap="none" baseline="0" dirty="0">
                        <a:solidFill>
                          <a:srgbClr val="000000"/>
                        </a:solidFill>
                        <a:latin typeface="Arial"/>
                        <a:ea typeface="Arial"/>
                        <a:cs typeface="Arial"/>
                        <a:sym typeface="Arial"/>
                      </a:endParaRPr>
                    </a:p>
                  </a:txBody>
                  <a:tcPr/>
                </a:tc>
                <a:tc>
                  <a:txBody>
                    <a:bodyPr/>
                    <a:lstStyle/>
                    <a:p>
                      <a:pPr algn="ctr"/>
                      <a:r>
                        <a:rPr lang="en-IN" sz="1050" b="0" i="0" u="none" strike="noStrike" cap="none" baseline="0" dirty="0">
                          <a:solidFill>
                            <a:srgbClr val="000000"/>
                          </a:solidFill>
                          <a:latin typeface="Arial"/>
                          <a:ea typeface="Arial"/>
                          <a:cs typeface="Arial"/>
                          <a:sym typeface="Arial"/>
                        </a:rPr>
                        <a:t>2013</a:t>
                      </a:r>
                    </a:p>
                  </a:txBody>
                  <a:tcPr/>
                </a:tc>
                <a:tc>
                  <a:txBody>
                    <a:bodyPr/>
                    <a:lstStyle/>
                    <a:p>
                      <a:pPr algn="ctr"/>
                      <a:r>
                        <a:rPr lang="en-US" sz="1050" b="0" i="0" u="none" strike="noStrike" cap="none" baseline="0" dirty="0">
                          <a:solidFill>
                            <a:srgbClr val="000000"/>
                          </a:solidFill>
                          <a:latin typeface="Arial"/>
                          <a:ea typeface="Arial"/>
                          <a:cs typeface="Arial"/>
                          <a:sym typeface="Arial"/>
                        </a:rPr>
                        <a:t>Application of friction stir welding for several plastic materials</a:t>
                      </a:r>
                      <a:endParaRPr lang="en-IN" sz="1050" b="0" i="0" u="none" strike="noStrike" cap="none" baseline="0" dirty="0">
                        <a:solidFill>
                          <a:srgbClr val="000000"/>
                        </a:solidFill>
                        <a:latin typeface="Arial"/>
                        <a:ea typeface="Arial"/>
                        <a:cs typeface="Arial"/>
                        <a:sym typeface="Arial"/>
                      </a:endParaRPr>
                    </a:p>
                  </a:txBody>
                  <a:tcPr/>
                </a:tc>
                <a:tc>
                  <a:txBody>
                    <a:bodyPr/>
                    <a:lstStyle/>
                    <a:p>
                      <a:r>
                        <a:rPr lang="en-US" sz="1050" b="0" i="0" u="none" strike="noStrike" cap="none" baseline="0" dirty="0">
                          <a:solidFill>
                            <a:srgbClr val="000000"/>
                          </a:solidFill>
                          <a:latin typeface="Arial"/>
                          <a:ea typeface="Arial"/>
                          <a:cs typeface="Arial"/>
                          <a:sym typeface="Arial"/>
                        </a:rPr>
                        <a:t>Difference in strength of the joint showed the same trend with difference in hardness at the stir zone in comparison of materials used. It was considered that the joining strength depends on both the degradation of mechanical property and the voids formed at the welded</a:t>
                      </a:r>
                    </a:p>
                    <a:p>
                      <a:r>
                        <a:rPr lang="en-IN" sz="1050" b="0" i="0" u="none" strike="noStrike" cap="none" baseline="0" dirty="0">
                          <a:solidFill>
                            <a:srgbClr val="000000"/>
                          </a:solidFill>
                          <a:latin typeface="Arial"/>
                          <a:ea typeface="Arial"/>
                          <a:cs typeface="Arial"/>
                          <a:sym typeface="Arial"/>
                        </a:rPr>
                        <a:t>area.</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7638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138954"/>
            <a:ext cx="7628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solidFill>
                  <a:schemeClr val="tx2">
                    <a:lumMod val="10000"/>
                  </a:schemeClr>
                </a:solidFill>
              </a:rPr>
              <a:t>Applications</a:t>
            </a:r>
            <a:endParaRPr b="1" dirty="0">
              <a:solidFill>
                <a:schemeClr val="tx2">
                  <a:lumMod val="10000"/>
                </a:schemeClr>
              </a:solidFill>
            </a:endParaRPr>
          </a:p>
        </p:txBody>
      </p:sp>
      <p:sp>
        <p:nvSpPr>
          <p:cNvPr id="95" name="Google Shape;95;p13"/>
          <p:cNvSpPr txBox="1"/>
          <p:nvPr/>
        </p:nvSpPr>
        <p:spPr>
          <a:xfrm>
            <a:off x="893700" y="996354"/>
            <a:ext cx="7404652" cy="3644440"/>
          </a:xfrm>
          <a:prstGeom prst="rect">
            <a:avLst/>
          </a:prstGeom>
          <a:noFill/>
          <a:ln>
            <a:noFill/>
          </a:ln>
        </p:spPr>
        <p:txBody>
          <a:bodyPr spcFirstLastPara="1" wrap="square" lIns="91425" tIns="91425" rIns="91425" bIns="91425" anchor="t" anchorCtr="0">
            <a:noAutofit/>
          </a:bodyPr>
          <a:lstStyle/>
          <a:p>
            <a:pPr lvl="0" algn="just">
              <a:spcBef>
                <a:spcPts val="600"/>
              </a:spcBef>
            </a:pPr>
            <a:endParaRPr lang="en-IN" sz="2200" dirty="0">
              <a:solidFill>
                <a:schemeClr val="tx2">
                  <a:lumMod val="10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9365" t="25331" r="8255" b="22687"/>
          <a:stretch/>
        </p:blipFill>
        <p:spPr>
          <a:xfrm>
            <a:off x="670252" y="1853754"/>
            <a:ext cx="3568222" cy="162254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608" y="1595008"/>
            <a:ext cx="3117468" cy="2035092"/>
          </a:xfrm>
          <a:prstGeom prst="rect">
            <a:avLst/>
          </a:prstGeom>
        </p:spPr>
      </p:pic>
      <p:sp>
        <p:nvSpPr>
          <p:cNvPr id="4" name="TextBox 3"/>
          <p:cNvSpPr txBox="1"/>
          <p:nvPr/>
        </p:nvSpPr>
        <p:spPr>
          <a:xfrm>
            <a:off x="1135075" y="3733226"/>
            <a:ext cx="3238288" cy="307777"/>
          </a:xfrm>
          <a:prstGeom prst="rect">
            <a:avLst/>
          </a:prstGeom>
          <a:noFill/>
        </p:spPr>
        <p:txBody>
          <a:bodyPr wrap="square" rtlCol="0">
            <a:spAutoFit/>
          </a:bodyPr>
          <a:lstStyle/>
          <a:p>
            <a:r>
              <a:rPr lang="en-IN" dirty="0"/>
              <a:t>Fig 1.1  3D Printed car bumper</a:t>
            </a:r>
          </a:p>
        </p:txBody>
      </p:sp>
      <p:sp>
        <p:nvSpPr>
          <p:cNvPr id="5" name="TextBox 4"/>
          <p:cNvSpPr txBox="1"/>
          <p:nvPr/>
        </p:nvSpPr>
        <p:spPr>
          <a:xfrm>
            <a:off x="5630779" y="3733227"/>
            <a:ext cx="2849796" cy="307777"/>
          </a:xfrm>
          <a:prstGeom prst="rect">
            <a:avLst/>
          </a:prstGeom>
          <a:noFill/>
        </p:spPr>
        <p:txBody>
          <a:bodyPr wrap="square" rtlCol="0">
            <a:spAutoFit/>
          </a:bodyPr>
          <a:lstStyle/>
          <a:p>
            <a:r>
              <a:rPr lang="en-IN" dirty="0"/>
              <a:t>Fig 1.2  3D Printed </a:t>
            </a:r>
            <a:r>
              <a:rPr lang="en-IN" dirty="0" err="1"/>
              <a:t>Hexa</a:t>
            </a:r>
            <a:r>
              <a:rPr lang="en-IN" dirty="0"/>
              <a:t> copter</a:t>
            </a:r>
          </a:p>
        </p:txBody>
      </p:sp>
    </p:spTree>
    <p:extLst>
      <p:ext uri="{BB962C8B-B14F-4D97-AF65-F5344CB8AC3E}">
        <p14:creationId xmlns:p14="http://schemas.microsoft.com/office/powerpoint/2010/main" val="367959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611892" y="56453"/>
            <a:ext cx="7421770" cy="857400"/>
          </a:xfrm>
          <a:prstGeom prst="rect">
            <a:avLst/>
          </a:prstGeom>
        </p:spPr>
        <p:txBody>
          <a:bodyPr spcFirstLastPara="1" wrap="square" lIns="91425" tIns="91425" rIns="91425" bIns="91425" anchor="b" anchorCtr="0">
            <a:noAutofit/>
          </a:bodyPr>
          <a:lstStyle/>
          <a:p>
            <a:r>
              <a:rPr lang="en-IN" b="1" dirty="0">
                <a:solidFill>
                  <a:schemeClr val="tx2">
                    <a:lumMod val="10000"/>
                  </a:schemeClr>
                </a:solidFill>
                <a:sym typeface="Lato"/>
              </a:rPr>
              <a:t>Objectives of Study</a:t>
            </a:r>
          </a:p>
        </p:txBody>
      </p:sp>
      <p:sp>
        <p:nvSpPr>
          <p:cNvPr id="95" name="Google Shape;95;p13"/>
          <p:cNvSpPr txBox="1"/>
          <p:nvPr/>
        </p:nvSpPr>
        <p:spPr>
          <a:xfrm>
            <a:off x="460563" y="913853"/>
            <a:ext cx="7404652" cy="3713738"/>
          </a:xfrm>
          <a:prstGeom prst="rect">
            <a:avLst/>
          </a:prstGeom>
          <a:noFill/>
          <a:ln>
            <a:noFill/>
          </a:ln>
        </p:spPr>
        <p:txBody>
          <a:bodyPr spcFirstLastPara="1" wrap="square" lIns="91425" tIns="91425" rIns="91425" bIns="91425" anchor="t" anchorCtr="0">
            <a:noAutofit/>
          </a:bodyPr>
          <a:lstStyle/>
          <a:p>
            <a:pPr marL="342900" lvl="0" indent="-342900" algn="just">
              <a:spcBef>
                <a:spcPts val="600"/>
              </a:spcBef>
              <a:buFont typeface="Arial" panose="020B0604020202020204" pitchFamily="34" charset="0"/>
              <a:buChar char="•"/>
            </a:pPr>
            <a:r>
              <a:rPr lang="en-IN" sz="2200" dirty="0">
                <a:solidFill>
                  <a:schemeClr val="tx2">
                    <a:lumMod val="10000"/>
                  </a:schemeClr>
                </a:solidFill>
                <a:latin typeface="Lato"/>
                <a:ea typeface="Lato"/>
                <a:cs typeface="Lato"/>
                <a:sym typeface="Lato"/>
              </a:rPr>
              <a:t>To fabricate a larger part overcoming the limitation of bed size of 3D printing.</a:t>
            </a:r>
          </a:p>
          <a:p>
            <a:pPr marL="342900" lvl="0" indent="-342900" algn="just">
              <a:spcBef>
                <a:spcPts val="600"/>
              </a:spcBef>
              <a:buFont typeface="Arial" panose="020B0604020202020204" pitchFamily="34" charset="0"/>
              <a:buChar char="•"/>
            </a:pPr>
            <a:r>
              <a:rPr lang="en-IN" sz="2200" dirty="0">
                <a:solidFill>
                  <a:schemeClr val="tx2">
                    <a:lumMod val="10000"/>
                  </a:schemeClr>
                </a:solidFill>
                <a:latin typeface="Lato"/>
                <a:ea typeface="Lato"/>
                <a:cs typeface="Lato"/>
                <a:sym typeface="Lato"/>
              </a:rPr>
              <a:t>To incorporate Friction Stir Welding(FSW) to join the two 3D printed parts.</a:t>
            </a:r>
          </a:p>
          <a:p>
            <a:pPr marL="342900" lvl="0" indent="-342900" algn="just">
              <a:spcBef>
                <a:spcPts val="600"/>
              </a:spcBef>
              <a:buFont typeface="Arial" panose="020B0604020202020204" pitchFamily="34" charset="0"/>
              <a:buChar char="•"/>
            </a:pPr>
            <a:r>
              <a:rPr lang="en-IN" sz="2200" dirty="0">
                <a:solidFill>
                  <a:schemeClr val="tx2">
                    <a:lumMod val="10000"/>
                  </a:schemeClr>
                </a:solidFill>
                <a:latin typeface="Lato"/>
                <a:ea typeface="Lato"/>
                <a:cs typeface="Lato"/>
                <a:sym typeface="Lato"/>
              </a:rPr>
              <a:t>To observe the effect of Nylon </a:t>
            </a:r>
            <a:r>
              <a:rPr lang="en-IN" sz="2200" dirty="0" err="1">
                <a:solidFill>
                  <a:schemeClr val="tx2">
                    <a:lumMod val="10000"/>
                  </a:schemeClr>
                </a:solidFill>
                <a:latin typeface="Lato"/>
                <a:ea typeface="Lato"/>
                <a:cs typeface="Lato"/>
                <a:sym typeface="Lato"/>
              </a:rPr>
              <a:t>Microparticles</a:t>
            </a:r>
            <a:r>
              <a:rPr lang="en-IN" sz="2200" dirty="0">
                <a:solidFill>
                  <a:schemeClr val="tx2">
                    <a:lumMod val="10000"/>
                  </a:schemeClr>
                </a:solidFill>
                <a:latin typeface="Lato"/>
                <a:ea typeface="Lato"/>
                <a:cs typeface="Lato"/>
                <a:sym typeface="Lato"/>
              </a:rPr>
              <a:t> over the joints performed by FSW process.</a:t>
            </a:r>
          </a:p>
          <a:p>
            <a:pPr marL="342900" lvl="0" indent="-342900" algn="just">
              <a:spcBef>
                <a:spcPts val="600"/>
              </a:spcBef>
              <a:buFont typeface="Arial" panose="020B0604020202020204" pitchFamily="34" charset="0"/>
              <a:buChar char="•"/>
            </a:pPr>
            <a:r>
              <a:rPr lang="en-IN" sz="2200" dirty="0">
                <a:solidFill>
                  <a:schemeClr val="tx2">
                    <a:lumMod val="10000"/>
                  </a:schemeClr>
                </a:solidFill>
                <a:latin typeface="Lato"/>
                <a:ea typeface="Lato"/>
                <a:cs typeface="Lato"/>
                <a:sym typeface="Lato"/>
              </a:rPr>
              <a:t>To perform the mechanical tests like Tensile test, hardness and prepare DOE table of the outcomes. </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63789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357436" y="-142928"/>
            <a:ext cx="5795858" cy="857400"/>
          </a:xfrm>
          <a:prstGeom prst="rect">
            <a:avLst/>
          </a:prstGeom>
        </p:spPr>
        <p:txBody>
          <a:bodyPr spcFirstLastPara="1" wrap="square" lIns="91425" tIns="91425" rIns="91425" bIns="91425" anchor="b" anchorCtr="0">
            <a:noAutofit/>
          </a:bodyPr>
          <a:lstStyle/>
          <a:p>
            <a:pPr lvl="0"/>
            <a:r>
              <a:rPr lang="en-IN" b="1" dirty="0">
                <a:solidFill>
                  <a:schemeClr val="tx2">
                    <a:lumMod val="10000"/>
                  </a:schemeClr>
                </a:solidFill>
                <a:sym typeface="Lato"/>
              </a:rPr>
              <a:t> Methodology</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7" name="Picture 6">
            <a:extLst>
              <a:ext uri="{FF2B5EF4-FFF2-40B4-BE49-F238E27FC236}">
                <a16:creationId xmlns:a16="http://schemas.microsoft.com/office/drawing/2014/main" id="{553CAEEB-2A0C-466E-8F2A-2524D87FBD1B}"/>
              </a:ext>
            </a:extLst>
          </p:cNvPr>
          <p:cNvPicPr>
            <a:picLocks noChangeAspect="1"/>
          </p:cNvPicPr>
          <p:nvPr/>
        </p:nvPicPr>
        <p:blipFill>
          <a:blip r:embed="rId3"/>
          <a:stretch>
            <a:fillRect/>
          </a:stretch>
        </p:blipFill>
        <p:spPr>
          <a:xfrm>
            <a:off x="5244269" y="1351159"/>
            <a:ext cx="3414823" cy="2279394"/>
          </a:xfrm>
          <a:prstGeom prst="rect">
            <a:avLst/>
          </a:prstGeom>
        </p:spPr>
      </p:pic>
      <p:pic>
        <p:nvPicPr>
          <p:cNvPr id="9" name="Picture 8">
            <a:extLst>
              <a:ext uri="{FF2B5EF4-FFF2-40B4-BE49-F238E27FC236}">
                <a16:creationId xmlns:a16="http://schemas.microsoft.com/office/drawing/2014/main" id="{7E0F5346-A630-4BE3-AE3E-90BDD5D20C5A}"/>
              </a:ext>
            </a:extLst>
          </p:cNvPr>
          <p:cNvPicPr>
            <a:picLocks noChangeAspect="1"/>
          </p:cNvPicPr>
          <p:nvPr/>
        </p:nvPicPr>
        <p:blipFill rotWithShape="1">
          <a:blip r:embed="rId4"/>
          <a:srcRect l="1807" r="2122"/>
          <a:stretch/>
        </p:blipFill>
        <p:spPr>
          <a:xfrm>
            <a:off x="484908" y="1388125"/>
            <a:ext cx="3916972" cy="2242428"/>
          </a:xfrm>
          <a:prstGeom prst="rect">
            <a:avLst/>
          </a:prstGeom>
        </p:spPr>
      </p:pic>
      <p:sp>
        <p:nvSpPr>
          <p:cNvPr id="10" name="Plus Sign 9">
            <a:extLst>
              <a:ext uri="{FF2B5EF4-FFF2-40B4-BE49-F238E27FC236}">
                <a16:creationId xmlns:a16="http://schemas.microsoft.com/office/drawing/2014/main" id="{73D47664-40D6-4F64-90AC-3E8A56900637}"/>
              </a:ext>
            </a:extLst>
          </p:cNvPr>
          <p:cNvSpPr/>
          <p:nvPr/>
        </p:nvSpPr>
        <p:spPr>
          <a:xfrm>
            <a:off x="4376507" y="2169042"/>
            <a:ext cx="893135" cy="857400"/>
          </a:xfrm>
          <a:prstGeom prst="mathPlu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4BBF5BE-D68F-42C5-AF18-6E4C1BB1F528}"/>
              </a:ext>
            </a:extLst>
          </p:cNvPr>
          <p:cNvSpPr txBox="1"/>
          <p:nvPr/>
        </p:nvSpPr>
        <p:spPr>
          <a:xfrm>
            <a:off x="1619835" y="3826694"/>
            <a:ext cx="1647118" cy="430887"/>
          </a:xfrm>
          <a:prstGeom prst="rect">
            <a:avLst/>
          </a:prstGeom>
          <a:noFill/>
        </p:spPr>
        <p:txBody>
          <a:bodyPr wrap="square" rtlCol="0">
            <a:spAutoFit/>
          </a:bodyPr>
          <a:lstStyle/>
          <a:p>
            <a:r>
              <a:rPr lang="en-IN" sz="2200" b="1" dirty="0">
                <a:solidFill>
                  <a:schemeClr val="tx2">
                    <a:lumMod val="10000"/>
                  </a:schemeClr>
                </a:solidFill>
                <a:latin typeface="Raleway"/>
              </a:rPr>
              <a:t>3d </a:t>
            </a:r>
            <a:r>
              <a:rPr lang="en-IN" sz="2200" b="1" dirty="0">
                <a:solidFill>
                  <a:schemeClr val="tx2">
                    <a:lumMod val="10000"/>
                  </a:schemeClr>
                </a:solidFill>
                <a:latin typeface="Raleway"/>
                <a:sym typeface="Raleway"/>
              </a:rPr>
              <a:t>Printing</a:t>
            </a:r>
          </a:p>
        </p:txBody>
      </p:sp>
      <p:sp>
        <p:nvSpPr>
          <p:cNvPr id="15" name="TextBox 14">
            <a:extLst>
              <a:ext uri="{FF2B5EF4-FFF2-40B4-BE49-F238E27FC236}">
                <a16:creationId xmlns:a16="http://schemas.microsoft.com/office/drawing/2014/main" id="{B6F6B7F1-E908-4C39-BBCB-2DE589763F81}"/>
              </a:ext>
            </a:extLst>
          </p:cNvPr>
          <p:cNvSpPr txBox="1"/>
          <p:nvPr/>
        </p:nvSpPr>
        <p:spPr>
          <a:xfrm>
            <a:off x="5468741" y="3826693"/>
            <a:ext cx="2965877" cy="430887"/>
          </a:xfrm>
          <a:prstGeom prst="rect">
            <a:avLst/>
          </a:prstGeom>
          <a:noFill/>
        </p:spPr>
        <p:txBody>
          <a:bodyPr wrap="none" rtlCol="0">
            <a:spAutoFit/>
          </a:bodyPr>
          <a:lstStyle/>
          <a:p>
            <a:r>
              <a:rPr lang="en-IN" sz="2200" b="1" dirty="0">
                <a:solidFill>
                  <a:schemeClr val="tx2">
                    <a:lumMod val="10000"/>
                  </a:schemeClr>
                </a:solidFill>
                <a:latin typeface="Raleway"/>
              </a:rPr>
              <a:t>Friction Stir Welding</a:t>
            </a:r>
          </a:p>
        </p:txBody>
      </p:sp>
    </p:spTree>
    <p:extLst>
      <p:ext uri="{BB962C8B-B14F-4D97-AF65-F5344CB8AC3E}">
        <p14:creationId xmlns:p14="http://schemas.microsoft.com/office/powerpoint/2010/main" val="188928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5" grpId="0"/>
    </p:bldLst>
  </p:timing>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972</Words>
  <Application>Microsoft Office PowerPoint</Application>
  <PresentationFormat>On-screen Show (16:9)</PresentationFormat>
  <Paragraphs>108</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Raleway</vt:lpstr>
      <vt:lpstr>Lato</vt:lpstr>
      <vt:lpstr>Arial</vt:lpstr>
      <vt:lpstr>Antonio template</vt:lpstr>
      <vt:lpstr>T KLS GOGTE INSTITUTE OF TECHNOLOGYGO DEPARTMENT OF MECHANICAL ENGINEERING</vt:lpstr>
      <vt:lpstr>PowerPoint Presentation</vt:lpstr>
      <vt:lpstr>CONTENTS</vt:lpstr>
      <vt:lpstr>Abstract</vt:lpstr>
      <vt:lpstr>Literature Review</vt:lpstr>
      <vt:lpstr>PowerPoint Presentation</vt:lpstr>
      <vt:lpstr>Applications</vt:lpstr>
      <vt:lpstr>Objectives of Study</vt:lpstr>
      <vt:lpstr> Methodology</vt:lpstr>
      <vt:lpstr> Methodology</vt:lpstr>
      <vt:lpstr> Methodology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INVESTIGATIONS ON THE EFFECT OF NYLON MICROPARTICLES ON FRICTION STIR WELDING OF A 3D PRINTED POLYMER COMPONENTS</dc:title>
  <dc:creator>Asus</dc:creator>
  <cp:lastModifiedBy>Admin</cp:lastModifiedBy>
  <cp:revision>44</cp:revision>
  <dcterms:modified xsi:type="dcterms:W3CDTF">2020-11-25T15:34:34Z</dcterms:modified>
</cp:coreProperties>
</file>