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1"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673F304-34FD-4878-A82A-C14ACD428E0E}" type="datetimeFigureOut">
              <a:rPr lang="en-US" smtClean="0"/>
              <a:t>2/11/2021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A468587-0563-49C3-A921-971F2D850D9A}"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73F304-34FD-4878-A82A-C14ACD428E0E}"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8587-0563-49C3-A921-971F2D850D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73F304-34FD-4878-A82A-C14ACD428E0E}"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8587-0563-49C3-A921-971F2D850D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73F304-34FD-4878-A82A-C14ACD428E0E}"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8587-0563-49C3-A921-971F2D850D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7"/>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673F304-34FD-4878-A82A-C14ACD428E0E}" type="datetimeFigureOut">
              <a:rPr lang="en-US" smtClean="0"/>
              <a:t>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6"/>
            <a:ext cx="762000" cy="365125"/>
          </a:xfrm>
        </p:spPr>
        <p:txBody>
          <a:bodyPr/>
          <a:lstStyle/>
          <a:p>
            <a:fld id="{3A468587-0563-49C3-A921-971F2D850D9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1"/>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1"/>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673F304-34FD-4878-A82A-C14ACD428E0E}"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68587-0563-49C3-A921-971F2D850D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535113"/>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535113"/>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362201"/>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362201"/>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673F304-34FD-4878-A82A-C14ACD428E0E}" type="datetimeFigureOut">
              <a:rPr lang="en-US" smtClean="0"/>
              <a:t>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468587-0563-49C3-A921-971F2D850D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73F304-34FD-4878-A82A-C14ACD428E0E}" type="datetimeFigureOut">
              <a:rPr lang="en-US" smtClean="0"/>
              <a:t>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468587-0563-49C3-A921-971F2D850D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3F304-34FD-4878-A82A-C14ACD428E0E}" type="datetimeFigureOut">
              <a:rPr lang="en-US" smtClean="0"/>
              <a:t>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468587-0563-49C3-A921-971F2D850D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1" y="1524001"/>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1"/>
            <a:ext cx="5111751"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673F304-34FD-4878-A82A-C14ACD428E0E}"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68587-0563-49C3-A921-971F2D850D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673F304-34FD-4878-A82A-C14ACD428E0E}" type="datetimeFigureOut">
              <a:rPr lang="en-US" smtClean="0"/>
              <a:t>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68587-0563-49C3-A921-971F2D850D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6"/>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673F304-34FD-4878-A82A-C14ACD428E0E}" type="datetimeFigureOut">
              <a:rPr lang="en-US" smtClean="0"/>
              <a:t>2/11/2021</a:t>
            </a:fld>
            <a:endParaRPr lang="en-US"/>
          </a:p>
        </p:txBody>
      </p:sp>
      <p:sp>
        <p:nvSpPr>
          <p:cNvPr id="3" name="Footer Placeholder 2"/>
          <p:cNvSpPr>
            <a:spLocks noGrp="1"/>
          </p:cNvSpPr>
          <p:nvPr>
            <p:ph type="ftr" sz="quarter" idx="3"/>
          </p:nvPr>
        </p:nvSpPr>
        <p:spPr>
          <a:xfrm>
            <a:off x="3124200" y="6416676"/>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6"/>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A468587-0563-49C3-A921-971F2D850D9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c/house-prices-advanced-regression-techniques/dat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vestopedia.com/terms/d/demographics.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vestopedia.com/terms/m/mortgage.asp" TargetMode="External"/><Relationship Id="rId2" Type="http://schemas.openxmlformats.org/officeDocument/2006/relationships/hyperlink" Target="https://www.investopedia.com/terms/i/interestrate.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g/gdp.asp" TargetMode="External"/><Relationship Id="rId2" Type="http://schemas.openxmlformats.org/officeDocument/2006/relationships/hyperlink" Target="https://www.investopedia.com/terms/e/economic_indicator.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realtor.com/advice/buy/the-right-school-district-how-much-do-schools-affect-real-estate-pric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bankrate.com/finance/real-estate/comps.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3124199"/>
          </a:xfrm>
        </p:spPr>
        <p:txBody>
          <a:bodyPr>
            <a:normAutofit fontScale="90000"/>
          </a:bodyPr>
          <a:lstStyle/>
          <a:p>
            <a:r>
              <a:rPr lang="en-US" b="1" i="1" dirty="0" smtClean="0">
                <a:solidFill>
                  <a:srgbClr val="FF0000"/>
                </a:solidFill>
              </a:rPr>
              <a:t>Factors </a:t>
            </a:r>
            <a:r>
              <a:rPr lang="en-US" b="1" i="1" dirty="0">
                <a:solidFill>
                  <a:srgbClr val="FF0000"/>
                </a:solidFill>
              </a:rPr>
              <a:t>that could influence residential home prices across the United States over the next 10 years</a:t>
            </a:r>
            <a:r>
              <a:rPr lang="en-US" dirty="0"/>
              <a:t>.</a:t>
            </a:r>
          </a:p>
        </p:txBody>
      </p:sp>
    </p:spTree>
    <p:extLst>
      <p:ext uri="{BB962C8B-B14F-4D97-AF65-F5344CB8AC3E}">
        <p14:creationId xmlns:p14="http://schemas.microsoft.com/office/powerpoint/2010/main" val="3896010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Age and condition</a:t>
            </a:r>
            <a:endParaRPr lang="en-US" dirty="0"/>
          </a:p>
        </p:txBody>
      </p:sp>
      <p:sp>
        <p:nvSpPr>
          <p:cNvPr id="3" name="Content Placeholder 2"/>
          <p:cNvSpPr>
            <a:spLocks noGrp="1"/>
          </p:cNvSpPr>
          <p:nvPr>
            <p:ph idx="1"/>
          </p:nvPr>
        </p:nvSpPr>
        <p:spPr/>
        <p:txBody>
          <a:bodyPr>
            <a:normAutofit/>
          </a:bodyPr>
          <a:lstStyle/>
          <a:p>
            <a:r>
              <a:rPr lang="en-IN" dirty="0"/>
              <a:t>In addition to size and appeal, you’ll need to think about the home’s age and condition. Newer homes will sell for more than older homes because they’ll typically require less maintenance. However, an older home that’s been well-maintained may sell for just as much as a newer home — condition matters. Things like the home’s foundation, structural integrity, electrical work, plumbing and fixtures are all worth considering</a:t>
            </a:r>
            <a:r>
              <a:rPr lang="en-IN" dirty="0" smtClean="0"/>
              <a:t>.</a:t>
            </a:r>
            <a:endParaRPr lang="en-US" dirty="0"/>
          </a:p>
        </p:txBody>
      </p:sp>
    </p:spTree>
    <p:extLst>
      <p:ext uri="{BB962C8B-B14F-4D97-AF65-F5344CB8AC3E}">
        <p14:creationId xmlns:p14="http://schemas.microsoft.com/office/powerpoint/2010/main" val="193384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dirty="0"/>
              <a:t>Link- </a:t>
            </a:r>
            <a:r>
              <a:rPr lang="en-US" dirty="0" smtClean="0"/>
              <a:t> </a:t>
            </a:r>
            <a:r>
              <a:rPr lang="en-US" dirty="0" smtClean="0">
                <a:hlinkClick r:id="rId2"/>
              </a:rPr>
              <a:t>https</a:t>
            </a:r>
            <a:r>
              <a:rPr lang="en-US" dirty="0">
                <a:hlinkClick r:id="rId2"/>
              </a:rPr>
              <a:t>://</a:t>
            </a:r>
            <a:r>
              <a:rPr lang="en-US" dirty="0" smtClean="0">
                <a:hlinkClick r:id="rId2"/>
              </a:rPr>
              <a:t>www.kaggle.com/c/house-prices-advanced-regression-techniques/data</a:t>
            </a:r>
            <a:endParaRPr lang="en-US" dirty="0" smtClean="0"/>
          </a:p>
          <a:p>
            <a:endParaRPr lang="en-US" dirty="0"/>
          </a:p>
          <a:p>
            <a:r>
              <a:rPr lang="en-US" dirty="0" smtClean="0"/>
              <a:t>This data contains different house properties and with their prices.</a:t>
            </a:r>
            <a:endParaRPr lang="en-US" dirty="0"/>
          </a:p>
        </p:txBody>
      </p:sp>
    </p:spTree>
    <p:extLst>
      <p:ext uri="{BB962C8B-B14F-4D97-AF65-F5344CB8AC3E}">
        <p14:creationId xmlns:p14="http://schemas.microsoft.com/office/powerpoint/2010/main" val="3930234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001000" cy="838200"/>
          </a:xfrm>
        </p:spPr>
        <p:txBody>
          <a:bodyPr/>
          <a:lstStyle/>
          <a:p>
            <a:r>
              <a:rPr lang="en-US" dirty="0" smtClean="0"/>
              <a:t>Data Columns</a:t>
            </a:r>
            <a:endParaRPr lang="en-US" dirty="0"/>
          </a:p>
        </p:txBody>
      </p:sp>
      <p:sp>
        <p:nvSpPr>
          <p:cNvPr id="3" name="Content Placeholder 2"/>
          <p:cNvSpPr>
            <a:spLocks noGrp="1"/>
          </p:cNvSpPr>
          <p:nvPr>
            <p:ph idx="1"/>
          </p:nvPr>
        </p:nvSpPr>
        <p:spPr>
          <a:xfrm>
            <a:off x="457200" y="990600"/>
            <a:ext cx="8229600" cy="5638800"/>
          </a:xfrm>
        </p:spPr>
        <p:txBody>
          <a:bodyPr>
            <a:normAutofit fontScale="47500" lnSpcReduction="20000"/>
          </a:bodyPr>
          <a:lstStyle/>
          <a:p>
            <a:pPr fontAlgn="base"/>
            <a:r>
              <a:rPr lang="en-US" sz="3400" dirty="0" err="1"/>
              <a:t>SalePrice</a:t>
            </a:r>
            <a:r>
              <a:rPr lang="en-US" sz="3400" dirty="0"/>
              <a:t> - the property's sale price in dollars. This is the target variable that you're trying to predict.</a:t>
            </a:r>
          </a:p>
          <a:p>
            <a:pPr fontAlgn="base"/>
            <a:r>
              <a:rPr lang="en-US" sz="3400" dirty="0" err="1"/>
              <a:t>MSSubClass</a:t>
            </a:r>
            <a:r>
              <a:rPr lang="en-US" sz="3400" dirty="0"/>
              <a:t>: The building class</a:t>
            </a:r>
          </a:p>
          <a:p>
            <a:pPr fontAlgn="base"/>
            <a:r>
              <a:rPr lang="en-US" sz="3400" dirty="0" err="1"/>
              <a:t>MSZoning</a:t>
            </a:r>
            <a:r>
              <a:rPr lang="en-US" sz="3400" dirty="0"/>
              <a:t>: The general zoning classification</a:t>
            </a:r>
          </a:p>
          <a:p>
            <a:pPr fontAlgn="base"/>
            <a:r>
              <a:rPr lang="en-US" sz="3400" dirty="0" err="1"/>
              <a:t>LotFrontage</a:t>
            </a:r>
            <a:r>
              <a:rPr lang="en-US" sz="3400" dirty="0"/>
              <a:t>: Linear feet of street connected to property</a:t>
            </a:r>
          </a:p>
          <a:p>
            <a:pPr fontAlgn="base"/>
            <a:r>
              <a:rPr lang="en-US" sz="3400" dirty="0" err="1"/>
              <a:t>LotArea</a:t>
            </a:r>
            <a:r>
              <a:rPr lang="en-US" sz="3400" dirty="0"/>
              <a:t>: Lot size in square feet</a:t>
            </a:r>
          </a:p>
          <a:p>
            <a:pPr fontAlgn="base"/>
            <a:r>
              <a:rPr lang="en-US" sz="3400" dirty="0"/>
              <a:t>Street: Type of road access</a:t>
            </a:r>
          </a:p>
          <a:p>
            <a:pPr fontAlgn="base"/>
            <a:r>
              <a:rPr lang="en-US" sz="3400" dirty="0"/>
              <a:t>Alley: Type of alley access</a:t>
            </a:r>
          </a:p>
          <a:p>
            <a:pPr fontAlgn="base"/>
            <a:r>
              <a:rPr lang="en-US" sz="3400" dirty="0" err="1"/>
              <a:t>LotShape</a:t>
            </a:r>
            <a:r>
              <a:rPr lang="en-US" sz="3400" dirty="0"/>
              <a:t>: General shape of property</a:t>
            </a:r>
          </a:p>
          <a:p>
            <a:pPr fontAlgn="base"/>
            <a:r>
              <a:rPr lang="en-US" sz="3400" dirty="0" err="1"/>
              <a:t>LandContour</a:t>
            </a:r>
            <a:r>
              <a:rPr lang="en-US" sz="3400" dirty="0"/>
              <a:t>: Flatness of the property</a:t>
            </a:r>
          </a:p>
          <a:p>
            <a:pPr fontAlgn="base"/>
            <a:r>
              <a:rPr lang="en-US" sz="3400" dirty="0"/>
              <a:t>Utilities: Type of utilities available</a:t>
            </a:r>
          </a:p>
          <a:p>
            <a:pPr fontAlgn="base"/>
            <a:r>
              <a:rPr lang="en-US" sz="3400" dirty="0" err="1"/>
              <a:t>LotConfig</a:t>
            </a:r>
            <a:r>
              <a:rPr lang="en-US" sz="3400" dirty="0"/>
              <a:t>: Lot configuration</a:t>
            </a:r>
          </a:p>
          <a:p>
            <a:pPr fontAlgn="base"/>
            <a:r>
              <a:rPr lang="en-US" sz="3400" dirty="0" err="1"/>
              <a:t>LandSlope</a:t>
            </a:r>
            <a:r>
              <a:rPr lang="en-US" sz="3400" dirty="0"/>
              <a:t>: Slope of property</a:t>
            </a:r>
          </a:p>
          <a:p>
            <a:pPr fontAlgn="base"/>
            <a:r>
              <a:rPr lang="en-US" sz="3400" dirty="0"/>
              <a:t>Neighborhood: Physical locations within Ames city limits</a:t>
            </a:r>
          </a:p>
          <a:p>
            <a:pPr fontAlgn="base"/>
            <a:r>
              <a:rPr lang="en-US" sz="3400" dirty="0"/>
              <a:t>Condition1: Proximity to main road or railroad</a:t>
            </a:r>
          </a:p>
          <a:p>
            <a:pPr fontAlgn="base"/>
            <a:r>
              <a:rPr lang="en-US" sz="3400" dirty="0"/>
              <a:t>Condition2: Proximity to main road or railroad (if a second is present)</a:t>
            </a:r>
          </a:p>
          <a:p>
            <a:pPr fontAlgn="base"/>
            <a:r>
              <a:rPr lang="en-US" sz="3400" dirty="0" err="1"/>
              <a:t>BldgType</a:t>
            </a:r>
            <a:r>
              <a:rPr lang="en-US" sz="3400" dirty="0"/>
              <a:t>: Type of dwelling</a:t>
            </a:r>
          </a:p>
          <a:p>
            <a:pPr fontAlgn="base"/>
            <a:r>
              <a:rPr lang="en-US" sz="3400" dirty="0" err="1"/>
              <a:t>HouseStyle</a:t>
            </a:r>
            <a:r>
              <a:rPr lang="en-US" sz="3400" dirty="0"/>
              <a:t>: Style of dwelling</a:t>
            </a:r>
          </a:p>
          <a:p>
            <a:pPr fontAlgn="base"/>
            <a:r>
              <a:rPr lang="en-US" sz="3400" dirty="0" err="1" smtClean="0"/>
              <a:t>OverallQual</a:t>
            </a:r>
            <a:r>
              <a:rPr lang="en-US" sz="3400" dirty="0" smtClean="0"/>
              <a:t> : </a:t>
            </a:r>
            <a:r>
              <a:rPr lang="en-US" sz="3400" dirty="0"/>
              <a:t>Overall material and finish quality</a:t>
            </a:r>
          </a:p>
          <a:p>
            <a:pPr fontAlgn="base"/>
            <a:r>
              <a:rPr lang="en-US" sz="3400" dirty="0" err="1" smtClean="0"/>
              <a:t>OverallCond</a:t>
            </a:r>
            <a:r>
              <a:rPr lang="en-US" sz="3400" dirty="0" smtClean="0"/>
              <a:t> :  </a:t>
            </a:r>
            <a:r>
              <a:rPr lang="en-US" sz="3400" dirty="0"/>
              <a:t>Overall condition rating</a:t>
            </a:r>
          </a:p>
          <a:p>
            <a:pPr fontAlgn="base"/>
            <a:r>
              <a:rPr lang="en-US" sz="3400" dirty="0" err="1"/>
              <a:t>YearBuilt</a:t>
            </a:r>
            <a:r>
              <a:rPr lang="en-US" sz="3400" dirty="0"/>
              <a:t>: </a:t>
            </a:r>
            <a:r>
              <a:rPr lang="en-US" sz="3400" dirty="0" smtClean="0"/>
              <a:t> Original </a:t>
            </a:r>
            <a:r>
              <a:rPr lang="en-US" sz="3400" dirty="0"/>
              <a:t>construction date</a:t>
            </a:r>
          </a:p>
          <a:p>
            <a:pPr fontAlgn="base"/>
            <a:r>
              <a:rPr lang="en-US" sz="3400" dirty="0" err="1"/>
              <a:t>YearRemodAdd</a:t>
            </a:r>
            <a:r>
              <a:rPr lang="en-US" sz="3400" dirty="0" smtClean="0"/>
              <a:t>:  </a:t>
            </a:r>
            <a:r>
              <a:rPr lang="en-US" sz="3400" dirty="0"/>
              <a:t>Remodel date</a:t>
            </a:r>
          </a:p>
          <a:p>
            <a:endParaRPr lang="en-US" dirty="0"/>
          </a:p>
        </p:txBody>
      </p:sp>
    </p:spTree>
    <p:extLst>
      <p:ext uri="{BB962C8B-B14F-4D97-AF65-F5344CB8AC3E}">
        <p14:creationId xmlns:p14="http://schemas.microsoft.com/office/powerpoint/2010/main" val="3726554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55000" lnSpcReduction="20000"/>
          </a:bodyPr>
          <a:lstStyle/>
          <a:p>
            <a:pPr fontAlgn="base"/>
            <a:r>
              <a:rPr lang="en-US" dirty="0" err="1"/>
              <a:t>RoofStyle</a:t>
            </a:r>
            <a:r>
              <a:rPr lang="en-US" dirty="0"/>
              <a:t>: Type of roof</a:t>
            </a:r>
          </a:p>
          <a:p>
            <a:pPr fontAlgn="base"/>
            <a:r>
              <a:rPr lang="en-US" dirty="0" err="1"/>
              <a:t>RoofMatl</a:t>
            </a:r>
            <a:r>
              <a:rPr lang="en-US" dirty="0"/>
              <a:t>: Roof material</a:t>
            </a:r>
          </a:p>
          <a:p>
            <a:pPr fontAlgn="base"/>
            <a:r>
              <a:rPr lang="en-US" dirty="0"/>
              <a:t>Exterior1st: Exterior covering on house</a:t>
            </a:r>
          </a:p>
          <a:p>
            <a:pPr fontAlgn="base"/>
            <a:r>
              <a:rPr lang="en-US" dirty="0"/>
              <a:t>Exterior2nd: Exterior covering on house (if more than one material)</a:t>
            </a:r>
          </a:p>
          <a:p>
            <a:pPr fontAlgn="base"/>
            <a:r>
              <a:rPr lang="en-US" dirty="0" err="1"/>
              <a:t>MasVnrType</a:t>
            </a:r>
            <a:r>
              <a:rPr lang="en-US" dirty="0"/>
              <a:t>: Masonry veneer type</a:t>
            </a:r>
          </a:p>
          <a:p>
            <a:pPr fontAlgn="base"/>
            <a:r>
              <a:rPr lang="en-US" dirty="0" err="1"/>
              <a:t>MasVnrArea</a:t>
            </a:r>
            <a:r>
              <a:rPr lang="en-US" dirty="0"/>
              <a:t>: Masonry veneer area in square feet</a:t>
            </a:r>
          </a:p>
          <a:p>
            <a:pPr fontAlgn="base"/>
            <a:r>
              <a:rPr lang="en-US" dirty="0" err="1"/>
              <a:t>ExterQual</a:t>
            </a:r>
            <a:r>
              <a:rPr lang="en-US" dirty="0"/>
              <a:t>: Exterior material quality</a:t>
            </a:r>
          </a:p>
          <a:p>
            <a:pPr fontAlgn="base"/>
            <a:r>
              <a:rPr lang="en-US" dirty="0" err="1"/>
              <a:t>ExterCond</a:t>
            </a:r>
            <a:r>
              <a:rPr lang="en-US" dirty="0"/>
              <a:t>: Present condition of the material on the exterior</a:t>
            </a:r>
          </a:p>
          <a:p>
            <a:pPr fontAlgn="base"/>
            <a:r>
              <a:rPr lang="en-US" dirty="0"/>
              <a:t>Foundation: Type of foundation</a:t>
            </a:r>
          </a:p>
          <a:p>
            <a:pPr fontAlgn="base"/>
            <a:r>
              <a:rPr lang="en-US" dirty="0" err="1"/>
              <a:t>BsmtQual</a:t>
            </a:r>
            <a:r>
              <a:rPr lang="en-US" dirty="0"/>
              <a:t>: Height of the basement</a:t>
            </a:r>
          </a:p>
          <a:p>
            <a:pPr fontAlgn="base"/>
            <a:r>
              <a:rPr lang="en-US" dirty="0" err="1"/>
              <a:t>BsmtCond</a:t>
            </a:r>
            <a:r>
              <a:rPr lang="en-US" dirty="0"/>
              <a:t>: General condition of the basement</a:t>
            </a:r>
          </a:p>
          <a:p>
            <a:pPr fontAlgn="base"/>
            <a:r>
              <a:rPr lang="en-US" dirty="0" err="1"/>
              <a:t>BsmtExposure</a:t>
            </a:r>
            <a:r>
              <a:rPr lang="en-US" dirty="0"/>
              <a:t>: Walkout or garden level basement walls</a:t>
            </a:r>
          </a:p>
          <a:p>
            <a:pPr fontAlgn="base"/>
            <a:r>
              <a:rPr lang="en-US" dirty="0"/>
              <a:t>BsmtFinType1: Quality of basement finished area</a:t>
            </a:r>
          </a:p>
          <a:p>
            <a:pPr fontAlgn="base"/>
            <a:r>
              <a:rPr lang="en-US" dirty="0"/>
              <a:t>BsmtFinSF1: Type 1 finished square feet</a:t>
            </a:r>
          </a:p>
          <a:p>
            <a:pPr fontAlgn="base"/>
            <a:r>
              <a:rPr lang="en-US" dirty="0"/>
              <a:t>BsmtFinType2: Quality of second finished area (if present)</a:t>
            </a:r>
          </a:p>
          <a:p>
            <a:pPr fontAlgn="base"/>
            <a:r>
              <a:rPr lang="en-US" dirty="0"/>
              <a:t>BsmtFinSF2: Type 2 finished square feet</a:t>
            </a:r>
          </a:p>
          <a:p>
            <a:pPr fontAlgn="base"/>
            <a:r>
              <a:rPr lang="en-US" dirty="0" err="1"/>
              <a:t>BsmtUnfSF</a:t>
            </a:r>
            <a:r>
              <a:rPr lang="en-US" dirty="0"/>
              <a:t>: Unfinished square feet of basement area</a:t>
            </a:r>
          </a:p>
          <a:p>
            <a:pPr fontAlgn="base"/>
            <a:r>
              <a:rPr lang="en-US" dirty="0" err="1"/>
              <a:t>TotalBsmtSF</a:t>
            </a:r>
            <a:r>
              <a:rPr lang="en-US" dirty="0"/>
              <a:t>: Total square feet of basement area</a:t>
            </a:r>
          </a:p>
          <a:p>
            <a:pPr fontAlgn="base"/>
            <a:r>
              <a:rPr lang="en-US" dirty="0"/>
              <a:t>Heating: Type of heating</a:t>
            </a:r>
          </a:p>
          <a:p>
            <a:pPr fontAlgn="base"/>
            <a:r>
              <a:rPr lang="en-US" dirty="0" err="1"/>
              <a:t>HeatingQC</a:t>
            </a:r>
            <a:r>
              <a:rPr lang="en-US" dirty="0"/>
              <a:t>: Heating quality and condition</a:t>
            </a:r>
          </a:p>
          <a:p>
            <a:pPr fontAlgn="base"/>
            <a:r>
              <a:rPr lang="en-US" dirty="0" err="1"/>
              <a:t>CentralAir</a:t>
            </a:r>
            <a:r>
              <a:rPr lang="en-US" dirty="0"/>
              <a:t>: Central air conditioning</a:t>
            </a:r>
          </a:p>
          <a:p>
            <a:pPr fontAlgn="base"/>
            <a:r>
              <a:rPr lang="en-US" dirty="0"/>
              <a:t>Electrical: Electrical system</a:t>
            </a:r>
          </a:p>
          <a:p>
            <a:pPr fontAlgn="base"/>
            <a:r>
              <a:rPr lang="en-US" dirty="0"/>
              <a:t>1stFlrSF: First Floor square feet</a:t>
            </a:r>
          </a:p>
          <a:p>
            <a:pPr fontAlgn="base"/>
            <a:r>
              <a:rPr lang="en-US" dirty="0"/>
              <a:t>2ndFlrSF: Second floor square feet</a:t>
            </a:r>
          </a:p>
          <a:p>
            <a:pPr fontAlgn="base"/>
            <a:r>
              <a:rPr lang="en-US" dirty="0" err="1"/>
              <a:t>LowQualFinSF</a:t>
            </a:r>
            <a:r>
              <a:rPr lang="en-US" dirty="0"/>
              <a:t>: Low quality finished square feet (all floors)</a:t>
            </a:r>
          </a:p>
          <a:p>
            <a:r>
              <a:rPr lang="en-US" dirty="0" err="1"/>
              <a:t>GrLivArea</a:t>
            </a:r>
            <a:r>
              <a:rPr lang="en-US" dirty="0"/>
              <a:t>: Above grade (ground) living area square </a:t>
            </a:r>
            <a:r>
              <a:rPr lang="en-US" dirty="0" smtClean="0"/>
              <a:t>feet</a:t>
            </a:r>
            <a:endParaRPr lang="en-US" dirty="0"/>
          </a:p>
        </p:txBody>
      </p:sp>
    </p:spTree>
    <p:extLst>
      <p:ext uri="{BB962C8B-B14F-4D97-AF65-F5344CB8AC3E}">
        <p14:creationId xmlns:p14="http://schemas.microsoft.com/office/powerpoint/2010/main" val="546858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9140"/>
            <a:ext cx="8229600" cy="6781800"/>
          </a:xfrm>
        </p:spPr>
        <p:txBody>
          <a:bodyPr>
            <a:normAutofit fontScale="47500" lnSpcReduction="20000"/>
          </a:bodyPr>
          <a:lstStyle/>
          <a:p>
            <a:pPr fontAlgn="base"/>
            <a:r>
              <a:rPr lang="en-US" dirty="0" err="1"/>
              <a:t>BsmtFullBath</a:t>
            </a:r>
            <a:r>
              <a:rPr lang="en-US" dirty="0"/>
              <a:t>: Basement full bathrooms</a:t>
            </a:r>
          </a:p>
          <a:p>
            <a:pPr fontAlgn="base"/>
            <a:r>
              <a:rPr lang="en-US" dirty="0" err="1"/>
              <a:t>BsmtHalfBath</a:t>
            </a:r>
            <a:r>
              <a:rPr lang="en-US" dirty="0"/>
              <a:t>: Basement half bathrooms</a:t>
            </a:r>
          </a:p>
          <a:p>
            <a:pPr fontAlgn="base"/>
            <a:r>
              <a:rPr lang="en-US" dirty="0" err="1"/>
              <a:t>FullBath</a:t>
            </a:r>
            <a:r>
              <a:rPr lang="en-US" dirty="0"/>
              <a:t>: Full bathrooms above grade</a:t>
            </a:r>
          </a:p>
          <a:p>
            <a:pPr fontAlgn="base"/>
            <a:r>
              <a:rPr lang="en-US" dirty="0" err="1"/>
              <a:t>HalfBath</a:t>
            </a:r>
            <a:r>
              <a:rPr lang="en-US" dirty="0"/>
              <a:t>: Half baths above grade</a:t>
            </a:r>
          </a:p>
          <a:p>
            <a:pPr fontAlgn="base"/>
            <a:r>
              <a:rPr lang="en-US" dirty="0"/>
              <a:t>Bedroom: Number of bedrooms above basement level</a:t>
            </a:r>
          </a:p>
          <a:p>
            <a:pPr fontAlgn="base"/>
            <a:r>
              <a:rPr lang="en-US" dirty="0"/>
              <a:t>Kitchen: Number of kitchens</a:t>
            </a:r>
          </a:p>
          <a:p>
            <a:pPr fontAlgn="base"/>
            <a:r>
              <a:rPr lang="en-US" dirty="0" err="1"/>
              <a:t>KitchenQual</a:t>
            </a:r>
            <a:r>
              <a:rPr lang="en-US" dirty="0"/>
              <a:t>: Kitchen quality</a:t>
            </a:r>
          </a:p>
          <a:p>
            <a:pPr fontAlgn="base"/>
            <a:r>
              <a:rPr lang="en-US" dirty="0" err="1"/>
              <a:t>TotRmsAbvGrd</a:t>
            </a:r>
            <a:r>
              <a:rPr lang="en-US" dirty="0"/>
              <a:t>: Total rooms above grade (does not include bathrooms)</a:t>
            </a:r>
          </a:p>
          <a:p>
            <a:pPr fontAlgn="base"/>
            <a:r>
              <a:rPr lang="en-US" dirty="0"/>
              <a:t>Functional: Home functionality rating</a:t>
            </a:r>
          </a:p>
          <a:p>
            <a:pPr fontAlgn="base"/>
            <a:r>
              <a:rPr lang="en-US" dirty="0"/>
              <a:t>Fireplaces: Number of fireplaces</a:t>
            </a:r>
          </a:p>
          <a:p>
            <a:pPr fontAlgn="base"/>
            <a:r>
              <a:rPr lang="en-US" dirty="0" err="1"/>
              <a:t>FireplaceQu</a:t>
            </a:r>
            <a:r>
              <a:rPr lang="en-US" dirty="0"/>
              <a:t>: Fireplace quality</a:t>
            </a:r>
          </a:p>
          <a:p>
            <a:pPr fontAlgn="base"/>
            <a:r>
              <a:rPr lang="en-US" dirty="0" err="1"/>
              <a:t>GarageType</a:t>
            </a:r>
            <a:r>
              <a:rPr lang="en-US" dirty="0"/>
              <a:t>: Garage location</a:t>
            </a:r>
          </a:p>
          <a:p>
            <a:pPr fontAlgn="base"/>
            <a:r>
              <a:rPr lang="en-US" dirty="0" err="1"/>
              <a:t>GarageYrBlt</a:t>
            </a:r>
            <a:r>
              <a:rPr lang="en-US" dirty="0"/>
              <a:t>: Year garage was built</a:t>
            </a:r>
          </a:p>
          <a:p>
            <a:pPr fontAlgn="base"/>
            <a:r>
              <a:rPr lang="en-US" dirty="0" err="1"/>
              <a:t>GarageFinish</a:t>
            </a:r>
            <a:r>
              <a:rPr lang="en-US" dirty="0"/>
              <a:t>: Interior finish of the garage</a:t>
            </a:r>
          </a:p>
          <a:p>
            <a:pPr fontAlgn="base"/>
            <a:r>
              <a:rPr lang="en-US" dirty="0" err="1"/>
              <a:t>GarageCars</a:t>
            </a:r>
            <a:r>
              <a:rPr lang="en-US" dirty="0"/>
              <a:t>: Size of garage in car capacity</a:t>
            </a:r>
          </a:p>
          <a:p>
            <a:pPr fontAlgn="base"/>
            <a:r>
              <a:rPr lang="en-US" dirty="0" err="1"/>
              <a:t>GarageArea</a:t>
            </a:r>
            <a:r>
              <a:rPr lang="en-US" dirty="0"/>
              <a:t>: Size of garage in square feet</a:t>
            </a:r>
          </a:p>
          <a:p>
            <a:pPr fontAlgn="base"/>
            <a:r>
              <a:rPr lang="en-US" dirty="0" err="1"/>
              <a:t>GarageQual</a:t>
            </a:r>
            <a:r>
              <a:rPr lang="en-US" dirty="0"/>
              <a:t>: Garage quality</a:t>
            </a:r>
          </a:p>
          <a:p>
            <a:pPr fontAlgn="base"/>
            <a:r>
              <a:rPr lang="en-US" dirty="0" err="1"/>
              <a:t>GarageCond</a:t>
            </a:r>
            <a:r>
              <a:rPr lang="en-US" dirty="0"/>
              <a:t>: Garage condition</a:t>
            </a:r>
          </a:p>
          <a:p>
            <a:pPr fontAlgn="base"/>
            <a:r>
              <a:rPr lang="en-US" dirty="0" err="1"/>
              <a:t>PavedDrive</a:t>
            </a:r>
            <a:r>
              <a:rPr lang="en-US" dirty="0"/>
              <a:t>: Paved driveway</a:t>
            </a:r>
          </a:p>
          <a:p>
            <a:pPr fontAlgn="base"/>
            <a:r>
              <a:rPr lang="en-US" dirty="0" err="1"/>
              <a:t>WoodDeckSF</a:t>
            </a:r>
            <a:r>
              <a:rPr lang="en-US" dirty="0"/>
              <a:t>: Wood deck area in square feet</a:t>
            </a:r>
          </a:p>
          <a:p>
            <a:pPr fontAlgn="base"/>
            <a:r>
              <a:rPr lang="en-US" dirty="0" err="1"/>
              <a:t>OpenPorchSF</a:t>
            </a:r>
            <a:r>
              <a:rPr lang="en-US" dirty="0"/>
              <a:t>: Open porch area in square feet</a:t>
            </a:r>
          </a:p>
          <a:p>
            <a:pPr fontAlgn="base"/>
            <a:r>
              <a:rPr lang="en-US" dirty="0" err="1"/>
              <a:t>EnclosedPorch</a:t>
            </a:r>
            <a:r>
              <a:rPr lang="en-US" dirty="0"/>
              <a:t>: Enclosed porch area in square feet</a:t>
            </a:r>
          </a:p>
          <a:p>
            <a:pPr fontAlgn="base"/>
            <a:r>
              <a:rPr lang="en-US" dirty="0"/>
              <a:t>3SsnPorch: Three season porch area in square feet</a:t>
            </a:r>
          </a:p>
          <a:p>
            <a:pPr fontAlgn="base"/>
            <a:r>
              <a:rPr lang="en-US" dirty="0" err="1"/>
              <a:t>ScreenPorch</a:t>
            </a:r>
            <a:r>
              <a:rPr lang="en-US" dirty="0"/>
              <a:t>: Screen porch area in square feet</a:t>
            </a:r>
          </a:p>
          <a:p>
            <a:pPr fontAlgn="base"/>
            <a:r>
              <a:rPr lang="en-US" dirty="0" err="1"/>
              <a:t>PoolArea</a:t>
            </a:r>
            <a:r>
              <a:rPr lang="en-US" dirty="0"/>
              <a:t>: Pool area in square feet</a:t>
            </a:r>
          </a:p>
          <a:p>
            <a:pPr fontAlgn="base"/>
            <a:r>
              <a:rPr lang="en-US" dirty="0" err="1"/>
              <a:t>PoolQC</a:t>
            </a:r>
            <a:r>
              <a:rPr lang="en-US" dirty="0"/>
              <a:t>: Pool quality</a:t>
            </a:r>
          </a:p>
          <a:p>
            <a:pPr fontAlgn="base"/>
            <a:r>
              <a:rPr lang="en-US" dirty="0"/>
              <a:t>Fence: Fence quality</a:t>
            </a:r>
          </a:p>
          <a:p>
            <a:pPr fontAlgn="base"/>
            <a:r>
              <a:rPr lang="en-US" dirty="0" err="1"/>
              <a:t>MiscFeature</a:t>
            </a:r>
            <a:r>
              <a:rPr lang="en-US" dirty="0"/>
              <a:t>: Miscellaneous feature not covered in other categories</a:t>
            </a:r>
          </a:p>
          <a:p>
            <a:pPr fontAlgn="base"/>
            <a:r>
              <a:rPr lang="en-US" dirty="0" err="1"/>
              <a:t>MiscVal</a:t>
            </a:r>
            <a:r>
              <a:rPr lang="en-US" dirty="0"/>
              <a:t>: $Value of miscellaneous feature</a:t>
            </a:r>
          </a:p>
          <a:p>
            <a:pPr fontAlgn="base"/>
            <a:r>
              <a:rPr lang="en-US" dirty="0" err="1"/>
              <a:t>MoSold</a:t>
            </a:r>
            <a:r>
              <a:rPr lang="en-US" dirty="0"/>
              <a:t>: Month Sold</a:t>
            </a:r>
          </a:p>
          <a:p>
            <a:pPr fontAlgn="base"/>
            <a:r>
              <a:rPr lang="en-US" dirty="0" err="1"/>
              <a:t>YrSold</a:t>
            </a:r>
            <a:r>
              <a:rPr lang="en-US" dirty="0"/>
              <a:t>: Year Sold</a:t>
            </a:r>
          </a:p>
          <a:p>
            <a:pPr fontAlgn="base"/>
            <a:r>
              <a:rPr lang="en-US" dirty="0" err="1"/>
              <a:t>SaleType</a:t>
            </a:r>
            <a:r>
              <a:rPr lang="en-US" dirty="0"/>
              <a:t>: Type of sale</a:t>
            </a:r>
          </a:p>
          <a:p>
            <a:pPr fontAlgn="base"/>
            <a:r>
              <a:rPr lang="en-US" dirty="0" err="1"/>
              <a:t>SaleCondition</a:t>
            </a:r>
            <a:r>
              <a:rPr lang="en-US" dirty="0"/>
              <a:t>: Condition of sale</a:t>
            </a:r>
          </a:p>
          <a:p>
            <a:endParaRPr lang="en-US" dirty="0"/>
          </a:p>
        </p:txBody>
      </p:sp>
    </p:spTree>
    <p:extLst>
      <p:ext uri="{BB962C8B-B14F-4D97-AF65-F5344CB8AC3E}">
        <p14:creationId xmlns:p14="http://schemas.microsoft.com/office/powerpoint/2010/main" val="3663068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US" dirty="0"/>
          </a:p>
        </p:txBody>
      </p:sp>
      <p:sp>
        <p:nvSpPr>
          <p:cNvPr id="3" name="Content Placeholder 2"/>
          <p:cNvSpPr>
            <a:spLocks noGrp="1"/>
          </p:cNvSpPr>
          <p:nvPr>
            <p:ph idx="1"/>
          </p:nvPr>
        </p:nvSpPr>
        <p:spPr/>
        <p:txBody>
          <a:bodyPr/>
          <a:lstStyle/>
          <a:p>
            <a:r>
              <a:rPr lang="en-US" dirty="0" smtClean="0"/>
              <a:t>I used Different Machine learning techniques to find out the best features, it tells the most important features which predicts price of house.</a:t>
            </a:r>
          </a:p>
          <a:p>
            <a:r>
              <a:rPr lang="en-US" dirty="0" smtClean="0"/>
              <a:t>I ran some heavy models which ran for almost 12 hours(In upcoming slides).</a:t>
            </a:r>
            <a:endParaRPr lang="en-US" dirty="0"/>
          </a:p>
        </p:txBody>
      </p:sp>
    </p:spTree>
    <p:extLst>
      <p:ext uri="{BB962C8B-B14F-4D97-AF65-F5344CB8AC3E}">
        <p14:creationId xmlns:p14="http://schemas.microsoft.com/office/powerpoint/2010/main" val="3909596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Random forest without </a:t>
            </a:r>
            <a:r>
              <a:rPr lang="en-US" dirty="0" err="1" smtClean="0"/>
              <a:t>gridsearch</a:t>
            </a:r>
            <a:endParaRPr lang="en-US" dirty="0"/>
          </a:p>
        </p:txBody>
      </p:sp>
      <p:sp>
        <p:nvSpPr>
          <p:cNvPr id="3" name="Content Placeholder 2"/>
          <p:cNvSpPr>
            <a:spLocks noGrp="1"/>
          </p:cNvSpPr>
          <p:nvPr>
            <p:ph idx="1"/>
          </p:nvPr>
        </p:nvSpPr>
        <p:spPr>
          <a:xfrm>
            <a:off x="457200" y="1143001"/>
            <a:ext cx="8229600" cy="4983163"/>
          </a:xfrm>
        </p:spPr>
        <p:txBody>
          <a:bodyPr/>
          <a:lstStyle/>
          <a:p>
            <a:r>
              <a:rPr lang="en-US" dirty="0" smtClean="0"/>
              <a:t>The output of this is :</a:t>
            </a:r>
          </a:p>
          <a:p>
            <a:r>
              <a:rPr lang="en-US" dirty="0" smtClean="0"/>
              <a:t>‘</a:t>
            </a:r>
            <a:r>
              <a:rPr lang="en-US" dirty="0" err="1" smtClean="0"/>
              <a:t>MSSubClass</a:t>
            </a:r>
            <a:r>
              <a:rPr lang="en-US" dirty="0"/>
              <a:t>', '</a:t>
            </a:r>
            <a:r>
              <a:rPr lang="en-US" dirty="0" err="1"/>
              <a:t>OverallQual</a:t>
            </a:r>
            <a:r>
              <a:rPr lang="en-US" dirty="0"/>
              <a:t>', 'BsmtFinSF1', '</a:t>
            </a:r>
            <a:r>
              <a:rPr lang="en-US" dirty="0" err="1"/>
              <a:t>TotalBsmtSF</a:t>
            </a:r>
            <a:r>
              <a:rPr lang="en-US" dirty="0"/>
              <a:t>', '</a:t>
            </a:r>
            <a:r>
              <a:rPr lang="en-US" dirty="0" err="1"/>
              <a:t>GrLivArea</a:t>
            </a:r>
            <a:r>
              <a:rPr lang="en-US" dirty="0"/>
              <a:t>', '</a:t>
            </a:r>
            <a:r>
              <a:rPr lang="en-US" dirty="0" err="1"/>
              <a:t>BedroomAbvGr</a:t>
            </a:r>
            <a:r>
              <a:rPr lang="en-US" dirty="0"/>
              <a:t>', '</a:t>
            </a:r>
            <a:r>
              <a:rPr lang="en-US" dirty="0" err="1"/>
              <a:t>ScreenPorch</a:t>
            </a:r>
            <a:r>
              <a:rPr lang="en-US" dirty="0"/>
              <a:t>', '</a:t>
            </a:r>
            <a:r>
              <a:rPr lang="en-US" dirty="0" err="1"/>
              <a:t>ExterCond_map</a:t>
            </a:r>
            <a:r>
              <a:rPr lang="en-US" dirty="0"/>
              <a:t>', '</a:t>
            </a:r>
            <a:r>
              <a:rPr lang="en-US" dirty="0" err="1"/>
              <a:t>BsmtExposure_map</a:t>
            </a:r>
            <a:r>
              <a:rPr lang="en-US" dirty="0"/>
              <a:t>', '</a:t>
            </a:r>
            <a:r>
              <a:rPr lang="en-US" dirty="0" err="1"/>
              <a:t>KitchenQual_map</a:t>
            </a:r>
            <a:r>
              <a:rPr lang="en-US" dirty="0"/>
              <a:t>', '</a:t>
            </a:r>
            <a:r>
              <a:rPr lang="en-US" dirty="0" err="1"/>
              <a:t>GarageFinish_map</a:t>
            </a:r>
            <a:r>
              <a:rPr lang="en-US" dirty="0"/>
              <a:t>', '</a:t>
            </a:r>
            <a:r>
              <a:rPr lang="en-US" dirty="0" err="1"/>
              <a:t>YearRemodAdd_eng</a:t>
            </a:r>
            <a:r>
              <a:rPr lang="en-US" dirty="0"/>
              <a:t>', '</a:t>
            </a:r>
            <a:r>
              <a:rPr lang="en-US" dirty="0" err="1"/>
              <a:t>MSZoning</a:t>
            </a:r>
            <a:r>
              <a:rPr lang="en-US" dirty="0"/>
              <a:t>', 'Street', '</a:t>
            </a:r>
            <a:r>
              <a:rPr lang="en-US" dirty="0" err="1"/>
              <a:t>LandContour</a:t>
            </a:r>
            <a:r>
              <a:rPr lang="en-US" dirty="0"/>
              <a:t>', 'Neighborhood', '</a:t>
            </a:r>
            <a:r>
              <a:rPr lang="en-US" dirty="0" err="1"/>
              <a:t>HouseStyle</a:t>
            </a:r>
            <a:r>
              <a:rPr lang="en-US" dirty="0"/>
              <a:t>', 'Heating', '</a:t>
            </a:r>
            <a:r>
              <a:rPr lang="en-US" dirty="0" err="1"/>
              <a:t>GarageType</a:t>
            </a:r>
            <a:r>
              <a:rPr lang="en-US" dirty="0"/>
              <a:t>', '</a:t>
            </a:r>
            <a:r>
              <a:rPr lang="en-US" dirty="0" err="1"/>
              <a:t>SaleType</a:t>
            </a:r>
            <a:r>
              <a:rPr lang="en-US" dirty="0"/>
              <a:t>'</a:t>
            </a:r>
          </a:p>
        </p:txBody>
      </p:sp>
    </p:spTree>
    <p:extLst>
      <p:ext uri="{BB962C8B-B14F-4D97-AF65-F5344CB8AC3E}">
        <p14:creationId xmlns:p14="http://schemas.microsoft.com/office/powerpoint/2010/main" val="18304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err="1" smtClean="0"/>
              <a:t>Xgboost</a:t>
            </a:r>
            <a:r>
              <a:rPr lang="en-US" dirty="0" smtClean="0"/>
              <a:t> without </a:t>
            </a:r>
            <a:r>
              <a:rPr lang="en-US" dirty="0" err="1" smtClean="0"/>
              <a:t>gridsearch</a:t>
            </a:r>
            <a:endParaRPr lang="en-US" dirty="0"/>
          </a:p>
        </p:txBody>
      </p:sp>
      <p:sp>
        <p:nvSpPr>
          <p:cNvPr id="3" name="Content Placeholder 2"/>
          <p:cNvSpPr>
            <a:spLocks noGrp="1"/>
          </p:cNvSpPr>
          <p:nvPr>
            <p:ph idx="1"/>
          </p:nvPr>
        </p:nvSpPr>
        <p:spPr>
          <a:xfrm>
            <a:off x="457200" y="1219200"/>
            <a:ext cx="8229600" cy="5257800"/>
          </a:xfrm>
        </p:spPr>
        <p:txBody>
          <a:bodyPr>
            <a:normAutofit/>
          </a:bodyPr>
          <a:lstStyle/>
          <a:p>
            <a:r>
              <a:rPr lang="en-US" dirty="0"/>
              <a:t>'</a:t>
            </a:r>
            <a:r>
              <a:rPr lang="en-US" dirty="0" err="1"/>
              <a:t>MSSubClass</a:t>
            </a:r>
            <a:r>
              <a:rPr lang="en-US" dirty="0"/>
              <a:t>', '</a:t>
            </a:r>
            <a:r>
              <a:rPr lang="en-US" dirty="0" err="1"/>
              <a:t>LotFrontage</a:t>
            </a:r>
            <a:r>
              <a:rPr lang="en-US" dirty="0"/>
              <a:t>', '</a:t>
            </a:r>
            <a:r>
              <a:rPr lang="en-US" dirty="0" err="1"/>
              <a:t>LotArea</a:t>
            </a:r>
            <a:r>
              <a:rPr lang="en-US" dirty="0"/>
              <a:t>', '</a:t>
            </a:r>
            <a:r>
              <a:rPr lang="en-US" dirty="0" err="1"/>
              <a:t>OverallQual</a:t>
            </a:r>
            <a:r>
              <a:rPr lang="en-US" dirty="0"/>
              <a:t>', '</a:t>
            </a:r>
            <a:r>
              <a:rPr lang="en-US" dirty="0" err="1"/>
              <a:t>OverallCond</a:t>
            </a:r>
            <a:r>
              <a:rPr lang="en-US" dirty="0"/>
              <a:t>', '</a:t>
            </a:r>
            <a:r>
              <a:rPr lang="en-US" dirty="0" err="1"/>
              <a:t>MasVnrArea</a:t>
            </a:r>
            <a:r>
              <a:rPr lang="en-US" dirty="0"/>
              <a:t>', 'BsmtFinSF1', 'BsmtFinSF2', '</a:t>
            </a:r>
            <a:r>
              <a:rPr lang="en-US" dirty="0" err="1"/>
              <a:t>BsmtUnfSF</a:t>
            </a:r>
            <a:r>
              <a:rPr lang="en-US" dirty="0"/>
              <a:t>', '</a:t>
            </a:r>
            <a:r>
              <a:rPr lang="en-US" dirty="0" err="1"/>
              <a:t>TotalBsmtSF</a:t>
            </a:r>
            <a:r>
              <a:rPr lang="en-US" dirty="0"/>
              <a:t>', '1stFlrSF', '2ndFlrSF', '</a:t>
            </a:r>
            <a:r>
              <a:rPr lang="en-US" dirty="0" err="1"/>
              <a:t>LowQualFinSF</a:t>
            </a:r>
            <a:r>
              <a:rPr lang="en-US" dirty="0"/>
              <a:t>', '</a:t>
            </a:r>
            <a:r>
              <a:rPr lang="en-US" dirty="0" err="1"/>
              <a:t>GrLivArea</a:t>
            </a:r>
            <a:r>
              <a:rPr lang="en-US" dirty="0"/>
              <a:t>', '</a:t>
            </a:r>
            <a:r>
              <a:rPr lang="en-US" dirty="0" err="1"/>
              <a:t>BsmtFullBath</a:t>
            </a:r>
            <a:r>
              <a:rPr lang="en-US" dirty="0"/>
              <a:t>', '</a:t>
            </a:r>
            <a:r>
              <a:rPr lang="en-US" dirty="0" err="1"/>
              <a:t>BsmtHalfBath</a:t>
            </a:r>
            <a:r>
              <a:rPr lang="en-US" dirty="0"/>
              <a:t>', '</a:t>
            </a:r>
            <a:r>
              <a:rPr lang="en-US" dirty="0" err="1"/>
              <a:t>FullBath</a:t>
            </a:r>
            <a:r>
              <a:rPr lang="en-US" dirty="0"/>
              <a:t>', '</a:t>
            </a:r>
            <a:r>
              <a:rPr lang="en-US" dirty="0" err="1"/>
              <a:t>HalfBath</a:t>
            </a:r>
            <a:r>
              <a:rPr lang="en-US" dirty="0"/>
              <a:t>', '</a:t>
            </a:r>
            <a:r>
              <a:rPr lang="en-US" dirty="0" err="1"/>
              <a:t>BedroomAbvGr</a:t>
            </a:r>
            <a:r>
              <a:rPr lang="en-US" dirty="0"/>
              <a:t>', '</a:t>
            </a:r>
            <a:r>
              <a:rPr lang="en-US" dirty="0" err="1"/>
              <a:t>KitchenAbvGr</a:t>
            </a:r>
            <a:r>
              <a:rPr lang="en-US" dirty="0"/>
              <a:t>', '</a:t>
            </a:r>
            <a:r>
              <a:rPr lang="en-US" dirty="0" err="1"/>
              <a:t>TotRmsAbvGrd</a:t>
            </a:r>
            <a:r>
              <a:rPr lang="en-US" dirty="0"/>
              <a:t>', 'Fireplaces', '</a:t>
            </a:r>
            <a:r>
              <a:rPr lang="en-US" dirty="0" err="1"/>
              <a:t>GarageCars</a:t>
            </a:r>
            <a:r>
              <a:rPr lang="en-US" dirty="0"/>
              <a:t>', '</a:t>
            </a:r>
            <a:r>
              <a:rPr lang="en-US" dirty="0" err="1"/>
              <a:t>GarageArea</a:t>
            </a:r>
            <a:r>
              <a:rPr lang="en-US" dirty="0"/>
              <a:t>', '</a:t>
            </a:r>
            <a:r>
              <a:rPr lang="en-US" dirty="0" err="1"/>
              <a:t>WoodDeckSF</a:t>
            </a:r>
            <a:r>
              <a:rPr lang="en-US" dirty="0"/>
              <a:t>', '</a:t>
            </a:r>
            <a:r>
              <a:rPr lang="en-US" dirty="0" err="1"/>
              <a:t>OpenPorchSF</a:t>
            </a:r>
            <a:r>
              <a:rPr lang="en-US" dirty="0"/>
              <a:t>', '</a:t>
            </a:r>
            <a:r>
              <a:rPr lang="en-US" dirty="0" err="1"/>
              <a:t>EnclosedPorch</a:t>
            </a:r>
            <a:r>
              <a:rPr lang="en-US" dirty="0"/>
              <a:t>', '3SsnPorch', '</a:t>
            </a:r>
            <a:r>
              <a:rPr lang="en-US" dirty="0" err="1"/>
              <a:t>ScreenPorch</a:t>
            </a:r>
            <a:r>
              <a:rPr lang="en-US" dirty="0"/>
              <a:t>', '</a:t>
            </a:r>
            <a:r>
              <a:rPr lang="en-US" dirty="0" err="1"/>
              <a:t>PoolArea</a:t>
            </a:r>
            <a:r>
              <a:rPr lang="en-US" dirty="0"/>
              <a:t>')</a:t>
            </a:r>
            <a:endParaRPr lang="en-US" dirty="0"/>
          </a:p>
        </p:txBody>
      </p:sp>
    </p:spTree>
    <p:extLst>
      <p:ext uri="{BB962C8B-B14F-4D97-AF65-F5344CB8AC3E}">
        <p14:creationId xmlns:p14="http://schemas.microsoft.com/office/powerpoint/2010/main" val="2326397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features with different models</a:t>
            </a:r>
            <a:endParaRPr lang="en-US" dirty="0"/>
          </a:p>
        </p:txBody>
      </p:sp>
      <p:sp>
        <p:nvSpPr>
          <p:cNvPr id="3" name="Content Placeholder 2"/>
          <p:cNvSpPr>
            <a:spLocks noGrp="1"/>
          </p:cNvSpPr>
          <p:nvPr>
            <p:ph idx="1"/>
          </p:nvPr>
        </p:nvSpPr>
        <p:spPr>
          <a:xfrm>
            <a:off x="457200" y="1600201"/>
            <a:ext cx="8229600" cy="2590800"/>
          </a:xfrm>
        </p:spPr>
        <p:txBody>
          <a:bodyPr/>
          <a:lstStyle/>
          <a:p>
            <a:r>
              <a:rPr lang="en-US" dirty="0"/>
              <a:t>'</a:t>
            </a:r>
            <a:r>
              <a:rPr lang="en-US" dirty="0" err="1"/>
              <a:t>OverallQual</a:t>
            </a:r>
            <a:r>
              <a:rPr lang="en-US" dirty="0"/>
              <a:t>', '</a:t>
            </a:r>
            <a:r>
              <a:rPr lang="en-US" dirty="0" err="1"/>
              <a:t>GrLivArea</a:t>
            </a:r>
            <a:r>
              <a:rPr lang="en-US" dirty="0"/>
              <a:t>', </a:t>
            </a:r>
            <a:r>
              <a:rPr lang="en-US" dirty="0" smtClean="0"/>
              <a:t>'Neighborhood‘</a:t>
            </a:r>
          </a:p>
          <a:p>
            <a:r>
              <a:rPr lang="en-US" dirty="0" smtClean="0"/>
              <a:t>'</a:t>
            </a:r>
            <a:r>
              <a:rPr lang="en-US" dirty="0" err="1" smtClean="0"/>
              <a:t>OverallQual</a:t>
            </a:r>
            <a:r>
              <a:rPr lang="en-US" dirty="0" smtClean="0"/>
              <a:t>‘</a:t>
            </a:r>
          </a:p>
          <a:p>
            <a:pPr marL="0" indent="0">
              <a:buNone/>
            </a:pPr>
            <a:endParaRPr lang="en-US" dirty="0"/>
          </a:p>
        </p:txBody>
      </p:sp>
    </p:spTree>
    <p:extLst>
      <p:ext uri="{BB962C8B-B14F-4D97-AF65-F5344CB8AC3E}">
        <p14:creationId xmlns:p14="http://schemas.microsoft.com/office/powerpoint/2010/main" val="2510715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These properties are the most important to predict the prices of houses in USA :-</a:t>
            </a:r>
          </a:p>
          <a:p>
            <a:r>
              <a:rPr lang="en-US" dirty="0" err="1"/>
              <a:t>MSSubClass</a:t>
            </a:r>
            <a:r>
              <a:rPr lang="en-US" dirty="0"/>
              <a:t>: The building </a:t>
            </a:r>
            <a:r>
              <a:rPr lang="en-US" dirty="0" smtClean="0"/>
              <a:t>class</a:t>
            </a:r>
          </a:p>
          <a:p>
            <a:r>
              <a:rPr lang="en-US" dirty="0" err="1"/>
              <a:t>OverallQual</a:t>
            </a:r>
            <a:r>
              <a:rPr lang="en-US" dirty="0"/>
              <a:t> : Overall material and finish quality</a:t>
            </a:r>
          </a:p>
          <a:p>
            <a:r>
              <a:rPr lang="en-US" dirty="0" err="1"/>
              <a:t>GrLivArea</a:t>
            </a:r>
            <a:r>
              <a:rPr lang="en-US" dirty="0"/>
              <a:t>: Above grade (ground) living area square </a:t>
            </a:r>
            <a:r>
              <a:rPr lang="en-US" dirty="0" smtClean="0"/>
              <a:t>feet.</a:t>
            </a:r>
          </a:p>
          <a:p>
            <a:r>
              <a:rPr lang="en-US" dirty="0"/>
              <a:t>Neighborhood: Physical locations within Ames city </a:t>
            </a:r>
            <a:r>
              <a:rPr lang="en-US" dirty="0" smtClean="0"/>
              <a:t>limits</a:t>
            </a:r>
          </a:p>
          <a:p>
            <a:r>
              <a:rPr lang="en-US" dirty="0"/>
              <a:t>BsmtFinSF1: Type 1 finished square </a:t>
            </a:r>
            <a:r>
              <a:rPr lang="en-US" dirty="0" smtClean="0"/>
              <a:t>feet</a:t>
            </a:r>
          </a:p>
          <a:p>
            <a:r>
              <a:rPr lang="en-US" dirty="0" err="1"/>
              <a:t>TotalBsmtSF</a:t>
            </a:r>
            <a:r>
              <a:rPr lang="en-US" dirty="0"/>
              <a:t>: Total square feet of basement </a:t>
            </a:r>
            <a:r>
              <a:rPr lang="en-US" dirty="0" smtClean="0"/>
              <a:t>area</a:t>
            </a:r>
          </a:p>
          <a:p>
            <a:r>
              <a:rPr lang="en-US" dirty="0"/>
              <a:t>Bedroom: Number of bedrooms above basement level</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279429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Preview</a:t>
            </a:r>
            <a:endParaRPr lang="en-US" dirty="0"/>
          </a:p>
        </p:txBody>
      </p:sp>
      <p:sp>
        <p:nvSpPr>
          <p:cNvPr id="3" name="Content Placeholder 2"/>
          <p:cNvSpPr>
            <a:spLocks noGrp="1"/>
          </p:cNvSpPr>
          <p:nvPr>
            <p:ph idx="1"/>
          </p:nvPr>
        </p:nvSpPr>
        <p:spPr/>
        <p:txBody>
          <a:bodyPr>
            <a:normAutofit/>
          </a:bodyPr>
          <a:lstStyle/>
          <a:p>
            <a:r>
              <a:rPr lang="en-US" dirty="0" smtClean="0"/>
              <a:t>Features in the next slides are based on internet research. This is not the usual way I proceed about business problems. Usually before giving any conclusion , I like play with data. </a:t>
            </a:r>
          </a:p>
          <a:p>
            <a:r>
              <a:rPr lang="en-US" dirty="0" smtClean="0"/>
              <a:t>I know some websites which collects data of USA real states. But I didn’t had access to them.</a:t>
            </a:r>
          </a:p>
          <a:p>
            <a:r>
              <a:rPr lang="en-US" dirty="0" smtClean="0"/>
              <a:t>To show case my skills as data scientist I have worked on some </a:t>
            </a:r>
            <a:r>
              <a:rPr lang="en-US" dirty="0" err="1" smtClean="0"/>
              <a:t>kaggle</a:t>
            </a:r>
            <a:r>
              <a:rPr lang="en-US" dirty="0" smtClean="0"/>
              <a:t> data, I found what are the important features in them.</a:t>
            </a:r>
            <a:endParaRPr lang="en-US" dirty="0"/>
          </a:p>
        </p:txBody>
      </p:sp>
    </p:spTree>
    <p:extLst>
      <p:ext uri="{BB962C8B-B14F-4D97-AF65-F5344CB8AC3E}">
        <p14:creationId xmlns:p14="http://schemas.microsoft.com/office/powerpoint/2010/main" val="1890899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80760"/>
          </a:xfrm>
        </p:spPr>
        <p:txBody>
          <a:bodyPr/>
          <a:lstStyle/>
          <a:p>
            <a:r>
              <a:rPr lang="en-US" dirty="0" err="1"/>
              <a:t>ScreenPorch</a:t>
            </a:r>
            <a:r>
              <a:rPr lang="en-US" dirty="0"/>
              <a:t>: Screen porch area in square </a:t>
            </a:r>
            <a:r>
              <a:rPr lang="en-US" dirty="0" smtClean="0"/>
              <a:t>feet</a:t>
            </a:r>
          </a:p>
          <a:p>
            <a:r>
              <a:rPr lang="en-US" dirty="0"/>
              <a:t>Heating: Type of </a:t>
            </a:r>
            <a:r>
              <a:rPr lang="en-US" dirty="0" smtClean="0"/>
              <a:t>heating</a:t>
            </a:r>
          </a:p>
          <a:p>
            <a:r>
              <a:rPr lang="en-US" dirty="0" err="1"/>
              <a:t>GrLivArea</a:t>
            </a:r>
            <a:r>
              <a:rPr lang="en-US" dirty="0"/>
              <a:t>: Above grade (ground) living area square feet</a:t>
            </a:r>
          </a:p>
          <a:p>
            <a:r>
              <a:rPr lang="en-US" dirty="0" err="1"/>
              <a:t>YearBuilt</a:t>
            </a:r>
            <a:r>
              <a:rPr lang="en-US" dirty="0"/>
              <a:t>:  Original construction date</a:t>
            </a:r>
          </a:p>
          <a:p>
            <a:endParaRPr lang="en-US" dirty="0" smtClean="0"/>
          </a:p>
          <a:p>
            <a:endParaRPr lang="en-US" dirty="0"/>
          </a:p>
          <a:p>
            <a:r>
              <a:rPr lang="en-US" dirty="0" smtClean="0"/>
              <a:t>Out of all 81 properties, the above mentioned house properties are the key to predict the price of a house.</a:t>
            </a:r>
            <a:endParaRPr lang="en-US" dirty="0"/>
          </a:p>
          <a:p>
            <a:endParaRPr lang="en-US" dirty="0" smtClean="0"/>
          </a:p>
          <a:p>
            <a:endParaRPr lang="en-US" dirty="0"/>
          </a:p>
        </p:txBody>
      </p:sp>
    </p:spTree>
    <p:extLst>
      <p:ext uri="{BB962C8B-B14F-4D97-AF65-F5344CB8AC3E}">
        <p14:creationId xmlns:p14="http://schemas.microsoft.com/office/powerpoint/2010/main" val="3758892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28800"/>
            <a:ext cx="8229600" cy="1143000"/>
          </a:xfrm>
        </p:spPr>
        <p:txBody>
          <a:bodyPr/>
          <a:lstStyle/>
          <a:p>
            <a:r>
              <a:rPr lang="en-US" dirty="0" smtClean="0"/>
              <a:t>Thank YOU</a:t>
            </a:r>
            <a:endParaRPr lang="en-US" dirty="0"/>
          </a:p>
        </p:txBody>
      </p:sp>
    </p:spTree>
    <p:extLst>
      <p:ext uri="{BB962C8B-B14F-4D97-AF65-F5344CB8AC3E}">
        <p14:creationId xmlns:p14="http://schemas.microsoft.com/office/powerpoint/2010/main" val="353919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Demographics</a:t>
            </a:r>
            <a:endParaRPr lang="en-US" dirty="0"/>
          </a:p>
        </p:txBody>
      </p:sp>
      <p:sp>
        <p:nvSpPr>
          <p:cNvPr id="3" name="Content Placeholder 2"/>
          <p:cNvSpPr>
            <a:spLocks noGrp="1"/>
          </p:cNvSpPr>
          <p:nvPr>
            <p:ph idx="1"/>
          </p:nvPr>
        </p:nvSpPr>
        <p:spPr/>
        <p:txBody>
          <a:bodyPr>
            <a:normAutofit/>
          </a:bodyPr>
          <a:lstStyle/>
          <a:p>
            <a:r>
              <a:rPr lang="en-IN" u="sng" dirty="0">
                <a:hlinkClick r:id="rId2"/>
              </a:rPr>
              <a:t>Demographics</a:t>
            </a:r>
            <a:r>
              <a:rPr lang="en-IN" dirty="0"/>
              <a:t> are the data that describes the composition of a population, such as age, race, gender, income, migration patterns, and population growth. These statistics are an often overlooked but significant factor that affects how real estate is priced and what types of properties are in demand. Major shifts in the demographics of a nation can have a large impact on real estate trends for several decades.</a:t>
            </a:r>
            <a:endParaRPr lang="en-US" dirty="0"/>
          </a:p>
        </p:txBody>
      </p:sp>
    </p:spTree>
    <p:extLst>
      <p:ext uri="{BB962C8B-B14F-4D97-AF65-F5344CB8AC3E}">
        <p14:creationId xmlns:p14="http://schemas.microsoft.com/office/powerpoint/2010/main" val="3792421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Interest Rates</a:t>
            </a:r>
            <a:endParaRPr lang="en-US" dirty="0"/>
          </a:p>
        </p:txBody>
      </p:sp>
      <p:sp>
        <p:nvSpPr>
          <p:cNvPr id="3" name="Content Placeholder 2"/>
          <p:cNvSpPr>
            <a:spLocks noGrp="1"/>
          </p:cNvSpPr>
          <p:nvPr>
            <p:ph idx="1"/>
          </p:nvPr>
        </p:nvSpPr>
        <p:spPr>
          <a:xfrm>
            <a:off x="457200" y="1615440"/>
            <a:ext cx="8229600" cy="4709160"/>
          </a:xfrm>
        </p:spPr>
        <p:txBody>
          <a:bodyPr>
            <a:normAutofit lnSpcReduction="10000"/>
          </a:bodyPr>
          <a:lstStyle/>
          <a:p>
            <a:r>
              <a:rPr lang="en-IN" u="sng" dirty="0">
                <a:hlinkClick r:id="rId2"/>
              </a:rPr>
              <a:t>Interest rates</a:t>
            </a:r>
            <a:r>
              <a:rPr lang="en-IN" dirty="0"/>
              <a:t> also have a major impact on the real estate markets. If you're considering buying a home with a mortgage it is beneficial to research interest rates using a mortgage calculator. Changes in interest rates can greatly influence a person's ability to purchase a residential property. That is because the lower interest rates go, the lower the cost to obtain a </a:t>
            </a:r>
            <a:r>
              <a:rPr lang="en-IN" u="sng" dirty="0">
                <a:hlinkClick r:id="rId3"/>
              </a:rPr>
              <a:t>mortgage</a:t>
            </a:r>
            <a:r>
              <a:rPr lang="en-IN" dirty="0"/>
              <a:t> to buy a home will be, which creates a higher demand for real estate, which again pushes prices up.</a:t>
            </a:r>
            <a:endParaRPr lang="en-US" dirty="0"/>
          </a:p>
        </p:txBody>
      </p:sp>
    </p:spTree>
    <p:extLst>
      <p:ext uri="{BB962C8B-B14F-4D97-AF65-F5344CB8AC3E}">
        <p14:creationId xmlns:p14="http://schemas.microsoft.com/office/powerpoint/2010/main" val="2548851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Economy</a:t>
            </a:r>
            <a:endParaRPr lang="en-US" dirty="0"/>
          </a:p>
        </p:txBody>
      </p:sp>
      <p:sp>
        <p:nvSpPr>
          <p:cNvPr id="3" name="Content Placeholder 2"/>
          <p:cNvSpPr>
            <a:spLocks noGrp="1"/>
          </p:cNvSpPr>
          <p:nvPr>
            <p:ph idx="1"/>
          </p:nvPr>
        </p:nvSpPr>
        <p:spPr/>
        <p:txBody>
          <a:bodyPr/>
          <a:lstStyle/>
          <a:p>
            <a:r>
              <a:rPr lang="en-IN" dirty="0"/>
              <a:t>Another key factor that affects the value of real estate is the overall health of the economy. This is generally measured by </a:t>
            </a:r>
            <a:r>
              <a:rPr lang="en-IN" u="sng" dirty="0">
                <a:hlinkClick r:id="rId2"/>
              </a:rPr>
              <a:t>economic indicators</a:t>
            </a:r>
            <a:r>
              <a:rPr lang="en-IN" dirty="0"/>
              <a:t> such as the </a:t>
            </a:r>
            <a:r>
              <a:rPr lang="en-IN" u="sng" dirty="0">
                <a:hlinkClick r:id="rId3"/>
              </a:rPr>
              <a:t>GDP</a:t>
            </a:r>
            <a:r>
              <a:rPr lang="en-IN" dirty="0"/>
              <a:t>, employment data, manufacturing activity, the prices of goods, etc. Broadly speaking, when the economy is sluggish, so is real estate.</a:t>
            </a:r>
            <a:endParaRPr lang="en-US" dirty="0"/>
          </a:p>
          <a:p>
            <a:pPr marL="0" indent="0">
              <a:buNone/>
            </a:pPr>
            <a:endParaRPr lang="en-US" dirty="0"/>
          </a:p>
        </p:txBody>
      </p:sp>
    </p:spTree>
    <p:extLst>
      <p:ext uri="{BB962C8B-B14F-4D97-AF65-F5344CB8AC3E}">
        <p14:creationId xmlns:p14="http://schemas.microsoft.com/office/powerpoint/2010/main" val="1153751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Customer </a:t>
            </a:r>
            <a:r>
              <a:rPr lang="en-IN" b="1" dirty="0" smtClean="0"/>
              <a:t>Trust</a:t>
            </a:r>
            <a:endParaRPr lang="en-US" dirty="0"/>
          </a:p>
        </p:txBody>
      </p:sp>
      <p:sp>
        <p:nvSpPr>
          <p:cNvPr id="3" name="Content Placeholder 2"/>
          <p:cNvSpPr>
            <a:spLocks noGrp="1"/>
          </p:cNvSpPr>
          <p:nvPr>
            <p:ph idx="1"/>
          </p:nvPr>
        </p:nvSpPr>
        <p:spPr/>
        <p:txBody>
          <a:bodyPr/>
          <a:lstStyle/>
          <a:p>
            <a:pPr marL="0" indent="0">
              <a:buNone/>
            </a:pPr>
            <a:r>
              <a:rPr lang="en-IN" dirty="0"/>
              <a:t>Confidence is  an essential part when people are to take the risk of taking out a mortgage. Mainly house market expectations are significant. When people fear house prices will decrease, people will postpone purchasing</a:t>
            </a:r>
            <a:endParaRPr lang="en-US" dirty="0"/>
          </a:p>
        </p:txBody>
      </p:sp>
    </p:spTree>
    <p:extLst>
      <p:ext uri="{BB962C8B-B14F-4D97-AF65-F5344CB8AC3E}">
        <p14:creationId xmlns:p14="http://schemas.microsoft.com/office/powerpoint/2010/main" val="146405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Compliance</a:t>
            </a:r>
            <a:endParaRPr lang="en-US" dirty="0"/>
          </a:p>
        </p:txBody>
      </p:sp>
      <p:sp>
        <p:nvSpPr>
          <p:cNvPr id="3" name="Content Placeholder 2"/>
          <p:cNvSpPr>
            <a:spLocks noGrp="1"/>
          </p:cNvSpPr>
          <p:nvPr>
            <p:ph idx="1"/>
          </p:nvPr>
        </p:nvSpPr>
        <p:spPr/>
        <p:txBody>
          <a:bodyPr/>
          <a:lstStyle/>
          <a:p>
            <a:r>
              <a:rPr lang="en-IN" dirty="0"/>
              <a:t>Value is developed and maintained in similar situations. You don’t want to build an office building across the street from your house because you live in a </a:t>
            </a:r>
            <a:r>
              <a:rPr lang="en-IN" dirty="0" smtClean="0"/>
              <a:t>neighbourhood </a:t>
            </a:r>
            <a:r>
              <a:rPr lang="en-IN" dirty="0"/>
              <a:t>that includes single-family homes. Your house’s value would likely be affected negatively by this inconsistent land use.</a:t>
            </a:r>
            <a:endParaRPr lang="en-US" dirty="0"/>
          </a:p>
          <a:p>
            <a:endParaRPr lang="en-US" dirty="0"/>
          </a:p>
        </p:txBody>
      </p:sp>
    </p:spTree>
    <p:extLst>
      <p:ext uri="{BB962C8B-B14F-4D97-AF65-F5344CB8AC3E}">
        <p14:creationId xmlns:p14="http://schemas.microsoft.com/office/powerpoint/2010/main" val="242107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Neighbourhood</a:t>
            </a:r>
            <a:endParaRPr lang="en-US" dirty="0"/>
          </a:p>
        </p:txBody>
      </p:sp>
      <p:sp>
        <p:nvSpPr>
          <p:cNvPr id="3" name="Content Placeholder 2"/>
          <p:cNvSpPr>
            <a:spLocks noGrp="1"/>
          </p:cNvSpPr>
          <p:nvPr>
            <p:ph idx="1"/>
          </p:nvPr>
        </p:nvSpPr>
        <p:spPr/>
        <p:txBody>
          <a:bodyPr>
            <a:normAutofit lnSpcReduction="10000"/>
          </a:bodyPr>
          <a:lstStyle/>
          <a:p>
            <a:r>
              <a:rPr lang="en-IN" dirty="0"/>
              <a:t>The </a:t>
            </a:r>
            <a:r>
              <a:rPr lang="en-IN" dirty="0" smtClean="0"/>
              <a:t>neighbourhood </a:t>
            </a:r>
            <a:r>
              <a:rPr lang="en-IN" dirty="0"/>
              <a:t>is one of the biggest influencers of a home’s value, responsible for both qualitative and quantifiable aspects of a home’s appeal.</a:t>
            </a:r>
            <a:endParaRPr lang="en-US" dirty="0"/>
          </a:p>
          <a:p>
            <a:r>
              <a:rPr lang="en-US" dirty="0"/>
              <a:t> </a:t>
            </a:r>
            <a:r>
              <a:rPr lang="en-IN" dirty="0"/>
              <a:t>Research isn’t clear whether home prices influence school system investment, or </a:t>
            </a:r>
            <a:r>
              <a:rPr lang="en-IN" u="sng" dirty="0">
                <a:hlinkClick r:id="rId2"/>
              </a:rPr>
              <a:t>whether quality schools influence home prices</a:t>
            </a:r>
            <a:r>
              <a:rPr lang="en-IN" dirty="0"/>
              <a:t>, but either way, school quality significantly affects home values. Crime rates, similarly, are negatively correlated with home values in the </a:t>
            </a:r>
            <a:r>
              <a:rPr lang="en-IN" dirty="0" smtClean="0"/>
              <a:t>neighbourhood.</a:t>
            </a:r>
            <a:endParaRPr lang="en-US" dirty="0"/>
          </a:p>
          <a:p>
            <a:endParaRPr lang="en-US" dirty="0"/>
          </a:p>
        </p:txBody>
      </p:sp>
    </p:spTree>
    <p:extLst>
      <p:ext uri="{BB962C8B-B14F-4D97-AF65-F5344CB8AC3E}">
        <p14:creationId xmlns:p14="http://schemas.microsoft.com/office/powerpoint/2010/main" val="3687723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Comps</a:t>
            </a:r>
            <a:endParaRPr lang="en-US" b="1" dirty="0"/>
          </a:p>
        </p:txBody>
      </p:sp>
      <p:sp>
        <p:nvSpPr>
          <p:cNvPr id="3" name="Content Placeholder 2"/>
          <p:cNvSpPr>
            <a:spLocks noGrp="1"/>
          </p:cNvSpPr>
          <p:nvPr>
            <p:ph idx="1"/>
          </p:nvPr>
        </p:nvSpPr>
        <p:spPr/>
        <p:txBody>
          <a:bodyPr>
            <a:normAutofit fontScale="92500"/>
          </a:bodyPr>
          <a:lstStyle/>
          <a:p>
            <a:r>
              <a:rPr lang="en-IN" sz="2800" dirty="0"/>
              <a:t>Comps are </a:t>
            </a:r>
            <a:r>
              <a:rPr lang="en-IN" sz="2800" dirty="0">
                <a:hlinkClick r:id="rId2"/>
              </a:rPr>
              <a:t>comparable sales</a:t>
            </a:r>
            <a:r>
              <a:rPr lang="en-IN" sz="2800" dirty="0"/>
              <a:t> (the closed sale price of homes recently sold in your </a:t>
            </a:r>
            <a:r>
              <a:rPr lang="en-IN" sz="2800" dirty="0" smtClean="0"/>
              <a:t>neighbourhood).</a:t>
            </a:r>
            <a:endParaRPr lang="en-IN" sz="2800" dirty="0" smtClean="0"/>
          </a:p>
          <a:p>
            <a:r>
              <a:rPr lang="en-IN" sz="2800" dirty="0"/>
              <a:t>Products are only worth what consumers are willing to pay for them. That’s why comps focus on sold homes, not the prices set your competition for their currently listed houses. This is an important distinction. Current list prices only indicate how much your </a:t>
            </a:r>
            <a:r>
              <a:rPr lang="en-IN" sz="2800" dirty="0" smtClean="0"/>
              <a:t>neighbours </a:t>
            </a:r>
            <a:r>
              <a:rPr lang="en-IN" sz="2800" dirty="0"/>
              <a:t>want for their houses. Sold prices tell you exactly what buyers were recently willing to pay for other homes similar to </a:t>
            </a:r>
            <a:r>
              <a:rPr lang="en-IN" sz="2800" dirty="0" smtClean="0"/>
              <a:t>yours</a:t>
            </a:r>
            <a:r>
              <a:rPr lang="en-IN" sz="2800" dirty="0"/>
              <a:t>.</a:t>
            </a:r>
            <a:endParaRPr lang="en-US" sz="2800" dirty="0"/>
          </a:p>
        </p:txBody>
      </p:sp>
    </p:spTree>
    <p:extLst>
      <p:ext uri="{BB962C8B-B14F-4D97-AF65-F5344CB8AC3E}">
        <p14:creationId xmlns:p14="http://schemas.microsoft.com/office/powerpoint/2010/main" val="2159727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251</TotalTime>
  <Words>998</Words>
  <Application>Microsoft Office PowerPoint</Application>
  <PresentationFormat>On-screen Show (4:3)</PresentationFormat>
  <Paragraphs>137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Apex</vt:lpstr>
      <vt:lpstr>Factors that could influence residential home prices across the United States over the next 10 years.</vt:lpstr>
      <vt:lpstr>Preview</vt:lpstr>
      <vt:lpstr>Demographics</vt:lpstr>
      <vt:lpstr>Interest Rates</vt:lpstr>
      <vt:lpstr>Economy</vt:lpstr>
      <vt:lpstr>Customer Trust</vt:lpstr>
      <vt:lpstr>Compliance</vt:lpstr>
      <vt:lpstr>Neighbourhood</vt:lpstr>
      <vt:lpstr>Comps</vt:lpstr>
      <vt:lpstr>Age and condition</vt:lpstr>
      <vt:lpstr>Data collection</vt:lpstr>
      <vt:lpstr>Data Columns</vt:lpstr>
      <vt:lpstr>PowerPoint Presentation</vt:lpstr>
      <vt:lpstr>PowerPoint Presentation</vt:lpstr>
      <vt:lpstr>Process</vt:lpstr>
      <vt:lpstr>Random forest without gridsearch</vt:lpstr>
      <vt:lpstr>Xgboost without gridsearch</vt:lpstr>
      <vt:lpstr>Other features with different models</vt:lpstr>
      <vt:lpstr>Conclusion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that could influence residential home prices across the United States over the next 10 years.</dc:title>
  <dc:creator>KOMAL</dc:creator>
  <cp:lastModifiedBy>KOMAL</cp:lastModifiedBy>
  <cp:revision>14</cp:revision>
  <dcterms:created xsi:type="dcterms:W3CDTF">2021-02-10T16:38:45Z</dcterms:created>
  <dcterms:modified xsi:type="dcterms:W3CDTF">2021-02-11T17:53:58Z</dcterms:modified>
</cp:coreProperties>
</file>