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bd7JoTZWUFeu92SvQqdJ+k9z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-9525" y="2997200"/>
            <a:ext cx="2205038" cy="2663825"/>
          </a:xfrm>
          <a:custGeom>
            <a:avLst/>
            <a:gdLst/>
            <a:ahLst/>
            <a:cxnLst/>
            <a:rect l="l" t="t" r="r" b="b"/>
            <a:pathLst>
              <a:path w="1406" h="1678" extrusionOk="0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26" descr="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7800" y="1782763"/>
            <a:ext cx="73596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6"/>
          <p:cNvSpPr/>
          <p:nvPr/>
        </p:nvSpPr>
        <p:spPr>
          <a:xfrm>
            <a:off x="568325" y="-9525"/>
            <a:ext cx="1784350" cy="6875463"/>
          </a:xfrm>
          <a:custGeom>
            <a:avLst/>
            <a:gdLst/>
            <a:ahLst/>
            <a:cxnLst/>
            <a:rect l="l" t="t" r="r" b="b"/>
            <a:pathLst>
              <a:path w="1124" h="4343" extrusionOk="0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-12700" y="-9525"/>
            <a:ext cx="2392363" cy="6880225"/>
          </a:xfrm>
          <a:custGeom>
            <a:avLst/>
            <a:gdLst/>
            <a:ahLst/>
            <a:cxnLst/>
            <a:rect l="l" t="t" r="r" b="b"/>
            <a:pathLst>
              <a:path w="1507" h="4334" extrusionOk="0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2557463" y="0"/>
            <a:ext cx="3022600" cy="6858000"/>
          </a:xfrm>
          <a:custGeom>
            <a:avLst/>
            <a:gdLst/>
            <a:ahLst/>
            <a:cxnLst/>
            <a:rect l="l" t="t" r="r" b="b"/>
            <a:pathLst>
              <a:path w="1904" h="4354" extrusionOk="0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2959100" y="-14288"/>
            <a:ext cx="2711450" cy="1887538"/>
          </a:xfrm>
          <a:custGeom>
            <a:avLst/>
            <a:gdLst/>
            <a:ahLst/>
            <a:cxnLst/>
            <a:rect l="l" t="t" r="r" b="b"/>
            <a:pathLst>
              <a:path w="1708" h="1189" extrusionOk="0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>
            <a:off x="2498725" y="-9525"/>
            <a:ext cx="6105525" cy="6867525"/>
          </a:xfrm>
          <a:custGeom>
            <a:avLst/>
            <a:gdLst/>
            <a:ahLst/>
            <a:cxnLst/>
            <a:rect l="l" t="t" r="r" b="b"/>
            <a:pathLst>
              <a:path w="3846" h="4354" extrusionOk="0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>
            <a:off x="-9525" y="185738"/>
            <a:ext cx="2246313" cy="5984875"/>
          </a:xfrm>
          <a:custGeom>
            <a:avLst/>
            <a:gdLst/>
            <a:ahLst/>
            <a:cxnLst/>
            <a:rect l="l" t="t" r="r" b="b"/>
            <a:pathLst>
              <a:path w="1415" h="3770" extrusionOk="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2608263" y="642938"/>
            <a:ext cx="6540500" cy="6215062"/>
          </a:xfrm>
          <a:custGeom>
            <a:avLst/>
            <a:gdLst/>
            <a:ahLst/>
            <a:cxnLst/>
            <a:rect l="l" t="t" r="r" b="b"/>
            <a:pathLst>
              <a:path w="4120" h="3915" extrusionOk="0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2586038" y="-17463"/>
            <a:ext cx="6557962" cy="6875463"/>
          </a:xfrm>
          <a:custGeom>
            <a:avLst/>
            <a:gdLst/>
            <a:ahLst/>
            <a:cxnLst/>
            <a:rect l="l" t="t" r="r" b="b"/>
            <a:pathLst>
              <a:path w="4131" h="4348" extrusionOk="0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>
            <a:off x="2771775" y="-26988"/>
            <a:ext cx="5761038" cy="2087563"/>
          </a:xfrm>
          <a:custGeom>
            <a:avLst/>
            <a:gdLst/>
            <a:ahLst/>
            <a:cxnLst/>
            <a:rect l="l" t="t" r="r" b="b"/>
            <a:pathLst>
              <a:path w="3629" h="1315" extrusionOk="0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2555875" y="2924175"/>
            <a:ext cx="3384550" cy="3944938"/>
          </a:xfrm>
          <a:custGeom>
            <a:avLst/>
            <a:gdLst/>
            <a:ahLst/>
            <a:cxnLst/>
            <a:rect l="l" t="t" r="r" b="b"/>
            <a:pathLst>
              <a:path w="2132" h="2495" extrusionOk="0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-19050" y="180975"/>
            <a:ext cx="2262188" cy="1914525"/>
          </a:xfrm>
          <a:custGeom>
            <a:avLst/>
            <a:gdLst/>
            <a:ahLst/>
            <a:cxnLst/>
            <a:rect l="l" t="t" r="r" b="b"/>
            <a:pathLst>
              <a:path w="1425" h="1206" extrusionOk="0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/>
          <p:nvPr/>
        </p:nvSpPr>
        <p:spPr>
          <a:xfrm>
            <a:off x="-12700" y="3105150"/>
            <a:ext cx="2327275" cy="3762375"/>
          </a:xfrm>
          <a:custGeom>
            <a:avLst/>
            <a:gdLst/>
            <a:ahLst/>
            <a:cxnLst/>
            <a:rect l="l" t="t" r="r" b="b"/>
            <a:pathLst>
              <a:path w="1466" h="2370" extrusionOk="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6"/>
          <p:cNvSpPr/>
          <p:nvPr/>
        </p:nvSpPr>
        <p:spPr>
          <a:xfrm>
            <a:off x="-9525" y="1403350"/>
            <a:ext cx="2317750" cy="5265738"/>
          </a:xfrm>
          <a:custGeom>
            <a:avLst/>
            <a:gdLst/>
            <a:ahLst/>
            <a:cxnLst/>
            <a:rect l="l" t="t" r="r" b="b"/>
            <a:pathLst>
              <a:path w="1460" h="3317" extrusionOk="0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6"/>
          <p:cNvGrpSpPr/>
          <p:nvPr/>
        </p:nvGrpSpPr>
        <p:grpSpPr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6" name="Google Shape;46;p26" descr="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760" cy="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26"/>
            <p:cNvSpPr/>
            <p:nvPr/>
          </p:nvSpPr>
          <p:spPr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48;p26" descr="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1788" y="4041775"/>
            <a:ext cx="415925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ctrTitle"/>
          </p:nvPr>
        </p:nvSpPr>
        <p:spPr>
          <a:xfrm>
            <a:off x="985838" y="3787775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just">
              <a:spcBef>
                <a:spcPts val="400"/>
              </a:spcBef>
              <a:spcAft>
                <a:spcPts val="0"/>
              </a:spcAft>
              <a:buClr>
                <a:srgbClr val="777777"/>
              </a:buClr>
              <a:buSzPts val="2000"/>
              <a:buFont typeface="Arial"/>
              <a:buNone/>
              <a:defRPr sz="2000" b="1">
                <a:solidFill>
                  <a:srgbClr val="777777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/>
          <p:nvPr/>
        </p:nvSpPr>
        <p:spPr>
          <a:xfrm>
            <a:off x="7561263" y="5476875"/>
            <a:ext cx="11969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7F00"/>
                </a:solidFill>
                <a:latin typeface="Arial Black"/>
                <a:ea typeface="Arial Black"/>
                <a:cs typeface="Arial Black"/>
                <a:sym typeface="Arial Black"/>
              </a:rPr>
              <a:t>L/O/G/O</a:t>
            </a:r>
            <a:endParaRPr/>
          </a:p>
        </p:txBody>
      </p:sp>
      <p:sp>
        <p:nvSpPr>
          <p:cNvPr id="53" name="Google Shape;53;p26"/>
          <p:cNvSpPr txBox="1"/>
          <p:nvPr/>
        </p:nvSpPr>
        <p:spPr>
          <a:xfrm>
            <a:off x="6618288" y="5781675"/>
            <a:ext cx="21399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www.themegallery.com</a:t>
            </a:r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6"/>
          <p:cNvSpPr/>
          <p:nvPr/>
        </p:nvSpPr>
        <p:spPr>
          <a:xfrm>
            <a:off x="341313" y="722313"/>
            <a:ext cx="8478837" cy="541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6"/>
          <p:cNvSpPr txBox="1">
            <a:spLocks noGrp="1"/>
          </p:cNvSpPr>
          <p:nvPr>
            <p:ph type="title"/>
          </p:nvPr>
        </p:nvSpPr>
        <p:spPr>
          <a:xfrm rot="5400000">
            <a:off x="4694238" y="2133601"/>
            <a:ext cx="59277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body" idx="1"/>
          </p:nvPr>
        </p:nvSpPr>
        <p:spPr>
          <a:xfrm rot="5400000">
            <a:off x="503238" y="152400"/>
            <a:ext cx="59277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CHAR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>
            <a:spLocks noGrp="1"/>
          </p:cNvSpPr>
          <p:nvPr>
            <p:ph type="chart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/>
            <a:rect l="l" t="t" r="r" b="b"/>
            <a:pathLst>
              <a:path w="696" h="4314" extrusionOk="0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/>
            <a:rect l="l" t="t" r="r" b="b"/>
            <a:pathLst>
              <a:path w="4752" h="4320" extrusionOk="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/>
            <a:rect l="l" t="t" r="r" b="b"/>
            <a:pathLst>
              <a:path w="1884" h="3276" extrusionOk="0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/>
            <a:rect l="l" t="t" r="r" b="b"/>
            <a:pathLst>
              <a:path w="3258" h="4320" extrusionOk="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8382000" y="0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480" h="720" extrusionOk="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8610600" y="228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336" h="336" extrusionOk="0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25"/>
          <p:cNvGrpSpPr/>
          <p:nvPr/>
        </p:nvGrpSpPr>
        <p:grpSpPr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7" name="Google Shape;17;p25"/>
            <p:cNvSpPr/>
            <p:nvPr/>
          </p:nvSpPr>
          <p:spPr>
            <a:xfrm>
              <a:off x="3504" y="0"/>
              <a:ext cx="2058" cy="4320"/>
            </a:xfrm>
            <a:custGeom>
              <a:avLst/>
              <a:gdLst/>
              <a:ahLst/>
              <a:cxnLst/>
              <a:rect l="l" t="t" r="r" b="b"/>
              <a:pathLst>
                <a:path w="2058" h="4320" extrusionOk="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217" y="1056"/>
              <a:ext cx="1152" cy="3264"/>
            </a:xfrm>
            <a:custGeom>
              <a:avLst/>
              <a:gdLst/>
              <a:ahLst/>
              <a:cxnLst/>
              <a:rect l="l" t="t" r="r" b="b"/>
              <a:pathLst>
                <a:path w="1152" h="3264" extrusionOk="0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25"/>
          <p:cNvGrpSpPr/>
          <p:nvPr/>
        </p:nvGrpSpPr>
        <p:grpSpPr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20" name="Google Shape;20;p25"/>
            <p:cNvSpPr/>
            <p:nvPr/>
          </p:nvSpPr>
          <p:spPr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8627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8627"/>
              </a:srgbClr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5"/>
          <p:cNvSpPr/>
          <p:nvPr/>
        </p:nvSpPr>
        <p:spPr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 descr="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0063" y="577850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/>
          <p:nvPr/>
        </p:nvSpPr>
        <p:spPr>
          <a:xfrm>
            <a:off x="5943600" y="5029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038600" y="3505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3284901" y="3505200"/>
            <a:ext cx="5486400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DỮ LIỆU VÀ GIẢI THUẬT</a:t>
            </a:r>
            <a:endParaRPr sz="42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919" y="4648200"/>
            <a:ext cx="926306" cy="12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title"/>
          </p:nvPr>
        </p:nvSpPr>
        <p:spPr>
          <a:xfrm>
            <a:off x="903288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Phân loại cấu trúc dữ liệu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tuyến tính: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dạng cây: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bảng băm: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dạng đồ thị: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0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1.3 Giải thuật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Tại sao sử dụng máy tính để xử lý dữ liệu?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Nhanh hơn.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Nhiều hơn.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Giải quyết những bài toán mà con người không thể hoàn thành được.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Làm sao đạt được những mục tiêu đó?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Nhờ vào sự tiến bộ của kỹ thuật: tăng cấu hình máy ⇨ chi phí cao ☹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Nhờ vào các thuật toán hiệu quả: thông minh và chi phí thấp 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“Một máy tính siêu hạng vẫn không thể cứu vãn một thuật toán tồi !”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1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>
            <a:spLocks noGrp="1"/>
          </p:cNvSpPr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Khái niệm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Giải thuật hay thuật toán là một chuỗi hữu hạn các thao tác để giải một bài toán nào đó.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2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>
            <a:spLocks noGrp="1"/>
          </p:cNvSpPr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Tính chất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Hữu hạn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Giải thuật phải luôn luôn kết thúc sau một số hữu hạn bước.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Xác định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Mỗi bước của giải thuật phải được xác định rõ ràng và phải được thực hiện chính xác, nhất quán.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Đúng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Giải thuật phải đảm bảo tính đúng và chính xác;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Hiệu quả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: Các thao tác trong giải thuật phải được thực hiện trong một lượng thời gian hữu hạn.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i="1">
                <a:latin typeface="Times New Roman"/>
                <a:ea typeface="Times New Roman"/>
                <a:cs typeface="Times New Roman"/>
                <a:sym typeface="Times New Roman"/>
              </a:rPr>
              <a:t>Ngoài ra thuật toán còn phải có dữ liệu đầu vào và đầu ra</a:t>
            </a:r>
            <a:endParaRPr sz="2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3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>
            <a:spLocks noGrp="1"/>
          </p:cNvSpPr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Biểu diễn giải thuật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1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Sử dụng ngôn ngữ tự nhiên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Liệt kê tuần tự các bước để giải quyết bài toán =&gt; dài dòng và đôi khi khó hiểu.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Sử dụng lưu đồ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(sơ đồ khối): =&gt; trực quan và dễ hiểu , tuy nhiên hơi cồng kềnh.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Sử dụng mã giả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=&gt; đỡ cồng kềnh, tuy nhiên không trực quan.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Sử dụng ngôn ngữ lập trình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=&gt; đòi hỏi phải có kiến thức và kỹ năng về ngôn ngữ lập trình được sử dụng.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14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>
            <a:spLocks noGrp="1"/>
          </p:cNvSpPr>
          <p:nvPr>
            <p:ph type="title"/>
          </p:nvPr>
        </p:nvSpPr>
        <p:spPr>
          <a:xfrm>
            <a:off x="914400" y="438150"/>
            <a:ext cx="6705600" cy="604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Đánh giá độ phức tạp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Thời gian chạy một chương trình phụ thuộc vào các yếu tố sau: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Khối lượng của dữ liệu đầu vào.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Chất lượng của mã máy được tạo ra bởi trình dịch.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Tốc độ thực thi lệnh của máy.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Độ phức tạp về thời gian của thuật toán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Một thuật toán được gọi là hiệu quả nếu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chi phí cần sử dụng tài nguyên của máy là thấp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ransition spd="slow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6869112" cy="538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Đánh giá độ phức tạp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Để mô tả việc đánh giá độ phức tạp của thuật toán người ta sử dụng một hàm f(N), trong đó N là khối lượng dữ liệu cần được xử lý.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Có hai phương pháp để đánh giá độ phức tạp của thuật toán gồm: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Phương pháp thực nghiệm: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Phương pháp xấp xỉ toán học: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6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6869112" cy="538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Phương pháp thực nghiệm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17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Cài thuật toán rồi chọn các bộ dữ liệu thử nghiệm, thống kê các thông số nhận được khi chạy các bộ dữ liệu đó.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Dễ thực hiện.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Nhược điểm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Chịu sự hạn chế của ngôn ngữ lập trình.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Ảnh hưởng bởi trình độ của người lập trình.</a:t>
            </a:r>
            <a:endParaRPr/>
          </a:p>
          <a:p>
            <a:pPr marL="742950" marR="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được các bộ dữ liệu thử đặc trưng cho tất cả tập các dữ liệu vào của thuật toán: khó khăn và tốn nhiều chi phí.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 thuộc vào phần cứng.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"/>
          <p:cNvSpPr txBox="1"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Phương pháp xấp xỉ toán học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Đánh giá giá thuật toán theo hướng tiệm xấp xỉ tiệm cận qua các khái niệm O().</a:t>
            </a:r>
            <a:endParaRPr/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i="1" u="sng">
                <a:latin typeface="Times New Roman"/>
                <a:ea typeface="Times New Roman"/>
                <a:cs typeface="Times New Roman"/>
                <a:sym typeface="Times New Roman"/>
              </a:rPr>
              <a:t>Ưu điểm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Ít phụ thuộc môi trường cũng như phần cứng hơn.</a:t>
            </a:r>
            <a:endParaRPr/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i="1" u="sng">
                <a:latin typeface="Times New Roman"/>
                <a:ea typeface="Times New Roman"/>
                <a:cs typeface="Times New Roman"/>
                <a:sym typeface="Times New Roman"/>
              </a:rPr>
              <a:t>Nhược điểm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Phức tạp.</a:t>
            </a:r>
            <a:endParaRPr/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Các trường hợp độ phức tạp quan tâm:</a:t>
            </a:r>
            <a:endParaRPr/>
          </a:p>
          <a:p>
            <a:pPr marL="742950" lvl="1" indent="-2857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Trường hợp tốt nhất (phân tích chính xác)</a:t>
            </a:r>
            <a:endParaRPr/>
          </a:p>
          <a:p>
            <a:pPr marL="742950" lvl="1" indent="-2857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Trường hợp xấu nhất (phân tích chính xác)</a:t>
            </a:r>
            <a:endParaRPr/>
          </a:p>
          <a:p>
            <a:pPr marL="742950" lvl="1" indent="-2857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Trường hợp trung bình (mang tính dự đoán)</a:t>
            </a:r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"/>
          <p:cNvSpPr txBox="1"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Phân lớp độ phức tạp của GT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9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34" name="Google Shape;434;p19"/>
          <p:cNvSpPr txBox="1"/>
          <p:nvPr/>
        </p:nvSpPr>
        <p:spPr>
          <a:xfrm>
            <a:off x="538425" y="1481893"/>
            <a:ext cx="8148375" cy="461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ký hiệu BigO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Hằng số		: O(c)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logN		: O(logN)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	: O(N)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NlogN		: O(NlogN)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	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	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N!		:O(N!)	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5" name="Google Shape;435;p19"/>
          <p:cNvCxnSpPr/>
          <p:nvPr/>
        </p:nvCxnSpPr>
        <p:spPr>
          <a:xfrm>
            <a:off x="4953000" y="2057400"/>
            <a:ext cx="0" cy="331311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19"/>
          <p:cNvSpPr txBox="1"/>
          <p:nvPr/>
        </p:nvSpPr>
        <p:spPr>
          <a:xfrm>
            <a:off x="5029200" y="3272135"/>
            <a:ext cx="29514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 phức tạp tăng dần</a:t>
            </a:r>
            <a:endParaRPr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body" idx="1"/>
          </p:nvPr>
        </p:nvSpPr>
        <p:spPr>
          <a:xfrm>
            <a:off x="381000" y="1142999"/>
            <a:ext cx="8305800" cy="525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Mã học phần: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124002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Số tín chỉ: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Lý thuyết: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Thực hành: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Điểm:	-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Quá trình: 50%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	- 50% đánh giá kết thúc học phần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Tài liệu tham khảo: 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Thông tin giảng viên: 	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- ThS. Huỳnh Thanh Việt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- Email: vietht@ut.edu.vn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lang="en-US" sz="2400" b="1" i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"/>
          <p:cNvSpPr txBox="1"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Thông tin chung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1.4 Chương trình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0"/>
          <p:cNvSpPr txBox="1">
            <a:spLocks noGrp="1"/>
          </p:cNvSpPr>
          <p:nvPr>
            <p:ph type="body" idx="1"/>
          </p:nvPr>
        </p:nvSpPr>
        <p:spPr>
          <a:xfrm>
            <a:off x="487837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 Niklaus Wirth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dữ liệu </a:t>
            </a:r>
            <a:r>
              <a:rPr lang="en-US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</a:t>
            </a:r>
            <a:r>
              <a:rPr lang="en-US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trình</a:t>
            </a: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0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44" name="Google Shape;4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137" y="2743200"/>
            <a:ext cx="1905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>
            <a:spLocks noGrp="1"/>
          </p:cNvSpPr>
          <p:nvPr>
            <p:ph type="title"/>
          </p:nvPr>
        </p:nvSpPr>
        <p:spPr>
          <a:xfrm>
            <a:off x="903288" y="381000"/>
            <a:ext cx="68691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Tiêu chuẩn của một chương trình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1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Tính tin cậy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Chạy đúng như dự định, mô tả chính xác một giải thuật đúng.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Tính uyển chuyển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Dễ sửa đổi, giảm bớt công sức của lập trình viên khi phát triển chương trình, đáp ứng các quy trình làm phần mềm.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Tính trong sáng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Chương trình viết ra phải dễ đọc, dễ hiểu.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Tính hữu hiệu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Chạy nhanh và ít tốn tài nguyên bộ nhớ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1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2"/>
          <p:cNvGrpSpPr/>
          <p:nvPr/>
        </p:nvGrpSpPr>
        <p:grpSpPr>
          <a:xfrm>
            <a:off x="1011238" y="3228975"/>
            <a:ext cx="1041400" cy="1210776"/>
            <a:chOff x="691" y="2077"/>
            <a:chExt cx="656" cy="763"/>
          </a:xfrm>
        </p:grpSpPr>
        <p:pic>
          <p:nvPicPr>
            <p:cNvPr id="457" name="Google Shape;457;p22" descr="circuler_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1" y="2077"/>
              <a:ext cx="656" cy="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22"/>
            <p:cNvSpPr/>
            <p:nvPr/>
          </p:nvSpPr>
          <p:spPr>
            <a:xfrm>
              <a:off x="691" y="2077"/>
              <a:ext cx="652" cy="66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50000">
                  <a:srgbClr val="E8F1F7"/>
                </a:gs>
                <a:gs pos="100000">
                  <a:schemeClr val="hlink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Google Shape;459;p22"/>
            <p:cNvGrpSpPr/>
            <p:nvPr/>
          </p:nvGrpSpPr>
          <p:grpSpPr>
            <a:xfrm>
              <a:off x="732" y="2466"/>
              <a:ext cx="600" cy="374"/>
              <a:chOff x="3696" y="1669"/>
              <a:chExt cx="863" cy="530"/>
            </a:xfrm>
          </p:grpSpPr>
          <p:grpSp>
            <p:nvGrpSpPr>
              <p:cNvPr id="460" name="Google Shape;460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61" name="Google Shape;461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5" name="Google Shape;465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66" name="Google Shape;466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70" name="Google Shape;470;p22"/>
          <p:cNvGrpSpPr/>
          <p:nvPr/>
        </p:nvGrpSpPr>
        <p:grpSpPr>
          <a:xfrm>
            <a:off x="2974975" y="3221038"/>
            <a:ext cx="1041400" cy="1210775"/>
            <a:chOff x="1928" y="2072"/>
            <a:chExt cx="656" cy="763"/>
          </a:xfrm>
        </p:grpSpPr>
        <p:pic>
          <p:nvPicPr>
            <p:cNvPr id="471" name="Google Shape;471;p22" descr="circuler_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8" y="2072"/>
              <a:ext cx="656" cy="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22"/>
            <p:cNvSpPr/>
            <p:nvPr/>
          </p:nvSpPr>
          <p:spPr>
            <a:xfrm>
              <a:off x="1928" y="2072"/>
              <a:ext cx="652" cy="663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50000">
                  <a:srgbClr val="F0F8E4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p22"/>
            <p:cNvGrpSpPr/>
            <p:nvPr/>
          </p:nvGrpSpPr>
          <p:grpSpPr>
            <a:xfrm>
              <a:off x="1969" y="2461"/>
              <a:ext cx="600" cy="374"/>
              <a:chOff x="3696" y="1669"/>
              <a:chExt cx="863" cy="530"/>
            </a:xfrm>
          </p:grpSpPr>
          <p:grpSp>
            <p:nvGrpSpPr>
              <p:cNvPr id="474" name="Google Shape;474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75" name="Google Shape;475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9" name="Google Shape;479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80" name="Google Shape;480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84" name="Google Shape;484;p22"/>
          <p:cNvGrpSpPr/>
          <p:nvPr/>
        </p:nvGrpSpPr>
        <p:grpSpPr>
          <a:xfrm>
            <a:off x="4913313" y="3232150"/>
            <a:ext cx="1041400" cy="1212517"/>
            <a:chOff x="3149" y="2079"/>
            <a:chExt cx="656" cy="764"/>
          </a:xfrm>
        </p:grpSpPr>
        <p:pic>
          <p:nvPicPr>
            <p:cNvPr id="485" name="Google Shape;485;p22" descr="circuler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49" y="2079"/>
              <a:ext cx="656" cy="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22"/>
            <p:cNvSpPr/>
            <p:nvPr/>
          </p:nvSpPr>
          <p:spPr>
            <a:xfrm>
              <a:off x="3149" y="2079"/>
              <a:ext cx="652" cy="662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50000">
                  <a:srgbClr val="FEE5E3"/>
                </a:gs>
                <a:gs pos="100000">
                  <a:schemeClr val="folHlink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" name="Google Shape;487;p22"/>
            <p:cNvGrpSpPr/>
            <p:nvPr/>
          </p:nvGrpSpPr>
          <p:grpSpPr>
            <a:xfrm>
              <a:off x="3190" y="2466"/>
              <a:ext cx="600" cy="377"/>
              <a:chOff x="3696" y="1669"/>
              <a:chExt cx="863" cy="530"/>
            </a:xfrm>
          </p:grpSpPr>
          <p:grpSp>
            <p:nvGrpSpPr>
              <p:cNvPr id="488" name="Google Shape;488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89" name="Google Shape;489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3" name="Google Shape;493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94" name="Google Shape;494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98" name="Google Shape;498;p22"/>
          <p:cNvGrpSpPr/>
          <p:nvPr/>
        </p:nvGrpSpPr>
        <p:grpSpPr>
          <a:xfrm>
            <a:off x="6875463" y="3224213"/>
            <a:ext cx="1041400" cy="1212517"/>
            <a:chOff x="4385" y="2074"/>
            <a:chExt cx="656" cy="764"/>
          </a:xfrm>
        </p:grpSpPr>
        <p:pic>
          <p:nvPicPr>
            <p:cNvPr id="499" name="Google Shape;499;p22" descr="circuler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85" y="2074"/>
              <a:ext cx="656" cy="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22"/>
            <p:cNvSpPr/>
            <p:nvPr/>
          </p:nvSpPr>
          <p:spPr>
            <a:xfrm>
              <a:off x="4385" y="2074"/>
              <a:ext cx="652" cy="66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rgbClr val="FFEAE3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" name="Google Shape;501;p22"/>
            <p:cNvGrpSpPr/>
            <p:nvPr/>
          </p:nvGrpSpPr>
          <p:grpSpPr>
            <a:xfrm>
              <a:off x="4426" y="2461"/>
              <a:ext cx="600" cy="377"/>
              <a:chOff x="3696" y="1669"/>
              <a:chExt cx="863" cy="530"/>
            </a:xfrm>
          </p:grpSpPr>
          <p:grpSp>
            <p:nvGrpSpPr>
              <p:cNvPr id="502" name="Google Shape;502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503" name="Google Shape;503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7" name="Google Shape;507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508" name="Google Shape;508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512" name="Google Shape;512;p22"/>
          <p:cNvCxnSpPr/>
          <p:nvPr/>
        </p:nvCxnSpPr>
        <p:spPr>
          <a:xfrm>
            <a:off x="1527175" y="4376738"/>
            <a:ext cx="0" cy="3349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22"/>
          <p:cNvCxnSpPr/>
          <p:nvPr/>
        </p:nvCxnSpPr>
        <p:spPr>
          <a:xfrm rot="10800000">
            <a:off x="771525" y="4721225"/>
            <a:ext cx="14954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14" name="Google Shape;514;p22"/>
          <p:cNvSpPr txBox="1"/>
          <p:nvPr/>
        </p:nvSpPr>
        <p:spPr>
          <a:xfrm>
            <a:off x="658813" y="4775200"/>
            <a:ext cx="2590773" cy="105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tưởng (Concept)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Xác định yêu cầu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(Requirements Specification)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1057275" y="3562290"/>
            <a:ext cx="1044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-1206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</a:t>
            </a:r>
            <a:endParaRPr sz="2000" b="1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22"/>
          <p:cNvSpPr txBox="1"/>
          <p:nvPr/>
        </p:nvSpPr>
        <p:spPr>
          <a:xfrm>
            <a:off x="2963863" y="3516868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-1206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2</a:t>
            </a:r>
            <a:endParaRPr sz="1800" b="1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4911725" y="3505200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-1206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3</a:t>
            </a:r>
            <a:endParaRPr sz="1800" b="1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6870700" y="3516868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-1206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4</a:t>
            </a:r>
            <a:endParaRPr sz="1800" b="1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22"/>
          <p:cNvCxnSpPr/>
          <p:nvPr/>
        </p:nvCxnSpPr>
        <p:spPr>
          <a:xfrm>
            <a:off x="7394575" y="2801938"/>
            <a:ext cx="0" cy="3349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2"/>
          <p:cNvCxnSpPr/>
          <p:nvPr/>
        </p:nvCxnSpPr>
        <p:spPr>
          <a:xfrm rot="10800000">
            <a:off x="6530975" y="2800350"/>
            <a:ext cx="1631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1" name="Google Shape;521;p22"/>
          <p:cNvSpPr txBox="1"/>
          <p:nvPr/>
        </p:nvSpPr>
        <p:spPr>
          <a:xfrm>
            <a:off x="6442322" y="1690604"/>
            <a:ext cx="2615953" cy="105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Vận hành (Operation)</a:t>
            </a:r>
            <a:endParaRPr/>
          </a:p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Theo dõi (Follow-up)</a:t>
            </a:r>
            <a:endParaRPr/>
          </a:p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Bảo dưỡng (Maintenance).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22"/>
          <p:cNvCxnSpPr/>
          <p:nvPr/>
        </p:nvCxnSpPr>
        <p:spPr>
          <a:xfrm>
            <a:off x="3495675" y="2801938"/>
            <a:ext cx="0" cy="3349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22"/>
          <p:cNvCxnSpPr/>
          <p:nvPr/>
        </p:nvCxnSpPr>
        <p:spPr>
          <a:xfrm rot="10800000">
            <a:off x="2571750" y="2800350"/>
            <a:ext cx="17716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4" name="Google Shape;524;p22"/>
          <p:cNvSpPr txBox="1"/>
          <p:nvPr/>
        </p:nvSpPr>
        <p:spPr>
          <a:xfrm>
            <a:off x="2505075" y="1966680"/>
            <a:ext cx="2070100" cy="73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Phân tích (Analysis).</a:t>
            </a:r>
            <a:endParaRPr/>
          </a:p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Thiết kế (Design).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2"/>
          <p:cNvCxnSpPr/>
          <p:nvPr/>
        </p:nvCxnSpPr>
        <p:spPr>
          <a:xfrm>
            <a:off x="5410200" y="4376738"/>
            <a:ext cx="0" cy="3349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22"/>
          <p:cNvCxnSpPr/>
          <p:nvPr/>
        </p:nvCxnSpPr>
        <p:spPr>
          <a:xfrm rot="10800000">
            <a:off x="4598988" y="4711700"/>
            <a:ext cx="158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7" name="Google Shape;527;p22"/>
          <p:cNvSpPr txBox="1"/>
          <p:nvPr/>
        </p:nvSpPr>
        <p:spPr>
          <a:xfrm>
            <a:off x="4486275" y="4775200"/>
            <a:ext cx="2654582" cy="73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Cài đặt (Implementation).</a:t>
            </a:r>
            <a:endParaRPr/>
          </a:p>
          <a:p>
            <a:pPr marL="0" marR="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Thử nghiệm (Testing).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8" name="Google Shape;528;p22" descr="Picture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9188" y="3240088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2" descr="Picture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5625" y="3230563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2" descr="Picture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3249613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2" descr="Picture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1350" y="3240088"/>
            <a:ext cx="825500" cy="37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22"/>
          <p:cNvGrpSpPr/>
          <p:nvPr/>
        </p:nvGrpSpPr>
        <p:grpSpPr>
          <a:xfrm>
            <a:off x="228600" y="2978150"/>
            <a:ext cx="8601075" cy="1536700"/>
            <a:chOff x="198" y="2015"/>
            <a:chExt cx="5418" cy="968"/>
          </a:xfrm>
        </p:grpSpPr>
        <p:sp>
          <p:nvSpPr>
            <p:cNvPr id="533" name="Google Shape;533;p22"/>
            <p:cNvSpPr/>
            <p:nvPr/>
          </p:nvSpPr>
          <p:spPr>
            <a:xfrm>
              <a:off x="198" y="2475"/>
              <a:ext cx="426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088" y="2488"/>
              <a:ext cx="528" cy="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1383" y="2475"/>
              <a:ext cx="501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2639" y="2475"/>
              <a:ext cx="457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3861" y="2475"/>
              <a:ext cx="476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1839" y="2072"/>
              <a:ext cx="831" cy="9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297" y="2072"/>
              <a:ext cx="831" cy="9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 rot="10800000" flipH="1">
              <a:off x="603" y="2015"/>
              <a:ext cx="831" cy="9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 rot="10800000" flipH="1">
              <a:off x="3063" y="2015"/>
              <a:ext cx="831" cy="9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2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43" name="Google Shape;543;p22"/>
          <p:cNvSpPr txBox="1"/>
          <p:nvPr/>
        </p:nvSpPr>
        <p:spPr>
          <a:xfrm>
            <a:off x="841888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Quy trình làm phần mềm</a:t>
            </a:r>
            <a:endParaRPr sz="3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49" name="Google Shape;549;p23"/>
          <p:cNvSpPr txBox="1"/>
          <p:nvPr/>
        </p:nvSpPr>
        <p:spPr>
          <a:xfrm>
            <a:off x="841888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Bài tập</a:t>
            </a:r>
            <a:endParaRPr sz="3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392088" y="1447800"/>
            <a:ext cx="8294712" cy="20167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69" t="-3332" b="-60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Thank You!</a:t>
            </a:r>
            <a:endParaRPr/>
          </a:p>
        </p:txBody>
      </p:sp>
      <p:sp>
        <p:nvSpPr>
          <p:cNvPr id="556" name="Google Shape;55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5715000" y="5029200"/>
            <a:ext cx="30432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học phần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1524000" y="1143000"/>
            <a:ext cx="441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447800" y="190500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1524000" y="3505200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sách liên kết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1524000" y="4357687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078283" y="1504374"/>
            <a:ext cx="5855917" cy="455405"/>
            <a:chOff x="1111" y="1513"/>
            <a:chExt cx="3689" cy="287"/>
          </a:xfrm>
        </p:grpSpPr>
        <p:grpSp>
          <p:nvGrpSpPr>
            <p:cNvPr id="155" name="Google Shape;155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160" name="Google Shape;16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3"/>
          <p:cNvGrpSpPr/>
          <p:nvPr/>
        </p:nvGrpSpPr>
        <p:grpSpPr>
          <a:xfrm>
            <a:off x="1078283" y="2266374"/>
            <a:ext cx="5855917" cy="455405"/>
            <a:chOff x="967" y="1561"/>
            <a:chExt cx="3689" cy="287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76" name="Google Shape;17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180" name="Google Shape;18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3"/>
          <p:cNvGrpSpPr/>
          <p:nvPr/>
        </p:nvGrpSpPr>
        <p:grpSpPr>
          <a:xfrm>
            <a:off x="1078283" y="3852287"/>
            <a:ext cx="5855917" cy="455405"/>
            <a:chOff x="967" y="1561"/>
            <a:chExt cx="3689" cy="287"/>
          </a:xfrm>
        </p:grpSpPr>
        <p:grpSp>
          <p:nvGrpSpPr>
            <p:cNvPr id="195" name="Google Shape;195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96" name="Google Shape;19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200" name="Google Shape;20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" name="Google Shape;214;p3"/>
          <p:cNvGrpSpPr/>
          <p:nvPr/>
        </p:nvGrpSpPr>
        <p:grpSpPr>
          <a:xfrm>
            <a:off x="1078283" y="3090287"/>
            <a:ext cx="5855917" cy="455405"/>
            <a:chOff x="1111" y="1513"/>
            <a:chExt cx="3689" cy="287"/>
          </a:xfrm>
        </p:grpSpPr>
        <p:grpSp>
          <p:nvGrpSpPr>
            <p:cNvPr id="215" name="Google Shape;215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16" name="Google Shape;21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220" name="Google Shape;22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3"/>
          <p:cNvSpPr/>
          <p:nvPr/>
        </p:nvSpPr>
        <p:spPr>
          <a:xfrm>
            <a:off x="1524000" y="5195887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băm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5" name="Google Shape;235;p3"/>
          <p:cNvGrpSpPr/>
          <p:nvPr/>
        </p:nvGrpSpPr>
        <p:grpSpPr>
          <a:xfrm>
            <a:off x="1078283" y="4673025"/>
            <a:ext cx="5855917" cy="455405"/>
            <a:chOff x="1111" y="1513"/>
            <a:chExt cx="3689" cy="287"/>
          </a:xfrm>
        </p:grpSpPr>
        <p:grpSp>
          <p:nvGrpSpPr>
            <p:cNvPr id="236" name="Google Shape;236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37" name="Google Shape;237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241" name="Google Shape;241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5" name="Google Shape;255;p3"/>
          <p:cNvGrpSpPr/>
          <p:nvPr/>
        </p:nvGrpSpPr>
        <p:grpSpPr>
          <a:xfrm>
            <a:off x="1049709" y="5525512"/>
            <a:ext cx="5855917" cy="455405"/>
            <a:chOff x="967" y="1561"/>
            <a:chExt cx="3689" cy="287"/>
          </a:xfrm>
        </p:grpSpPr>
        <p:grpSp>
          <p:nvGrpSpPr>
            <p:cNvPr id="256" name="Google Shape;256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257" name="Google Shape;257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261" name="Google Shape;261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" name="Google Shape;275;p3"/>
          <p:cNvSpPr/>
          <p:nvPr/>
        </p:nvSpPr>
        <p:spPr>
          <a:xfrm>
            <a:off x="1447800" y="267718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Sắp xếp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5943600" y="5029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038600" y="3505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 txBox="1"/>
          <p:nvPr/>
        </p:nvSpPr>
        <p:spPr>
          <a:xfrm>
            <a:off x="3429000" y="3355975"/>
            <a:ext cx="5486400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I</a:t>
            </a:r>
            <a:endParaRPr sz="32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VỀ CẤU TRÚC DỮ LIỆU VÀ GIẢI THUẬT</a:t>
            </a:r>
            <a:endParaRPr sz="42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chính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5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91" name="Google Shape;291;p5"/>
          <p:cNvGrpSpPr/>
          <p:nvPr/>
        </p:nvGrpSpPr>
        <p:grpSpPr>
          <a:xfrm>
            <a:off x="-1905000" y="1676400"/>
            <a:ext cx="9296401" cy="4430713"/>
            <a:chOff x="-576" y="1104"/>
            <a:chExt cx="5856" cy="2791"/>
          </a:xfrm>
        </p:grpSpPr>
        <p:sp>
          <p:nvSpPr>
            <p:cNvPr id="292" name="Google Shape;292;p5"/>
            <p:cNvSpPr/>
            <p:nvPr/>
          </p:nvSpPr>
          <p:spPr>
            <a:xfrm rot="5400000">
              <a:off x="-576" y="1104"/>
              <a:ext cx="2791" cy="279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>
              <a:gsLst>
                <a:gs pos="0">
                  <a:srgbClr val="003399"/>
                </a:gs>
                <a:gs pos="100000">
                  <a:srgbClr val="00C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 rot="5400000">
              <a:off x="-425" y="1310"/>
              <a:ext cx="2374" cy="237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056" y="10807"/>
                  </a:moveTo>
                  <a:cubicBezTo>
                    <a:pt x="10056" y="10805"/>
                    <a:pt x="10056" y="10802"/>
                    <a:pt x="10056" y="10800"/>
                  </a:cubicBezTo>
                  <a:cubicBezTo>
                    <a:pt x="10056" y="10389"/>
                    <a:pt x="10389" y="10056"/>
                    <a:pt x="10800" y="10056"/>
                  </a:cubicBezTo>
                  <a:cubicBezTo>
                    <a:pt x="11210" y="10056"/>
                    <a:pt x="11544" y="10389"/>
                    <a:pt x="11544" y="10800"/>
                  </a:cubicBezTo>
                  <a:cubicBezTo>
                    <a:pt x="11544" y="10802"/>
                    <a:pt x="11543" y="10805"/>
                    <a:pt x="11543" y="10807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close/>
                </a:path>
              </a:pathLst>
            </a:custGeom>
            <a:gradFill>
              <a:gsLst>
                <a:gs pos="0">
                  <a:srgbClr val="003399"/>
                </a:gs>
                <a:gs pos="100000">
                  <a:srgbClr val="0099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4" name="Google Shape;294;p5"/>
            <p:cNvGrpSpPr/>
            <p:nvPr/>
          </p:nvGrpSpPr>
          <p:grpSpPr>
            <a:xfrm>
              <a:off x="1698" y="1437"/>
              <a:ext cx="3273" cy="334"/>
              <a:chOff x="1698" y="1437"/>
              <a:chExt cx="3273" cy="334"/>
            </a:xfrm>
          </p:grpSpPr>
          <p:sp>
            <p:nvSpPr>
              <p:cNvPr id="295" name="Google Shape;295;p5"/>
              <p:cNvSpPr/>
              <p:nvPr/>
            </p:nvSpPr>
            <p:spPr>
              <a:xfrm>
                <a:off x="1931" y="1437"/>
                <a:ext cx="3040" cy="33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33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96" name="Google Shape;296;p5"/>
              <p:cNvGrpSpPr/>
              <p:nvPr/>
            </p:nvGrpSpPr>
            <p:grpSpPr>
              <a:xfrm>
                <a:off x="1698" y="1447"/>
                <a:ext cx="316" cy="316"/>
                <a:chOff x="1583" y="1494"/>
                <a:chExt cx="526" cy="526"/>
              </a:xfrm>
            </p:grpSpPr>
            <p:sp>
              <p:nvSpPr>
                <p:cNvPr id="297" name="Google Shape;297;p5"/>
                <p:cNvSpPr/>
                <p:nvPr/>
              </p:nvSpPr>
              <p:spPr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>
                  <a:off x="1634" y="1547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>
                  <a:off x="1642" y="1557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>
                  <a:off x="1652" y="1582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>
                  <a:off x="1659" y="1571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02" name="Google Shape;302;p5"/>
              <p:cNvSpPr txBox="1"/>
              <p:nvPr/>
            </p:nvSpPr>
            <p:spPr>
              <a:xfrm>
                <a:off x="1747" y="1481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lang="en-US" sz="2000" b="1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303" name="Google Shape;303;p5"/>
              <p:cNvSpPr txBox="1"/>
              <p:nvPr/>
            </p:nvSpPr>
            <p:spPr>
              <a:xfrm>
                <a:off x="2064" y="1491"/>
                <a:ext cx="2115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03B76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Mô hình hóa bài toán thực tế</a:t>
                </a:r>
                <a:endParaRPr sz="20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04" name="Google Shape;304;p5"/>
            <p:cNvGrpSpPr/>
            <p:nvPr/>
          </p:nvGrpSpPr>
          <p:grpSpPr>
            <a:xfrm>
              <a:off x="1952" y="2019"/>
              <a:ext cx="3274" cy="333"/>
              <a:chOff x="1952" y="2019"/>
              <a:chExt cx="3274" cy="333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2185" y="2019"/>
                <a:ext cx="3041" cy="33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06" name="Google Shape;306;p5"/>
              <p:cNvGrpSpPr/>
              <p:nvPr/>
            </p:nvGrpSpPr>
            <p:grpSpPr>
              <a:xfrm>
                <a:off x="1952" y="2036"/>
                <a:ext cx="316" cy="315"/>
                <a:chOff x="1583" y="1715"/>
                <a:chExt cx="526" cy="526"/>
              </a:xfrm>
            </p:grpSpPr>
            <p:sp>
              <p:nvSpPr>
                <p:cNvPr id="307" name="Google Shape;307;p5"/>
                <p:cNvSpPr/>
                <p:nvPr/>
              </p:nvSpPr>
              <p:spPr>
                <a:xfrm>
                  <a:off x="1583" y="1715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1634" y="1760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1642" y="1762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1652" y="1816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1659" y="1762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12" name="Google Shape;312;p5"/>
              <p:cNvSpPr txBox="1"/>
              <p:nvPr/>
            </p:nvSpPr>
            <p:spPr>
              <a:xfrm>
                <a:off x="2009" y="2052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lang="en-US" sz="2000" b="1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313" name="Google Shape;313;p5"/>
              <p:cNvSpPr txBox="1"/>
              <p:nvPr/>
            </p:nvSpPr>
            <p:spPr>
              <a:xfrm>
                <a:off x="2304" y="2052"/>
                <a:ext cx="1249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03B76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Cấu trúc dữ liệu</a:t>
                </a:r>
                <a:endParaRPr sz="20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4" name="Google Shape;314;p5"/>
            <p:cNvGrpSpPr/>
            <p:nvPr/>
          </p:nvGrpSpPr>
          <p:grpSpPr>
            <a:xfrm>
              <a:off x="2006" y="2592"/>
              <a:ext cx="3274" cy="336"/>
              <a:chOff x="2006" y="2592"/>
              <a:chExt cx="3274" cy="336"/>
            </a:xfrm>
          </p:grpSpPr>
          <p:sp>
            <p:nvSpPr>
              <p:cNvPr id="315" name="Google Shape;315;p5"/>
              <p:cNvSpPr/>
              <p:nvPr/>
            </p:nvSpPr>
            <p:spPr>
              <a:xfrm>
                <a:off x="2240" y="2595"/>
                <a:ext cx="3040" cy="33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16" name="Google Shape;316;p5"/>
              <p:cNvGrpSpPr/>
              <p:nvPr/>
            </p:nvGrpSpPr>
            <p:grpSpPr>
              <a:xfrm>
                <a:off x="2006" y="2592"/>
                <a:ext cx="316" cy="316"/>
                <a:chOff x="1583" y="1872"/>
                <a:chExt cx="526" cy="526"/>
              </a:xfrm>
            </p:grpSpPr>
            <p:sp>
              <p:nvSpPr>
                <p:cNvPr id="317" name="Google Shape;317;p5"/>
                <p:cNvSpPr/>
                <p:nvPr/>
              </p:nvSpPr>
              <p:spPr>
                <a:xfrm>
                  <a:off x="1583" y="1872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>
                  <a:off x="1634" y="1926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9" name="Google Shape;319;p5"/>
                <p:cNvSpPr/>
                <p:nvPr/>
              </p:nvSpPr>
              <p:spPr>
                <a:xfrm>
                  <a:off x="1642" y="1945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0" name="Google Shape;320;p5"/>
                <p:cNvSpPr/>
                <p:nvPr/>
              </p:nvSpPr>
              <p:spPr>
                <a:xfrm>
                  <a:off x="1680" y="2005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>
                  <a:off x="1680" y="1985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22" name="Google Shape;322;p5"/>
              <p:cNvSpPr txBox="1"/>
              <p:nvPr/>
            </p:nvSpPr>
            <p:spPr>
              <a:xfrm>
                <a:off x="2063" y="2648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lang="en-US" sz="2000" b="1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323" name="Google Shape;323;p5"/>
              <p:cNvSpPr txBox="1"/>
              <p:nvPr/>
            </p:nvSpPr>
            <p:spPr>
              <a:xfrm>
                <a:off x="2352" y="2657"/>
                <a:ext cx="819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03B76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lang="en-US" sz="2000" b="1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Giải thuật</a:t>
                </a:r>
                <a:endParaRPr sz="20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24" name="Google Shape;324;p5"/>
            <p:cNvGrpSpPr/>
            <p:nvPr/>
          </p:nvGrpSpPr>
          <p:grpSpPr>
            <a:xfrm>
              <a:off x="1669" y="3270"/>
              <a:ext cx="3274" cy="334"/>
              <a:chOff x="1669" y="3270"/>
              <a:chExt cx="3274" cy="334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902" y="3270"/>
                <a:ext cx="3041" cy="33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1669" y="3281"/>
                <a:ext cx="316" cy="316"/>
                <a:chOff x="1583" y="1494"/>
                <a:chExt cx="526" cy="526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634" y="1547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1642" y="1557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1652" y="1582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1659" y="1571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32" name="Google Shape;332;p5"/>
              <p:cNvSpPr txBox="1"/>
              <p:nvPr/>
            </p:nvSpPr>
            <p:spPr>
              <a:xfrm>
                <a:off x="1720" y="3326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sz="20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3" name="Google Shape;333;p5"/>
              <p:cNvSpPr txBox="1"/>
              <p:nvPr/>
            </p:nvSpPr>
            <p:spPr>
              <a:xfrm>
                <a:off x="2016" y="3300"/>
                <a:ext cx="1071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03B76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Chương trình</a:t>
                </a:r>
                <a:endParaRPr sz="20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id="334" name="Google Shape;334;p5" descr="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673" y="3033501"/>
            <a:ext cx="12795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"/>
          <p:cNvSpPr txBox="1">
            <a:spLocks noGrp="1"/>
          </p:cNvSpPr>
          <p:nvPr>
            <p:ph type="title"/>
          </p:nvPr>
        </p:nvSpPr>
        <p:spPr>
          <a:xfrm>
            <a:off x="860425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1.1 Mô hình hóa bài toán thực tế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Giải quyết bài toán thực tế theo hướng tin học hóa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Xác định bài toán: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Phải làm gì?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Phải làm như thế nào?</a:t>
            </a:r>
            <a:endParaRPr/>
          </a:p>
          <a:p>
            <a:pPr marL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Ví dụ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Tô màu bản đồ thế giới.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6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>
            <a:spLocks noGrp="1"/>
          </p:cNvSpPr>
          <p:nvPr>
            <p:ph type="title"/>
          </p:nvPr>
        </p:nvSpPr>
        <p:spPr>
          <a:xfrm>
            <a:off x="860425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1.2 Cấu trúc dữ liệu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7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8" name="Google Shape;348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Kiểu dữ liệu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Là một tập hợp các giá trị và một tập hợp các phép toán trên các giá trị đó.</a:t>
            </a:r>
            <a:endParaRPr/>
          </a:p>
          <a:p>
            <a:pPr marL="285750" lvl="0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Kiểu dữ liệu có hai loại:</a:t>
            </a:r>
            <a:endParaRPr/>
          </a:p>
          <a:p>
            <a:pPr marL="68580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Kiểu dữ liệu sơ cấp: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VD: Kiểu Boolean, Integer, character, float….</a:t>
            </a:r>
            <a:endParaRPr/>
          </a:p>
          <a:p>
            <a:pPr marL="68580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Kiểu dữ liệu có cấu trúc (CTDL): Là kiểu dữ liệu mà giá trị dữ liệu của nó là sự kết hợp của các giá trị khác.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Ví dụ: Kiểu mảng, kiểu cấu trúc, danh sách liên kết….</a:t>
            </a:r>
            <a:endParaRPr/>
          </a:p>
          <a:p>
            <a:pPr marL="685800" lvl="1" indent="-1333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just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>
            <a:spLocks noGrp="1"/>
          </p:cNvSpPr>
          <p:nvPr>
            <p:ph type="title"/>
          </p:nvPr>
        </p:nvSpPr>
        <p:spPr>
          <a:xfrm>
            <a:off x="860425" y="457200"/>
            <a:ext cx="7673975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Vai trò của việc lựa chọn CTDL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Kết hợp và đưa ra cách giải quyết cho bài toán.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Hỗ trợ cho thuật toán thao tác trên các đối tượng được hiệu quả hơn.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8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Phải biểu diễn được đầy đủ thông tin nhập và xuất của bài toán.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Phải phù hợp với các thao tác của thuật toán mà ta lựa chọn.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Phù hợp với điều kiện cho phép của NNLT đang sử dụng.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Tiết kiệm tài nguyên hệ thống.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9"/>
          <p:cNvSpPr txBox="1">
            <a:spLocks noGrp="1"/>
          </p:cNvSpPr>
          <p:nvPr>
            <p:ph type="sldNum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62" name="Google Shape;362;p9"/>
          <p:cNvSpPr/>
          <p:nvPr/>
        </p:nvSpPr>
        <p:spPr>
          <a:xfrm>
            <a:off x="6400800" y="685800"/>
            <a:ext cx="66357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6400800" y="685800"/>
            <a:ext cx="663575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tiêu chuẩn lựa chọn CTDL</a:t>
            </a:r>
            <a:endParaRPr sz="3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1335</Words>
  <Application>Microsoft Office PowerPoint</Application>
  <PresentationFormat>On-screen Show (4:3)</PresentationFormat>
  <Paragraphs>173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Noto Sans Symbols</vt:lpstr>
      <vt:lpstr>Arial</vt:lpstr>
      <vt:lpstr>Arial Black</vt:lpstr>
      <vt:lpstr>Default Design</vt:lpstr>
      <vt:lpstr>PowerPoint Presentation</vt:lpstr>
      <vt:lpstr>Thông tin chung</vt:lpstr>
      <vt:lpstr>Nội dung học phần</vt:lpstr>
      <vt:lpstr>PowerPoint Presentation</vt:lpstr>
      <vt:lpstr>Nội dung chính</vt:lpstr>
      <vt:lpstr>1.1 Mô hình hóa bài toán thực tế</vt:lpstr>
      <vt:lpstr>1.2 Cấu trúc dữ liệu</vt:lpstr>
      <vt:lpstr>Vai trò của việc lựa chọn CTDL</vt:lpstr>
      <vt:lpstr>PowerPoint Presentation</vt:lpstr>
      <vt:lpstr>Phân loại cấu trúc dữ liệu</vt:lpstr>
      <vt:lpstr>1.3 Giải thuật</vt:lpstr>
      <vt:lpstr>Khái niệm thuật toán</vt:lpstr>
      <vt:lpstr>Tính chất của thuật toán</vt:lpstr>
      <vt:lpstr>Biểu diễn giải thuật</vt:lpstr>
      <vt:lpstr>Đánh giá độ phức tạp của thuật toán</vt:lpstr>
      <vt:lpstr>Đánh giá độ phức tạp của thuật toán</vt:lpstr>
      <vt:lpstr>Phương pháp thực nghiệm</vt:lpstr>
      <vt:lpstr>Phương pháp xấp xỉ toán học</vt:lpstr>
      <vt:lpstr>Phân lớp độ phức tạp của GT</vt:lpstr>
      <vt:lpstr>1.4 Chương trình</vt:lpstr>
      <vt:lpstr>Tiêu chuẩn của một chương trình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BuiVan Thuong</dc:creator>
  <cp:lastModifiedBy>TG - Huỳnh Thanh Việt - 2001202168</cp:lastModifiedBy>
  <cp:revision>2</cp:revision>
  <dcterms:created xsi:type="dcterms:W3CDTF">2014-09-19T04:24:28Z</dcterms:created>
  <dcterms:modified xsi:type="dcterms:W3CDTF">2024-05-21T01:20:38Z</dcterms:modified>
</cp:coreProperties>
</file>