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36F08-F910-4777-A70B-65D2C34D7C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A4C3C88-DC1A-4398-B69E-CAD76B7F9E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8CCB89-07CB-45C0-8B44-E6F82ECB2341}"/>
              </a:ext>
            </a:extLst>
          </p:cNvPr>
          <p:cNvSpPr>
            <a:spLocks noGrp="1"/>
          </p:cNvSpPr>
          <p:nvPr>
            <p:ph type="dt" sz="half" idx="10"/>
          </p:nvPr>
        </p:nvSpPr>
        <p:spPr/>
        <p:txBody>
          <a:bodyPr/>
          <a:lstStyle/>
          <a:p>
            <a:fld id="{C73EE572-5376-4DDC-A9C8-E58037E514DA}" type="datetimeFigureOut">
              <a:rPr lang="en-IN" smtClean="0"/>
              <a:t>25-11-2021</a:t>
            </a:fld>
            <a:endParaRPr lang="en-IN"/>
          </a:p>
        </p:txBody>
      </p:sp>
      <p:sp>
        <p:nvSpPr>
          <p:cNvPr id="5" name="Footer Placeholder 4">
            <a:extLst>
              <a:ext uri="{FF2B5EF4-FFF2-40B4-BE49-F238E27FC236}">
                <a16:creationId xmlns:a16="http://schemas.microsoft.com/office/drawing/2014/main" id="{D4AD0762-6AF5-4B5D-83D1-896C267D2F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AFD9DB-D064-4A07-A234-935F7AF63B70}"/>
              </a:ext>
            </a:extLst>
          </p:cNvPr>
          <p:cNvSpPr>
            <a:spLocks noGrp="1"/>
          </p:cNvSpPr>
          <p:nvPr>
            <p:ph type="sldNum" sz="quarter" idx="12"/>
          </p:nvPr>
        </p:nvSpPr>
        <p:spPr/>
        <p:txBody>
          <a:bodyPr/>
          <a:lstStyle/>
          <a:p>
            <a:fld id="{0886CA33-C18B-41A2-BCEE-D45AE6233C20}" type="slidenum">
              <a:rPr lang="en-IN" smtClean="0"/>
              <a:t>‹#›</a:t>
            </a:fld>
            <a:endParaRPr lang="en-IN"/>
          </a:p>
        </p:txBody>
      </p:sp>
    </p:spTree>
    <p:extLst>
      <p:ext uri="{BB962C8B-B14F-4D97-AF65-F5344CB8AC3E}">
        <p14:creationId xmlns:p14="http://schemas.microsoft.com/office/powerpoint/2010/main" val="1438848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56F5C-6C79-4320-B5A8-87018FF106C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BDF986-4F2F-4316-A724-C0DBF1C976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401219-B67D-4372-A08F-647298797B77}"/>
              </a:ext>
            </a:extLst>
          </p:cNvPr>
          <p:cNvSpPr>
            <a:spLocks noGrp="1"/>
          </p:cNvSpPr>
          <p:nvPr>
            <p:ph type="dt" sz="half" idx="10"/>
          </p:nvPr>
        </p:nvSpPr>
        <p:spPr/>
        <p:txBody>
          <a:bodyPr/>
          <a:lstStyle/>
          <a:p>
            <a:fld id="{C73EE572-5376-4DDC-A9C8-E58037E514DA}" type="datetimeFigureOut">
              <a:rPr lang="en-IN" smtClean="0"/>
              <a:t>25-11-2021</a:t>
            </a:fld>
            <a:endParaRPr lang="en-IN"/>
          </a:p>
        </p:txBody>
      </p:sp>
      <p:sp>
        <p:nvSpPr>
          <p:cNvPr id="5" name="Footer Placeholder 4">
            <a:extLst>
              <a:ext uri="{FF2B5EF4-FFF2-40B4-BE49-F238E27FC236}">
                <a16:creationId xmlns:a16="http://schemas.microsoft.com/office/drawing/2014/main" id="{CB739913-B35F-443A-90C5-9293C9F553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7E58E9-A6E6-47FC-BA0D-B71542899D38}"/>
              </a:ext>
            </a:extLst>
          </p:cNvPr>
          <p:cNvSpPr>
            <a:spLocks noGrp="1"/>
          </p:cNvSpPr>
          <p:nvPr>
            <p:ph type="sldNum" sz="quarter" idx="12"/>
          </p:nvPr>
        </p:nvSpPr>
        <p:spPr/>
        <p:txBody>
          <a:bodyPr/>
          <a:lstStyle/>
          <a:p>
            <a:fld id="{0886CA33-C18B-41A2-BCEE-D45AE6233C20}" type="slidenum">
              <a:rPr lang="en-IN" smtClean="0"/>
              <a:t>‹#›</a:t>
            </a:fld>
            <a:endParaRPr lang="en-IN"/>
          </a:p>
        </p:txBody>
      </p:sp>
    </p:spTree>
    <p:extLst>
      <p:ext uri="{BB962C8B-B14F-4D97-AF65-F5344CB8AC3E}">
        <p14:creationId xmlns:p14="http://schemas.microsoft.com/office/powerpoint/2010/main" val="133400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9D1C86-7B32-47B7-83EB-C426458EC4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4CBF1B-5A2C-4F95-B36B-483FE3C77F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BCC35B-73A0-463A-925A-533335DE71E0}"/>
              </a:ext>
            </a:extLst>
          </p:cNvPr>
          <p:cNvSpPr>
            <a:spLocks noGrp="1"/>
          </p:cNvSpPr>
          <p:nvPr>
            <p:ph type="dt" sz="half" idx="10"/>
          </p:nvPr>
        </p:nvSpPr>
        <p:spPr/>
        <p:txBody>
          <a:bodyPr/>
          <a:lstStyle/>
          <a:p>
            <a:fld id="{C73EE572-5376-4DDC-A9C8-E58037E514DA}" type="datetimeFigureOut">
              <a:rPr lang="en-IN" smtClean="0"/>
              <a:t>25-11-2021</a:t>
            </a:fld>
            <a:endParaRPr lang="en-IN"/>
          </a:p>
        </p:txBody>
      </p:sp>
      <p:sp>
        <p:nvSpPr>
          <p:cNvPr id="5" name="Footer Placeholder 4">
            <a:extLst>
              <a:ext uri="{FF2B5EF4-FFF2-40B4-BE49-F238E27FC236}">
                <a16:creationId xmlns:a16="http://schemas.microsoft.com/office/drawing/2014/main" id="{E6DF4833-668F-46A2-9CD7-C17D0757DF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24FAA2-7775-44F8-9C7F-E43574CFBC66}"/>
              </a:ext>
            </a:extLst>
          </p:cNvPr>
          <p:cNvSpPr>
            <a:spLocks noGrp="1"/>
          </p:cNvSpPr>
          <p:nvPr>
            <p:ph type="sldNum" sz="quarter" idx="12"/>
          </p:nvPr>
        </p:nvSpPr>
        <p:spPr/>
        <p:txBody>
          <a:bodyPr/>
          <a:lstStyle/>
          <a:p>
            <a:fld id="{0886CA33-C18B-41A2-BCEE-D45AE6233C20}" type="slidenum">
              <a:rPr lang="en-IN" smtClean="0"/>
              <a:t>‹#›</a:t>
            </a:fld>
            <a:endParaRPr lang="en-IN"/>
          </a:p>
        </p:txBody>
      </p:sp>
    </p:spTree>
    <p:extLst>
      <p:ext uri="{BB962C8B-B14F-4D97-AF65-F5344CB8AC3E}">
        <p14:creationId xmlns:p14="http://schemas.microsoft.com/office/powerpoint/2010/main" val="4278866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258B-4FD0-4627-93CB-52F29019F9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0AADF0-1745-4A94-8E16-98F46BF356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EC86F4-D66D-4FC9-A5FB-0CBD7469A2DB}"/>
              </a:ext>
            </a:extLst>
          </p:cNvPr>
          <p:cNvSpPr>
            <a:spLocks noGrp="1"/>
          </p:cNvSpPr>
          <p:nvPr>
            <p:ph type="dt" sz="half" idx="10"/>
          </p:nvPr>
        </p:nvSpPr>
        <p:spPr/>
        <p:txBody>
          <a:bodyPr/>
          <a:lstStyle/>
          <a:p>
            <a:fld id="{C73EE572-5376-4DDC-A9C8-E58037E514DA}" type="datetimeFigureOut">
              <a:rPr lang="en-IN" smtClean="0"/>
              <a:t>25-11-2021</a:t>
            </a:fld>
            <a:endParaRPr lang="en-IN"/>
          </a:p>
        </p:txBody>
      </p:sp>
      <p:sp>
        <p:nvSpPr>
          <p:cNvPr id="5" name="Footer Placeholder 4">
            <a:extLst>
              <a:ext uri="{FF2B5EF4-FFF2-40B4-BE49-F238E27FC236}">
                <a16:creationId xmlns:a16="http://schemas.microsoft.com/office/drawing/2014/main" id="{2ED8563C-17D3-4CFB-9088-C648E6B96E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891CBE-CFC4-42C6-B421-426ED36F6851}"/>
              </a:ext>
            </a:extLst>
          </p:cNvPr>
          <p:cNvSpPr>
            <a:spLocks noGrp="1"/>
          </p:cNvSpPr>
          <p:nvPr>
            <p:ph type="sldNum" sz="quarter" idx="12"/>
          </p:nvPr>
        </p:nvSpPr>
        <p:spPr/>
        <p:txBody>
          <a:bodyPr/>
          <a:lstStyle/>
          <a:p>
            <a:fld id="{0886CA33-C18B-41A2-BCEE-D45AE6233C20}" type="slidenum">
              <a:rPr lang="en-IN" smtClean="0"/>
              <a:t>‹#›</a:t>
            </a:fld>
            <a:endParaRPr lang="en-IN"/>
          </a:p>
        </p:txBody>
      </p:sp>
    </p:spTree>
    <p:extLst>
      <p:ext uri="{BB962C8B-B14F-4D97-AF65-F5344CB8AC3E}">
        <p14:creationId xmlns:p14="http://schemas.microsoft.com/office/powerpoint/2010/main" val="897803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E6F42-7A71-4E16-BF61-6E99921510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AB10EA-A371-4FBE-8B4F-D11E2317F6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E8EAF5-8088-4754-A3D5-606C79007AAF}"/>
              </a:ext>
            </a:extLst>
          </p:cNvPr>
          <p:cNvSpPr>
            <a:spLocks noGrp="1"/>
          </p:cNvSpPr>
          <p:nvPr>
            <p:ph type="dt" sz="half" idx="10"/>
          </p:nvPr>
        </p:nvSpPr>
        <p:spPr/>
        <p:txBody>
          <a:bodyPr/>
          <a:lstStyle/>
          <a:p>
            <a:fld id="{C73EE572-5376-4DDC-A9C8-E58037E514DA}" type="datetimeFigureOut">
              <a:rPr lang="en-IN" smtClean="0"/>
              <a:t>25-11-2021</a:t>
            </a:fld>
            <a:endParaRPr lang="en-IN"/>
          </a:p>
        </p:txBody>
      </p:sp>
      <p:sp>
        <p:nvSpPr>
          <p:cNvPr id="5" name="Footer Placeholder 4">
            <a:extLst>
              <a:ext uri="{FF2B5EF4-FFF2-40B4-BE49-F238E27FC236}">
                <a16:creationId xmlns:a16="http://schemas.microsoft.com/office/drawing/2014/main" id="{4D96007A-7F52-42F5-A01F-274C9A469A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085E44-252D-41EA-83E2-BC3C6A0B1758}"/>
              </a:ext>
            </a:extLst>
          </p:cNvPr>
          <p:cNvSpPr>
            <a:spLocks noGrp="1"/>
          </p:cNvSpPr>
          <p:nvPr>
            <p:ph type="sldNum" sz="quarter" idx="12"/>
          </p:nvPr>
        </p:nvSpPr>
        <p:spPr/>
        <p:txBody>
          <a:bodyPr/>
          <a:lstStyle/>
          <a:p>
            <a:fld id="{0886CA33-C18B-41A2-BCEE-D45AE6233C20}" type="slidenum">
              <a:rPr lang="en-IN" smtClean="0"/>
              <a:t>‹#›</a:t>
            </a:fld>
            <a:endParaRPr lang="en-IN"/>
          </a:p>
        </p:txBody>
      </p:sp>
    </p:spTree>
    <p:extLst>
      <p:ext uri="{BB962C8B-B14F-4D97-AF65-F5344CB8AC3E}">
        <p14:creationId xmlns:p14="http://schemas.microsoft.com/office/powerpoint/2010/main" val="2563445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CBFA-AF6B-4B6B-9EEF-FF36CA39A5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C5C00D-5FD3-4F1F-9B73-E34C20CC13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35B7C4-3631-4B6D-BB5D-5149EC08A1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A5BECC-C53F-4B80-B650-FF9E688F6E10}"/>
              </a:ext>
            </a:extLst>
          </p:cNvPr>
          <p:cNvSpPr>
            <a:spLocks noGrp="1"/>
          </p:cNvSpPr>
          <p:nvPr>
            <p:ph type="dt" sz="half" idx="10"/>
          </p:nvPr>
        </p:nvSpPr>
        <p:spPr/>
        <p:txBody>
          <a:bodyPr/>
          <a:lstStyle/>
          <a:p>
            <a:fld id="{C73EE572-5376-4DDC-A9C8-E58037E514DA}" type="datetimeFigureOut">
              <a:rPr lang="en-IN" smtClean="0"/>
              <a:t>25-11-2021</a:t>
            </a:fld>
            <a:endParaRPr lang="en-IN"/>
          </a:p>
        </p:txBody>
      </p:sp>
      <p:sp>
        <p:nvSpPr>
          <p:cNvPr id="6" name="Footer Placeholder 5">
            <a:extLst>
              <a:ext uri="{FF2B5EF4-FFF2-40B4-BE49-F238E27FC236}">
                <a16:creationId xmlns:a16="http://schemas.microsoft.com/office/drawing/2014/main" id="{3F148540-244B-434B-A950-538E974E4C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7FC31F-885A-40F4-A25B-45EE91106C1C}"/>
              </a:ext>
            </a:extLst>
          </p:cNvPr>
          <p:cNvSpPr>
            <a:spLocks noGrp="1"/>
          </p:cNvSpPr>
          <p:nvPr>
            <p:ph type="sldNum" sz="quarter" idx="12"/>
          </p:nvPr>
        </p:nvSpPr>
        <p:spPr/>
        <p:txBody>
          <a:bodyPr/>
          <a:lstStyle/>
          <a:p>
            <a:fld id="{0886CA33-C18B-41A2-BCEE-D45AE6233C20}" type="slidenum">
              <a:rPr lang="en-IN" smtClean="0"/>
              <a:t>‹#›</a:t>
            </a:fld>
            <a:endParaRPr lang="en-IN"/>
          </a:p>
        </p:txBody>
      </p:sp>
    </p:spTree>
    <p:extLst>
      <p:ext uri="{BB962C8B-B14F-4D97-AF65-F5344CB8AC3E}">
        <p14:creationId xmlns:p14="http://schemas.microsoft.com/office/powerpoint/2010/main" val="3767870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83A6A-2789-4859-A53B-5CBF098DCF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1323D1-751D-4DDC-88DC-9E63673C13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5BF861-D9AC-434A-9D51-6D2DDD50AC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C7ACC0-D332-4E58-8CC1-7FA7BAC005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6AD25A-DDBB-4F0A-B853-98F5DDC439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D7143B1-B893-476C-B256-3D2819AD9B33}"/>
              </a:ext>
            </a:extLst>
          </p:cNvPr>
          <p:cNvSpPr>
            <a:spLocks noGrp="1"/>
          </p:cNvSpPr>
          <p:nvPr>
            <p:ph type="dt" sz="half" idx="10"/>
          </p:nvPr>
        </p:nvSpPr>
        <p:spPr/>
        <p:txBody>
          <a:bodyPr/>
          <a:lstStyle/>
          <a:p>
            <a:fld id="{C73EE572-5376-4DDC-A9C8-E58037E514DA}" type="datetimeFigureOut">
              <a:rPr lang="en-IN" smtClean="0"/>
              <a:t>25-11-2021</a:t>
            </a:fld>
            <a:endParaRPr lang="en-IN"/>
          </a:p>
        </p:txBody>
      </p:sp>
      <p:sp>
        <p:nvSpPr>
          <p:cNvPr id="8" name="Footer Placeholder 7">
            <a:extLst>
              <a:ext uri="{FF2B5EF4-FFF2-40B4-BE49-F238E27FC236}">
                <a16:creationId xmlns:a16="http://schemas.microsoft.com/office/drawing/2014/main" id="{F61CEB42-99C5-4304-A793-D14A582EFB2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0CAC9C-C1F1-40B8-9DFA-A8C891FCBB02}"/>
              </a:ext>
            </a:extLst>
          </p:cNvPr>
          <p:cNvSpPr>
            <a:spLocks noGrp="1"/>
          </p:cNvSpPr>
          <p:nvPr>
            <p:ph type="sldNum" sz="quarter" idx="12"/>
          </p:nvPr>
        </p:nvSpPr>
        <p:spPr/>
        <p:txBody>
          <a:bodyPr/>
          <a:lstStyle/>
          <a:p>
            <a:fld id="{0886CA33-C18B-41A2-BCEE-D45AE6233C20}" type="slidenum">
              <a:rPr lang="en-IN" smtClean="0"/>
              <a:t>‹#›</a:t>
            </a:fld>
            <a:endParaRPr lang="en-IN"/>
          </a:p>
        </p:txBody>
      </p:sp>
    </p:spTree>
    <p:extLst>
      <p:ext uri="{BB962C8B-B14F-4D97-AF65-F5344CB8AC3E}">
        <p14:creationId xmlns:p14="http://schemas.microsoft.com/office/powerpoint/2010/main" val="1211473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F905-C3BB-40F9-B9C8-88162EC7C2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A755B1-67CE-4762-98C6-E80A70AA5ADF}"/>
              </a:ext>
            </a:extLst>
          </p:cNvPr>
          <p:cNvSpPr>
            <a:spLocks noGrp="1"/>
          </p:cNvSpPr>
          <p:nvPr>
            <p:ph type="dt" sz="half" idx="10"/>
          </p:nvPr>
        </p:nvSpPr>
        <p:spPr/>
        <p:txBody>
          <a:bodyPr/>
          <a:lstStyle/>
          <a:p>
            <a:fld id="{C73EE572-5376-4DDC-A9C8-E58037E514DA}" type="datetimeFigureOut">
              <a:rPr lang="en-IN" smtClean="0"/>
              <a:t>25-11-2021</a:t>
            </a:fld>
            <a:endParaRPr lang="en-IN"/>
          </a:p>
        </p:txBody>
      </p:sp>
      <p:sp>
        <p:nvSpPr>
          <p:cNvPr id="4" name="Footer Placeholder 3">
            <a:extLst>
              <a:ext uri="{FF2B5EF4-FFF2-40B4-BE49-F238E27FC236}">
                <a16:creationId xmlns:a16="http://schemas.microsoft.com/office/drawing/2014/main" id="{AA5F881C-8D6D-4FAC-BA52-7949D35F43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6ED3EE-FE5B-4A8A-B0C1-E0F26DA4B1D4}"/>
              </a:ext>
            </a:extLst>
          </p:cNvPr>
          <p:cNvSpPr>
            <a:spLocks noGrp="1"/>
          </p:cNvSpPr>
          <p:nvPr>
            <p:ph type="sldNum" sz="quarter" idx="12"/>
          </p:nvPr>
        </p:nvSpPr>
        <p:spPr/>
        <p:txBody>
          <a:bodyPr/>
          <a:lstStyle/>
          <a:p>
            <a:fld id="{0886CA33-C18B-41A2-BCEE-D45AE6233C20}" type="slidenum">
              <a:rPr lang="en-IN" smtClean="0"/>
              <a:t>‹#›</a:t>
            </a:fld>
            <a:endParaRPr lang="en-IN"/>
          </a:p>
        </p:txBody>
      </p:sp>
    </p:spTree>
    <p:extLst>
      <p:ext uri="{BB962C8B-B14F-4D97-AF65-F5344CB8AC3E}">
        <p14:creationId xmlns:p14="http://schemas.microsoft.com/office/powerpoint/2010/main" val="4276098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CC528E-2928-42D2-8DA3-F8F1C4637F65}"/>
              </a:ext>
            </a:extLst>
          </p:cNvPr>
          <p:cNvSpPr>
            <a:spLocks noGrp="1"/>
          </p:cNvSpPr>
          <p:nvPr>
            <p:ph type="dt" sz="half" idx="10"/>
          </p:nvPr>
        </p:nvSpPr>
        <p:spPr/>
        <p:txBody>
          <a:bodyPr/>
          <a:lstStyle/>
          <a:p>
            <a:fld id="{C73EE572-5376-4DDC-A9C8-E58037E514DA}" type="datetimeFigureOut">
              <a:rPr lang="en-IN" smtClean="0"/>
              <a:t>25-11-2021</a:t>
            </a:fld>
            <a:endParaRPr lang="en-IN"/>
          </a:p>
        </p:txBody>
      </p:sp>
      <p:sp>
        <p:nvSpPr>
          <p:cNvPr id="3" name="Footer Placeholder 2">
            <a:extLst>
              <a:ext uri="{FF2B5EF4-FFF2-40B4-BE49-F238E27FC236}">
                <a16:creationId xmlns:a16="http://schemas.microsoft.com/office/drawing/2014/main" id="{DF579586-4BD4-437A-AEC6-0542E94893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EB9911-77FA-4A9C-B283-4AB524877D37}"/>
              </a:ext>
            </a:extLst>
          </p:cNvPr>
          <p:cNvSpPr>
            <a:spLocks noGrp="1"/>
          </p:cNvSpPr>
          <p:nvPr>
            <p:ph type="sldNum" sz="quarter" idx="12"/>
          </p:nvPr>
        </p:nvSpPr>
        <p:spPr/>
        <p:txBody>
          <a:bodyPr/>
          <a:lstStyle/>
          <a:p>
            <a:fld id="{0886CA33-C18B-41A2-BCEE-D45AE6233C20}" type="slidenum">
              <a:rPr lang="en-IN" smtClean="0"/>
              <a:t>‹#›</a:t>
            </a:fld>
            <a:endParaRPr lang="en-IN"/>
          </a:p>
        </p:txBody>
      </p:sp>
    </p:spTree>
    <p:extLst>
      <p:ext uri="{BB962C8B-B14F-4D97-AF65-F5344CB8AC3E}">
        <p14:creationId xmlns:p14="http://schemas.microsoft.com/office/powerpoint/2010/main" val="3979778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69F8-9D8B-4372-9C7B-2498AC037F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854CBC-4266-429E-9855-9B26B7F26F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326D4E-279D-4A51-961D-A760F877A4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A9D0CB-5FAA-46F7-9C29-919283C0E0FC}"/>
              </a:ext>
            </a:extLst>
          </p:cNvPr>
          <p:cNvSpPr>
            <a:spLocks noGrp="1"/>
          </p:cNvSpPr>
          <p:nvPr>
            <p:ph type="dt" sz="half" idx="10"/>
          </p:nvPr>
        </p:nvSpPr>
        <p:spPr/>
        <p:txBody>
          <a:bodyPr/>
          <a:lstStyle/>
          <a:p>
            <a:fld id="{C73EE572-5376-4DDC-A9C8-E58037E514DA}" type="datetimeFigureOut">
              <a:rPr lang="en-IN" smtClean="0"/>
              <a:t>25-11-2021</a:t>
            </a:fld>
            <a:endParaRPr lang="en-IN"/>
          </a:p>
        </p:txBody>
      </p:sp>
      <p:sp>
        <p:nvSpPr>
          <p:cNvPr id="6" name="Footer Placeholder 5">
            <a:extLst>
              <a:ext uri="{FF2B5EF4-FFF2-40B4-BE49-F238E27FC236}">
                <a16:creationId xmlns:a16="http://schemas.microsoft.com/office/drawing/2014/main" id="{CC411185-150B-4570-B03B-D0BAE1794B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B6238D-8AF7-4D33-8968-DE32A83230F7}"/>
              </a:ext>
            </a:extLst>
          </p:cNvPr>
          <p:cNvSpPr>
            <a:spLocks noGrp="1"/>
          </p:cNvSpPr>
          <p:nvPr>
            <p:ph type="sldNum" sz="quarter" idx="12"/>
          </p:nvPr>
        </p:nvSpPr>
        <p:spPr/>
        <p:txBody>
          <a:bodyPr/>
          <a:lstStyle/>
          <a:p>
            <a:fld id="{0886CA33-C18B-41A2-BCEE-D45AE6233C20}" type="slidenum">
              <a:rPr lang="en-IN" smtClean="0"/>
              <a:t>‹#›</a:t>
            </a:fld>
            <a:endParaRPr lang="en-IN"/>
          </a:p>
        </p:txBody>
      </p:sp>
    </p:spTree>
    <p:extLst>
      <p:ext uri="{BB962C8B-B14F-4D97-AF65-F5344CB8AC3E}">
        <p14:creationId xmlns:p14="http://schemas.microsoft.com/office/powerpoint/2010/main" val="2718550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E35C2-FF1A-4BA3-A5F7-5133BE2B6D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96C1AA-3F7B-405B-AC25-53F8A30FD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182F424-E613-4952-97E7-3E4456C5CC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B44505-8174-475A-B3C8-050C795D8EDF}"/>
              </a:ext>
            </a:extLst>
          </p:cNvPr>
          <p:cNvSpPr>
            <a:spLocks noGrp="1"/>
          </p:cNvSpPr>
          <p:nvPr>
            <p:ph type="dt" sz="half" idx="10"/>
          </p:nvPr>
        </p:nvSpPr>
        <p:spPr/>
        <p:txBody>
          <a:bodyPr/>
          <a:lstStyle/>
          <a:p>
            <a:fld id="{C73EE572-5376-4DDC-A9C8-E58037E514DA}" type="datetimeFigureOut">
              <a:rPr lang="en-IN" smtClean="0"/>
              <a:t>25-11-2021</a:t>
            </a:fld>
            <a:endParaRPr lang="en-IN"/>
          </a:p>
        </p:txBody>
      </p:sp>
      <p:sp>
        <p:nvSpPr>
          <p:cNvPr id="6" name="Footer Placeholder 5">
            <a:extLst>
              <a:ext uri="{FF2B5EF4-FFF2-40B4-BE49-F238E27FC236}">
                <a16:creationId xmlns:a16="http://schemas.microsoft.com/office/drawing/2014/main" id="{4453DF5C-9EF7-4066-8393-B152E2D2FC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3352F0-01F1-4196-8145-B6287E3004BC}"/>
              </a:ext>
            </a:extLst>
          </p:cNvPr>
          <p:cNvSpPr>
            <a:spLocks noGrp="1"/>
          </p:cNvSpPr>
          <p:nvPr>
            <p:ph type="sldNum" sz="quarter" idx="12"/>
          </p:nvPr>
        </p:nvSpPr>
        <p:spPr/>
        <p:txBody>
          <a:bodyPr/>
          <a:lstStyle/>
          <a:p>
            <a:fld id="{0886CA33-C18B-41A2-BCEE-D45AE6233C20}" type="slidenum">
              <a:rPr lang="en-IN" smtClean="0"/>
              <a:t>‹#›</a:t>
            </a:fld>
            <a:endParaRPr lang="en-IN"/>
          </a:p>
        </p:txBody>
      </p:sp>
    </p:spTree>
    <p:extLst>
      <p:ext uri="{BB962C8B-B14F-4D97-AF65-F5344CB8AC3E}">
        <p14:creationId xmlns:p14="http://schemas.microsoft.com/office/powerpoint/2010/main" val="3728328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21D009-142E-4D52-AA90-F4C0B5220F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D84A7F-DD7C-4217-81B1-8DF2005D3F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E7C62E-31A9-441B-AA9B-8ED3716BC6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EE572-5376-4DDC-A9C8-E58037E514DA}" type="datetimeFigureOut">
              <a:rPr lang="en-IN" smtClean="0"/>
              <a:t>25-11-2021</a:t>
            </a:fld>
            <a:endParaRPr lang="en-IN"/>
          </a:p>
        </p:txBody>
      </p:sp>
      <p:sp>
        <p:nvSpPr>
          <p:cNvPr id="5" name="Footer Placeholder 4">
            <a:extLst>
              <a:ext uri="{FF2B5EF4-FFF2-40B4-BE49-F238E27FC236}">
                <a16:creationId xmlns:a16="http://schemas.microsoft.com/office/drawing/2014/main" id="{D93B4498-FB9F-4A4D-80A9-86638ED69C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61F691-729A-4FFD-9708-1E1147BC58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86CA33-C18B-41A2-BCEE-D45AE6233C20}" type="slidenum">
              <a:rPr lang="en-IN" smtClean="0"/>
              <a:t>‹#›</a:t>
            </a:fld>
            <a:endParaRPr lang="en-IN"/>
          </a:p>
        </p:txBody>
      </p:sp>
    </p:spTree>
    <p:extLst>
      <p:ext uri="{BB962C8B-B14F-4D97-AF65-F5344CB8AC3E}">
        <p14:creationId xmlns:p14="http://schemas.microsoft.com/office/powerpoint/2010/main" val="1051310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17A9A8-DCD5-45CD-BE0A-2B8048CB51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2545" y="1542627"/>
            <a:ext cx="7796903" cy="2567241"/>
          </a:xfrm>
          <a:prstGeom prst="rect">
            <a:avLst/>
          </a:prstGeom>
        </p:spPr>
      </p:pic>
      <p:sp>
        <p:nvSpPr>
          <p:cNvPr id="7" name="TextBox 6">
            <a:extLst>
              <a:ext uri="{FF2B5EF4-FFF2-40B4-BE49-F238E27FC236}">
                <a16:creationId xmlns:a16="http://schemas.microsoft.com/office/drawing/2014/main" id="{BB9ADB87-D89E-4A82-9751-8C3A312A1B6B}"/>
              </a:ext>
            </a:extLst>
          </p:cNvPr>
          <p:cNvSpPr txBox="1"/>
          <p:nvPr/>
        </p:nvSpPr>
        <p:spPr>
          <a:xfrm>
            <a:off x="1502545" y="231689"/>
            <a:ext cx="9914137" cy="1077218"/>
          </a:xfrm>
          <a:prstGeom prst="rect">
            <a:avLst/>
          </a:prstGeom>
          <a:noFill/>
        </p:spPr>
        <p:txBody>
          <a:bodyPr wrap="square">
            <a:spAutoFit/>
          </a:bodyPr>
          <a:lstStyle/>
          <a:p>
            <a:r>
              <a:rPr lang="en-US" sz="3200" b="1" dirty="0"/>
              <a:t>Capstone supervisor allocation portal for LPU students using python</a:t>
            </a:r>
            <a:endParaRPr lang="en-IN" sz="3200" b="1" dirty="0"/>
          </a:p>
        </p:txBody>
      </p:sp>
      <p:sp>
        <p:nvSpPr>
          <p:cNvPr id="9" name="TextBox 8">
            <a:extLst>
              <a:ext uri="{FF2B5EF4-FFF2-40B4-BE49-F238E27FC236}">
                <a16:creationId xmlns:a16="http://schemas.microsoft.com/office/drawing/2014/main" id="{C1F9048F-02C0-4D56-8D8D-EED6246B82B7}"/>
              </a:ext>
            </a:extLst>
          </p:cNvPr>
          <p:cNvSpPr txBox="1"/>
          <p:nvPr/>
        </p:nvSpPr>
        <p:spPr>
          <a:xfrm>
            <a:off x="1617955" y="4398469"/>
            <a:ext cx="6094520" cy="461665"/>
          </a:xfrm>
          <a:prstGeom prst="rect">
            <a:avLst/>
          </a:prstGeom>
          <a:noFill/>
        </p:spPr>
        <p:txBody>
          <a:bodyPr wrap="square">
            <a:spAutoFit/>
          </a:bodyPr>
          <a:lstStyle/>
          <a:p>
            <a:r>
              <a:rPr lang="en-US" sz="2400" b="1" dirty="0"/>
              <a:t>School of Computer Science and Engineering</a:t>
            </a:r>
            <a:endParaRPr lang="en-IN" sz="2400" b="1" dirty="0"/>
          </a:p>
        </p:txBody>
      </p:sp>
      <p:sp>
        <p:nvSpPr>
          <p:cNvPr id="11" name="TextBox 10">
            <a:extLst>
              <a:ext uri="{FF2B5EF4-FFF2-40B4-BE49-F238E27FC236}">
                <a16:creationId xmlns:a16="http://schemas.microsoft.com/office/drawing/2014/main" id="{6EB96E76-7EB0-4045-882A-E0EADD05E13E}"/>
              </a:ext>
            </a:extLst>
          </p:cNvPr>
          <p:cNvSpPr txBox="1"/>
          <p:nvPr/>
        </p:nvSpPr>
        <p:spPr>
          <a:xfrm>
            <a:off x="8098831" y="4398468"/>
            <a:ext cx="6094520" cy="461665"/>
          </a:xfrm>
          <a:prstGeom prst="rect">
            <a:avLst/>
          </a:prstGeom>
          <a:noFill/>
        </p:spPr>
        <p:txBody>
          <a:bodyPr wrap="square">
            <a:spAutoFit/>
          </a:bodyPr>
          <a:lstStyle/>
          <a:p>
            <a:r>
              <a:rPr lang="en-IN" sz="2400" b="1" dirty="0"/>
              <a:t>INT  213</a:t>
            </a:r>
          </a:p>
        </p:txBody>
      </p:sp>
      <p:sp>
        <p:nvSpPr>
          <p:cNvPr id="13" name="TextBox 12">
            <a:extLst>
              <a:ext uri="{FF2B5EF4-FFF2-40B4-BE49-F238E27FC236}">
                <a16:creationId xmlns:a16="http://schemas.microsoft.com/office/drawing/2014/main" id="{25CE0949-4B24-42CA-900C-2DAA1BFDD908}"/>
              </a:ext>
            </a:extLst>
          </p:cNvPr>
          <p:cNvSpPr txBox="1"/>
          <p:nvPr/>
        </p:nvSpPr>
        <p:spPr>
          <a:xfrm>
            <a:off x="1617954" y="5062608"/>
            <a:ext cx="7168896" cy="400110"/>
          </a:xfrm>
          <a:prstGeom prst="rect">
            <a:avLst/>
          </a:prstGeom>
          <a:noFill/>
        </p:spPr>
        <p:txBody>
          <a:bodyPr wrap="square">
            <a:spAutoFit/>
          </a:bodyPr>
          <a:lstStyle/>
          <a:p>
            <a:r>
              <a:rPr lang="en-US" sz="2000" b="1" dirty="0"/>
              <a:t>Submitted To Pooja Rana (Faculty INT 231) On 10-Nov-2021 by</a:t>
            </a:r>
            <a:endParaRPr lang="en-IN" sz="2000" b="1" dirty="0"/>
          </a:p>
        </p:txBody>
      </p:sp>
      <p:graphicFrame>
        <p:nvGraphicFramePr>
          <p:cNvPr id="14" name="Table 14">
            <a:extLst>
              <a:ext uri="{FF2B5EF4-FFF2-40B4-BE49-F238E27FC236}">
                <a16:creationId xmlns:a16="http://schemas.microsoft.com/office/drawing/2014/main" id="{739CF359-AFDF-4B8D-BE15-162B17B01866}"/>
              </a:ext>
            </a:extLst>
          </p:cNvPr>
          <p:cNvGraphicFramePr>
            <a:graphicFrameLocks noGrp="1"/>
          </p:cNvGraphicFramePr>
          <p:nvPr>
            <p:extLst>
              <p:ext uri="{D42A27DB-BD31-4B8C-83A1-F6EECF244321}">
                <p14:modId xmlns:p14="http://schemas.microsoft.com/office/powerpoint/2010/main" val="353781312"/>
              </p:ext>
            </p:extLst>
          </p:nvPr>
        </p:nvGraphicFramePr>
        <p:xfrm>
          <a:off x="1617954" y="5635049"/>
          <a:ext cx="9647452" cy="1010920"/>
        </p:xfrm>
        <a:graphic>
          <a:graphicData uri="http://schemas.openxmlformats.org/drawingml/2006/table">
            <a:tbl>
              <a:tblPr firstRow="1" bandRow="1">
                <a:tableStyleId>{5C22544A-7EE6-4342-B048-85BDC9FD1C3A}</a:tableStyleId>
              </a:tblPr>
              <a:tblGrid>
                <a:gridCol w="2411863">
                  <a:extLst>
                    <a:ext uri="{9D8B030D-6E8A-4147-A177-3AD203B41FA5}">
                      <a16:colId xmlns:a16="http://schemas.microsoft.com/office/drawing/2014/main" val="2968163224"/>
                    </a:ext>
                  </a:extLst>
                </a:gridCol>
                <a:gridCol w="2411863">
                  <a:extLst>
                    <a:ext uri="{9D8B030D-6E8A-4147-A177-3AD203B41FA5}">
                      <a16:colId xmlns:a16="http://schemas.microsoft.com/office/drawing/2014/main" val="3458785408"/>
                    </a:ext>
                  </a:extLst>
                </a:gridCol>
                <a:gridCol w="2411863">
                  <a:extLst>
                    <a:ext uri="{9D8B030D-6E8A-4147-A177-3AD203B41FA5}">
                      <a16:colId xmlns:a16="http://schemas.microsoft.com/office/drawing/2014/main" val="2949000563"/>
                    </a:ext>
                  </a:extLst>
                </a:gridCol>
                <a:gridCol w="2411863">
                  <a:extLst>
                    <a:ext uri="{9D8B030D-6E8A-4147-A177-3AD203B41FA5}">
                      <a16:colId xmlns:a16="http://schemas.microsoft.com/office/drawing/2014/main" val="2799507612"/>
                    </a:ext>
                  </a:extLst>
                </a:gridCol>
              </a:tblGrid>
              <a:tr h="370840">
                <a:tc>
                  <a:txBody>
                    <a:bodyPr/>
                    <a:lstStyle/>
                    <a:p>
                      <a:r>
                        <a:rPr lang="en-US" dirty="0"/>
                        <a:t>NAME</a:t>
                      </a:r>
                      <a:endParaRPr lang="en-IN" dirty="0"/>
                    </a:p>
                  </a:txBody>
                  <a:tcPr/>
                </a:tc>
                <a:tc>
                  <a:txBody>
                    <a:bodyPr/>
                    <a:lstStyle/>
                    <a:p>
                      <a:r>
                        <a:rPr lang="en-US" dirty="0"/>
                        <a:t>REG NO</a:t>
                      </a:r>
                      <a:endParaRPr lang="en-IN" dirty="0"/>
                    </a:p>
                  </a:txBody>
                  <a:tcPr/>
                </a:tc>
                <a:tc>
                  <a:txBody>
                    <a:bodyPr/>
                    <a:lstStyle/>
                    <a:p>
                      <a:r>
                        <a:rPr lang="en-US" dirty="0"/>
                        <a:t>ROLL NO</a:t>
                      </a:r>
                      <a:endParaRPr lang="en-IN" dirty="0"/>
                    </a:p>
                  </a:txBody>
                  <a:tcPr/>
                </a:tc>
                <a:tc>
                  <a:txBody>
                    <a:bodyPr/>
                    <a:lstStyle/>
                    <a:p>
                      <a:r>
                        <a:rPr lang="en-US" dirty="0"/>
                        <a:t>Section</a:t>
                      </a:r>
                      <a:endParaRPr lang="en-IN" dirty="0"/>
                    </a:p>
                  </a:txBody>
                  <a:tcPr/>
                </a:tc>
                <a:extLst>
                  <a:ext uri="{0D108BD9-81ED-4DB2-BD59-A6C34878D82A}">
                    <a16:rowId xmlns:a16="http://schemas.microsoft.com/office/drawing/2014/main" val="355475168"/>
                  </a:ext>
                </a:extLst>
              </a:tr>
              <a:tr h="370840">
                <a:tc>
                  <a:txBody>
                    <a:bodyPr/>
                    <a:lstStyle/>
                    <a:p>
                      <a:r>
                        <a:rPr lang="en-US" dirty="0"/>
                        <a:t>Garapati Mahendra Siva Sai Satya Venkat</a:t>
                      </a:r>
                      <a:endParaRPr lang="en-IN" dirty="0"/>
                    </a:p>
                  </a:txBody>
                  <a:tcPr/>
                </a:tc>
                <a:tc>
                  <a:txBody>
                    <a:bodyPr/>
                    <a:lstStyle/>
                    <a:p>
                      <a:r>
                        <a:rPr lang="en-US" dirty="0"/>
                        <a:t>12014364</a:t>
                      </a:r>
                      <a:endParaRPr lang="en-IN" dirty="0"/>
                    </a:p>
                  </a:txBody>
                  <a:tcPr/>
                </a:tc>
                <a:tc>
                  <a:txBody>
                    <a:bodyPr/>
                    <a:lstStyle/>
                    <a:p>
                      <a:r>
                        <a:rPr lang="en-US" dirty="0"/>
                        <a:t>RK20TSB75</a:t>
                      </a:r>
                      <a:endParaRPr lang="en-IN" dirty="0"/>
                    </a:p>
                  </a:txBody>
                  <a:tcPr/>
                </a:tc>
                <a:tc>
                  <a:txBody>
                    <a:bodyPr/>
                    <a:lstStyle/>
                    <a:p>
                      <a:r>
                        <a:rPr lang="en-US" dirty="0"/>
                        <a:t>K20TS</a:t>
                      </a:r>
                      <a:endParaRPr lang="en-IN" dirty="0"/>
                    </a:p>
                  </a:txBody>
                  <a:tcPr/>
                </a:tc>
                <a:extLst>
                  <a:ext uri="{0D108BD9-81ED-4DB2-BD59-A6C34878D82A}">
                    <a16:rowId xmlns:a16="http://schemas.microsoft.com/office/drawing/2014/main" val="4062074140"/>
                  </a:ext>
                </a:extLst>
              </a:tr>
            </a:tbl>
          </a:graphicData>
        </a:graphic>
      </p:graphicFrame>
    </p:spTree>
    <p:extLst>
      <p:ext uri="{BB962C8B-B14F-4D97-AF65-F5344CB8AC3E}">
        <p14:creationId xmlns:p14="http://schemas.microsoft.com/office/powerpoint/2010/main" val="569245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5985A7-0689-4280-8D75-2C2327598907}"/>
              </a:ext>
            </a:extLst>
          </p:cNvPr>
          <p:cNvSpPr txBox="1"/>
          <p:nvPr/>
        </p:nvSpPr>
        <p:spPr>
          <a:xfrm>
            <a:off x="446101" y="130491"/>
            <a:ext cx="11192523" cy="923330"/>
          </a:xfrm>
          <a:prstGeom prst="rect">
            <a:avLst/>
          </a:prstGeom>
          <a:noFill/>
        </p:spPr>
        <p:txBody>
          <a:bodyPr wrap="square">
            <a:spAutoFit/>
          </a:bodyPr>
          <a:lstStyle/>
          <a:p>
            <a:r>
              <a:rPr lang="en-US" b="1" dirty="0"/>
              <a:t>FIG 2.3</a:t>
            </a:r>
          </a:p>
          <a:p>
            <a:r>
              <a:rPr lang="en-US" dirty="0"/>
              <a:t>Here enter the UID of your preferred to send a request to the supervisor</a:t>
            </a:r>
          </a:p>
          <a:p>
            <a:endParaRPr lang="en-US" dirty="0"/>
          </a:p>
        </p:txBody>
      </p:sp>
      <p:sp>
        <p:nvSpPr>
          <p:cNvPr id="7" name="TextBox 6">
            <a:extLst>
              <a:ext uri="{FF2B5EF4-FFF2-40B4-BE49-F238E27FC236}">
                <a16:creationId xmlns:a16="http://schemas.microsoft.com/office/drawing/2014/main" id="{A8768DDE-FA45-4806-BD73-01802DAF7734}"/>
              </a:ext>
            </a:extLst>
          </p:cNvPr>
          <p:cNvSpPr txBox="1"/>
          <p:nvPr/>
        </p:nvSpPr>
        <p:spPr>
          <a:xfrm>
            <a:off x="625325" y="2296824"/>
            <a:ext cx="6094520" cy="646331"/>
          </a:xfrm>
          <a:prstGeom prst="rect">
            <a:avLst/>
          </a:prstGeom>
          <a:noFill/>
        </p:spPr>
        <p:txBody>
          <a:bodyPr wrap="square">
            <a:spAutoFit/>
          </a:bodyPr>
          <a:lstStyle/>
          <a:p>
            <a:r>
              <a:rPr lang="en-US" b="1" dirty="0"/>
              <a:t>FIG 3</a:t>
            </a:r>
          </a:p>
          <a:p>
            <a:r>
              <a:rPr lang="en-US" dirty="0"/>
              <a:t>After Supervisor login this window appears, SELECT STUDENTS</a:t>
            </a:r>
          </a:p>
        </p:txBody>
      </p:sp>
      <p:pic>
        <p:nvPicPr>
          <p:cNvPr id="4" name="Picture 3">
            <a:extLst>
              <a:ext uri="{FF2B5EF4-FFF2-40B4-BE49-F238E27FC236}">
                <a16:creationId xmlns:a16="http://schemas.microsoft.com/office/drawing/2014/main" id="{A98B35F0-E150-43B8-8649-F0300680B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9264" y="877847"/>
            <a:ext cx="4096322" cy="1543265"/>
          </a:xfrm>
          <a:prstGeom prst="rect">
            <a:avLst/>
          </a:prstGeom>
        </p:spPr>
      </p:pic>
      <p:pic>
        <p:nvPicPr>
          <p:cNvPr id="8" name="Picture 7">
            <a:extLst>
              <a:ext uri="{FF2B5EF4-FFF2-40B4-BE49-F238E27FC236}">
                <a16:creationId xmlns:a16="http://schemas.microsoft.com/office/drawing/2014/main" id="{C1FA1CA2-CBC1-491C-A73C-5FF7BB603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0839" y="2943155"/>
            <a:ext cx="8074901" cy="3793250"/>
          </a:xfrm>
          <a:prstGeom prst="rect">
            <a:avLst/>
          </a:prstGeom>
        </p:spPr>
      </p:pic>
    </p:spTree>
    <p:extLst>
      <p:ext uri="{BB962C8B-B14F-4D97-AF65-F5344CB8AC3E}">
        <p14:creationId xmlns:p14="http://schemas.microsoft.com/office/powerpoint/2010/main" val="4232984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C3DBFD-39BA-441C-AAEE-776BF381709E}"/>
              </a:ext>
            </a:extLst>
          </p:cNvPr>
          <p:cNvSpPr txBox="1"/>
          <p:nvPr/>
        </p:nvSpPr>
        <p:spPr>
          <a:xfrm>
            <a:off x="472735" y="139368"/>
            <a:ext cx="11290177" cy="646331"/>
          </a:xfrm>
          <a:prstGeom prst="rect">
            <a:avLst/>
          </a:prstGeom>
          <a:noFill/>
        </p:spPr>
        <p:txBody>
          <a:bodyPr wrap="square">
            <a:spAutoFit/>
          </a:bodyPr>
          <a:lstStyle/>
          <a:p>
            <a:r>
              <a:rPr lang="en-US" b="1" dirty="0"/>
              <a:t>FIG 3.1</a:t>
            </a:r>
          </a:p>
          <a:p>
            <a:r>
              <a:rPr lang="en-US" dirty="0"/>
              <a:t>The Supervisors can see the details of the students here using MySQL and Tkinter Treeview</a:t>
            </a:r>
          </a:p>
        </p:txBody>
      </p:sp>
      <p:sp>
        <p:nvSpPr>
          <p:cNvPr id="7" name="TextBox 6">
            <a:extLst>
              <a:ext uri="{FF2B5EF4-FFF2-40B4-BE49-F238E27FC236}">
                <a16:creationId xmlns:a16="http://schemas.microsoft.com/office/drawing/2014/main" id="{0C755AB7-168E-4462-B429-90572D2092DF}"/>
              </a:ext>
            </a:extLst>
          </p:cNvPr>
          <p:cNvSpPr txBox="1"/>
          <p:nvPr/>
        </p:nvSpPr>
        <p:spPr>
          <a:xfrm>
            <a:off x="472735" y="3031500"/>
            <a:ext cx="10846293" cy="646331"/>
          </a:xfrm>
          <a:prstGeom prst="rect">
            <a:avLst/>
          </a:prstGeom>
          <a:noFill/>
        </p:spPr>
        <p:txBody>
          <a:bodyPr wrap="square">
            <a:spAutoFit/>
          </a:bodyPr>
          <a:lstStyle/>
          <a:p>
            <a:r>
              <a:rPr lang="en-US" b="1" dirty="0"/>
              <a:t>FIG 3.2</a:t>
            </a:r>
          </a:p>
          <a:p>
            <a:r>
              <a:rPr lang="en-US" dirty="0"/>
              <a:t>Supervisors can see the requests and selected students in this table and can select the students</a:t>
            </a:r>
          </a:p>
        </p:txBody>
      </p:sp>
      <p:pic>
        <p:nvPicPr>
          <p:cNvPr id="4" name="Picture 3">
            <a:extLst>
              <a:ext uri="{FF2B5EF4-FFF2-40B4-BE49-F238E27FC236}">
                <a16:creationId xmlns:a16="http://schemas.microsoft.com/office/drawing/2014/main" id="{0DA2D21E-3E19-401E-9A68-860E52033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152" y="794801"/>
            <a:ext cx="9050013" cy="1848108"/>
          </a:xfrm>
          <a:prstGeom prst="rect">
            <a:avLst/>
          </a:prstGeom>
        </p:spPr>
      </p:pic>
      <p:pic>
        <p:nvPicPr>
          <p:cNvPr id="8" name="Picture 7">
            <a:extLst>
              <a:ext uri="{FF2B5EF4-FFF2-40B4-BE49-F238E27FC236}">
                <a16:creationId xmlns:a16="http://schemas.microsoft.com/office/drawing/2014/main" id="{EF688FA4-DD54-4D13-96E4-FB994EFF6D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2635" y="4066422"/>
            <a:ext cx="7392432" cy="1924319"/>
          </a:xfrm>
          <a:prstGeom prst="rect">
            <a:avLst/>
          </a:prstGeom>
        </p:spPr>
      </p:pic>
    </p:spTree>
    <p:extLst>
      <p:ext uri="{BB962C8B-B14F-4D97-AF65-F5344CB8AC3E}">
        <p14:creationId xmlns:p14="http://schemas.microsoft.com/office/powerpoint/2010/main" val="140091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055644-72BC-45CF-AE23-6252F919F3AA}"/>
              </a:ext>
            </a:extLst>
          </p:cNvPr>
          <p:cNvSpPr txBox="1"/>
          <p:nvPr/>
        </p:nvSpPr>
        <p:spPr>
          <a:xfrm>
            <a:off x="450911" y="139368"/>
            <a:ext cx="11290177" cy="3693319"/>
          </a:xfrm>
          <a:prstGeom prst="rect">
            <a:avLst/>
          </a:prstGeom>
          <a:noFill/>
        </p:spPr>
        <p:txBody>
          <a:bodyPr wrap="square">
            <a:spAutoFit/>
          </a:bodyPr>
          <a:lstStyle/>
          <a:p>
            <a:r>
              <a:rPr lang="en-US" b="1" dirty="0"/>
              <a:t>References:</a:t>
            </a:r>
          </a:p>
          <a:p>
            <a:pPr marL="342900" indent="-342900">
              <a:buAutoNum type="arabicPeriod"/>
            </a:pPr>
            <a:r>
              <a:rPr lang="en-US" b="1" dirty="0">
                <a:hlinkClick r:id="rId2"/>
              </a:rPr>
              <a:t>https://stackoverflow.com/</a:t>
            </a:r>
            <a:endParaRPr lang="en-US" b="1" dirty="0"/>
          </a:p>
          <a:p>
            <a:pPr marL="342900" indent="-342900">
              <a:buAutoNum type="arabicPeriod"/>
            </a:pPr>
            <a:r>
              <a:rPr lang="en-US" b="1" dirty="0">
                <a:hlinkClick r:id="rId3"/>
              </a:rPr>
              <a:t>https://www.geeksforgeeks.org/</a:t>
            </a:r>
            <a:endParaRPr lang="en-US" b="1" dirty="0"/>
          </a:p>
          <a:p>
            <a:pPr marL="342900" indent="-342900">
              <a:buAutoNum type="arabicPeriod"/>
            </a:pPr>
            <a:endParaRPr lang="en-US" b="1" dirty="0"/>
          </a:p>
          <a:p>
            <a:pPr marL="342900" indent="-342900">
              <a:buAutoNum type="arabicPeriod"/>
            </a:pPr>
            <a:endParaRPr lang="en-US" b="1" dirty="0"/>
          </a:p>
          <a:p>
            <a:pPr marL="342900" indent="-342900">
              <a:buAutoNum type="arabicPeriod"/>
            </a:pPr>
            <a:endParaRPr lang="en-US" b="1" dirty="0"/>
          </a:p>
          <a:p>
            <a:pPr marL="342900" indent="-342900">
              <a:buAutoNum type="arabicPeriod"/>
            </a:pPr>
            <a:endParaRPr lang="en-US" b="1" dirty="0"/>
          </a:p>
          <a:p>
            <a:pPr marL="342900" indent="-342900">
              <a:buAutoNum type="arabicPeriod"/>
            </a:pPr>
            <a:endParaRPr lang="en-US" b="1" dirty="0"/>
          </a:p>
          <a:p>
            <a:pPr marL="342900" indent="-342900">
              <a:buAutoNum type="arabicPeriod"/>
            </a:pPr>
            <a:endParaRPr lang="en-US" b="1" dirty="0"/>
          </a:p>
          <a:p>
            <a:pPr marL="342900" indent="-342900">
              <a:buAutoNum type="arabicPeriod"/>
            </a:pPr>
            <a:endParaRPr lang="en-US" b="1" dirty="0"/>
          </a:p>
          <a:p>
            <a:pPr marL="342900" indent="-342900">
              <a:buAutoNum type="arabicPeriod"/>
            </a:pPr>
            <a:endParaRPr lang="en-US" b="1" dirty="0"/>
          </a:p>
          <a:p>
            <a:r>
              <a:rPr lang="en-US" b="1" dirty="0"/>
              <a:t>With all the information above and guidance by my faculty I was able to complete my project.</a:t>
            </a:r>
          </a:p>
          <a:p>
            <a:r>
              <a:rPr lang="en-US" b="1" dirty="0"/>
              <a:t>Github link: </a:t>
            </a:r>
          </a:p>
        </p:txBody>
      </p:sp>
    </p:spTree>
    <p:extLst>
      <p:ext uri="{BB962C8B-B14F-4D97-AF65-F5344CB8AC3E}">
        <p14:creationId xmlns:p14="http://schemas.microsoft.com/office/powerpoint/2010/main" val="3906965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E1ABC5-D35D-4C9D-86EF-A46F2AF5C213}"/>
              </a:ext>
            </a:extLst>
          </p:cNvPr>
          <p:cNvSpPr txBox="1"/>
          <p:nvPr/>
        </p:nvSpPr>
        <p:spPr>
          <a:xfrm>
            <a:off x="560070" y="390263"/>
            <a:ext cx="6094476" cy="3477875"/>
          </a:xfrm>
          <a:prstGeom prst="rect">
            <a:avLst/>
          </a:prstGeom>
          <a:noFill/>
        </p:spPr>
        <p:txBody>
          <a:bodyPr wrap="square">
            <a:spAutoFit/>
          </a:bodyPr>
          <a:lstStyle/>
          <a:p>
            <a:r>
              <a:rPr lang="en-US" sz="2000" b="1" dirty="0"/>
              <a:t>Index</a:t>
            </a:r>
          </a:p>
          <a:p>
            <a:endParaRPr lang="en-US" sz="2000" b="1" dirty="0"/>
          </a:p>
          <a:p>
            <a:r>
              <a:rPr lang="en-US" sz="2000" b="1" dirty="0"/>
              <a:t>1.Title</a:t>
            </a:r>
          </a:p>
          <a:p>
            <a:r>
              <a:rPr lang="en-US" sz="2000" b="1" dirty="0"/>
              <a:t>2.Index</a:t>
            </a:r>
          </a:p>
          <a:p>
            <a:r>
              <a:rPr lang="en-US" sz="2000" b="1" dirty="0"/>
              <a:t>3.Acknowledgement</a:t>
            </a:r>
          </a:p>
          <a:p>
            <a:r>
              <a:rPr lang="en-US" sz="2000" b="1" dirty="0"/>
              <a:t>4.Summary</a:t>
            </a:r>
          </a:p>
          <a:p>
            <a:r>
              <a:rPr lang="en-US" sz="2000" b="1" dirty="0"/>
              <a:t>5.Tabel Of Figures</a:t>
            </a:r>
          </a:p>
          <a:p>
            <a:r>
              <a:rPr lang="en-US" sz="2000" b="1" dirty="0"/>
              <a:t>6.Introduction</a:t>
            </a:r>
          </a:p>
          <a:p>
            <a:r>
              <a:rPr lang="en-US" sz="2000" b="1" dirty="0"/>
              <a:t>7.Basic Module Division</a:t>
            </a:r>
          </a:p>
          <a:p>
            <a:r>
              <a:rPr lang="en-US" sz="2000" b="1" dirty="0"/>
              <a:t>8.Reference</a:t>
            </a:r>
          </a:p>
          <a:p>
            <a:r>
              <a:rPr lang="en-US" sz="2000" b="1" dirty="0"/>
              <a:t>9.Result</a:t>
            </a:r>
          </a:p>
        </p:txBody>
      </p:sp>
      <p:sp>
        <p:nvSpPr>
          <p:cNvPr id="5" name="TextBox 4">
            <a:extLst>
              <a:ext uri="{FF2B5EF4-FFF2-40B4-BE49-F238E27FC236}">
                <a16:creationId xmlns:a16="http://schemas.microsoft.com/office/drawing/2014/main" id="{9ADA2E25-FDAB-4CCE-835C-F5F70C4940CB}"/>
              </a:ext>
            </a:extLst>
          </p:cNvPr>
          <p:cNvSpPr txBox="1"/>
          <p:nvPr/>
        </p:nvSpPr>
        <p:spPr>
          <a:xfrm>
            <a:off x="560070" y="3986785"/>
            <a:ext cx="11510010" cy="2339102"/>
          </a:xfrm>
          <a:prstGeom prst="rect">
            <a:avLst/>
          </a:prstGeom>
          <a:noFill/>
        </p:spPr>
        <p:txBody>
          <a:bodyPr wrap="square">
            <a:spAutoFit/>
          </a:bodyPr>
          <a:lstStyle/>
          <a:p>
            <a:r>
              <a:rPr lang="en-US" sz="2000" b="1" dirty="0"/>
              <a:t>Acknowledgement</a:t>
            </a:r>
          </a:p>
          <a:p>
            <a:endParaRPr lang="en-US" dirty="0"/>
          </a:p>
          <a:p>
            <a:r>
              <a:rPr lang="en-US" dirty="0"/>
              <a:t>I  </a:t>
            </a:r>
            <a:r>
              <a:rPr lang="en-US" b="1" dirty="0"/>
              <a:t>Garapati Mahendra Siva Sai Satya Venkat </a:t>
            </a:r>
            <a:r>
              <a:rPr lang="en-US" dirty="0"/>
              <a:t>alone worked hard to complete this project. However, it would not have been possible without the kind support and help of my professor </a:t>
            </a:r>
            <a:r>
              <a:rPr lang="en-US" b="1" dirty="0"/>
              <a:t>Pooja Rana</a:t>
            </a:r>
            <a:r>
              <a:rPr lang="en-US" dirty="0"/>
              <a:t>(Faculty INT-213).</a:t>
            </a:r>
          </a:p>
          <a:p>
            <a:endParaRPr lang="en-US" dirty="0"/>
          </a:p>
          <a:p>
            <a:r>
              <a:rPr lang="en-US" dirty="0"/>
              <a:t>I would like to extend my sincere thanks to all those who helped regarding the project &amp; also for their support in completing the project. This project helped me to hone my Python programming skills and helped me gain grip on GUI</a:t>
            </a:r>
          </a:p>
          <a:p>
            <a:r>
              <a:rPr lang="en-US" dirty="0"/>
              <a:t>(Graphical User Interface).</a:t>
            </a:r>
            <a:endParaRPr lang="en-IN" dirty="0"/>
          </a:p>
        </p:txBody>
      </p:sp>
    </p:spTree>
    <p:extLst>
      <p:ext uri="{BB962C8B-B14F-4D97-AF65-F5344CB8AC3E}">
        <p14:creationId xmlns:p14="http://schemas.microsoft.com/office/powerpoint/2010/main" val="2266684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C43316-1EB0-4DED-9FC4-62010C5112C9}"/>
              </a:ext>
            </a:extLst>
          </p:cNvPr>
          <p:cNvSpPr txBox="1"/>
          <p:nvPr/>
        </p:nvSpPr>
        <p:spPr>
          <a:xfrm>
            <a:off x="441198" y="429326"/>
            <a:ext cx="9443466" cy="954107"/>
          </a:xfrm>
          <a:prstGeom prst="rect">
            <a:avLst/>
          </a:prstGeom>
          <a:noFill/>
        </p:spPr>
        <p:txBody>
          <a:bodyPr wrap="square">
            <a:spAutoFit/>
          </a:bodyPr>
          <a:lstStyle/>
          <a:p>
            <a:r>
              <a:rPr lang="fi-FI" sz="2000" b="1" dirty="0"/>
              <a:t>SUMARRY :</a:t>
            </a:r>
          </a:p>
          <a:p>
            <a:r>
              <a:rPr lang="fi-FI" dirty="0"/>
              <a:t>This project takes use of GUI to create a portal that enables Students to request Supervisor for their capstone project and Supervisors to select the students whom they wish to supervise.</a:t>
            </a:r>
          </a:p>
        </p:txBody>
      </p:sp>
      <p:sp>
        <p:nvSpPr>
          <p:cNvPr id="8" name="TextBox 7">
            <a:extLst>
              <a:ext uri="{FF2B5EF4-FFF2-40B4-BE49-F238E27FC236}">
                <a16:creationId xmlns:a16="http://schemas.microsoft.com/office/drawing/2014/main" id="{991BDB8A-0ADB-4A84-93D1-3F1FCE3665FA}"/>
              </a:ext>
            </a:extLst>
          </p:cNvPr>
          <p:cNvSpPr txBox="1"/>
          <p:nvPr/>
        </p:nvSpPr>
        <p:spPr>
          <a:xfrm>
            <a:off x="441198" y="1849965"/>
            <a:ext cx="11071098" cy="4801314"/>
          </a:xfrm>
          <a:prstGeom prst="rect">
            <a:avLst/>
          </a:prstGeom>
          <a:noFill/>
        </p:spPr>
        <p:txBody>
          <a:bodyPr wrap="square">
            <a:spAutoFit/>
          </a:bodyPr>
          <a:lstStyle/>
          <a:p>
            <a:r>
              <a:rPr lang="en-US" sz="2000" b="1" dirty="0"/>
              <a:t>INTRODUCTION</a:t>
            </a:r>
          </a:p>
          <a:p>
            <a:endParaRPr lang="en-US" dirty="0"/>
          </a:p>
          <a:p>
            <a:r>
              <a:rPr lang="en-US" dirty="0"/>
              <a:t>In this project I made a Capstone Supervisor Allocation Portal, the technology that we have used is sole Python Tkinter and MySQL . Tkinter is the standard GUI (Graphical User Interface) library for Python. Python  when combined with Tkinter  provides a fast and easy way to create GUI applications. Tkinter  provides a powerful object-oriented interface to the Tk GUI toolkit. MySQL  is an open-source relational database management system. With MySQL commands we can use it together with Tkinter, which allows to create and manipulate databases and tables in the GUI.</a:t>
            </a:r>
          </a:p>
          <a:p>
            <a:r>
              <a:rPr lang="en-US" dirty="0"/>
              <a:t>   </a:t>
            </a:r>
          </a:p>
          <a:p>
            <a:r>
              <a:rPr lang="en-US" dirty="0"/>
              <a:t>This project has been divided into two segments: -</a:t>
            </a:r>
          </a:p>
          <a:p>
            <a:endParaRPr lang="en-US" dirty="0"/>
          </a:p>
          <a:p>
            <a:r>
              <a:rPr lang="en-US" b="1" dirty="0"/>
              <a:t>Student Segment  </a:t>
            </a:r>
            <a:r>
              <a:rPr lang="en-US" dirty="0"/>
              <a:t>:</a:t>
            </a:r>
          </a:p>
          <a:p>
            <a:r>
              <a:rPr lang="en-US" dirty="0"/>
              <a:t>which helps new students register for the supervisor allocation and pre-registered students to login and check the name of their supervisor and their basic details.</a:t>
            </a:r>
          </a:p>
          <a:p>
            <a:r>
              <a:rPr lang="en-US" b="1" dirty="0"/>
              <a:t>Supervisor Segment </a:t>
            </a:r>
            <a:r>
              <a:rPr lang="en-US" dirty="0"/>
              <a:t>:</a:t>
            </a:r>
          </a:p>
          <a:p>
            <a:r>
              <a:rPr lang="en-US" dirty="0"/>
              <a:t>which helps new supervisors to register for his availability and pre-registered supervisors to check the name of allocated students under them and their basic details.</a:t>
            </a:r>
            <a:endParaRPr lang="en-IN" dirty="0"/>
          </a:p>
        </p:txBody>
      </p:sp>
    </p:spTree>
    <p:extLst>
      <p:ext uri="{BB962C8B-B14F-4D97-AF65-F5344CB8AC3E}">
        <p14:creationId xmlns:p14="http://schemas.microsoft.com/office/powerpoint/2010/main" val="149195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9802621-5EAF-4A97-81AA-09E1BCC2B1C4}"/>
              </a:ext>
            </a:extLst>
          </p:cNvPr>
          <p:cNvGraphicFramePr>
            <a:graphicFrameLocks noGrp="1"/>
          </p:cNvGraphicFramePr>
          <p:nvPr>
            <p:extLst>
              <p:ext uri="{D42A27DB-BD31-4B8C-83A1-F6EECF244321}">
                <p14:modId xmlns:p14="http://schemas.microsoft.com/office/powerpoint/2010/main" val="423032376"/>
              </p:ext>
            </p:extLst>
          </p:nvPr>
        </p:nvGraphicFramePr>
        <p:xfrm>
          <a:off x="876808" y="1024128"/>
          <a:ext cx="5219192" cy="4690511"/>
        </p:xfrm>
        <a:graphic>
          <a:graphicData uri="http://schemas.openxmlformats.org/drawingml/2006/table">
            <a:tbl>
              <a:tblPr firstRow="1" bandRow="1">
                <a:tableStyleId>{5C22544A-7EE6-4342-B048-85BDC9FD1C3A}</a:tableStyleId>
              </a:tblPr>
              <a:tblGrid>
                <a:gridCol w="2609596">
                  <a:extLst>
                    <a:ext uri="{9D8B030D-6E8A-4147-A177-3AD203B41FA5}">
                      <a16:colId xmlns:a16="http://schemas.microsoft.com/office/drawing/2014/main" val="2677416159"/>
                    </a:ext>
                  </a:extLst>
                </a:gridCol>
                <a:gridCol w="2609596">
                  <a:extLst>
                    <a:ext uri="{9D8B030D-6E8A-4147-A177-3AD203B41FA5}">
                      <a16:colId xmlns:a16="http://schemas.microsoft.com/office/drawing/2014/main" val="2642031494"/>
                    </a:ext>
                  </a:extLst>
                </a:gridCol>
              </a:tblGrid>
              <a:tr h="368221">
                <a:tc>
                  <a:txBody>
                    <a:bodyPr/>
                    <a:lstStyle/>
                    <a:p>
                      <a:r>
                        <a:rPr lang="en-US" dirty="0"/>
                        <a:t>Fig No</a:t>
                      </a:r>
                      <a:endParaRPr lang="en-IN" dirty="0"/>
                    </a:p>
                  </a:txBody>
                  <a:tcPr/>
                </a:tc>
                <a:tc>
                  <a:txBody>
                    <a:bodyPr/>
                    <a:lstStyle/>
                    <a:p>
                      <a:r>
                        <a:rPr lang="en-US" dirty="0"/>
                        <a:t>Name</a:t>
                      </a:r>
                      <a:endParaRPr lang="en-IN" dirty="0"/>
                    </a:p>
                  </a:txBody>
                  <a:tcPr/>
                </a:tc>
                <a:extLst>
                  <a:ext uri="{0D108BD9-81ED-4DB2-BD59-A6C34878D82A}">
                    <a16:rowId xmlns:a16="http://schemas.microsoft.com/office/drawing/2014/main" val="3180961959"/>
                  </a:ext>
                </a:extLst>
              </a:tr>
              <a:tr h="368221">
                <a:tc>
                  <a:txBody>
                    <a:bodyPr/>
                    <a:lstStyle/>
                    <a:p>
                      <a:r>
                        <a:rPr lang="en-US" dirty="0"/>
                        <a:t>1</a:t>
                      </a:r>
                      <a:endParaRPr lang="en-IN" dirty="0"/>
                    </a:p>
                  </a:txBody>
                  <a:tcPr/>
                </a:tc>
                <a:tc>
                  <a:txBody>
                    <a:bodyPr/>
                    <a:lstStyle/>
                    <a:p>
                      <a:r>
                        <a:rPr lang="en-US" dirty="0"/>
                        <a:t>Portal/Main page</a:t>
                      </a:r>
                      <a:endParaRPr lang="en-IN" dirty="0"/>
                    </a:p>
                  </a:txBody>
                  <a:tcPr/>
                </a:tc>
                <a:extLst>
                  <a:ext uri="{0D108BD9-81ED-4DB2-BD59-A6C34878D82A}">
                    <a16:rowId xmlns:a16="http://schemas.microsoft.com/office/drawing/2014/main" val="2823847243"/>
                  </a:ext>
                </a:extLst>
              </a:tr>
              <a:tr h="368221">
                <a:tc>
                  <a:txBody>
                    <a:bodyPr/>
                    <a:lstStyle/>
                    <a:p>
                      <a:r>
                        <a:rPr lang="en-US" dirty="0"/>
                        <a:t>1.1</a:t>
                      </a:r>
                      <a:endParaRPr lang="en-IN" dirty="0"/>
                    </a:p>
                  </a:txBody>
                  <a:tcPr/>
                </a:tc>
                <a:tc>
                  <a:txBody>
                    <a:bodyPr/>
                    <a:lstStyle/>
                    <a:p>
                      <a:r>
                        <a:rPr lang="en-US" dirty="0"/>
                        <a:t>Student Login</a:t>
                      </a:r>
                      <a:endParaRPr lang="en-IN" dirty="0"/>
                    </a:p>
                  </a:txBody>
                  <a:tcPr/>
                </a:tc>
                <a:extLst>
                  <a:ext uri="{0D108BD9-81ED-4DB2-BD59-A6C34878D82A}">
                    <a16:rowId xmlns:a16="http://schemas.microsoft.com/office/drawing/2014/main" val="437975871"/>
                  </a:ext>
                </a:extLst>
              </a:tr>
              <a:tr h="368221">
                <a:tc>
                  <a:txBody>
                    <a:bodyPr/>
                    <a:lstStyle/>
                    <a:p>
                      <a:r>
                        <a:rPr lang="en-US" dirty="0"/>
                        <a:t>1.2</a:t>
                      </a:r>
                      <a:endParaRPr lang="en-IN" dirty="0"/>
                    </a:p>
                  </a:txBody>
                  <a:tcPr/>
                </a:tc>
                <a:tc>
                  <a:txBody>
                    <a:bodyPr/>
                    <a:lstStyle/>
                    <a:p>
                      <a:r>
                        <a:rPr lang="en-US" dirty="0"/>
                        <a:t>Student Register</a:t>
                      </a:r>
                      <a:endParaRPr lang="en-IN" dirty="0"/>
                    </a:p>
                  </a:txBody>
                  <a:tcPr/>
                </a:tc>
                <a:extLst>
                  <a:ext uri="{0D108BD9-81ED-4DB2-BD59-A6C34878D82A}">
                    <a16:rowId xmlns:a16="http://schemas.microsoft.com/office/drawing/2014/main" val="261453900"/>
                  </a:ext>
                </a:extLst>
              </a:tr>
              <a:tr h="368221">
                <a:tc>
                  <a:txBody>
                    <a:bodyPr/>
                    <a:lstStyle/>
                    <a:p>
                      <a:r>
                        <a:rPr lang="en-US" dirty="0"/>
                        <a:t>1.3</a:t>
                      </a:r>
                      <a:endParaRPr lang="en-IN" dirty="0"/>
                    </a:p>
                  </a:txBody>
                  <a:tcPr/>
                </a:tc>
                <a:tc>
                  <a:txBody>
                    <a:bodyPr/>
                    <a:lstStyle/>
                    <a:p>
                      <a:r>
                        <a:rPr lang="en-US" dirty="0"/>
                        <a:t>Supervisor Login</a:t>
                      </a:r>
                      <a:endParaRPr lang="en-IN" dirty="0"/>
                    </a:p>
                  </a:txBody>
                  <a:tcPr/>
                </a:tc>
                <a:extLst>
                  <a:ext uri="{0D108BD9-81ED-4DB2-BD59-A6C34878D82A}">
                    <a16:rowId xmlns:a16="http://schemas.microsoft.com/office/drawing/2014/main" val="1183183704"/>
                  </a:ext>
                </a:extLst>
              </a:tr>
              <a:tr h="368221">
                <a:tc>
                  <a:txBody>
                    <a:bodyPr/>
                    <a:lstStyle/>
                    <a:p>
                      <a:r>
                        <a:rPr lang="en-US" dirty="0"/>
                        <a:t>1.4</a:t>
                      </a:r>
                      <a:endParaRPr lang="en-IN" dirty="0"/>
                    </a:p>
                  </a:txBody>
                  <a:tcPr/>
                </a:tc>
                <a:tc>
                  <a:txBody>
                    <a:bodyPr/>
                    <a:lstStyle/>
                    <a:p>
                      <a:r>
                        <a:rPr lang="en-US" dirty="0"/>
                        <a:t>Supervisor Register</a:t>
                      </a:r>
                      <a:endParaRPr lang="en-IN" dirty="0"/>
                    </a:p>
                  </a:txBody>
                  <a:tcPr/>
                </a:tc>
                <a:extLst>
                  <a:ext uri="{0D108BD9-81ED-4DB2-BD59-A6C34878D82A}">
                    <a16:rowId xmlns:a16="http://schemas.microsoft.com/office/drawing/2014/main" val="395599196"/>
                  </a:ext>
                </a:extLst>
              </a:tr>
              <a:tr h="368221">
                <a:tc>
                  <a:txBody>
                    <a:bodyPr/>
                    <a:lstStyle/>
                    <a:p>
                      <a:r>
                        <a:rPr lang="en-US" dirty="0"/>
                        <a:t>2</a:t>
                      </a:r>
                      <a:endParaRPr lang="en-IN" dirty="0"/>
                    </a:p>
                  </a:txBody>
                  <a:tcPr/>
                </a:tc>
                <a:tc>
                  <a:txBody>
                    <a:bodyPr/>
                    <a:lstStyle/>
                    <a:p>
                      <a:r>
                        <a:rPr lang="en-US" dirty="0"/>
                        <a:t>Request Supervisor</a:t>
                      </a:r>
                      <a:endParaRPr lang="en-IN" dirty="0"/>
                    </a:p>
                  </a:txBody>
                  <a:tcPr/>
                </a:tc>
                <a:extLst>
                  <a:ext uri="{0D108BD9-81ED-4DB2-BD59-A6C34878D82A}">
                    <a16:rowId xmlns:a16="http://schemas.microsoft.com/office/drawing/2014/main" val="705123280"/>
                  </a:ext>
                </a:extLst>
              </a:tr>
              <a:tr h="368221">
                <a:tc>
                  <a:txBody>
                    <a:bodyPr/>
                    <a:lstStyle/>
                    <a:p>
                      <a:r>
                        <a:rPr lang="en-US" dirty="0"/>
                        <a:t>2.1</a:t>
                      </a:r>
                      <a:endParaRPr lang="en-IN" dirty="0"/>
                    </a:p>
                  </a:txBody>
                  <a:tcPr/>
                </a:tc>
                <a:tc>
                  <a:txBody>
                    <a:bodyPr/>
                    <a:lstStyle/>
                    <a:p>
                      <a:r>
                        <a:rPr lang="en-US" dirty="0"/>
                        <a:t>Table with Supervisor Details</a:t>
                      </a:r>
                      <a:endParaRPr lang="en-IN" dirty="0"/>
                    </a:p>
                  </a:txBody>
                  <a:tcPr/>
                </a:tc>
                <a:extLst>
                  <a:ext uri="{0D108BD9-81ED-4DB2-BD59-A6C34878D82A}">
                    <a16:rowId xmlns:a16="http://schemas.microsoft.com/office/drawing/2014/main" val="4048214361"/>
                  </a:ext>
                </a:extLst>
              </a:tr>
              <a:tr h="368221">
                <a:tc>
                  <a:txBody>
                    <a:bodyPr/>
                    <a:lstStyle/>
                    <a:p>
                      <a:r>
                        <a:rPr lang="en-US" dirty="0"/>
                        <a:t>2.2</a:t>
                      </a:r>
                      <a:endParaRPr lang="en-IN" dirty="0"/>
                    </a:p>
                  </a:txBody>
                  <a:tcPr/>
                </a:tc>
                <a:tc>
                  <a:txBody>
                    <a:bodyPr/>
                    <a:lstStyle/>
                    <a:p>
                      <a:r>
                        <a:rPr lang="en-US" dirty="0"/>
                        <a:t>Request via UID</a:t>
                      </a:r>
                      <a:endParaRPr lang="en-IN" dirty="0"/>
                    </a:p>
                  </a:txBody>
                  <a:tcPr/>
                </a:tc>
                <a:extLst>
                  <a:ext uri="{0D108BD9-81ED-4DB2-BD59-A6C34878D82A}">
                    <a16:rowId xmlns:a16="http://schemas.microsoft.com/office/drawing/2014/main" val="2969100919"/>
                  </a:ext>
                </a:extLst>
              </a:tr>
              <a:tr h="368221">
                <a:tc>
                  <a:txBody>
                    <a:bodyPr/>
                    <a:lstStyle/>
                    <a:p>
                      <a:r>
                        <a:rPr lang="en-US" dirty="0"/>
                        <a:t>3</a:t>
                      </a:r>
                      <a:endParaRPr lang="en-IN" dirty="0"/>
                    </a:p>
                  </a:txBody>
                  <a:tcPr/>
                </a:tc>
                <a:tc>
                  <a:txBody>
                    <a:bodyPr/>
                    <a:lstStyle/>
                    <a:p>
                      <a:r>
                        <a:rPr lang="en-US" dirty="0"/>
                        <a:t>Select Students</a:t>
                      </a:r>
                      <a:endParaRPr lang="en-IN" dirty="0"/>
                    </a:p>
                  </a:txBody>
                  <a:tcPr/>
                </a:tc>
                <a:extLst>
                  <a:ext uri="{0D108BD9-81ED-4DB2-BD59-A6C34878D82A}">
                    <a16:rowId xmlns:a16="http://schemas.microsoft.com/office/drawing/2014/main" val="3661055280"/>
                  </a:ext>
                </a:extLst>
              </a:tr>
              <a:tr h="368221">
                <a:tc>
                  <a:txBody>
                    <a:bodyPr/>
                    <a:lstStyle/>
                    <a:p>
                      <a:r>
                        <a:rPr lang="en-US" dirty="0"/>
                        <a:t>3.1</a:t>
                      </a:r>
                      <a:endParaRPr lang="en-IN" dirty="0"/>
                    </a:p>
                  </a:txBody>
                  <a:tcPr/>
                </a:tc>
                <a:tc>
                  <a:txBody>
                    <a:bodyPr/>
                    <a:lstStyle/>
                    <a:p>
                      <a:r>
                        <a:rPr lang="en-US" dirty="0"/>
                        <a:t>Table with Student Details</a:t>
                      </a:r>
                      <a:endParaRPr lang="en-IN" dirty="0"/>
                    </a:p>
                  </a:txBody>
                  <a:tcPr/>
                </a:tc>
                <a:extLst>
                  <a:ext uri="{0D108BD9-81ED-4DB2-BD59-A6C34878D82A}">
                    <a16:rowId xmlns:a16="http://schemas.microsoft.com/office/drawing/2014/main" val="101349781"/>
                  </a:ext>
                </a:extLst>
              </a:tr>
              <a:tr h="368221">
                <a:tc>
                  <a:txBody>
                    <a:bodyPr/>
                    <a:lstStyle/>
                    <a:p>
                      <a:r>
                        <a:rPr lang="en-US" dirty="0"/>
                        <a:t>3.2</a:t>
                      </a:r>
                      <a:endParaRPr lang="en-IN" dirty="0"/>
                    </a:p>
                  </a:txBody>
                  <a:tcPr/>
                </a:tc>
                <a:tc>
                  <a:txBody>
                    <a:bodyPr/>
                    <a:lstStyle/>
                    <a:p>
                      <a:r>
                        <a:rPr lang="en-US" dirty="0"/>
                        <a:t>Table of Requests</a:t>
                      </a:r>
                      <a:endParaRPr lang="en-IN" dirty="0"/>
                    </a:p>
                  </a:txBody>
                  <a:tcPr/>
                </a:tc>
                <a:extLst>
                  <a:ext uri="{0D108BD9-81ED-4DB2-BD59-A6C34878D82A}">
                    <a16:rowId xmlns:a16="http://schemas.microsoft.com/office/drawing/2014/main" val="2470863065"/>
                  </a:ext>
                </a:extLst>
              </a:tr>
            </a:tbl>
          </a:graphicData>
        </a:graphic>
      </p:graphicFrame>
      <p:sp>
        <p:nvSpPr>
          <p:cNvPr id="4" name="TextBox 3">
            <a:extLst>
              <a:ext uri="{FF2B5EF4-FFF2-40B4-BE49-F238E27FC236}">
                <a16:creationId xmlns:a16="http://schemas.microsoft.com/office/drawing/2014/main" id="{5F566444-E5A0-4485-9053-AF9D06DA27E6}"/>
              </a:ext>
            </a:extLst>
          </p:cNvPr>
          <p:cNvSpPr txBox="1"/>
          <p:nvPr/>
        </p:nvSpPr>
        <p:spPr>
          <a:xfrm>
            <a:off x="779526" y="235958"/>
            <a:ext cx="6094476" cy="400110"/>
          </a:xfrm>
          <a:prstGeom prst="rect">
            <a:avLst/>
          </a:prstGeom>
          <a:noFill/>
        </p:spPr>
        <p:txBody>
          <a:bodyPr wrap="square">
            <a:spAutoFit/>
          </a:bodyPr>
          <a:lstStyle/>
          <a:p>
            <a:r>
              <a:rPr lang="en-US" sz="2000" b="1" dirty="0"/>
              <a:t>Table of Figures</a:t>
            </a:r>
          </a:p>
        </p:txBody>
      </p:sp>
    </p:spTree>
    <p:extLst>
      <p:ext uri="{BB962C8B-B14F-4D97-AF65-F5344CB8AC3E}">
        <p14:creationId xmlns:p14="http://schemas.microsoft.com/office/powerpoint/2010/main" val="3620776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76D3AB-E577-4B10-A5E3-FD793BD8A51B}"/>
              </a:ext>
            </a:extLst>
          </p:cNvPr>
          <p:cNvSpPr txBox="1"/>
          <p:nvPr/>
        </p:nvSpPr>
        <p:spPr>
          <a:xfrm>
            <a:off x="313182" y="75332"/>
            <a:ext cx="11680550" cy="923330"/>
          </a:xfrm>
          <a:prstGeom prst="rect">
            <a:avLst/>
          </a:prstGeom>
          <a:noFill/>
        </p:spPr>
        <p:txBody>
          <a:bodyPr wrap="square">
            <a:spAutoFit/>
          </a:bodyPr>
          <a:lstStyle/>
          <a:p>
            <a:r>
              <a:rPr lang="en-US" b="1" dirty="0"/>
              <a:t>FIG 1</a:t>
            </a:r>
          </a:p>
          <a:p>
            <a:r>
              <a:rPr lang="en-US" dirty="0"/>
              <a:t>This is the Main page where you choose to Login as a student if you already registered or Register if you are a new user and</a:t>
            </a:r>
          </a:p>
          <a:p>
            <a:r>
              <a:rPr lang="en-US" dirty="0"/>
              <a:t>Supervisors can login as Supervisor if already registered or Register if you are a new user.</a:t>
            </a:r>
          </a:p>
        </p:txBody>
      </p:sp>
      <p:pic>
        <p:nvPicPr>
          <p:cNvPr id="4" name="Picture 3">
            <a:extLst>
              <a:ext uri="{FF2B5EF4-FFF2-40B4-BE49-F238E27FC236}">
                <a16:creationId xmlns:a16="http://schemas.microsoft.com/office/drawing/2014/main" id="{04F8F263-2F90-431A-A842-042B9E1CD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575" y="1075907"/>
            <a:ext cx="10660849" cy="5546963"/>
          </a:xfrm>
          <a:prstGeom prst="rect">
            <a:avLst/>
          </a:prstGeom>
        </p:spPr>
      </p:pic>
    </p:spTree>
    <p:extLst>
      <p:ext uri="{BB962C8B-B14F-4D97-AF65-F5344CB8AC3E}">
        <p14:creationId xmlns:p14="http://schemas.microsoft.com/office/powerpoint/2010/main" val="229129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D865D1-8847-4962-9CD3-A34CC30EA8D9}"/>
              </a:ext>
            </a:extLst>
          </p:cNvPr>
          <p:cNvSpPr txBox="1"/>
          <p:nvPr/>
        </p:nvSpPr>
        <p:spPr>
          <a:xfrm>
            <a:off x="490490" y="219268"/>
            <a:ext cx="11352321" cy="1200329"/>
          </a:xfrm>
          <a:prstGeom prst="rect">
            <a:avLst/>
          </a:prstGeom>
          <a:noFill/>
        </p:spPr>
        <p:txBody>
          <a:bodyPr wrap="square">
            <a:spAutoFit/>
          </a:bodyPr>
          <a:lstStyle/>
          <a:p>
            <a:r>
              <a:rPr lang="en-US" b="1" dirty="0"/>
              <a:t>FIG 1.1</a:t>
            </a:r>
          </a:p>
          <a:p>
            <a:r>
              <a:rPr lang="en-US" dirty="0"/>
              <a:t>Existing user can login using student login if they are students. Usernames are their Registration numbers and passwords are those entered by them in Registration. Their details are stored in database using MySQL, So their Password must match their Registration number to Login Successfully.</a:t>
            </a:r>
          </a:p>
        </p:txBody>
      </p:sp>
      <p:pic>
        <p:nvPicPr>
          <p:cNvPr id="4" name="Picture 3">
            <a:extLst>
              <a:ext uri="{FF2B5EF4-FFF2-40B4-BE49-F238E27FC236}">
                <a16:creationId xmlns:a16="http://schemas.microsoft.com/office/drawing/2014/main" id="{59B6AD12-4FFD-4AF7-994F-54925899B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2644" y="1548002"/>
            <a:ext cx="5357674" cy="4301781"/>
          </a:xfrm>
          <a:prstGeom prst="rect">
            <a:avLst/>
          </a:prstGeom>
        </p:spPr>
      </p:pic>
    </p:spTree>
    <p:extLst>
      <p:ext uri="{BB962C8B-B14F-4D97-AF65-F5344CB8AC3E}">
        <p14:creationId xmlns:p14="http://schemas.microsoft.com/office/powerpoint/2010/main" val="917006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67A9AF-7CE1-4523-98FF-446338131D9C}"/>
              </a:ext>
            </a:extLst>
          </p:cNvPr>
          <p:cNvSpPr txBox="1"/>
          <p:nvPr/>
        </p:nvSpPr>
        <p:spPr>
          <a:xfrm>
            <a:off x="526001" y="237023"/>
            <a:ext cx="11219155" cy="1200329"/>
          </a:xfrm>
          <a:prstGeom prst="rect">
            <a:avLst/>
          </a:prstGeom>
          <a:noFill/>
        </p:spPr>
        <p:txBody>
          <a:bodyPr wrap="square">
            <a:spAutoFit/>
          </a:bodyPr>
          <a:lstStyle/>
          <a:p>
            <a:r>
              <a:rPr lang="en-US" b="1" dirty="0"/>
              <a:t>FIG 1.2</a:t>
            </a:r>
          </a:p>
          <a:p>
            <a:r>
              <a:rPr lang="en-US" dirty="0"/>
              <a:t>New Students can Register here by entering their Name, Registration Number, Email Id ,Mobile Number, Password. All fields must be filled and Registration number must be a number and Mobile number must be number of length 10 or else error will be shown.  </a:t>
            </a:r>
          </a:p>
        </p:txBody>
      </p:sp>
      <p:pic>
        <p:nvPicPr>
          <p:cNvPr id="4" name="Picture 3">
            <a:extLst>
              <a:ext uri="{FF2B5EF4-FFF2-40B4-BE49-F238E27FC236}">
                <a16:creationId xmlns:a16="http://schemas.microsoft.com/office/drawing/2014/main" id="{406010F2-3454-438B-B66A-5CAFF4CD19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965" y="1160938"/>
            <a:ext cx="5243966" cy="5586709"/>
          </a:xfrm>
          <a:prstGeom prst="rect">
            <a:avLst/>
          </a:prstGeom>
        </p:spPr>
      </p:pic>
    </p:spTree>
    <p:extLst>
      <p:ext uri="{BB962C8B-B14F-4D97-AF65-F5344CB8AC3E}">
        <p14:creationId xmlns:p14="http://schemas.microsoft.com/office/powerpoint/2010/main" val="2439218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733F8E-2F2D-4C7D-B2F5-5C8EC1F88737}"/>
              </a:ext>
            </a:extLst>
          </p:cNvPr>
          <p:cNvSpPr txBox="1"/>
          <p:nvPr/>
        </p:nvSpPr>
        <p:spPr>
          <a:xfrm>
            <a:off x="650289" y="210390"/>
            <a:ext cx="6094520" cy="923330"/>
          </a:xfrm>
          <a:prstGeom prst="rect">
            <a:avLst/>
          </a:prstGeom>
          <a:noFill/>
        </p:spPr>
        <p:txBody>
          <a:bodyPr wrap="square">
            <a:spAutoFit/>
          </a:bodyPr>
          <a:lstStyle/>
          <a:p>
            <a:r>
              <a:rPr lang="en-US" b="1" dirty="0"/>
              <a:t>FIG 1.3</a:t>
            </a:r>
          </a:p>
          <a:p>
            <a:r>
              <a:rPr lang="en-US" dirty="0"/>
              <a:t>Similar to Student login, here username is UID</a:t>
            </a:r>
          </a:p>
          <a:p>
            <a:endParaRPr lang="en-US" dirty="0"/>
          </a:p>
        </p:txBody>
      </p:sp>
      <p:sp>
        <p:nvSpPr>
          <p:cNvPr id="7" name="TextBox 6">
            <a:extLst>
              <a:ext uri="{FF2B5EF4-FFF2-40B4-BE49-F238E27FC236}">
                <a16:creationId xmlns:a16="http://schemas.microsoft.com/office/drawing/2014/main" id="{AA3A5EEE-EF34-4362-82FD-C833C1C2625F}"/>
              </a:ext>
            </a:extLst>
          </p:cNvPr>
          <p:cNvSpPr txBox="1"/>
          <p:nvPr/>
        </p:nvSpPr>
        <p:spPr>
          <a:xfrm>
            <a:off x="775044" y="2616784"/>
            <a:ext cx="6094520" cy="646331"/>
          </a:xfrm>
          <a:prstGeom prst="rect">
            <a:avLst/>
          </a:prstGeom>
          <a:noFill/>
        </p:spPr>
        <p:txBody>
          <a:bodyPr wrap="square">
            <a:spAutoFit/>
          </a:bodyPr>
          <a:lstStyle/>
          <a:p>
            <a:r>
              <a:rPr lang="en-US" b="1" dirty="0"/>
              <a:t>FIG 1.4</a:t>
            </a:r>
          </a:p>
          <a:p>
            <a:r>
              <a:rPr lang="en-US" dirty="0"/>
              <a:t>Similar to Student Register but fields are different</a:t>
            </a:r>
          </a:p>
        </p:txBody>
      </p:sp>
      <p:pic>
        <p:nvPicPr>
          <p:cNvPr id="4" name="Picture 3">
            <a:extLst>
              <a:ext uri="{FF2B5EF4-FFF2-40B4-BE49-F238E27FC236}">
                <a16:creationId xmlns:a16="http://schemas.microsoft.com/office/drawing/2014/main" id="{BDAAAAF0-0734-4084-837E-9A05630D97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8446" y="211237"/>
            <a:ext cx="3176562" cy="2485066"/>
          </a:xfrm>
          <a:prstGeom prst="rect">
            <a:avLst/>
          </a:prstGeom>
        </p:spPr>
      </p:pic>
      <p:pic>
        <p:nvPicPr>
          <p:cNvPr id="8" name="Picture 7">
            <a:extLst>
              <a:ext uri="{FF2B5EF4-FFF2-40B4-BE49-F238E27FC236}">
                <a16:creationId xmlns:a16="http://schemas.microsoft.com/office/drawing/2014/main" id="{77BDDB74-9919-49BA-84C0-EBED62A16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088" y="3263115"/>
            <a:ext cx="3020298" cy="3541625"/>
          </a:xfrm>
          <a:prstGeom prst="rect">
            <a:avLst/>
          </a:prstGeom>
        </p:spPr>
      </p:pic>
    </p:spTree>
    <p:extLst>
      <p:ext uri="{BB962C8B-B14F-4D97-AF65-F5344CB8AC3E}">
        <p14:creationId xmlns:p14="http://schemas.microsoft.com/office/powerpoint/2010/main" val="1555770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D7E208-2255-46DF-99C1-827CBA2BD763}"/>
              </a:ext>
            </a:extLst>
          </p:cNvPr>
          <p:cNvSpPr txBox="1"/>
          <p:nvPr/>
        </p:nvSpPr>
        <p:spPr>
          <a:xfrm>
            <a:off x="623655" y="396821"/>
            <a:ext cx="9399233" cy="646331"/>
          </a:xfrm>
          <a:prstGeom prst="rect">
            <a:avLst/>
          </a:prstGeom>
          <a:noFill/>
        </p:spPr>
        <p:txBody>
          <a:bodyPr wrap="square">
            <a:spAutoFit/>
          </a:bodyPr>
          <a:lstStyle/>
          <a:p>
            <a:r>
              <a:rPr lang="en-US" b="1" dirty="0"/>
              <a:t>FIG 2</a:t>
            </a:r>
          </a:p>
          <a:p>
            <a:r>
              <a:rPr lang="en-US" dirty="0"/>
              <a:t>After login successfully this window opens, REQUEST SUPERVISOR</a:t>
            </a:r>
          </a:p>
        </p:txBody>
      </p:sp>
      <p:sp>
        <p:nvSpPr>
          <p:cNvPr id="7" name="TextBox 6">
            <a:extLst>
              <a:ext uri="{FF2B5EF4-FFF2-40B4-BE49-F238E27FC236}">
                <a16:creationId xmlns:a16="http://schemas.microsoft.com/office/drawing/2014/main" id="{D5AEFB54-C433-40A7-B760-4441AF5B446C}"/>
              </a:ext>
            </a:extLst>
          </p:cNvPr>
          <p:cNvSpPr txBox="1"/>
          <p:nvPr/>
        </p:nvSpPr>
        <p:spPr>
          <a:xfrm>
            <a:off x="508247" y="4169830"/>
            <a:ext cx="9203924" cy="646331"/>
          </a:xfrm>
          <a:prstGeom prst="rect">
            <a:avLst/>
          </a:prstGeom>
          <a:noFill/>
        </p:spPr>
        <p:txBody>
          <a:bodyPr wrap="square">
            <a:spAutoFit/>
          </a:bodyPr>
          <a:lstStyle/>
          <a:p>
            <a:r>
              <a:rPr lang="en-US" b="1" dirty="0"/>
              <a:t>FIG 2.1</a:t>
            </a:r>
          </a:p>
          <a:p>
            <a:r>
              <a:rPr lang="en-US" dirty="0"/>
              <a:t>We can see the details of available Supervisors using MySQL and Tkinter Treeview</a:t>
            </a:r>
          </a:p>
        </p:txBody>
      </p:sp>
      <p:pic>
        <p:nvPicPr>
          <p:cNvPr id="4" name="Picture 3">
            <a:extLst>
              <a:ext uri="{FF2B5EF4-FFF2-40B4-BE49-F238E27FC236}">
                <a16:creationId xmlns:a16="http://schemas.microsoft.com/office/drawing/2014/main" id="{9823DABD-EEC1-4668-9DDE-FB150D6E4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3604" y="1043152"/>
            <a:ext cx="6799333" cy="3230889"/>
          </a:xfrm>
          <a:prstGeom prst="rect">
            <a:avLst/>
          </a:prstGeom>
        </p:spPr>
      </p:pic>
      <p:pic>
        <p:nvPicPr>
          <p:cNvPr id="8" name="Picture 7">
            <a:extLst>
              <a:ext uri="{FF2B5EF4-FFF2-40B4-BE49-F238E27FC236}">
                <a16:creationId xmlns:a16="http://schemas.microsoft.com/office/drawing/2014/main" id="{15A35F61-7FD1-42C4-9A65-0CDBC0E539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203" y="4816161"/>
            <a:ext cx="9278645" cy="1829055"/>
          </a:xfrm>
          <a:prstGeom prst="rect">
            <a:avLst/>
          </a:prstGeom>
        </p:spPr>
      </p:pic>
    </p:spTree>
    <p:extLst>
      <p:ext uri="{BB962C8B-B14F-4D97-AF65-F5344CB8AC3E}">
        <p14:creationId xmlns:p14="http://schemas.microsoft.com/office/powerpoint/2010/main" val="3480583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705</Words>
  <Application>Microsoft Office PowerPoint</Application>
  <PresentationFormat>Widescreen</PresentationFormat>
  <Paragraphs>102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Mahi Garapati</dc:creator>
  <cp:lastModifiedBy>Mahi Garapati</cp:lastModifiedBy>
  <cp:revision>2</cp:revision>
  <dcterms:created xsi:type="dcterms:W3CDTF">2021-11-10T17:42:58Z</dcterms:created>
  <dcterms:modified xsi:type="dcterms:W3CDTF">2021-11-25T06:37:13Z</dcterms:modified>
</cp:coreProperties>
</file>