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Lst>
  <p:sldSz cy="5143500" cx="9144000"/>
  <p:notesSz cx="6858000" cy="9144000"/>
  <p:embeddedFontLst>
    <p:embeddedFont>
      <p:font typeface="Roboto"/>
      <p:regular r:id="rId43"/>
      <p:bold r:id="rId44"/>
      <p:italic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font" Target="fonts/Roboto-bold.fntdata"/><Relationship Id="rId21" Type="http://schemas.openxmlformats.org/officeDocument/2006/relationships/slide" Target="slides/slide16.xml"/><Relationship Id="rId43" Type="http://schemas.openxmlformats.org/officeDocument/2006/relationships/font" Target="fonts/Roboto-regular.fntdata"/><Relationship Id="rId24" Type="http://schemas.openxmlformats.org/officeDocument/2006/relationships/slide" Target="slides/slide19.xml"/><Relationship Id="rId46" Type="http://schemas.openxmlformats.org/officeDocument/2006/relationships/font" Target="fonts/Roboto-boldItalic.fntdata"/><Relationship Id="rId23" Type="http://schemas.openxmlformats.org/officeDocument/2006/relationships/slide" Target="slides/slide18.xml"/><Relationship Id="rId45" Type="http://schemas.openxmlformats.org/officeDocument/2006/relationships/font" Target="fonts/Robo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d25fbb7342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d25fbb7342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d25fbb7342_0_5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d25fbb7342_0_5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d25fbb734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d25fbb734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d25fbb7342_0_5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d25fbb7342_0_5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d25fbb7342_0_5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d25fbb7342_0_5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d25fbb7342_0_5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d25fbb7342_0_5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d25fbb7342_0_5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d25fbb7342_0_5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d25fbb734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d25fbb734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d25fbb734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d25fbb734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d25fbb7342_0_4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d25fbb7342_0_4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d2321adcf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d2321adcf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d25fbb7342_0_4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d25fbb7342_0_4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d25fbb7342_0_4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d25fbb7342_0_4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d25fbb7342_0_4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d25fbb7342_0_4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d25fbb734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d25fbb734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d25fbb7342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2d25fbb7342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d25fbb7342_0_4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2d25fbb7342_0_4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2da942a084c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2da942a084c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2da942a084c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2da942a084c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2d9f80f0afb_0_9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2d9f80f0afb_0_9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2da942a084c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2da942a084c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d25fbb7342_0_5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d25fbb7342_0_5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2da942a084c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2da942a084c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2da942a084c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2da942a084c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2d25fbb7342_0_4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2d25fbb7342_0_4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2da942a084c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2da942a084c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2d25fbb7342_0_4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2d25fbb7342_0_4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2d25fbb7342_0_5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2d25fbb7342_0_5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2d25fbb7342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2d25fbb7342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2d25fbb7342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2d25fbb7342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d25fbb7342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d25fbb7342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d25fbb7342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d25fbb7342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d25fbb7342_0_5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d25fbb7342_0_5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d2321adcf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d2321adcf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d25fbb7342_0_5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d25fbb7342_0_5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d25fbb7342_0_5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d25fbb7342_0_5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10.png"/><Relationship Id="rId5"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image" Target="../media/image18.png"/><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 Id="rId3" Type="http://schemas.openxmlformats.org/officeDocument/2006/relationships/image" Target="../media/image1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4.xml"/><Relationship Id="rId3" Type="http://schemas.openxmlformats.org/officeDocument/2006/relationships/image" Target="../media/image2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5.xml"/><Relationship Id="rId3" Type="http://schemas.openxmlformats.org/officeDocument/2006/relationships/image" Target="../media/image25.png"/><Relationship Id="rId4" Type="http://schemas.openxmlformats.org/officeDocument/2006/relationships/image" Target="../media/image2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807325"/>
            <a:ext cx="8520600" cy="1250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b="1" lang="en" sz="3040">
                <a:latin typeface="Times New Roman"/>
                <a:ea typeface="Times New Roman"/>
                <a:cs typeface="Times New Roman"/>
                <a:sym typeface="Times New Roman"/>
              </a:rPr>
              <a:t>Lookup </a:t>
            </a:r>
            <a:r>
              <a:rPr b="1" lang="en" sz="3040">
                <a:latin typeface="Times New Roman"/>
                <a:ea typeface="Times New Roman"/>
                <a:cs typeface="Times New Roman"/>
                <a:sym typeface="Times New Roman"/>
              </a:rPr>
              <a:t>Table Based Design of High PSRR LDO and Automation of its </a:t>
            </a:r>
            <a:r>
              <a:rPr b="1" lang="en" sz="3040">
                <a:latin typeface="Times New Roman"/>
                <a:ea typeface="Times New Roman"/>
                <a:cs typeface="Times New Roman"/>
                <a:sym typeface="Times New Roman"/>
              </a:rPr>
              <a:t>MOSFET</a:t>
            </a:r>
            <a:r>
              <a:rPr b="1" lang="en" sz="3040">
                <a:latin typeface="Times New Roman"/>
                <a:ea typeface="Times New Roman"/>
                <a:cs typeface="Times New Roman"/>
                <a:sym typeface="Times New Roman"/>
              </a:rPr>
              <a:t> Sizing</a:t>
            </a:r>
            <a:endParaRPr b="1" sz="3040">
              <a:latin typeface="Times New Roman"/>
              <a:ea typeface="Times New Roman"/>
              <a:cs typeface="Times New Roman"/>
              <a:sym typeface="Times New Roman"/>
            </a:endParaRPr>
          </a:p>
        </p:txBody>
      </p:sp>
      <p:pic>
        <p:nvPicPr>
          <p:cNvPr id="55" name="Google Shape;55;p13"/>
          <p:cNvPicPr preferRelativeResize="0"/>
          <p:nvPr/>
        </p:nvPicPr>
        <p:blipFill>
          <a:blip r:embed="rId3">
            <a:alphaModFix/>
          </a:blip>
          <a:stretch>
            <a:fillRect/>
          </a:stretch>
        </p:blipFill>
        <p:spPr>
          <a:xfrm>
            <a:off x="7257501" y="3847375"/>
            <a:ext cx="1574800" cy="1114174"/>
          </a:xfrm>
          <a:prstGeom prst="rect">
            <a:avLst/>
          </a:prstGeom>
          <a:noFill/>
          <a:ln>
            <a:noFill/>
          </a:ln>
        </p:spPr>
      </p:pic>
      <p:sp>
        <p:nvSpPr>
          <p:cNvPr id="56" name="Google Shape;56;p13"/>
          <p:cNvSpPr txBox="1"/>
          <p:nvPr>
            <p:ph idx="1" type="subTitle"/>
          </p:nvPr>
        </p:nvSpPr>
        <p:spPr>
          <a:xfrm>
            <a:off x="311700" y="2834125"/>
            <a:ext cx="8520600" cy="2309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500">
                <a:solidFill>
                  <a:srgbClr val="000000"/>
                </a:solidFill>
                <a:latin typeface="Times New Roman"/>
                <a:ea typeface="Times New Roman"/>
                <a:cs typeface="Times New Roman"/>
                <a:sym typeface="Times New Roman"/>
              </a:rPr>
              <a:t>VL804 Analog Power IC Design</a:t>
            </a:r>
            <a:endParaRPr sz="25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2500">
              <a:solidFill>
                <a:srgbClr val="000000"/>
              </a:solidFill>
              <a:latin typeface="Times New Roman"/>
              <a:ea typeface="Times New Roman"/>
              <a:cs typeface="Times New Roman"/>
              <a:sym typeface="Times New Roman"/>
            </a:endParaRPr>
          </a:p>
          <a:p>
            <a:pPr indent="0" lvl="0" marL="0" rtl="0" algn="ctr">
              <a:spcBef>
                <a:spcPts val="0"/>
              </a:spcBef>
              <a:spcAft>
                <a:spcPts val="0"/>
              </a:spcAft>
              <a:buNone/>
            </a:pPr>
            <a:r>
              <a:rPr lang="en" sz="1600">
                <a:solidFill>
                  <a:srgbClr val="000000"/>
                </a:solidFill>
                <a:latin typeface="Times New Roman"/>
                <a:ea typeface="Times New Roman"/>
                <a:cs typeface="Times New Roman"/>
                <a:sym typeface="Times New Roman"/>
              </a:rPr>
              <a:t>Anwit Suhas Damale IMT2020532</a:t>
            </a:r>
            <a:endParaRPr sz="1600">
              <a:solidFill>
                <a:srgbClr val="000000"/>
              </a:solidFill>
              <a:latin typeface="Times New Roman"/>
              <a:ea typeface="Times New Roman"/>
              <a:cs typeface="Times New Roman"/>
              <a:sym typeface="Times New Roman"/>
            </a:endParaRPr>
          </a:p>
          <a:p>
            <a:pPr indent="0" lvl="0" marL="0" rtl="0" algn="ctr">
              <a:spcBef>
                <a:spcPts val="0"/>
              </a:spcBef>
              <a:spcAft>
                <a:spcPts val="0"/>
              </a:spcAft>
              <a:buNone/>
            </a:pPr>
            <a:r>
              <a:rPr lang="en" sz="1600">
                <a:solidFill>
                  <a:srgbClr val="000000"/>
                </a:solidFill>
                <a:latin typeface="Times New Roman"/>
                <a:ea typeface="Times New Roman"/>
                <a:cs typeface="Times New Roman"/>
                <a:sym typeface="Times New Roman"/>
              </a:rPr>
              <a:t>Nalamothu Sai Sampath MT2023525</a:t>
            </a:r>
            <a:endParaRPr sz="1600">
              <a:solidFill>
                <a:srgbClr val="000000"/>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2"/>
          <p:cNvSpPr txBox="1"/>
          <p:nvPr>
            <p:ph idx="1" type="body"/>
          </p:nvPr>
        </p:nvSpPr>
        <p:spPr>
          <a:xfrm>
            <a:off x="311700" y="4230575"/>
            <a:ext cx="8321100" cy="605100"/>
          </a:xfrm>
          <a:prstGeom prst="rect">
            <a:avLst/>
          </a:prstGeom>
        </p:spPr>
        <p:txBody>
          <a:bodyPr anchorCtr="0" anchor="ctr" bIns="91425" lIns="91425" spcFirstLastPara="1" rIns="91425" wrap="square" tIns="91425">
            <a:normAutofit/>
          </a:bodyPr>
          <a:lstStyle/>
          <a:p>
            <a:pPr indent="-330200" lvl="0" marL="457200" rtl="0" algn="l">
              <a:lnSpc>
                <a:spcPct val="80000"/>
              </a:lnSpc>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For any technology node if length increases the narrowness between gm/Id </a:t>
            </a:r>
            <a:r>
              <a:rPr lang="en" sz="1600">
                <a:solidFill>
                  <a:schemeClr val="dk1"/>
                </a:solidFill>
                <a:latin typeface="Times New Roman"/>
                <a:ea typeface="Times New Roman"/>
                <a:cs typeface="Times New Roman"/>
                <a:sym typeface="Times New Roman"/>
              </a:rPr>
              <a:t>methodology</a:t>
            </a:r>
            <a:r>
              <a:rPr lang="en" sz="1600">
                <a:solidFill>
                  <a:schemeClr val="dk1"/>
                </a:solidFill>
                <a:latin typeface="Times New Roman"/>
                <a:ea typeface="Times New Roman"/>
                <a:cs typeface="Times New Roman"/>
                <a:sym typeface="Times New Roman"/>
              </a:rPr>
              <a:t> and Square law gets decreased</a:t>
            </a:r>
            <a:endParaRPr sz="1600">
              <a:solidFill>
                <a:schemeClr val="dk1"/>
              </a:solidFill>
              <a:latin typeface="Times New Roman"/>
              <a:ea typeface="Times New Roman"/>
              <a:cs typeface="Times New Roman"/>
              <a:sym typeface="Times New Roman"/>
            </a:endParaRPr>
          </a:p>
        </p:txBody>
      </p:sp>
      <p:pic>
        <p:nvPicPr>
          <p:cNvPr id="129" name="Google Shape;129;p22" title="Chart"/>
          <p:cNvPicPr preferRelativeResize="0"/>
          <p:nvPr/>
        </p:nvPicPr>
        <p:blipFill>
          <a:blip r:embed="rId3">
            <a:alphaModFix/>
          </a:blip>
          <a:stretch>
            <a:fillRect/>
          </a:stretch>
        </p:blipFill>
        <p:spPr>
          <a:xfrm>
            <a:off x="122850" y="866500"/>
            <a:ext cx="2970650" cy="2616050"/>
          </a:xfrm>
          <a:prstGeom prst="rect">
            <a:avLst/>
          </a:prstGeom>
          <a:noFill/>
          <a:ln>
            <a:noFill/>
          </a:ln>
        </p:spPr>
      </p:pic>
      <p:pic>
        <p:nvPicPr>
          <p:cNvPr id="130" name="Google Shape;130;p22" title="Chart"/>
          <p:cNvPicPr preferRelativeResize="0"/>
          <p:nvPr/>
        </p:nvPicPr>
        <p:blipFill>
          <a:blip r:embed="rId4">
            <a:alphaModFix/>
          </a:blip>
          <a:stretch>
            <a:fillRect/>
          </a:stretch>
        </p:blipFill>
        <p:spPr>
          <a:xfrm>
            <a:off x="3093500" y="866500"/>
            <a:ext cx="3128326" cy="2681575"/>
          </a:xfrm>
          <a:prstGeom prst="rect">
            <a:avLst/>
          </a:prstGeom>
          <a:noFill/>
          <a:ln>
            <a:noFill/>
          </a:ln>
        </p:spPr>
      </p:pic>
      <p:pic>
        <p:nvPicPr>
          <p:cNvPr id="131" name="Google Shape;131;p22" title="Chart"/>
          <p:cNvPicPr preferRelativeResize="0"/>
          <p:nvPr/>
        </p:nvPicPr>
        <p:blipFill>
          <a:blip r:embed="rId5">
            <a:alphaModFix/>
          </a:blip>
          <a:stretch>
            <a:fillRect/>
          </a:stretch>
        </p:blipFill>
        <p:spPr>
          <a:xfrm>
            <a:off x="5783500" y="866500"/>
            <a:ext cx="3360500" cy="2681575"/>
          </a:xfrm>
          <a:prstGeom prst="rect">
            <a:avLst/>
          </a:prstGeom>
          <a:noFill/>
          <a:ln>
            <a:noFill/>
          </a:ln>
        </p:spPr>
      </p:pic>
      <p:sp>
        <p:nvSpPr>
          <p:cNvPr id="132" name="Google Shape;132;p22"/>
          <p:cNvSpPr txBox="1"/>
          <p:nvPr/>
        </p:nvSpPr>
        <p:spPr>
          <a:xfrm>
            <a:off x="433075" y="349150"/>
            <a:ext cx="8321100" cy="38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chemeClr val="dk1"/>
                </a:solidFill>
                <a:highlight>
                  <a:schemeClr val="lt1"/>
                </a:highlight>
                <a:latin typeface="Times New Roman"/>
                <a:ea typeface="Times New Roman"/>
                <a:cs typeface="Times New Roman"/>
                <a:sym typeface="Times New Roman"/>
              </a:rPr>
              <a:t>gm/Id plot comparison for different technology nodes of same length = 180nm</a:t>
            </a:r>
            <a:endParaRPr b="1" sz="1600">
              <a:solidFill>
                <a:schemeClr val="dk2"/>
              </a:solidFill>
              <a:highlight>
                <a:schemeClr val="lt1"/>
              </a:highlight>
            </a:endParaRPr>
          </a:p>
        </p:txBody>
      </p:sp>
      <p:sp>
        <p:nvSpPr>
          <p:cNvPr id="133" name="Google Shape;133;p22"/>
          <p:cNvSpPr txBox="1"/>
          <p:nvPr/>
        </p:nvSpPr>
        <p:spPr>
          <a:xfrm>
            <a:off x="447850" y="3556450"/>
            <a:ext cx="2379600" cy="458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solidFill>
                  <a:schemeClr val="dk1"/>
                </a:solidFill>
                <a:latin typeface="Times New Roman"/>
                <a:ea typeface="Times New Roman"/>
                <a:cs typeface="Times New Roman"/>
                <a:sym typeface="Times New Roman"/>
              </a:rPr>
              <a:t>180nm technology node</a:t>
            </a:r>
            <a:endParaRPr b="1" sz="1200">
              <a:solidFill>
                <a:schemeClr val="dk1"/>
              </a:solidFill>
              <a:latin typeface="Times New Roman"/>
              <a:ea typeface="Times New Roman"/>
              <a:cs typeface="Times New Roman"/>
              <a:sym typeface="Times New Roman"/>
            </a:endParaRPr>
          </a:p>
        </p:txBody>
      </p:sp>
      <p:sp>
        <p:nvSpPr>
          <p:cNvPr id="134" name="Google Shape;134;p22"/>
          <p:cNvSpPr txBox="1"/>
          <p:nvPr/>
        </p:nvSpPr>
        <p:spPr>
          <a:xfrm>
            <a:off x="3403825" y="3556450"/>
            <a:ext cx="2379600" cy="458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200">
                <a:solidFill>
                  <a:schemeClr val="dk1"/>
                </a:solidFill>
                <a:latin typeface="Times New Roman"/>
                <a:ea typeface="Times New Roman"/>
                <a:cs typeface="Times New Roman"/>
                <a:sym typeface="Times New Roman"/>
              </a:rPr>
              <a:t>110 nm technology node</a:t>
            </a:r>
            <a:endParaRPr sz="1800">
              <a:solidFill>
                <a:schemeClr val="dk1"/>
              </a:solidFill>
            </a:endParaRPr>
          </a:p>
        </p:txBody>
      </p:sp>
      <p:sp>
        <p:nvSpPr>
          <p:cNvPr id="135" name="Google Shape;135;p22"/>
          <p:cNvSpPr txBox="1"/>
          <p:nvPr/>
        </p:nvSpPr>
        <p:spPr>
          <a:xfrm>
            <a:off x="6359800" y="3556450"/>
            <a:ext cx="2379600" cy="458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200">
                <a:solidFill>
                  <a:schemeClr val="dk1"/>
                </a:solidFill>
                <a:latin typeface="Times New Roman"/>
                <a:ea typeface="Times New Roman"/>
                <a:cs typeface="Times New Roman"/>
                <a:sym typeface="Times New Roman"/>
              </a:rPr>
              <a:t>45</a:t>
            </a:r>
            <a:r>
              <a:rPr b="1" lang="en" sz="1200">
                <a:solidFill>
                  <a:schemeClr val="dk1"/>
                </a:solidFill>
                <a:latin typeface="Times New Roman"/>
                <a:ea typeface="Times New Roman"/>
                <a:cs typeface="Times New Roman"/>
                <a:sym typeface="Times New Roman"/>
              </a:rPr>
              <a:t>nm technology node</a:t>
            </a:r>
            <a:endParaRPr sz="1800">
              <a:solidFill>
                <a:schemeClr val="dk1"/>
              </a:solidFill>
            </a:endParaRPr>
          </a:p>
        </p:txBody>
      </p:sp>
      <p:sp>
        <p:nvSpPr>
          <p:cNvPr id="136" name="Google Shape;136;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Times New Roman"/>
                <a:ea typeface="Times New Roman"/>
                <a:cs typeface="Times New Roman"/>
                <a:sym typeface="Times New Roman"/>
              </a:rPr>
              <a:t>LDO</a:t>
            </a:r>
            <a:endParaRPr b="1">
              <a:latin typeface="Times New Roman"/>
              <a:ea typeface="Times New Roman"/>
              <a:cs typeface="Times New Roman"/>
              <a:sym typeface="Times New Roman"/>
            </a:endParaRPr>
          </a:p>
        </p:txBody>
      </p:sp>
      <p:sp>
        <p:nvSpPr>
          <p:cNvPr id="142" name="Google Shape;142;p23"/>
          <p:cNvSpPr txBox="1"/>
          <p:nvPr>
            <p:ph idx="1" type="body"/>
          </p:nvPr>
        </p:nvSpPr>
        <p:spPr>
          <a:xfrm>
            <a:off x="311700" y="1152475"/>
            <a:ext cx="8520600" cy="3911700"/>
          </a:xfrm>
          <a:prstGeom prst="rect">
            <a:avLst/>
          </a:prstGeom>
        </p:spPr>
        <p:txBody>
          <a:bodyPr anchorCtr="0" anchor="t" bIns="91425" lIns="91425" spcFirstLastPara="1" rIns="91425" wrap="square" tIns="91425">
            <a:normAutofit/>
          </a:bodyPr>
          <a:lstStyle/>
          <a:p>
            <a:pPr indent="0" lvl="0" marL="0" rtl="0" algn="l">
              <a:lnSpc>
                <a:spcPct val="125000"/>
              </a:lnSpc>
              <a:spcBef>
                <a:spcPts val="0"/>
              </a:spcBef>
              <a:spcAft>
                <a:spcPts val="0"/>
              </a:spcAft>
              <a:buNone/>
            </a:pPr>
            <a:r>
              <a:rPr lang="en" sz="1600">
                <a:solidFill>
                  <a:srgbClr val="333333"/>
                </a:solidFill>
                <a:latin typeface="Times New Roman"/>
                <a:ea typeface="Times New Roman"/>
                <a:cs typeface="Times New Roman"/>
                <a:sym typeface="Times New Roman"/>
              </a:rPr>
              <a:t>A voltage regulator with a small difference in voltage between input and output is called an LDO regulator. LDO stands for low dropout; an LDO regulator is a type of linear regulator with a low input-output voltage differential.</a:t>
            </a:r>
            <a:endParaRPr sz="1600">
              <a:solidFill>
                <a:srgbClr val="333333"/>
              </a:solidFill>
              <a:latin typeface="Times New Roman"/>
              <a:ea typeface="Times New Roman"/>
              <a:cs typeface="Times New Roman"/>
              <a:sym typeface="Times New Roman"/>
            </a:endParaRPr>
          </a:p>
          <a:p>
            <a:pPr indent="0" lvl="0" marL="0" rtl="0" algn="l">
              <a:lnSpc>
                <a:spcPct val="125000"/>
              </a:lnSpc>
              <a:spcBef>
                <a:spcPts val="1200"/>
              </a:spcBef>
              <a:spcAft>
                <a:spcPts val="1200"/>
              </a:spcAft>
              <a:buNone/>
            </a:pPr>
            <a:r>
              <a:t/>
            </a:r>
            <a:endParaRPr sz="1600">
              <a:solidFill>
                <a:srgbClr val="333333"/>
              </a:solidFill>
              <a:latin typeface="Times New Roman"/>
              <a:ea typeface="Times New Roman"/>
              <a:cs typeface="Times New Roman"/>
              <a:sym typeface="Times New Roman"/>
            </a:endParaRPr>
          </a:p>
        </p:txBody>
      </p:sp>
      <p:pic>
        <p:nvPicPr>
          <p:cNvPr id="143" name="Google Shape;143;p23"/>
          <p:cNvPicPr preferRelativeResize="0"/>
          <p:nvPr/>
        </p:nvPicPr>
        <p:blipFill>
          <a:blip r:embed="rId3">
            <a:alphaModFix/>
          </a:blip>
          <a:stretch>
            <a:fillRect/>
          </a:stretch>
        </p:blipFill>
        <p:spPr>
          <a:xfrm>
            <a:off x="2930925" y="2211450"/>
            <a:ext cx="3414200" cy="2364825"/>
          </a:xfrm>
          <a:prstGeom prst="rect">
            <a:avLst/>
          </a:prstGeom>
          <a:noFill/>
          <a:ln>
            <a:noFill/>
          </a:ln>
        </p:spPr>
      </p:pic>
      <p:sp>
        <p:nvSpPr>
          <p:cNvPr id="144" name="Google Shape;144;p23"/>
          <p:cNvSpPr txBox="1"/>
          <p:nvPr/>
        </p:nvSpPr>
        <p:spPr>
          <a:xfrm>
            <a:off x="3182175" y="4561500"/>
            <a:ext cx="2911800" cy="428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solidFill>
                  <a:schemeClr val="dk1"/>
                </a:solidFill>
                <a:latin typeface="Times New Roman"/>
                <a:ea typeface="Times New Roman"/>
                <a:cs typeface="Times New Roman"/>
                <a:sym typeface="Times New Roman"/>
              </a:rPr>
              <a:t>Linear regulator with unity feedback</a:t>
            </a:r>
            <a:endParaRPr b="1" sz="1200">
              <a:solidFill>
                <a:schemeClr val="dk1"/>
              </a:solidFill>
              <a:latin typeface="Times New Roman"/>
              <a:ea typeface="Times New Roman"/>
              <a:cs typeface="Times New Roman"/>
              <a:sym typeface="Times New Roman"/>
            </a:endParaRPr>
          </a:p>
        </p:txBody>
      </p:sp>
      <p:sp>
        <p:nvSpPr>
          <p:cNvPr id="145" name="Google Shape;145;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chemeClr val="dk1"/>
              </a:buClr>
              <a:buSzPts val="1100"/>
              <a:buFont typeface="Arial"/>
              <a:buNone/>
            </a:pPr>
            <a:r>
              <a:rPr b="1" lang="en" sz="1600">
                <a:latin typeface="Times New Roman"/>
                <a:ea typeface="Times New Roman"/>
                <a:cs typeface="Times New Roman"/>
                <a:sym typeface="Times New Roman"/>
              </a:rPr>
              <a:t>Regulator Performance Parameters</a:t>
            </a:r>
            <a:endParaRPr b="1" sz="2520">
              <a:latin typeface="Times New Roman"/>
              <a:ea typeface="Times New Roman"/>
              <a:cs typeface="Times New Roman"/>
              <a:sym typeface="Times New Roman"/>
            </a:endParaRPr>
          </a:p>
        </p:txBody>
      </p:sp>
      <p:sp>
        <p:nvSpPr>
          <p:cNvPr id="151" name="Google Shape;151;p24"/>
          <p:cNvSpPr txBox="1"/>
          <p:nvPr>
            <p:ph idx="1" type="body"/>
          </p:nvPr>
        </p:nvSpPr>
        <p:spPr>
          <a:xfrm>
            <a:off x="444725" y="1017725"/>
            <a:ext cx="8387700" cy="3551100"/>
          </a:xfrm>
          <a:prstGeom prst="rect">
            <a:avLst/>
          </a:prstGeom>
        </p:spPr>
        <p:txBody>
          <a:bodyPr anchorCtr="0" anchor="t" bIns="91425" lIns="91425" spcFirstLastPara="1" rIns="91425" wrap="square" tIns="91425">
            <a:normAutofit/>
          </a:bodyPr>
          <a:lstStyle/>
          <a:p>
            <a:pPr indent="0" lvl="0" marL="0" rtl="0" algn="l">
              <a:lnSpc>
                <a:spcPct val="125000"/>
              </a:lnSpc>
              <a:spcBef>
                <a:spcPts val="0"/>
              </a:spcBef>
              <a:spcAft>
                <a:spcPts val="0"/>
              </a:spcAft>
              <a:buNone/>
            </a:pPr>
            <a:r>
              <a:rPr b="1" lang="en" sz="1600">
                <a:solidFill>
                  <a:schemeClr val="dk1"/>
                </a:solidFill>
                <a:latin typeface="Times New Roman"/>
                <a:ea typeface="Times New Roman"/>
                <a:cs typeface="Times New Roman"/>
                <a:sym typeface="Times New Roman"/>
              </a:rPr>
              <a:t>DC Regulation:</a:t>
            </a:r>
            <a:endParaRPr b="1" sz="1600">
              <a:solidFill>
                <a:schemeClr val="dk1"/>
              </a:solidFill>
              <a:latin typeface="Times New Roman"/>
              <a:ea typeface="Times New Roman"/>
              <a:cs typeface="Times New Roman"/>
              <a:sym typeface="Times New Roman"/>
            </a:endParaRPr>
          </a:p>
          <a:p>
            <a:pPr indent="-330200" lvl="0" marL="457200" rtl="0" algn="l">
              <a:lnSpc>
                <a:spcPct val="125000"/>
              </a:lnSpc>
              <a:spcBef>
                <a:spcPts val="1200"/>
              </a:spcBef>
              <a:spcAft>
                <a:spcPts val="0"/>
              </a:spcAft>
              <a:buClr>
                <a:schemeClr val="dk1"/>
              </a:buClr>
              <a:buSzPts val="1600"/>
              <a:buFont typeface="Times New Roman"/>
              <a:buAutoNum type="arabicPeriod"/>
            </a:pPr>
            <a:r>
              <a:rPr lang="en" sz="1600">
                <a:solidFill>
                  <a:schemeClr val="dk1"/>
                </a:solidFill>
                <a:latin typeface="Times New Roman"/>
                <a:ea typeface="Times New Roman"/>
                <a:cs typeface="Times New Roman"/>
                <a:sym typeface="Times New Roman"/>
              </a:rPr>
              <a:t>It is measure of an error in output voltage.</a:t>
            </a:r>
            <a:endParaRPr sz="1600">
              <a:solidFill>
                <a:schemeClr val="dk1"/>
              </a:solidFill>
              <a:latin typeface="Times New Roman"/>
              <a:ea typeface="Times New Roman"/>
              <a:cs typeface="Times New Roman"/>
              <a:sym typeface="Times New Roman"/>
            </a:endParaRPr>
          </a:p>
          <a:p>
            <a:pPr indent="-330200" lvl="0" marL="457200" rtl="0" algn="l">
              <a:lnSpc>
                <a:spcPct val="125000"/>
              </a:lnSpc>
              <a:spcBef>
                <a:spcPts val="1200"/>
              </a:spcBef>
              <a:spcAft>
                <a:spcPts val="0"/>
              </a:spcAft>
              <a:buClr>
                <a:schemeClr val="dk1"/>
              </a:buClr>
              <a:buSzPts val="1600"/>
              <a:buFont typeface="Times New Roman"/>
              <a:buAutoNum type="arabicPeriod"/>
            </a:pPr>
            <a:r>
              <a:rPr lang="en" sz="1600">
                <a:solidFill>
                  <a:schemeClr val="dk1"/>
                </a:solidFill>
                <a:latin typeface="Times New Roman"/>
                <a:ea typeface="Times New Roman"/>
                <a:cs typeface="Times New Roman"/>
                <a:sym typeface="Times New Roman"/>
              </a:rPr>
              <a:t>For good dc regulation high gain error amplifier, low offset error amplifier and a constant vref w.r.t. process, voltage and temperature is required.</a:t>
            </a:r>
            <a:endParaRPr sz="1600">
              <a:solidFill>
                <a:schemeClr val="dk1"/>
              </a:solidFill>
              <a:latin typeface="Times New Roman"/>
              <a:ea typeface="Times New Roman"/>
              <a:cs typeface="Times New Roman"/>
              <a:sym typeface="Times New Roman"/>
            </a:endParaRPr>
          </a:p>
          <a:p>
            <a:pPr indent="0" lvl="0" marL="457200" rtl="0" algn="l">
              <a:lnSpc>
                <a:spcPct val="125000"/>
              </a:lnSpc>
              <a:spcBef>
                <a:spcPts val="1200"/>
              </a:spcBef>
              <a:spcAft>
                <a:spcPts val="0"/>
              </a:spcAft>
              <a:buNone/>
            </a:pPr>
            <a:r>
              <a:t/>
            </a:r>
            <a:endParaRPr sz="1600">
              <a:solidFill>
                <a:schemeClr val="dk1"/>
              </a:solidFill>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sp>
        <p:nvSpPr>
          <p:cNvPr id="152" name="Google Shape;152;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53" name="Google Shape;153;p24"/>
          <p:cNvPicPr preferRelativeResize="0"/>
          <p:nvPr/>
        </p:nvPicPr>
        <p:blipFill>
          <a:blip r:embed="rId3">
            <a:alphaModFix/>
          </a:blip>
          <a:stretch>
            <a:fillRect/>
          </a:stretch>
        </p:blipFill>
        <p:spPr>
          <a:xfrm>
            <a:off x="2434938" y="2972775"/>
            <a:ext cx="4067175" cy="9715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5"/>
          <p:cNvSpPr txBox="1"/>
          <p:nvPr>
            <p:ph idx="1" type="body"/>
          </p:nvPr>
        </p:nvSpPr>
        <p:spPr>
          <a:xfrm>
            <a:off x="311700" y="570850"/>
            <a:ext cx="8520600" cy="3998100"/>
          </a:xfrm>
          <a:prstGeom prst="rect">
            <a:avLst/>
          </a:prstGeom>
        </p:spPr>
        <p:txBody>
          <a:bodyPr anchorCtr="0" anchor="t" bIns="91425" lIns="91425" spcFirstLastPara="1" rIns="91425" wrap="square" tIns="91425">
            <a:noAutofit/>
          </a:bodyPr>
          <a:lstStyle/>
          <a:p>
            <a:pPr indent="0" lvl="0" marL="0" rtl="0" algn="l">
              <a:lnSpc>
                <a:spcPct val="125000"/>
              </a:lnSpc>
              <a:spcBef>
                <a:spcPts val="0"/>
              </a:spcBef>
              <a:spcAft>
                <a:spcPts val="0"/>
              </a:spcAft>
              <a:buClr>
                <a:schemeClr val="dk1"/>
              </a:buClr>
              <a:buSzPts val="1100"/>
              <a:buFont typeface="Arial"/>
              <a:buNone/>
            </a:pPr>
            <a:r>
              <a:rPr b="1" lang="en" sz="1600">
                <a:solidFill>
                  <a:schemeClr val="dk1"/>
                </a:solidFill>
                <a:latin typeface="Times New Roman"/>
                <a:ea typeface="Times New Roman"/>
                <a:cs typeface="Times New Roman"/>
                <a:sym typeface="Times New Roman"/>
              </a:rPr>
              <a:t>Line regulation:</a:t>
            </a:r>
            <a:endParaRPr b="1" sz="1600">
              <a:solidFill>
                <a:schemeClr val="dk1"/>
              </a:solidFill>
              <a:latin typeface="Times New Roman"/>
              <a:ea typeface="Times New Roman"/>
              <a:cs typeface="Times New Roman"/>
              <a:sym typeface="Times New Roman"/>
            </a:endParaRPr>
          </a:p>
          <a:p>
            <a:pPr indent="-330200" lvl="0" marL="457200" rtl="0" algn="l">
              <a:lnSpc>
                <a:spcPct val="125000"/>
              </a:lnSpc>
              <a:spcBef>
                <a:spcPts val="1200"/>
              </a:spcBef>
              <a:spcAft>
                <a:spcPts val="0"/>
              </a:spcAft>
              <a:buClr>
                <a:schemeClr val="dk1"/>
              </a:buClr>
              <a:buSzPts val="1600"/>
              <a:buFont typeface="Times New Roman"/>
              <a:buAutoNum type="arabicPeriod"/>
            </a:pPr>
            <a:r>
              <a:rPr lang="en" sz="1600">
                <a:solidFill>
                  <a:schemeClr val="dk1"/>
                </a:solidFill>
                <a:latin typeface="Times New Roman"/>
                <a:ea typeface="Times New Roman"/>
                <a:cs typeface="Times New Roman"/>
                <a:sym typeface="Times New Roman"/>
              </a:rPr>
              <a:t>It is a measure of error in output voltage due to change in the input supply (line)</a:t>
            </a:r>
            <a:endParaRPr sz="1600">
              <a:solidFill>
                <a:schemeClr val="dk1"/>
              </a:solidFill>
              <a:latin typeface="Times New Roman"/>
              <a:ea typeface="Times New Roman"/>
              <a:cs typeface="Times New Roman"/>
              <a:sym typeface="Times New Roman"/>
            </a:endParaRPr>
          </a:p>
          <a:p>
            <a:pPr indent="0" lvl="0" marL="457200" rtl="0" algn="ctr">
              <a:lnSpc>
                <a:spcPct val="125000"/>
              </a:lnSpc>
              <a:spcBef>
                <a:spcPts val="1200"/>
              </a:spcBef>
              <a:spcAft>
                <a:spcPts val="0"/>
              </a:spcAft>
              <a:buNone/>
            </a:pPr>
            <a:r>
              <a:rPr i="1" lang="en" sz="1600">
                <a:solidFill>
                  <a:schemeClr val="dk1"/>
                </a:solidFill>
                <a:latin typeface="Times New Roman"/>
                <a:ea typeface="Times New Roman"/>
                <a:cs typeface="Times New Roman"/>
                <a:sym typeface="Times New Roman"/>
              </a:rPr>
              <a:t>Line Regulation = ΔVout / Δvin (at low freq)</a:t>
            </a:r>
            <a:endParaRPr i="1" sz="1600">
              <a:solidFill>
                <a:schemeClr val="dk1"/>
              </a:solidFill>
              <a:latin typeface="Times New Roman"/>
              <a:ea typeface="Times New Roman"/>
              <a:cs typeface="Times New Roman"/>
              <a:sym typeface="Times New Roman"/>
            </a:endParaRPr>
          </a:p>
          <a:p>
            <a:pPr indent="0" lvl="0" marL="0" rtl="0" algn="l">
              <a:lnSpc>
                <a:spcPct val="125000"/>
              </a:lnSpc>
              <a:spcBef>
                <a:spcPts val="1200"/>
              </a:spcBef>
              <a:spcAft>
                <a:spcPts val="0"/>
              </a:spcAft>
              <a:buNone/>
            </a:pPr>
            <a:r>
              <a:rPr b="1" lang="en" sz="1600">
                <a:solidFill>
                  <a:schemeClr val="dk1"/>
                </a:solidFill>
                <a:latin typeface="Times New Roman"/>
                <a:ea typeface="Times New Roman"/>
                <a:cs typeface="Times New Roman"/>
                <a:sym typeface="Times New Roman"/>
              </a:rPr>
              <a:t>Load regulation:</a:t>
            </a:r>
            <a:endParaRPr b="1" sz="1600">
              <a:solidFill>
                <a:schemeClr val="dk1"/>
              </a:solidFill>
              <a:latin typeface="Times New Roman"/>
              <a:ea typeface="Times New Roman"/>
              <a:cs typeface="Times New Roman"/>
              <a:sym typeface="Times New Roman"/>
            </a:endParaRPr>
          </a:p>
          <a:p>
            <a:pPr indent="-330200" lvl="0" marL="457200" rtl="0" algn="l">
              <a:lnSpc>
                <a:spcPct val="125000"/>
              </a:lnSpc>
              <a:spcBef>
                <a:spcPts val="1200"/>
              </a:spcBef>
              <a:spcAft>
                <a:spcPts val="0"/>
              </a:spcAft>
              <a:buClr>
                <a:schemeClr val="dk1"/>
              </a:buClr>
              <a:buSzPts val="1600"/>
              <a:buFont typeface="Times New Roman"/>
              <a:buAutoNum type="arabicPeriod"/>
            </a:pPr>
            <a:r>
              <a:rPr lang="en" sz="1600">
                <a:solidFill>
                  <a:schemeClr val="dk1"/>
                </a:solidFill>
                <a:latin typeface="Times New Roman"/>
                <a:ea typeface="Times New Roman"/>
                <a:cs typeface="Times New Roman"/>
                <a:sym typeface="Times New Roman"/>
              </a:rPr>
              <a:t>It is a measure of error in output voltage with change in load current.</a:t>
            </a:r>
            <a:endParaRPr sz="1600">
              <a:solidFill>
                <a:schemeClr val="dk1"/>
              </a:solidFill>
              <a:latin typeface="Times New Roman"/>
              <a:ea typeface="Times New Roman"/>
              <a:cs typeface="Times New Roman"/>
              <a:sym typeface="Times New Roman"/>
            </a:endParaRPr>
          </a:p>
          <a:p>
            <a:pPr indent="0" lvl="0" marL="914400" rtl="0" algn="ctr">
              <a:lnSpc>
                <a:spcPct val="125000"/>
              </a:lnSpc>
              <a:spcBef>
                <a:spcPts val="1200"/>
              </a:spcBef>
              <a:spcAft>
                <a:spcPts val="0"/>
              </a:spcAft>
              <a:buNone/>
            </a:pPr>
            <a:r>
              <a:rPr i="1" lang="en" sz="1600">
                <a:solidFill>
                  <a:schemeClr val="dk1"/>
                </a:solidFill>
                <a:latin typeface="Times New Roman"/>
                <a:ea typeface="Times New Roman"/>
                <a:cs typeface="Times New Roman"/>
                <a:sym typeface="Times New Roman"/>
              </a:rPr>
              <a:t>Load Regulation = ΔVout / ΔIout</a:t>
            </a:r>
            <a:endParaRPr i="1" sz="1600">
              <a:solidFill>
                <a:schemeClr val="dk1"/>
              </a:solidFill>
              <a:latin typeface="Times New Roman"/>
              <a:ea typeface="Times New Roman"/>
              <a:cs typeface="Times New Roman"/>
              <a:sym typeface="Times New Roman"/>
            </a:endParaRPr>
          </a:p>
          <a:p>
            <a:pPr indent="-330200" lvl="0" marL="457200" rtl="0" algn="l">
              <a:lnSpc>
                <a:spcPct val="125000"/>
              </a:lnSpc>
              <a:spcBef>
                <a:spcPts val="1200"/>
              </a:spcBef>
              <a:spcAft>
                <a:spcPts val="0"/>
              </a:spcAft>
              <a:buClr>
                <a:schemeClr val="dk1"/>
              </a:buClr>
              <a:buSzPts val="1600"/>
              <a:buFont typeface="Times New Roman"/>
              <a:buAutoNum type="arabicPeriod"/>
            </a:pPr>
            <a:r>
              <a:rPr lang="en" sz="1600">
                <a:solidFill>
                  <a:schemeClr val="dk1"/>
                </a:solidFill>
                <a:latin typeface="Times New Roman"/>
                <a:ea typeface="Times New Roman"/>
                <a:cs typeface="Times New Roman"/>
                <a:sym typeface="Times New Roman"/>
              </a:rPr>
              <a:t>Cumulative high gain of error amplifier and passfet is desired for the good load regulation i.e less change in vout with change in load current.</a:t>
            </a:r>
            <a:endParaRPr sz="1600">
              <a:solidFill>
                <a:schemeClr val="dk1"/>
              </a:solidFill>
              <a:latin typeface="Times New Roman"/>
              <a:ea typeface="Times New Roman"/>
              <a:cs typeface="Times New Roman"/>
              <a:sym typeface="Times New Roman"/>
            </a:endParaRPr>
          </a:p>
          <a:p>
            <a:pPr indent="0" lvl="0" marL="457200" rtl="0" algn="l">
              <a:lnSpc>
                <a:spcPct val="125000"/>
              </a:lnSpc>
              <a:spcBef>
                <a:spcPts val="1200"/>
              </a:spcBef>
              <a:spcAft>
                <a:spcPts val="1200"/>
              </a:spcAft>
              <a:buClr>
                <a:schemeClr val="dk1"/>
              </a:buClr>
              <a:buSzPts val="1100"/>
              <a:buFont typeface="Arial"/>
              <a:buNone/>
            </a:pPr>
            <a:r>
              <a:t/>
            </a:r>
            <a:endParaRPr sz="1600">
              <a:solidFill>
                <a:schemeClr val="dk1"/>
              </a:solidFill>
              <a:latin typeface="Times New Roman"/>
              <a:ea typeface="Times New Roman"/>
              <a:cs typeface="Times New Roman"/>
              <a:sym typeface="Times New Roman"/>
            </a:endParaRPr>
          </a:p>
        </p:txBody>
      </p:sp>
      <p:sp>
        <p:nvSpPr>
          <p:cNvPr id="159" name="Google Shape;159;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6"/>
          <p:cNvSpPr txBox="1"/>
          <p:nvPr>
            <p:ph idx="1" type="body"/>
          </p:nvPr>
        </p:nvSpPr>
        <p:spPr>
          <a:xfrm>
            <a:off x="311700" y="452600"/>
            <a:ext cx="8520600" cy="4116300"/>
          </a:xfrm>
          <a:prstGeom prst="rect">
            <a:avLst/>
          </a:prstGeom>
        </p:spPr>
        <p:txBody>
          <a:bodyPr anchorCtr="0" anchor="t" bIns="91425" lIns="91425" spcFirstLastPara="1" rIns="91425" wrap="square" tIns="91425">
            <a:normAutofit/>
          </a:bodyPr>
          <a:lstStyle/>
          <a:p>
            <a:pPr indent="0" lvl="0" marL="0" rtl="0" algn="l">
              <a:lnSpc>
                <a:spcPct val="125000"/>
              </a:lnSpc>
              <a:spcBef>
                <a:spcPts val="0"/>
              </a:spcBef>
              <a:spcAft>
                <a:spcPts val="0"/>
              </a:spcAft>
              <a:buClr>
                <a:schemeClr val="dk1"/>
              </a:buClr>
              <a:buSzPts val="1100"/>
              <a:buFont typeface="Arial"/>
              <a:buNone/>
            </a:pPr>
            <a:r>
              <a:rPr b="1" lang="en" sz="1600">
                <a:solidFill>
                  <a:schemeClr val="dk1"/>
                </a:solidFill>
                <a:latin typeface="Times New Roman"/>
                <a:ea typeface="Times New Roman"/>
                <a:cs typeface="Times New Roman"/>
                <a:sym typeface="Times New Roman"/>
              </a:rPr>
              <a:t>Line transient:</a:t>
            </a:r>
            <a:endParaRPr b="1" sz="1600">
              <a:solidFill>
                <a:schemeClr val="dk1"/>
              </a:solidFill>
              <a:latin typeface="Times New Roman"/>
              <a:ea typeface="Times New Roman"/>
              <a:cs typeface="Times New Roman"/>
              <a:sym typeface="Times New Roman"/>
            </a:endParaRPr>
          </a:p>
          <a:p>
            <a:pPr indent="-330200" lvl="0" marL="457200" rtl="0" algn="l">
              <a:lnSpc>
                <a:spcPct val="125000"/>
              </a:lnSpc>
              <a:spcBef>
                <a:spcPts val="1200"/>
              </a:spcBef>
              <a:spcAft>
                <a:spcPts val="0"/>
              </a:spcAft>
              <a:buClr>
                <a:schemeClr val="dk1"/>
              </a:buClr>
              <a:buSzPts val="1600"/>
              <a:buFont typeface="Times New Roman"/>
              <a:buAutoNum type="arabicPeriod"/>
            </a:pPr>
            <a:r>
              <a:rPr lang="en" sz="1600">
                <a:solidFill>
                  <a:schemeClr val="dk1"/>
                </a:solidFill>
                <a:latin typeface="Times New Roman"/>
                <a:ea typeface="Times New Roman"/>
                <a:cs typeface="Times New Roman"/>
                <a:sym typeface="Times New Roman"/>
              </a:rPr>
              <a:t>When there is up and down step change in line supply, it result in over and undershoot respectively in the vout of regulator. The reason is the feedback doesn’t respond quickly.</a:t>
            </a:r>
            <a:endParaRPr sz="1600">
              <a:solidFill>
                <a:schemeClr val="dk1"/>
              </a:solidFill>
              <a:latin typeface="Times New Roman"/>
              <a:ea typeface="Times New Roman"/>
              <a:cs typeface="Times New Roman"/>
              <a:sym typeface="Times New Roman"/>
            </a:endParaRPr>
          </a:p>
          <a:p>
            <a:pPr indent="0" lvl="0" marL="457200" rtl="0" algn="ctr">
              <a:lnSpc>
                <a:spcPct val="125000"/>
              </a:lnSpc>
              <a:spcBef>
                <a:spcPts val="1200"/>
              </a:spcBef>
              <a:spcAft>
                <a:spcPts val="0"/>
              </a:spcAft>
              <a:buNone/>
            </a:pPr>
            <a:r>
              <a:rPr i="1" lang="en" sz="1600">
                <a:solidFill>
                  <a:schemeClr val="dk1"/>
                </a:solidFill>
                <a:latin typeface="Times New Roman"/>
                <a:ea typeface="Times New Roman"/>
                <a:cs typeface="Times New Roman"/>
                <a:sym typeface="Times New Roman"/>
              </a:rPr>
              <a:t>Line Transient = ΔVout / Δvin (step change)</a:t>
            </a:r>
            <a:endParaRPr i="1" sz="1600">
              <a:solidFill>
                <a:schemeClr val="dk1"/>
              </a:solidFill>
              <a:latin typeface="Times New Roman"/>
              <a:ea typeface="Times New Roman"/>
              <a:cs typeface="Times New Roman"/>
              <a:sym typeface="Times New Roman"/>
            </a:endParaRPr>
          </a:p>
          <a:p>
            <a:pPr indent="-330200" lvl="0" marL="457200" rtl="0" algn="l">
              <a:lnSpc>
                <a:spcPct val="125000"/>
              </a:lnSpc>
              <a:spcBef>
                <a:spcPts val="1200"/>
              </a:spcBef>
              <a:spcAft>
                <a:spcPts val="0"/>
              </a:spcAft>
              <a:buClr>
                <a:schemeClr val="dk1"/>
              </a:buClr>
              <a:buSzPts val="1600"/>
              <a:buFont typeface="Times New Roman"/>
              <a:buAutoNum type="arabicPeriod"/>
            </a:pPr>
            <a:r>
              <a:rPr lang="en" sz="1600">
                <a:solidFill>
                  <a:schemeClr val="dk1"/>
                </a:solidFill>
                <a:latin typeface="Times New Roman"/>
                <a:ea typeface="Times New Roman"/>
                <a:cs typeface="Times New Roman"/>
                <a:sym typeface="Times New Roman"/>
              </a:rPr>
              <a:t>For a good regulator, ΔVout because of line transient should be less than 5% of Vout and tsettle will be calculated when it will reach to 1% of Vout.</a:t>
            </a:r>
            <a:endParaRPr sz="1600">
              <a:solidFill>
                <a:schemeClr val="dk1"/>
              </a:solidFill>
              <a:latin typeface="Times New Roman"/>
              <a:ea typeface="Times New Roman"/>
              <a:cs typeface="Times New Roman"/>
              <a:sym typeface="Times New Roman"/>
            </a:endParaRPr>
          </a:p>
          <a:p>
            <a:pPr indent="-330200" lvl="0" marL="457200" rtl="0" algn="l">
              <a:lnSpc>
                <a:spcPct val="125000"/>
              </a:lnSpc>
              <a:spcBef>
                <a:spcPts val="0"/>
              </a:spcBef>
              <a:spcAft>
                <a:spcPts val="0"/>
              </a:spcAft>
              <a:buClr>
                <a:schemeClr val="dk1"/>
              </a:buClr>
              <a:buSzPts val="1600"/>
              <a:buFont typeface="Times New Roman"/>
              <a:buAutoNum type="arabicPeriod"/>
            </a:pPr>
            <a:r>
              <a:rPr lang="en" sz="1600">
                <a:solidFill>
                  <a:schemeClr val="dk1"/>
                </a:solidFill>
                <a:latin typeface="Times New Roman"/>
                <a:ea typeface="Times New Roman"/>
                <a:cs typeface="Times New Roman"/>
                <a:sym typeface="Times New Roman"/>
              </a:rPr>
              <a:t> For a good line transient generally a large capacitor at output is used. Also feed forward from line is taken with feedback to decide the gate control of passfet and high bandwidth regulator is made for loop to respond faster.</a:t>
            </a:r>
            <a:endParaRPr sz="1600">
              <a:solidFill>
                <a:schemeClr val="dk1"/>
              </a:solidFill>
              <a:latin typeface="Times New Roman"/>
              <a:ea typeface="Times New Roman"/>
              <a:cs typeface="Times New Roman"/>
              <a:sym typeface="Times New Roman"/>
            </a:endParaRPr>
          </a:p>
          <a:p>
            <a:pPr indent="0" lvl="0" marL="0" rtl="0" algn="l">
              <a:lnSpc>
                <a:spcPct val="105000"/>
              </a:lnSpc>
              <a:spcBef>
                <a:spcPts val="1200"/>
              </a:spcBef>
              <a:spcAft>
                <a:spcPts val="1200"/>
              </a:spcAft>
              <a:buNone/>
            </a:pPr>
            <a:r>
              <a:t/>
            </a:r>
            <a:endParaRPr/>
          </a:p>
        </p:txBody>
      </p:sp>
      <p:sp>
        <p:nvSpPr>
          <p:cNvPr id="165" name="Google Shape;165;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7"/>
          <p:cNvSpPr txBox="1"/>
          <p:nvPr>
            <p:ph idx="1" type="body"/>
          </p:nvPr>
        </p:nvSpPr>
        <p:spPr>
          <a:xfrm>
            <a:off x="311700" y="408275"/>
            <a:ext cx="8520600" cy="4160700"/>
          </a:xfrm>
          <a:prstGeom prst="rect">
            <a:avLst/>
          </a:prstGeom>
        </p:spPr>
        <p:txBody>
          <a:bodyPr anchorCtr="0" anchor="t" bIns="91425" lIns="91425" spcFirstLastPara="1" rIns="91425" wrap="square" tIns="91425">
            <a:normAutofit/>
          </a:bodyPr>
          <a:lstStyle/>
          <a:p>
            <a:pPr indent="0" lvl="0" marL="0" rtl="0" algn="l">
              <a:lnSpc>
                <a:spcPct val="125000"/>
              </a:lnSpc>
              <a:spcBef>
                <a:spcPts val="0"/>
              </a:spcBef>
              <a:spcAft>
                <a:spcPts val="0"/>
              </a:spcAft>
              <a:buNone/>
            </a:pPr>
            <a:r>
              <a:rPr b="1" lang="en" sz="1600">
                <a:solidFill>
                  <a:schemeClr val="dk1"/>
                </a:solidFill>
                <a:latin typeface="Times New Roman"/>
                <a:ea typeface="Times New Roman"/>
                <a:cs typeface="Times New Roman"/>
                <a:sym typeface="Times New Roman"/>
              </a:rPr>
              <a:t>Load transient:</a:t>
            </a:r>
            <a:endParaRPr b="1" sz="1600">
              <a:solidFill>
                <a:schemeClr val="dk1"/>
              </a:solidFill>
              <a:latin typeface="Times New Roman"/>
              <a:ea typeface="Times New Roman"/>
              <a:cs typeface="Times New Roman"/>
              <a:sym typeface="Times New Roman"/>
            </a:endParaRPr>
          </a:p>
          <a:p>
            <a:pPr indent="-330200" lvl="0" marL="457200" rtl="0" algn="l">
              <a:lnSpc>
                <a:spcPct val="125000"/>
              </a:lnSpc>
              <a:spcBef>
                <a:spcPts val="1200"/>
              </a:spcBef>
              <a:spcAft>
                <a:spcPts val="0"/>
              </a:spcAft>
              <a:buClr>
                <a:schemeClr val="dk1"/>
              </a:buClr>
              <a:buSzPts val="1600"/>
              <a:buFont typeface="Times New Roman"/>
              <a:buAutoNum type="arabicPeriod"/>
            </a:pPr>
            <a:r>
              <a:rPr lang="en" sz="1600">
                <a:solidFill>
                  <a:schemeClr val="dk1"/>
                </a:solidFill>
                <a:latin typeface="Times New Roman"/>
                <a:ea typeface="Times New Roman"/>
                <a:cs typeface="Times New Roman"/>
                <a:sym typeface="Times New Roman"/>
              </a:rPr>
              <a:t>It is a measure of error in output voltage with step change in load current.</a:t>
            </a:r>
            <a:endParaRPr sz="1600">
              <a:solidFill>
                <a:schemeClr val="dk1"/>
              </a:solidFill>
              <a:latin typeface="Times New Roman"/>
              <a:ea typeface="Times New Roman"/>
              <a:cs typeface="Times New Roman"/>
              <a:sym typeface="Times New Roman"/>
            </a:endParaRPr>
          </a:p>
          <a:p>
            <a:pPr indent="0" lvl="0" marL="457200" rtl="0" algn="ctr">
              <a:lnSpc>
                <a:spcPct val="125000"/>
              </a:lnSpc>
              <a:spcBef>
                <a:spcPts val="1200"/>
              </a:spcBef>
              <a:spcAft>
                <a:spcPts val="0"/>
              </a:spcAft>
              <a:buNone/>
            </a:pPr>
            <a:r>
              <a:rPr i="1" lang="en" sz="1600">
                <a:solidFill>
                  <a:schemeClr val="dk1"/>
                </a:solidFill>
                <a:latin typeface="Times New Roman"/>
                <a:ea typeface="Times New Roman"/>
                <a:cs typeface="Times New Roman"/>
                <a:sym typeface="Times New Roman"/>
              </a:rPr>
              <a:t>Load Transient = ΔVout / Iload (step change)</a:t>
            </a:r>
            <a:endParaRPr i="1" sz="1600">
              <a:solidFill>
                <a:schemeClr val="dk1"/>
              </a:solidFill>
              <a:latin typeface="Times New Roman"/>
              <a:ea typeface="Times New Roman"/>
              <a:cs typeface="Times New Roman"/>
              <a:sym typeface="Times New Roman"/>
            </a:endParaRPr>
          </a:p>
          <a:p>
            <a:pPr indent="-330200" lvl="0" marL="457200" rtl="0" algn="l">
              <a:lnSpc>
                <a:spcPct val="125000"/>
              </a:lnSpc>
              <a:spcBef>
                <a:spcPts val="1200"/>
              </a:spcBef>
              <a:spcAft>
                <a:spcPts val="0"/>
              </a:spcAft>
              <a:buClr>
                <a:schemeClr val="dk1"/>
              </a:buClr>
              <a:buSzPts val="1600"/>
              <a:buFont typeface="Times New Roman"/>
              <a:buAutoNum type="arabicPeriod"/>
            </a:pPr>
            <a:r>
              <a:rPr lang="en" sz="1600">
                <a:solidFill>
                  <a:schemeClr val="dk1"/>
                </a:solidFill>
                <a:latin typeface="Times New Roman"/>
                <a:ea typeface="Times New Roman"/>
                <a:cs typeface="Times New Roman"/>
                <a:sym typeface="Times New Roman"/>
              </a:rPr>
              <a:t>When there is up and down step change in load, it result in under and overshoot respectively in the vout of regulator. </a:t>
            </a:r>
            <a:endParaRPr sz="1600">
              <a:solidFill>
                <a:schemeClr val="dk1"/>
              </a:solidFill>
              <a:latin typeface="Times New Roman"/>
              <a:ea typeface="Times New Roman"/>
              <a:cs typeface="Times New Roman"/>
              <a:sym typeface="Times New Roman"/>
            </a:endParaRPr>
          </a:p>
          <a:p>
            <a:pPr indent="-330200" lvl="0" marL="457200" rtl="0" algn="l">
              <a:lnSpc>
                <a:spcPct val="125000"/>
              </a:lnSpc>
              <a:spcBef>
                <a:spcPts val="0"/>
              </a:spcBef>
              <a:spcAft>
                <a:spcPts val="0"/>
              </a:spcAft>
              <a:buClr>
                <a:schemeClr val="dk1"/>
              </a:buClr>
              <a:buSzPts val="1600"/>
              <a:buFont typeface="Times New Roman"/>
              <a:buAutoNum type="arabicPeriod"/>
            </a:pPr>
            <a:r>
              <a:rPr lang="en" sz="1600">
                <a:solidFill>
                  <a:schemeClr val="dk1"/>
                </a:solidFill>
                <a:latin typeface="Times New Roman"/>
                <a:ea typeface="Times New Roman"/>
                <a:cs typeface="Times New Roman"/>
                <a:sym typeface="Times New Roman"/>
              </a:rPr>
              <a:t>The reason is the feedback doesn’t respond quickly and the capacitor draws and gets respectively the extra current. </a:t>
            </a:r>
            <a:endParaRPr sz="1600">
              <a:solidFill>
                <a:schemeClr val="dk1"/>
              </a:solidFill>
              <a:latin typeface="Times New Roman"/>
              <a:ea typeface="Times New Roman"/>
              <a:cs typeface="Times New Roman"/>
              <a:sym typeface="Times New Roman"/>
            </a:endParaRPr>
          </a:p>
          <a:p>
            <a:pPr indent="-330200" lvl="0" marL="457200" rtl="0" algn="l">
              <a:lnSpc>
                <a:spcPct val="125000"/>
              </a:lnSpc>
              <a:spcBef>
                <a:spcPts val="0"/>
              </a:spcBef>
              <a:spcAft>
                <a:spcPts val="0"/>
              </a:spcAft>
              <a:buClr>
                <a:schemeClr val="dk1"/>
              </a:buClr>
              <a:buSzPts val="1600"/>
              <a:buFont typeface="Times New Roman"/>
              <a:buAutoNum type="arabicPeriod"/>
            </a:pPr>
            <a:r>
              <a:rPr lang="en" sz="1600">
                <a:solidFill>
                  <a:schemeClr val="dk1"/>
                </a:solidFill>
                <a:latin typeface="Times New Roman"/>
                <a:ea typeface="Times New Roman"/>
                <a:cs typeface="Times New Roman"/>
                <a:sym typeface="Times New Roman"/>
              </a:rPr>
              <a:t>Large capacitor and high bandwidth regulator is useful in less load transient.</a:t>
            </a:r>
            <a:endParaRPr sz="1600">
              <a:solidFill>
                <a:schemeClr val="dk1"/>
              </a:solidFill>
              <a:latin typeface="Times New Roman"/>
              <a:ea typeface="Times New Roman"/>
              <a:cs typeface="Times New Roman"/>
              <a:sym typeface="Times New Roman"/>
            </a:endParaRPr>
          </a:p>
          <a:p>
            <a:pPr indent="-330200" lvl="0" marL="457200" rtl="0" algn="l">
              <a:lnSpc>
                <a:spcPct val="125000"/>
              </a:lnSpc>
              <a:spcBef>
                <a:spcPts val="0"/>
              </a:spcBef>
              <a:spcAft>
                <a:spcPts val="0"/>
              </a:spcAft>
              <a:buClr>
                <a:schemeClr val="dk1"/>
              </a:buClr>
              <a:buSzPts val="1600"/>
              <a:buFont typeface="Times New Roman"/>
              <a:buAutoNum type="arabicPeriod"/>
            </a:pPr>
            <a:r>
              <a:rPr lang="en" sz="1600">
                <a:solidFill>
                  <a:schemeClr val="dk1"/>
                </a:solidFill>
                <a:latin typeface="Times New Roman"/>
                <a:ea typeface="Times New Roman"/>
                <a:cs typeface="Times New Roman"/>
                <a:sym typeface="Times New Roman"/>
              </a:rPr>
              <a:t> Large Capacitor will act as transient filter because any fast change at output will be filtered out by it.</a:t>
            </a:r>
            <a:endParaRPr sz="1600">
              <a:solidFill>
                <a:schemeClr val="dk1"/>
              </a:solidFill>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sp>
        <p:nvSpPr>
          <p:cNvPr id="171" name="Google Shape;171;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8"/>
          <p:cNvSpPr txBox="1"/>
          <p:nvPr>
            <p:ph idx="1" type="body"/>
          </p:nvPr>
        </p:nvSpPr>
        <p:spPr>
          <a:xfrm>
            <a:off x="311700" y="97875"/>
            <a:ext cx="8520600" cy="4848000"/>
          </a:xfrm>
          <a:prstGeom prst="rect">
            <a:avLst/>
          </a:prstGeom>
        </p:spPr>
        <p:txBody>
          <a:bodyPr anchorCtr="0" anchor="t" bIns="91425" lIns="91425" spcFirstLastPara="1" rIns="91425" wrap="square" tIns="91425">
            <a:noAutofit/>
          </a:bodyPr>
          <a:lstStyle/>
          <a:p>
            <a:pPr indent="0" lvl="0" marL="0" rtl="0" algn="l">
              <a:lnSpc>
                <a:spcPct val="125000"/>
              </a:lnSpc>
              <a:spcBef>
                <a:spcPts val="0"/>
              </a:spcBef>
              <a:spcAft>
                <a:spcPts val="0"/>
              </a:spcAft>
              <a:buSzPts val="770"/>
              <a:buNone/>
            </a:pPr>
            <a:r>
              <a:rPr b="1" lang="en" sz="1600">
                <a:solidFill>
                  <a:schemeClr val="dk1"/>
                </a:solidFill>
                <a:latin typeface="Times New Roman"/>
                <a:ea typeface="Times New Roman"/>
                <a:cs typeface="Times New Roman"/>
                <a:sym typeface="Times New Roman"/>
              </a:rPr>
              <a:t>Power supply rejection ratio (PSRR):</a:t>
            </a:r>
            <a:endParaRPr b="1" sz="1600">
              <a:solidFill>
                <a:schemeClr val="dk1"/>
              </a:solidFill>
              <a:latin typeface="Times New Roman"/>
              <a:ea typeface="Times New Roman"/>
              <a:cs typeface="Times New Roman"/>
              <a:sym typeface="Times New Roman"/>
            </a:endParaRPr>
          </a:p>
          <a:p>
            <a:pPr indent="-330200" lvl="0" marL="457200" rtl="0" algn="l">
              <a:lnSpc>
                <a:spcPct val="125000"/>
              </a:lnSpc>
              <a:spcBef>
                <a:spcPts val="1200"/>
              </a:spcBef>
              <a:spcAft>
                <a:spcPts val="0"/>
              </a:spcAft>
              <a:buClr>
                <a:schemeClr val="dk1"/>
              </a:buClr>
              <a:buSzPts val="1600"/>
              <a:buFont typeface="Times New Roman"/>
              <a:buAutoNum type="arabicPeriod"/>
            </a:pPr>
            <a:r>
              <a:rPr lang="en" sz="1600">
                <a:solidFill>
                  <a:schemeClr val="dk1"/>
                </a:solidFill>
                <a:latin typeface="Times New Roman"/>
                <a:ea typeface="Times New Roman"/>
                <a:cs typeface="Times New Roman"/>
                <a:sym typeface="Times New Roman"/>
              </a:rPr>
              <a:t>It is the ability to reject any change in vout w.r.t. ac change in vin.</a:t>
            </a:r>
            <a:endParaRPr sz="1600">
              <a:solidFill>
                <a:schemeClr val="dk1"/>
              </a:solidFill>
              <a:latin typeface="Times New Roman"/>
              <a:ea typeface="Times New Roman"/>
              <a:cs typeface="Times New Roman"/>
              <a:sym typeface="Times New Roman"/>
            </a:endParaRPr>
          </a:p>
          <a:p>
            <a:pPr indent="0" lvl="0" marL="457200" rtl="0" algn="ctr">
              <a:lnSpc>
                <a:spcPct val="125000"/>
              </a:lnSpc>
              <a:spcBef>
                <a:spcPts val="1200"/>
              </a:spcBef>
              <a:spcAft>
                <a:spcPts val="0"/>
              </a:spcAft>
              <a:buNone/>
            </a:pPr>
            <a:r>
              <a:rPr i="1" lang="en" sz="1600">
                <a:solidFill>
                  <a:schemeClr val="dk1"/>
                </a:solidFill>
                <a:latin typeface="Times New Roman"/>
                <a:ea typeface="Times New Roman"/>
                <a:cs typeface="Times New Roman"/>
                <a:sym typeface="Times New Roman"/>
              </a:rPr>
              <a:t>PSRR = ΔVout/ΔVin</a:t>
            </a:r>
            <a:endParaRPr i="1" sz="1600">
              <a:solidFill>
                <a:schemeClr val="dk1"/>
              </a:solidFill>
              <a:latin typeface="Times New Roman"/>
              <a:ea typeface="Times New Roman"/>
              <a:cs typeface="Times New Roman"/>
              <a:sym typeface="Times New Roman"/>
            </a:endParaRPr>
          </a:p>
          <a:p>
            <a:pPr indent="-330200" lvl="0" marL="457200" rtl="0" algn="l">
              <a:lnSpc>
                <a:spcPct val="125000"/>
              </a:lnSpc>
              <a:spcBef>
                <a:spcPts val="1200"/>
              </a:spcBef>
              <a:spcAft>
                <a:spcPts val="0"/>
              </a:spcAft>
              <a:buClr>
                <a:schemeClr val="dk1"/>
              </a:buClr>
              <a:buSzPts val="1600"/>
              <a:buFont typeface="Times New Roman"/>
              <a:buAutoNum type="arabicPeriod"/>
            </a:pPr>
            <a:r>
              <a:rPr lang="en" sz="1600">
                <a:solidFill>
                  <a:schemeClr val="dk1"/>
                </a:solidFill>
                <a:latin typeface="Times New Roman"/>
                <a:ea typeface="Times New Roman"/>
                <a:cs typeface="Times New Roman"/>
                <a:sym typeface="Times New Roman"/>
              </a:rPr>
              <a:t>Large output capacitor value will allow less ripple to go at load. It is calculated in dB. A large –ve dB PSRR value is good.</a:t>
            </a:r>
            <a:endParaRPr sz="1600">
              <a:solidFill>
                <a:schemeClr val="dk1"/>
              </a:solidFill>
              <a:latin typeface="Times New Roman"/>
              <a:ea typeface="Times New Roman"/>
              <a:cs typeface="Times New Roman"/>
              <a:sym typeface="Times New Roman"/>
            </a:endParaRPr>
          </a:p>
          <a:p>
            <a:pPr indent="0" lvl="0" marL="0" rtl="0" algn="l">
              <a:lnSpc>
                <a:spcPct val="125000"/>
              </a:lnSpc>
              <a:spcBef>
                <a:spcPts val="1200"/>
              </a:spcBef>
              <a:spcAft>
                <a:spcPts val="0"/>
              </a:spcAft>
              <a:buClr>
                <a:schemeClr val="dk1"/>
              </a:buClr>
              <a:buSzPts val="770"/>
              <a:buFont typeface="Arial"/>
              <a:buNone/>
            </a:pPr>
            <a:r>
              <a:rPr b="1" lang="en" sz="1600">
                <a:solidFill>
                  <a:schemeClr val="dk1"/>
                </a:solidFill>
                <a:latin typeface="Times New Roman"/>
                <a:ea typeface="Times New Roman"/>
                <a:cs typeface="Times New Roman"/>
                <a:sym typeface="Times New Roman"/>
              </a:rPr>
              <a:t> Efficiency:</a:t>
            </a:r>
            <a:endParaRPr b="1" sz="1600">
              <a:solidFill>
                <a:schemeClr val="dk1"/>
              </a:solidFill>
              <a:latin typeface="Times New Roman"/>
              <a:ea typeface="Times New Roman"/>
              <a:cs typeface="Times New Roman"/>
              <a:sym typeface="Times New Roman"/>
            </a:endParaRPr>
          </a:p>
          <a:p>
            <a:pPr indent="0" lvl="0" marL="0" rtl="0" algn="ctr">
              <a:lnSpc>
                <a:spcPct val="125000"/>
              </a:lnSpc>
              <a:spcBef>
                <a:spcPts val="1200"/>
              </a:spcBef>
              <a:spcAft>
                <a:spcPts val="0"/>
              </a:spcAft>
              <a:buClr>
                <a:schemeClr val="dk1"/>
              </a:buClr>
              <a:buSzPts val="770"/>
              <a:buFont typeface="Arial"/>
              <a:buNone/>
            </a:pPr>
            <a:r>
              <a:rPr i="1" lang="en" sz="1600">
                <a:solidFill>
                  <a:schemeClr val="dk1"/>
                </a:solidFill>
                <a:latin typeface="Times New Roman"/>
                <a:ea typeface="Times New Roman"/>
                <a:cs typeface="Times New Roman"/>
                <a:sym typeface="Times New Roman"/>
              </a:rPr>
              <a:t>Efficiency w.r.t. Power = Pout/(Pout+Ploss)</a:t>
            </a:r>
            <a:endParaRPr i="1" sz="1600">
              <a:solidFill>
                <a:schemeClr val="dk1"/>
              </a:solidFill>
              <a:latin typeface="Times New Roman"/>
              <a:ea typeface="Times New Roman"/>
              <a:cs typeface="Times New Roman"/>
              <a:sym typeface="Times New Roman"/>
            </a:endParaRPr>
          </a:p>
          <a:p>
            <a:pPr indent="0" lvl="0" marL="0" rtl="0" algn="l">
              <a:lnSpc>
                <a:spcPct val="125000"/>
              </a:lnSpc>
              <a:spcBef>
                <a:spcPts val="1200"/>
              </a:spcBef>
              <a:spcAft>
                <a:spcPts val="0"/>
              </a:spcAft>
              <a:buSzPts val="770"/>
              <a:buNone/>
            </a:pPr>
            <a:r>
              <a:rPr b="1" lang="en" sz="1600">
                <a:solidFill>
                  <a:schemeClr val="dk1"/>
                </a:solidFill>
                <a:latin typeface="Times New Roman"/>
                <a:ea typeface="Times New Roman"/>
                <a:cs typeface="Times New Roman"/>
                <a:sym typeface="Times New Roman"/>
              </a:rPr>
              <a:t> </a:t>
            </a:r>
            <a:r>
              <a:rPr b="1" lang="en" sz="1600">
                <a:solidFill>
                  <a:schemeClr val="dk1"/>
                </a:solidFill>
                <a:latin typeface="Times New Roman"/>
                <a:ea typeface="Times New Roman"/>
                <a:cs typeface="Times New Roman"/>
                <a:sym typeface="Times New Roman"/>
              </a:rPr>
              <a:t>Quiescent</a:t>
            </a:r>
            <a:r>
              <a:rPr b="1" lang="en" sz="1600">
                <a:solidFill>
                  <a:schemeClr val="dk1"/>
                </a:solidFill>
                <a:latin typeface="Times New Roman"/>
                <a:ea typeface="Times New Roman"/>
                <a:cs typeface="Times New Roman"/>
                <a:sym typeface="Times New Roman"/>
              </a:rPr>
              <a:t> Current:</a:t>
            </a:r>
            <a:endParaRPr b="1" sz="1600">
              <a:solidFill>
                <a:schemeClr val="dk1"/>
              </a:solidFill>
              <a:latin typeface="Times New Roman"/>
              <a:ea typeface="Times New Roman"/>
              <a:cs typeface="Times New Roman"/>
              <a:sym typeface="Times New Roman"/>
            </a:endParaRPr>
          </a:p>
          <a:p>
            <a:pPr indent="-330200" lvl="0" marL="457200" rtl="0" algn="l">
              <a:lnSpc>
                <a:spcPct val="125000"/>
              </a:lnSpc>
              <a:spcBef>
                <a:spcPts val="1200"/>
              </a:spcBef>
              <a:spcAft>
                <a:spcPts val="0"/>
              </a:spcAft>
              <a:buClr>
                <a:schemeClr val="dk1"/>
              </a:buClr>
              <a:buSzPts val="1600"/>
              <a:buFont typeface="Times New Roman"/>
              <a:buAutoNum type="arabicPeriod"/>
            </a:pPr>
            <a:r>
              <a:rPr lang="en" sz="1600">
                <a:solidFill>
                  <a:schemeClr val="dk1"/>
                </a:solidFill>
                <a:latin typeface="Times New Roman"/>
                <a:ea typeface="Times New Roman"/>
                <a:cs typeface="Times New Roman"/>
                <a:sym typeface="Times New Roman"/>
              </a:rPr>
              <a:t>It is an internal current consumption of the regulator at no load condition. It should be as low as possible for better current efficiency.</a:t>
            </a:r>
            <a:endParaRPr sz="1600">
              <a:solidFill>
                <a:schemeClr val="dk1"/>
              </a:solidFill>
              <a:latin typeface="Times New Roman"/>
              <a:ea typeface="Times New Roman"/>
              <a:cs typeface="Times New Roman"/>
              <a:sym typeface="Times New Roman"/>
            </a:endParaRPr>
          </a:p>
          <a:p>
            <a:pPr indent="-330200" lvl="0" marL="457200" rtl="0" algn="l">
              <a:lnSpc>
                <a:spcPct val="125000"/>
              </a:lnSpc>
              <a:spcBef>
                <a:spcPts val="0"/>
              </a:spcBef>
              <a:spcAft>
                <a:spcPts val="0"/>
              </a:spcAft>
              <a:buClr>
                <a:schemeClr val="dk1"/>
              </a:buClr>
              <a:buSzPts val="1600"/>
              <a:buFont typeface="Times New Roman"/>
              <a:buAutoNum type="arabicPeriod"/>
            </a:pPr>
            <a:r>
              <a:rPr lang="en" sz="1600">
                <a:solidFill>
                  <a:schemeClr val="dk1"/>
                </a:solidFill>
                <a:latin typeface="Times New Roman"/>
                <a:ea typeface="Times New Roman"/>
                <a:cs typeface="Times New Roman"/>
                <a:sym typeface="Times New Roman"/>
              </a:rPr>
              <a:t> Iq should be as minimum as possible from the design along with correct operation</a:t>
            </a:r>
            <a:endParaRPr sz="1600">
              <a:solidFill>
                <a:schemeClr val="dk1"/>
              </a:solidFill>
              <a:latin typeface="Times New Roman"/>
              <a:ea typeface="Times New Roman"/>
              <a:cs typeface="Times New Roman"/>
              <a:sym typeface="Times New Roman"/>
            </a:endParaRPr>
          </a:p>
          <a:p>
            <a:pPr indent="0" lvl="0" marL="457200" rtl="0" algn="l">
              <a:lnSpc>
                <a:spcPct val="125000"/>
              </a:lnSpc>
              <a:spcBef>
                <a:spcPts val="1200"/>
              </a:spcBef>
              <a:spcAft>
                <a:spcPts val="0"/>
              </a:spcAft>
              <a:buNone/>
            </a:pPr>
            <a:r>
              <a:rPr lang="en" sz="1600">
                <a:solidFill>
                  <a:schemeClr val="dk1"/>
                </a:solidFill>
                <a:latin typeface="Times New Roman"/>
                <a:ea typeface="Times New Roman"/>
                <a:cs typeface="Times New Roman"/>
                <a:sym typeface="Times New Roman"/>
              </a:rPr>
              <a:t>                                    </a:t>
            </a:r>
            <a:r>
              <a:rPr i="1" lang="en" sz="1600">
                <a:solidFill>
                  <a:schemeClr val="dk1"/>
                </a:solidFill>
                <a:latin typeface="Times New Roman"/>
                <a:ea typeface="Times New Roman"/>
                <a:cs typeface="Times New Roman"/>
                <a:sym typeface="Times New Roman"/>
              </a:rPr>
              <a:t> Efficiency w.r.t. Current = Iout/(Iout+ Iq)</a:t>
            </a:r>
            <a:endParaRPr i="1" sz="1600">
              <a:solidFill>
                <a:schemeClr val="dk1"/>
              </a:solidFill>
              <a:latin typeface="Times New Roman"/>
              <a:ea typeface="Times New Roman"/>
              <a:cs typeface="Times New Roman"/>
              <a:sym typeface="Times New Roman"/>
            </a:endParaRPr>
          </a:p>
          <a:p>
            <a:pPr indent="0" lvl="0" marL="0" rtl="0" algn="l">
              <a:lnSpc>
                <a:spcPct val="105000"/>
              </a:lnSpc>
              <a:spcBef>
                <a:spcPts val="1200"/>
              </a:spcBef>
              <a:spcAft>
                <a:spcPts val="1200"/>
              </a:spcAft>
              <a:buSzPts val="770"/>
              <a:buNone/>
            </a:pPr>
            <a:r>
              <a:t/>
            </a:r>
            <a:endParaRPr sz="1260"/>
          </a:p>
        </p:txBody>
      </p:sp>
      <p:sp>
        <p:nvSpPr>
          <p:cNvPr id="177" name="Google Shape;177;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520">
                <a:latin typeface="Times New Roman"/>
                <a:ea typeface="Times New Roman"/>
                <a:cs typeface="Times New Roman"/>
                <a:sym typeface="Times New Roman"/>
              </a:rPr>
              <a:t>Specification Table</a:t>
            </a:r>
            <a:endParaRPr b="1" sz="2520">
              <a:latin typeface="Times New Roman"/>
              <a:ea typeface="Times New Roman"/>
              <a:cs typeface="Times New Roman"/>
              <a:sym typeface="Times New Roman"/>
            </a:endParaRPr>
          </a:p>
        </p:txBody>
      </p:sp>
      <p:pic>
        <p:nvPicPr>
          <p:cNvPr id="183" name="Google Shape;183;p29"/>
          <p:cNvPicPr preferRelativeResize="0"/>
          <p:nvPr/>
        </p:nvPicPr>
        <p:blipFill>
          <a:blip r:embed="rId3">
            <a:alphaModFix/>
          </a:blip>
          <a:stretch>
            <a:fillRect/>
          </a:stretch>
        </p:blipFill>
        <p:spPr>
          <a:xfrm>
            <a:off x="2798050" y="1140575"/>
            <a:ext cx="3284569" cy="3820976"/>
          </a:xfrm>
          <a:prstGeom prst="rect">
            <a:avLst/>
          </a:prstGeom>
          <a:noFill/>
          <a:ln>
            <a:noFill/>
          </a:ln>
        </p:spPr>
      </p:pic>
      <p:sp>
        <p:nvSpPr>
          <p:cNvPr id="184" name="Google Shape;184;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520">
                <a:latin typeface="Times New Roman"/>
                <a:ea typeface="Times New Roman"/>
                <a:cs typeface="Times New Roman"/>
                <a:sym typeface="Times New Roman"/>
              </a:rPr>
              <a:t>Circuit Diagram</a:t>
            </a:r>
            <a:endParaRPr b="1" sz="2520">
              <a:latin typeface="Times New Roman"/>
              <a:ea typeface="Times New Roman"/>
              <a:cs typeface="Times New Roman"/>
              <a:sym typeface="Times New Roman"/>
            </a:endParaRPr>
          </a:p>
        </p:txBody>
      </p:sp>
      <p:pic>
        <p:nvPicPr>
          <p:cNvPr id="190" name="Google Shape;190;p30"/>
          <p:cNvPicPr preferRelativeResize="0"/>
          <p:nvPr/>
        </p:nvPicPr>
        <p:blipFill>
          <a:blip r:embed="rId3">
            <a:alphaModFix/>
          </a:blip>
          <a:stretch>
            <a:fillRect/>
          </a:stretch>
        </p:blipFill>
        <p:spPr>
          <a:xfrm>
            <a:off x="1216575" y="1199700"/>
            <a:ext cx="6431343" cy="3820974"/>
          </a:xfrm>
          <a:prstGeom prst="rect">
            <a:avLst/>
          </a:prstGeom>
          <a:noFill/>
          <a:ln>
            <a:noFill/>
          </a:ln>
        </p:spPr>
      </p:pic>
      <p:sp>
        <p:nvSpPr>
          <p:cNvPr id="191" name="Google Shape;191;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Times New Roman"/>
                <a:ea typeface="Times New Roman"/>
                <a:cs typeface="Times New Roman"/>
                <a:sym typeface="Times New Roman"/>
              </a:rPr>
              <a:t>Design Flow</a:t>
            </a:r>
            <a:endParaRPr b="1">
              <a:latin typeface="Times New Roman"/>
              <a:ea typeface="Times New Roman"/>
              <a:cs typeface="Times New Roman"/>
              <a:sym typeface="Times New Roman"/>
            </a:endParaRPr>
          </a:p>
        </p:txBody>
      </p:sp>
      <p:pic>
        <p:nvPicPr>
          <p:cNvPr id="197" name="Google Shape;197;p31"/>
          <p:cNvPicPr preferRelativeResize="0"/>
          <p:nvPr/>
        </p:nvPicPr>
        <p:blipFill rotWithShape="1">
          <a:blip r:embed="rId3">
            <a:alphaModFix/>
          </a:blip>
          <a:srcRect b="-7956" l="0" r="0" t="0"/>
          <a:stretch/>
        </p:blipFill>
        <p:spPr>
          <a:xfrm>
            <a:off x="415175" y="1017725"/>
            <a:ext cx="5619574" cy="4138450"/>
          </a:xfrm>
          <a:prstGeom prst="rect">
            <a:avLst/>
          </a:prstGeom>
          <a:noFill/>
          <a:ln>
            <a:noFill/>
          </a:ln>
        </p:spPr>
      </p:pic>
      <p:sp>
        <p:nvSpPr>
          <p:cNvPr id="198" name="Google Shape;198;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520">
                <a:latin typeface="Times New Roman"/>
                <a:ea typeface="Times New Roman"/>
                <a:cs typeface="Times New Roman"/>
                <a:sym typeface="Times New Roman"/>
              </a:rPr>
              <a:t>Outline</a:t>
            </a:r>
            <a:endParaRPr b="1" sz="2520">
              <a:latin typeface="Times New Roman"/>
              <a:ea typeface="Times New Roman"/>
              <a:cs typeface="Times New Roman"/>
              <a:sym typeface="Times New Roman"/>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0200" lvl="0" marL="457200" rtl="0" algn="l">
              <a:lnSpc>
                <a:spcPct val="105000"/>
              </a:lnSpc>
              <a:spcBef>
                <a:spcPts val="0"/>
              </a:spcBef>
              <a:spcAft>
                <a:spcPts val="0"/>
              </a:spcAft>
              <a:buClr>
                <a:srgbClr val="000000"/>
              </a:buClr>
              <a:buSzPts val="1600"/>
              <a:buFont typeface="Times New Roman"/>
              <a:buAutoNum type="arabicPeriod"/>
            </a:pPr>
            <a:r>
              <a:rPr lang="en" sz="1600">
                <a:solidFill>
                  <a:srgbClr val="000000"/>
                </a:solidFill>
                <a:latin typeface="Times New Roman"/>
                <a:ea typeface="Times New Roman"/>
                <a:cs typeface="Times New Roman"/>
                <a:sym typeface="Times New Roman"/>
              </a:rPr>
              <a:t>Limitations of Square Law</a:t>
            </a:r>
            <a:endParaRPr sz="1600">
              <a:solidFill>
                <a:srgbClr val="000000"/>
              </a:solidFill>
              <a:latin typeface="Times New Roman"/>
              <a:ea typeface="Times New Roman"/>
              <a:cs typeface="Times New Roman"/>
              <a:sym typeface="Times New Roman"/>
            </a:endParaRPr>
          </a:p>
          <a:p>
            <a:pPr indent="-330200" lvl="0" marL="457200" rtl="0" algn="l">
              <a:lnSpc>
                <a:spcPct val="105000"/>
              </a:lnSpc>
              <a:spcBef>
                <a:spcPts val="0"/>
              </a:spcBef>
              <a:spcAft>
                <a:spcPts val="0"/>
              </a:spcAft>
              <a:buClr>
                <a:srgbClr val="000000"/>
              </a:buClr>
              <a:buSzPts val="1600"/>
              <a:buFont typeface="Times New Roman"/>
              <a:buAutoNum type="arabicPeriod"/>
            </a:pPr>
            <a:r>
              <a:rPr lang="en" sz="1600">
                <a:solidFill>
                  <a:srgbClr val="000000"/>
                </a:solidFill>
                <a:latin typeface="Times New Roman"/>
                <a:ea typeface="Times New Roman"/>
                <a:cs typeface="Times New Roman"/>
                <a:sym typeface="Times New Roman"/>
              </a:rPr>
              <a:t>gm/Id Methodology</a:t>
            </a:r>
            <a:endParaRPr sz="1600">
              <a:solidFill>
                <a:srgbClr val="000000"/>
              </a:solidFill>
              <a:latin typeface="Times New Roman"/>
              <a:ea typeface="Times New Roman"/>
              <a:cs typeface="Times New Roman"/>
              <a:sym typeface="Times New Roman"/>
            </a:endParaRPr>
          </a:p>
          <a:p>
            <a:pPr indent="-330200" lvl="0" marL="457200" rtl="0" algn="l">
              <a:lnSpc>
                <a:spcPct val="105000"/>
              </a:lnSpc>
              <a:spcBef>
                <a:spcPts val="0"/>
              </a:spcBef>
              <a:spcAft>
                <a:spcPts val="0"/>
              </a:spcAft>
              <a:buClr>
                <a:schemeClr val="dk1"/>
              </a:buClr>
              <a:buSzPts val="1600"/>
              <a:buFont typeface="Times New Roman"/>
              <a:buAutoNum type="arabicPeriod"/>
            </a:pPr>
            <a:r>
              <a:rPr lang="en" sz="1600">
                <a:solidFill>
                  <a:schemeClr val="dk1"/>
                </a:solidFill>
                <a:latin typeface="Times New Roman"/>
                <a:ea typeface="Times New Roman"/>
                <a:cs typeface="Times New Roman"/>
                <a:sym typeface="Times New Roman"/>
              </a:rPr>
              <a:t>LDO</a:t>
            </a:r>
            <a:endParaRPr sz="1600">
              <a:solidFill>
                <a:schemeClr val="dk1"/>
              </a:solidFill>
              <a:latin typeface="Times New Roman"/>
              <a:ea typeface="Times New Roman"/>
              <a:cs typeface="Times New Roman"/>
              <a:sym typeface="Times New Roman"/>
            </a:endParaRPr>
          </a:p>
          <a:p>
            <a:pPr indent="-330200" lvl="0" marL="457200" rtl="0" algn="l">
              <a:lnSpc>
                <a:spcPct val="105000"/>
              </a:lnSpc>
              <a:spcBef>
                <a:spcPts val="0"/>
              </a:spcBef>
              <a:spcAft>
                <a:spcPts val="0"/>
              </a:spcAft>
              <a:buClr>
                <a:schemeClr val="dk1"/>
              </a:buClr>
              <a:buSzPts val="1600"/>
              <a:buFont typeface="Times New Roman"/>
              <a:buAutoNum type="arabicPeriod"/>
            </a:pPr>
            <a:r>
              <a:rPr lang="en" sz="1600">
                <a:solidFill>
                  <a:schemeClr val="dk1"/>
                </a:solidFill>
                <a:latin typeface="Times New Roman"/>
                <a:ea typeface="Times New Roman"/>
                <a:cs typeface="Times New Roman"/>
                <a:sym typeface="Times New Roman"/>
              </a:rPr>
              <a:t>Specification Table</a:t>
            </a:r>
            <a:endParaRPr sz="1600">
              <a:solidFill>
                <a:schemeClr val="dk1"/>
              </a:solidFill>
              <a:latin typeface="Times New Roman"/>
              <a:ea typeface="Times New Roman"/>
              <a:cs typeface="Times New Roman"/>
              <a:sym typeface="Times New Roman"/>
            </a:endParaRPr>
          </a:p>
          <a:p>
            <a:pPr indent="-330200" lvl="0" marL="457200" rtl="0" algn="l">
              <a:lnSpc>
                <a:spcPct val="105000"/>
              </a:lnSpc>
              <a:spcBef>
                <a:spcPts val="0"/>
              </a:spcBef>
              <a:spcAft>
                <a:spcPts val="0"/>
              </a:spcAft>
              <a:buClr>
                <a:schemeClr val="dk1"/>
              </a:buClr>
              <a:buSzPts val="1600"/>
              <a:buFont typeface="Times New Roman"/>
              <a:buAutoNum type="arabicPeriod"/>
            </a:pPr>
            <a:r>
              <a:rPr lang="en" sz="1600">
                <a:solidFill>
                  <a:schemeClr val="dk1"/>
                </a:solidFill>
                <a:latin typeface="Times New Roman"/>
                <a:ea typeface="Times New Roman"/>
                <a:cs typeface="Times New Roman"/>
                <a:sym typeface="Times New Roman"/>
              </a:rPr>
              <a:t>Circuit Diagram</a:t>
            </a:r>
            <a:endParaRPr sz="1600">
              <a:solidFill>
                <a:schemeClr val="dk1"/>
              </a:solidFill>
              <a:latin typeface="Times New Roman"/>
              <a:ea typeface="Times New Roman"/>
              <a:cs typeface="Times New Roman"/>
              <a:sym typeface="Times New Roman"/>
            </a:endParaRPr>
          </a:p>
          <a:p>
            <a:pPr indent="-330200" lvl="0" marL="457200" rtl="0" algn="l">
              <a:lnSpc>
                <a:spcPct val="105000"/>
              </a:lnSpc>
              <a:spcBef>
                <a:spcPts val="0"/>
              </a:spcBef>
              <a:spcAft>
                <a:spcPts val="0"/>
              </a:spcAft>
              <a:buClr>
                <a:schemeClr val="dk1"/>
              </a:buClr>
              <a:buSzPts val="1600"/>
              <a:buFont typeface="Times New Roman"/>
              <a:buAutoNum type="arabicPeriod"/>
            </a:pPr>
            <a:r>
              <a:rPr lang="en" sz="1600">
                <a:solidFill>
                  <a:schemeClr val="dk1"/>
                </a:solidFill>
                <a:latin typeface="Times New Roman"/>
                <a:ea typeface="Times New Roman"/>
                <a:cs typeface="Times New Roman"/>
                <a:sym typeface="Times New Roman"/>
              </a:rPr>
              <a:t>Design Flow</a:t>
            </a:r>
            <a:endParaRPr sz="1600">
              <a:solidFill>
                <a:srgbClr val="000000"/>
              </a:solidFill>
              <a:latin typeface="Times New Roman"/>
              <a:ea typeface="Times New Roman"/>
              <a:cs typeface="Times New Roman"/>
              <a:sym typeface="Times New Roman"/>
            </a:endParaRPr>
          </a:p>
          <a:p>
            <a:pPr indent="-330200" lvl="0" marL="457200" rtl="0" algn="l">
              <a:lnSpc>
                <a:spcPct val="105000"/>
              </a:lnSpc>
              <a:spcBef>
                <a:spcPts val="0"/>
              </a:spcBef>
              <a:spcAft>
                <a:spcPts val="0"/>
              </a:spcAft>
              <a:buClr>
                <a:srgbClr val="000000"/>
              </a:buClr>
              <a:buSzPts val="1600"/>
              <a:buFont typeface="Times New Roman"/>
              <a:buAutoNum type="arabicPeriod"/>
            </a:pPr>
            <a:r>
              <a:rPr lang="en" sz="1600">
                <a:solidFill>
                  <a:schemeClr val="dk1"/>
                </a:solidFill>
                <a:latin typeface="Times New Roman"/>
                <a:ea typeface="Times New Roman"/>
                <a:cs typeface="Times New Roman"/>
                <a:sym typeface="Times New Roman"/>
              </a:rPr>
              <a:t>Limitations of gm/Id Methodology</a:t>
            </a:r>
            <a:endParaRPr sz="1600">
              <a:solidFill>
                <a:srgbClr val="000000"/>
              </a:solidFill>
              <a:latin typeface="Times New Roman"/>
              <a:ea typeface="Times New Roman"/>
              <a:cs typeface="Times New Roman"/>
              <a:sym typeface="Times New Roman"/>
            </a:endParaRPr>
          </a:p>
          <a:p>
            <a:pPr indent="-330200" lvl="0" marL="457200" rtl="0" algn="l">
              <a:lnSpc>
                <a:spcPct val="105000"/>
              </a:lnSpc>
              <a:spcBef>
                <a:spcPts val="0"/>
              </a:spcBef>
              <a:spcAft>
                <a:spcPts val="0"/>
              </a:spcAft>
              <a:buClr>
                <a:srgbClr val="000000"/>
              </a:buClr>
              <a:buSzPts val="1600"/>
              <a:buFont typeface="Times New Roman"/>
              <a:buAutoNum type="arabicPeriod"/>
            </a:pPr>
            <a:r>
              <a:rPr lang="en" sz="1600">
                <a:solidFill>
                  <a:srgbClr val="000000"/>
                </a:solidFill>
                <a:latin typeface="Times New Roman"/>
                <a:ea typeface="Times New Roman"/>
                <a:cs typeface="Times New Roman"/>
                <a:sym typeface="Times New Roman"/>
              </a:rPr>
              <a:t>Automation Design Flow</a:t>
            </a:r>
            <a:endParaRPr sz="1600">
              <a:solidFill>
                <a:srgbClr val="000000"/>
              </a:solidFill>
              <a:latin typeface="Times New Roman"/>
              <a:ea typeface="Times New Roman"/>
              <a:cs typeface="Times New Roman"/>
              <a:sym typeface="Times New Roman"/>
            </a:endParaRPr>
          </a:p>
          <a:p>
            <a:pPr indent="-330200" lvl="0" marL="457200" rtl="0" algn="l">
              <a:lnSpc>
                <a:spcPct val="105000"/>
              </a:lnSpc>
              <a:spcBef>
                <a:spcPts val="0"/>
              </a:spcBef>
              <a:spcAft>
                <a:spcPts val="0"/>
              </a:spcAft>
              <a:buClr>
                <a:srgbClr val="000000"/>
              </a:buClr>
              <a:buSzPts val="1600"/>
              <a:buFont typeface="Times New Roman"/>
              <a:buAutoNum type="arabicPeriod"/>
            </a:pPr>
            <a:r>
              <a:rPr lang="en" sz="1600">
                <a:solidFill>
                  <a:srgbClr val="000000"/>
                </a:solidFill>
                <a:latin typeface="Times New Roman"/>
                <a:ea typeface="Times New Roman"/>
                <a:cs typeface="Times New Roman"/>
                <a:sym typeface="Times New Roman"/>
              </a:rPr>
              <a:t>Results</a:t>
            </a:r>
            <a:endParaRPr sz="1600">
              <a:solidFill>
                <a:srgbClr val="000000"/>
              </a:solidFill>
              <a:latin typeface="Times New Roman"/>
              <a:ea typeface="Times New Roman"/>
              <a:cs typeface="Times New Roman"/>
              <a:sym typeface="Times New Roman"/>
            </a:endParaRPr>
          </a:p>
          <a:p>
            <a:pPr indent="-330200" lvl="0" marL="457200" rtl="0" algn="l">
              <a:lnSpc>
                <a:spcPct val="105000"/>
              </a:lnSpc>
              <a:spcBef>
                <a:spcPts val="0"/>
              </a:spcBef>
              <a:spcAft>
                <a:spcPts val="0"/>
              </a:spcAft>
              <a:buClr>
                <a:srgbClr val="000000"/>
              </a:buClr>
              <a:buSzPts val="1600"/>
              <a:buFont typeface="Times New Roman"/>
              <a:buAutoNum type="arabicPeriod"/>
            </a:pPr>
            <a:r>
              <a:rPr lang="en" sz="1600">
                <a:solidFill>
                  <a:srgbClr val="000000"/>
                </a:solidFill>
                <a:latin typeface="Times New Roman"/>
                <a:ea typeface="Times New Roman"/>
                <a:cs typeface="Times New Roman"/>
                <a:sym typeface="Times New Roman"/>
              </a:rPr>
              <a:t>Next Steps</a:t>
            </a:r>
            <a:endParaRPr sz="1600">
              <a:solidFill>
                <a:srgbClr val="000000"/>
              </a:solidFill>
              <a:latin typeface="Times New Roman"/>
              <a:ea typeface="Times New Roman"/>
              <a:cs typeface="Times New Roman"/>
              <a:sym typeface="Times New Roman"/>
            </a:endParaRPr>
          </a:p>
          <a:p>
            <a:pPr indent="-330200" lvl="0" marL="457200" rtl="0" algn="l">
              <a:lnSpc>
                <a:spcPct val="105000"/>
              </a:lnSpc>
              <a:spcBef>
                <a:spcPts val="0"/>
              </a:spcBef>
              <a:spcAft>
                <a:spcPts val="0"/>
              </a:spcAft>
              <a:buClr>
                <a:srgbClr val="000000"/>
              </a:buClr>
              <a:buSzPts val="1600"/>
              <a:buFont typeface="Times New Roman"/>
              <a:buAutoNum type="arabicPeriod"/>
            </a:pPr>
            <a:r>
              <a:rPr lang="en" sz="1600">
                <a:solidFill>
                  <a:srgbClr val="000000"/>
                </a:solidFill>
                <a:latin typeface="Times New Roman"/>
                <a:ea typeface="Times New Roman"/>
                <a:cs typeface="Times New Roman"/>
                <a:sym typeface="Times New Roman"/>
              </a:rPr>
              <a:t>References</a:t>
            </a:r>
            <a:endParaRPr sz="1600">
              <a:solidFill>
                <a:srgbClr val="000000"/>
              </a:solidFill>
              <a:latin typeface="Times New Roman"/>
              <a:ea typeface="Times New Roman"/>
              <a:cs typeface="Times New Roman"/>
              <a:sym typeface="Times New Roman"/>
            </a:endParaRPr>
          </a:p>
        </p:txBody>
      </p:sp>
      <p:sp>
        <p:nvSpPr>
          <p:cNvPr id="63" name="Google Shape;63;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pic>
        <p:nvPicPr>
          <p:cNvPr id="203" name="Google Shape;203;p32"/>
          <p:cNvPicPr preferRelativeResize="0"/>
          <p:nvPr/>
        </p:nvPicPr>
        <p:blipFill rotWithShape="1">
          <a:blip r:embed="rId3">
            <a:alphaModFix/>
          </a:blip>
          <a:srcRect b="-3669" l="0" r="-8885" t="0"/>
          <a:stretch/>
        </p:blipFill>
        <p:spPr>
          <a:xfrm>
            <a:off x="329750" y="359800"/>
            <a:ext cx="7242125" cy="4423900"/>
          </a:xfrm>
          <a:prstGeom prst="rect">
            <a:avLst/>
          </a:prstGeom>
          <a:noFill/>
          <a:ln>
            <a:noFill/>
          </a:ln>
        </p:spPr>
      </p:pic>
      <p:sp>
        <p:nvSpPr>
          <p:cNvPr id="204" name="Google Shape;204;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pic>
        <p:nvPicPr>
          <p:cNvPr id="209" name="Google Shape;209;p33"/>
          <p:cNvPicPr preferRelativeResize="0"/>
          <p:nvPr/>
        </p:nvPicPr>
        <p:blipFill>
          <a:blip r:embed="rId3">
            <a:alphaModFix/>
          </a:blip>
          <a:stretch>
            <a:fillRect/>
          </a:stretch>
        </p:blipFill>
        <p:spPr>
          <a:xfrm>
            <a:off x="654925" y="300225"/>
            <a:ext cx="7477125" cy="2076450"/>
          </a:xfrm>
          <a:prstGeom prst="rect">
            <a:avLst/>
          </a:prstGeom>
          <a:noFill/>
          <a:ln>
            <a:noFill/>
          </a:ln>
        </p:spPr>
      </p:pic>
      <p:pic>
        <p:nvPicPr>
          <p:cNvPr id="210" name="Google Shape;210;p33"/>
          <p:cNvPicPr preferRelativeResize="0"/>
          <p:nvPr/>
        </p:nvPicPr>
        <p:blipFill>
          <a:blip r:embed="rId4">
            <a:alphaModFix/>
          </a:blip>
          <a:stretch>
            <a:fillRect/>
          </a:stretch>
        </p:blipFill>
        <p:spPr>
          <a:xfrm>
            <a:off x="635875" y="2571750"/>
            <a:ext cx="7515225" cy="2133600"/>
          </a:xfrm>
          <a:prstGeom prst="rect">
            <a:avLst/>
          </a:prstGeom>
          <a:noFill/>
          <a:ln>
            <a:noFill/>
          </a:ln>
        </p:spPr>
      </p:pic>
      <p:sp>
        <p:nvSpPr>
          <p:cNvPr id="211" name="Google Shape;211;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pic>
        <p:nvPicPr>
          <p:cNvPr id="216" name="Google Shape;216;p34"/>
          <p:cNvPicPr preferRelativeResize="0"/>
          <p:nvPr/>
        </p:nvPicPr>
        <p:blipFill>
          <a:blip r:embed="rId3">
            <a:alphaModFix/>
          </a:blip>
          <a:stretch>
            <a:fillRect/>
          </a:stretch>
        </p:blipFill>
        <p:spPr>
          <a:xfrm>
            <a:off x="359325" y="699275"/>
            <a:ext cx="6931751" cy="3138000"/>
          </a:xfrm>
          <a:prstGeom prst="rect">
            <a:avLst/>
          </a:prstGeom>
          <a:noFill/>
          <a:ln>
            <a:noFill/>
          </a:ln>
        </p:spPr>
      </p:pic>
      <p:sp>
        <p:nvSpPr>
          <p:cNvPr id="217" name="Google Shape;217;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520">
                <a:latin typeface="Times New Roman"/>
                <a:ea typeface="Times New Roman"/>
                <a:cs typeface="Times New Roman"/>
                <a:sym typeface="Times New Roman"/>
              </a:rPr>
              <a:t>Limitations of gm/Id Methodology</a:t>
            </a:r>
            <a:endParaRPr b="1" sz="2520">
              <a:latin typeface="Times New Roman"/>
              <a:ea typeface="Times New Roman"/>
              <a:cs typeface="Times New Roman"/>
              <a:sym typeface="Times New Roman"/>
            </a:endParaRPr>
          </a:p>
        </p:txBody>
      </p:sp>
      <p:sp>
        <p:nvSpPr>
          <p:cNvPr id="223" name="Google Shape;223;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0200" lvl="0" marL="457200" rtl="0" algn="l">
              <a:lnSpc>
                <a:spcPct val="125000"/>
              </a:lnSpc>
              <a:spcBef>
                <a:spcPts val="0"/>
              </a:spcBef>
              <a:spcAft>
                <a:spcPts val="0"/>
              </a:spcAft>
              <a:buClr>
                <a:schemeClr val="dk1"/>
              </a:buClr>
              <a:buSzPts val="1600"/>
              <a:buFont typeface="Times New Roman"/>
              <a:buAutoNum type="arabicPeriod"/>
            </a:pPr>
            <a:r>
              <a:rPr lang="en" sz="1600">
                <a:solidFill>
                  <a:schemeClr val="dk1"/>
                </a:solidFill>
                <a:latin typeface="Times New Roman"/>
                <a:ea typeface="Times New Roman"/>
                <a:cs typeface="Times New Roman"/>
                <a:sym typeface="Times New Roman"/>
              </a:rPr>
              <a:t>If we go for lower technology nodes the dependency of width comes into the picture where in general  the parameters (FOM’S) are independent of width .</a:t>
            </a:r>
            <a:endParaRPr sz="1600">
              <a:solidFill>
                <a:schemeClr val="dk1"/>
              </a:solidFill>
              <a:latin typeface="Times New Roman"/>
              <a:ea typeface="Times New Roman"/>
              <a:cs typeface="Times New Roman"/>
              <a:sym typeface="Times New Roman"/>
            </a:endParaRPr>
          </a:p>
          <a:p>
            <a:pPr indent="-330200" lvl="0" marL="457200" rtl="0" algn="l">
              <a:lnSpc>
                <a:spcPct val="125000"/>
              </a:lnSpc>
              <a:spcBef>
                <a:spcPts val="0"/>
              </a:spcBef>
              <a:spcAft>
                <a:spcPts val="0"/>
              </a:spcAft>
              <a:buClr>
                <a:schemeClr val="dk1"/>
              </a:buClr>
              <a:buSzPts val="1600"/>
              <a:buFont typeface="Times New Roman"/>
              <a:buAutoNum type="arabicPeriod"/>
            </a:pPr>
            <a:r>
              <a:rPr lang="en" sz="1600">
                <a:solidFill>
                  <a:schemeClr val="dk1"/>
                </a:solidFill>
                <a:latin typeface="Times New Roman"/>
                <a:ea typeface="Times New Roman"/>
                <a:cs typeface="Times New Roman"/>
                <a:sym typeface="Times New Roman"/>
              </a:rPr>
              <a:t>We are fixing the value of Vds for a certain value which </a:t>
            </a:r>
            <a:r>
              <a:rPr lang="en" sz="1600">
                <a:solidFill>
                  <a:schemeClr val="dk1"/>
                </a:solidFill>
                <a:latin typeface="Times New Roman"/>
                <a:ea typeface="Times New Roman"/>
                <a:cs typeface="Times New Roman"/>
                <a:sym typeface="Times New Roman"/>
              </a:rPr>
              <a:t>in turn</a:t>
            </a:r>
            <a:r>
              <a:rPr lang="en" sz="1600">
                <a:solidFill>
                  <a:schemeClr val="dk1"/>
                </a:solidFill>
                <a:latin typeface="Times New Roman"/>
                <a:ea typeface="Times New Roman"/>
                <a:cs typeface="Times New Roman"/>
                <a:sym typeface="Times New Roman"/>
              </a:rPr>
              <a:t> leads  Vds mismatch in device and </a:t>
            </a:r>
            <a:r>
              <a:rPr lang="en" sz="1600">
                <a:solidFill>
                  <a:schemeClr val="dk1"/>
                </a:solidFill>
                <a:latin typeface="Times New Roman"/>
                <a:ea typeface="Times New Roman"/>
                <a:cs typeface="Times New Roman"/>
                <a:sym typeface="Times New Roman"/>
              </a:rPr>
              <a:t>tech-plots</a:t>
            </a:r>
            <a:r>
              <a:rPr lang="en" sz="1600">
                <a:solidFill>
                  <a:schemeClr val="dk1"/>
                </a:solidFill>
                <a:latin typeface="Times New Roman"/>
                <a:ea typeface="Times New Roman"/>
                <a:cs typeface="Times New Roman"/>
                <a:sym typeface="Times New Roman"/>
              </a:rPr>
              <a:t>.</a:t>
            </a:r>
            <a:endParaRPr sz="1600">
              <a:solidFill>
                <a:schemeClr val="dk1"/>
              </a:solidFill>
              <a:latin typeface="Times New Roman"/>
              <a:ea typeface="Times New Roman"/>
              <a:cs typeface="Times New Roman"/>
              <a:sym typeface="Times New Roman"/>
            </a:endParaRPr>
          </a:p>
          <a:p>
            <a:pPr indent="-330200" lvl="0" marL="457200" rtl="0" algn="l">
              <a:spcBef>
                <a:spcPts val="0"/>
              </a:spcBef>
              <a:spcAft>
                <a:spcPts val="0"/>
              </a:spcAft>
              <a:buClr>
                <a:schemeClr val="dk1"/>
              </a:buClr>
              <a:buSzPts val="1600"/>
              <a:buFont typeface="Times New Roman"/>
              <a:buAutoNum type="arabicPeriod"/>
            </a:pPr>
            <a:r>
              <a:t/>
            </a:r>
            <a:endParaRPr sz="1600">
              <a:solidFill>
                <a:schemeClr val="dk1"/>
              </a:solidFill>
              <a:latin typeface="Times New Roman"/>
              <a:ea typeface="Times New Roman"/>
              <a:cs typeface="Times New Roman"/>
              <a:sym typeface="Times New Roman"/>
            </a:endParaRPr>
          </a:p>
        </p:txBody>
      </p:sp>
      <p:sp>
        <p:nvSpPr>
          <p:cNvPr id="224" name="Google Shape;224;p3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520">
                <a:latin typeface="Times New Roman"/>
                <a:ea typeface="Times New Roman"/>
                <a:cs typeface="Times New Roman"/>
                <a:sym typeface="Times New Roman"/>
              </a:rPr>
              <a:t>Automation Design Flow</a:t>
            </a:r>
            <a:endParaRPr b="1" sz="2520">
              <a:latin typeface="Times New Roman"/>
              <a:ea typeface="Times New Roman"/>
              <a:cs typeface="Times New Roman"/>
              <a:sym typeface="Times New Roman"/>
            </a:endParaRPr>
          </a:p>
        </p:txBody>
      </p:sp>
      <p:sp>
        <p:nvSpPr>
          <p:cNvPr id="230" name="Google Shape;230;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0200" lvl="0" marL="457200" rtl="0" algn="l">
              <a:lnSpc>
                <a:spcPct val="125000"/>
              </a:lnSpc>
              <a:spcBef>
                <a:spcPts val="0"/>
              </a:spcBef>
              <a:spcAft>
                <a:spcPts val="0"/>
              </a:spcAft>
              <a:buClr>
                <a:schemeClr val="dk1"/>
              </a:buClr>
              <a:buSzPts val="1600"/>
              <a:buChar char="●"/>
            </a:pPr>
            <a:r>
              <a:rPr lang="en" sz="1600">
                <a:solidFill>
                  <a:schemeClr val="dk1"/>
                </a:solidFill>
                <a:latin typeface="Times New Roman"/>
                <a:ea typeface="Times New Roman"/>
                <a:cs typeface="Times New Roman"/>
                <a:sym typeface="Times New Roman"/>
              </a:rPr>
              <a:t>We are using the </a:t>
            </a:r>
            <a:r>
              <a:rPr b="1" lang="en" sz="1600">
                <a:solidFill>
                  <a:schemeClr val="dk1"/>
                </a:solidFill>
                <a:latin typeface="Times New Roman"/>
                <a:ea typeface="Times New Roman"/>
                <a:cs typeface="Times New Roman"/>
                <a:sym typeface="Times New Roman"/>
              </a:rPr>
              <a:t>TechPlot_Sim_Data_180nm_VDS_0p4V.xlsx</a:t>
            </a:r>
            <a:r>
              <a:rPr lang="en" sz="1600">
                <a:solidFill>
                  <a:schemeClr val="dk1"/>
                </a:solidFill>
                <a:latin typeface="Times New Roman"/>
                <a:ea typeface="Times New Roman"/>
                <a:cs typeface="Times New Roman"/>
                <a:sym typeface="Times New Roman"/>
              </a:rPr>
              <a:t> file as our tech-plot file. </a:t>
            </a:r>
            <a:endParaRPr sz="1600">
              <a:solidFill>
                <a:schemeClr val="dk1"/>
              </a:solidFill>
              <a:latin typeface="Times New Roman"/>
              <a:ea typeface="Times New Roman"/>
              <a:cs typeface="Times New Roman"/>
              <a:sym typeface="Times New Roman"/>
            </a:endParaRPr>
          </a:p>
          <a:p>
            <a:pPr indent="-330200" lvl="0" marL="457200" rtl="0" algn="l">
              <a:lnSpc>
                <a:spcPct val="125000"/>
              </a:lnSpc>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As of now we need to change the fo</a:t>
            </a:r>
            <a:r>
              <a:rPr lang="en" sz="1600">
                <a:solidFill>
                  <a:schemeClr val="dk1"/>
                </a:solidFill>
                <a:latin typeface="Times New Roman"/>
                <a:ea typeface="Times New Roman"/>
                <a:cs typeface="Times New Roman"/>
                <a:sym typeface="Times New Roman"/>
              </a:rPr>
              <a:t>rmat</a:t>
            </a:r>
            <a:r>
              <a:rPr lang="en" sz="1600">
                <a:solidFill>
                  <a:schemeClr val="dk1"/>
                </a:solidFill>
                <a:latin typeface="Times New Roman"/>
                <a:ea typeface="Times New Roman"/>
                <a:cs typeface="Times New Roman"/>
                <a:sym typeface="Times New Roman"/>
              </a:rPr>
              <a:t> of this file for our inputs to the automated Python script.</a:t>
            </a:r>
            <a:endParaRPr sz="1600">
              <a:solidFill>
                <a:schemeClr val="dk1"/>
              </a:solidFill>
              <a:latin typeface="Times New Roman"/>
              <a:ea typeface="Times New Roman"/>
              <a:cs typeface="Times New Roman"/>
              <a:sym typeface="Times New Roman"/>
            </a:endParaRPr>
          </a:p>
          <a:p>
            <a:pPr indent="-330200" lvl="0" marL="457200" rtl="0" algn="l">
              <a:lnSpc>
                <a:spcPct val="125000"/>
              </a:lnSpc>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The exact .csv format files and directories can be seen in the flow below.</a:t>
            </a:r>
            <a:endParaRPr sz="1600">
              <a:solidFill>
                <a:schemeClr val="dk1"/>
              </a:solidFill>
              <a:latin typeface="Times New Roman"/>
              <a:ea typeface="Times New Roman"/>
              <a:cs typeface="Times New Roman"/>
              <a:sym typeface="Times New Roman"/>
            </a:endParaRPr>
          </a:p>
        </p:txBody>
      </p:sp>
      <p:sp>
        <p:nvSpPr>
          <p:cNvPr id="231" name="Google Shape;231;p3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7"/>
          <p:cNvSpPr txBox="1"/>
          <p:nvPr>
            <p:ph type="title"/>
          </p:nvPr>
        </p:nvSpPr>
        <p:spPr>
          <a:xfrm>
            <a:off x="988325" y="1179884"/>
            <a:ext cx="6858000" cy="393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37" name="Google Shape;237;p37"/>
          <p:cNvSpPr txBox="1"/>
          <p:nvPr>
            <p:ph idx="12" type="sldNum"/>
          </p:nvPr>
        </p:nvSpPr>
        <p:spPr>
          <a:xfrm>
            <a:off x="8539544" y="4699544"/>
            <a:ext cx="469800" cy="309300"/>
          </a:xfrm>
          <a:prstGeom prst="rect">
            <a:avLst/>
          </a:prstGeom>
        </p:spPr>
        <p:txBody>
          <a:bodyPr anchorCtr="0" anchor="ctr" bIns="91425" lIns="91425" spcFirstLastPara="1" rIns="91425" wrap="square" tIns="91425">
            <a:normAutofit lnSpcReduction="20000"/>
          </a:bodyPr>
          <a:lstStyle/>
          <a:p>
            <a:pPr indent="0" lvl="0" marL="0" rtl="0" algn="r">
              <a:spcBef>
                <a:spcPts val="0"/>
              </a:spcBef>
              <a:spcAft>
                <a:spcPts val="0"/>
              </a:spcAft>
              <a:buNone/>
            </a:pPr>
            <a:fld id="{00000000-1234-1234-1234-123412341234}" type="slidenum">
              <a:rPr lang="en"/>
              <a:t>‹#›</a:t>
            </a:fld>
            <a:endParaRPr/>
          </a:p>
        </p:txBody>
      </p:sp>
      <p:cxnSp>
        <p:nvCxnSpPr>
          <p:cNvPr id="238" name="Google Shape;238;p37"/>
          <p:cNvCxnSpPr>
            <a:stCxn id="239" idx="2"/>
            <a:endCxn id="240" idx="1"/>
          </p:cNvCxnSpPr>
          <p:nvPr/>
        </p:nvCxnSpPr>
        <p:spPr>
          <a:xfrm>
            <a:off x="1731406" y="2637141"/>
            <a:ext cx="302100" cy="613500"/>
          </a:xfrm>
          <a:prstGeom prst="bentConnector3">
            <a:avLst>
              <a:gd fmla="val 49993" name="adj1"/>
            </a:avLst>
          </a:prstGeom>
          <a:noFill/>
          <a:ln cap="flat" cmpd="sng" w="9525">
            <a:solidFill>
              <a:srgbClr val="C2C2C2"/>
            </a:solidFill>
            <a:prstDash val="solid"/>
            <a:round/>
            <a:headEnd len="sm" w="sm" type="none"/>
            <a:tailEnd len="sm" w="sm" type="none"/>
          </a:ln>
        </p:spPr>
      </p:cxnSp>
      <p:cxnSp>
        <p:nvCxnSpPr>
          <p:cNvPr id="241" name="Google Shape;241;p37"/>
          <p:cNvCxnSpPr>
            <a:stCxn id="239" idx="2"/>
            <a:endCxn id="242" idx="1"/>
          </p:cNvCxnSpPr>
          <p:nvPr/>
        </p:nvCxnSpPr>
        <p:spPr>
          <a:xfrm flipH="1" rot="10800000">
            <a:off x="1731406" y="1998741"/>
            <a:ext cx="302100" cy="638400"/>
          </a:xfrm>
          <a:prstGeom prst="bentConnector3">
            <a:avLst>
              <a:gd fmla="val 49993" name="adj1"/>
            </a:avLst>
          </a:prstGeom>
          <a:noFill/>
          <a:ln cap="flat" cmpd="sng" w="9525">
            <a:solidFill>
              <a:srgbClr val="C2C2C2"/>
            </a:solidFill>
            <a:prstDash val="solid"/>
            <a:round/>
            <a:headEnd len="sm" w="sm" type="none"/>
            <a:tailEnd len="sm" w="sm" type="none"/>
          </a:ln>
        </p:spPr>
      </p:cxnSp>
      <p:sp>
        <p:nvSpPr>
          <p:cNvPr id="239" name="Google Shape;239;p37"/>
          <p:cNvSpPr/>
          <p:nvPr/>
        </p:nvSpPr>
        <p:spPr>
          <a:xfrm rot="-5400000">
            <a:off x="77506" y="2425941"/>
            <a:ext cx="2885400" cy="422400"/>
          </a:xfrm>
          <a:prstGeom prst="roundRect">
            <a:avLst>
              <a:gd fmla="val 16667" name="adj"/>
            </a:avLst>
          </a:prstGeom>
          <a:solidFill>
            <a:srgbClr val="085630"/>
          </a:solidFill>
          <a:ln cap="flat" cmpd="sng" w="9525">
            <a:solidFill>
              <a:srgbClr val="08563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FFFFFF"/>
                </a:solidFill>
                <a:latin typeface="Roboto"/>
                <a:ea typeface="Roboto"/>
                <a:cs typeface="Roboto"/>
                <a:sym typeface="Roboto"/>
              </a:rPr>
              <a:t>Tech-plot</a:t>
            </a:r>
            <a:endParaRPr sz="1100">
              <a:solidFill>
                <a:srgbClr val="FFFFFF"/>
              </a:solidFill>
              <a:latin typeface="Roboto"/>
              <a:ea typeface="Roboto"/>
              <a:cs typeface="Roboto"/>
              <a:sym typeface="Roboto"/>
            </a:endParaRPr>
          </a:p>
        </p:txBody>
      </p:sp>
      <p:sp>
        <p:nvSpPr>
          <p:cNvPr id="242" name="Google Shape;242;p37"/>
          <p:cNvSpPr/>
          <p:nvPr/>
        </p:nvSpPr>
        <p:spPr>
          <a:xfrm>
            <a:off x="2033592" y="1817873"/>
            <a:ext cx="1626000" cy="361500"/>
          </a:xfrm>
          <a:prstGeom prst="roundRect">
            <a:avLst>
              <a:gd fmla="val 16667" name="adj"/>
            </a:avLst>
          </a:prstGeom>
          <a:solidFill>
            <a:srgbClr val="0B713F"/>
          </a:solidFill>
          <a:ln cap="flat" cmpd="sng" w="9525">
            <a:solidFill>
              <a:srgbClr val="0B713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FFFFFF"/>
                </a:solidFill>
                <a:latin typeface="Roboto"/>
                <a:ea typeface="Roboto"/>
                <a:cs typeface="Roboto"/>
                <a:sym typeface="Roboto"/>
              </a:rPr>
              <a:t>L = 180 nm</a:t>
            </a:r>
            <a:endParaRPr sz="1100">
              <a:solidFill>
                <a:srgbClr val="FFFFFF"/>
              </a:solidFill>
              <a:latin typeface="Roboto"/>
              <a:ea typeface="Roboto"/>
              <a:cs typeface="Roboto"/>
              <a:sym typeface="Roboto"/>
            </a:endParaRPr>
          </a:p>
        </p:txBody>
      </p:sp>
      <p:sp>
        <p:nvSpPr>
          <p:cNvPr id="240" name="Google Shape;240;p37"/>
          <p:cNvSpPr/>
          <p:nvPr/>
        </p:nvSpPr>
        <p:spPr>
          <a:xfrm>
            <a:off x="2033592" y="3069841"/>
            <a:ext cx="1626000" cy="361500"/>
          </a:xfrm>
          <a:prstGeom prst="roundRect">
            <a:avLst>
              <a:gd fmla="val 16667" name="adj"/>
            </a:avLst>
          </a:prstGeom>
          <a:solidFill>
            <a:srgbClr val="0B713F"/>
          </a:solidFill>
          <a:ln cap="flat" cmpd="sng" w="9525">
            <a:solidFill>
              <a:srgbClr val="0B713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FFFFFF"/>
                </a:solidFill>
                <a:latin typeface="Roboto"/>
                <a:ea typeface="Roboto"/>
                <a:cs typeface="Roboto"/>
                <a:sym typeface="Roboto"/>
              </a:rPr>
              <a:t>L = </a:t>
            </a:r>
            <a:r>
              <a:rPr lang="en" sz="1100">
                <a:solidFill>
                  <a:srgbClr val="FFFFFF"/>
                </a:solidFill>
                <a:latin typeface="Roboto"/>
                <a:ea typeface="Roboto"/>
                <a:cs typeface="Roboto"/>
                <a:sym typeface="Roboto"/>
              </a:rPr>
              <a:t>360 nm</a:t>
            </a:r>
            <a:endParaRPr sz="1100">
              <a:solidFill>
                <a:srgbClr val="FFFFFF"/>
              </a:solidFill>
              <a:latin typeface="Roboto"/>
              <a:ea typeface="Roboto"/>
              <a:cs typeface="Roboto"/>
              <a:sym typeface="Roboto"/>
            </a:endParaRPr>
          </a:p>
        </p:txBody>
      </p:sp>
      <p:sp>
        <p:nvSpPr>
          <p:cNvPr id="243" name="Google Shape;243;p37"/>
          <p:cNvSpPr/>
          <p:nvPr/>
        </p:nvSpPr>
        <p:spPr>
          <a:xfrm>
            <a:off x="3966492" y="1499317"/>
            <a:ext cx="1626000" cy="361500"/>
          </a:xfrm>
          <a:prstGeom prst="roundRect">
            <a:avLst>
              <a:gd fmla="val 16667" name="adj"/>
            </a:avLst>
          </a:prstGeom>
          <a:solidFill>
            <a:srgbClr val="0B7743"/>
          </a:solidFill>
          <a:ln cap="flat" cmpd="sng" w="9525">
            <a:solidFill>
              <a:srgbClr val="0B77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FFFFFF"/>
                </a:solidFill>
                <a:latin typeface="Roboto"/>
                <a:ea typeface="Roboto"/>
                <a:cs typeface="Roboto"/>
                <a:sym typeface="Roboto"/>
              </a:rPr>
              <a:t>Gm by Id vs gmro</a:t>
            </a:r>
            <a:endParaRPr sz="1100">
              <a:solidFill>
                <a:srgbClr val="FFFFFF"/>
              </a:solidFill>
              <a:latin typeface="Roboto"/>
              <a:ea typeface="Roboto"/>
              <a:cs typeface="Roboto"/>
              <a:sym typeface="Roboto"/>
            </a:endParaRPr>
          </a:p>
        </p:txBody>
      </p:sp>
      <p:sp>
        <p:nvSpPr>
          <p:cNvPr id="244" name="Google Shape;244;p37"/>
          <p:cNvSpPr/>
          <p:nvPr/>
        </p:nvSpPr>
        <p:spPr>
          <a:xfrm>
            <a:off x="3966492" y="2122893"/>
            <a:ext cx="1626000" cy="361500"/>
          </a:xfrm>
          <a:prstGeom prst="roundRect">
            <a:avLst>
              <a:gd fmla="val 16667" name="adj"/>
            </a:avLst>
          </a:prstGeom>
          <a:solidFill>
            <a:srgbClr val="0B7743"/>
          </a:solidFill>
          <a:ln cap="flat" cmpd="sng" w="9525">
            <a:solidFill>
              <a:srgbClr val="0B77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FFFFFF"/>
                </a:solidFill>
                <a:latin typeface="Roboto"/>
                <a:ea typeface="Roboto"/>
                <a:cs typeface="Roboto"/>
                <a:sym typeface="Roboto"/>
              </a:rPr>
              <a:t>Gm by Id vs Id by W</a:t>
            </a:r>
            <a:endParaRPr sz="1100">
              <a:solidFill>
                <a:srgbClr val="FFFFFF"/>
              </a:solidFill>
              <a:latin typeface="Roboto"/>
              <a:ea typeface="Roboto"/>
              <a:cs typeface="Roboto"/>
              <a:sym typeface="Roboto"/>
            </a:endParaRPr>
          </a:p>
        </p:txBody>
      </p:sp>
      <p:sp>
        <p:nvSpPr>
          <p:cNvPr id="245" name="Google Shape;245;p37"/>
          <p:cNvSpPr/>
          <p:nvPr/>
        </p:nvSpPr>
        <p:spPr>
          <a:xfrm>
            <a:off x="3966492" y="2745712"/>
            <a:ext cx="1626000" cy="361500"/>
          </a:xfrm>
          <a:prstGeom prst="roundRect">
            <a:avLst>
              <a:gd fmla="val 16667" name="adj"/>
            </a:avLst>
          </a:prstGeom>
          <a:solidFill>
            <a:srgbClr val="0B7743"/>
          </a:solidFill>
          <a:ln cap="flat" cmpd="sng" w="9525">
            <a:solidFill>
              <a:srgbClr val="0B77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100">
                <a:solidFill>
                  <a:schemeClr val="lt1"/>
                </a:solidFill>
                <a:latin typeface="Roboto"/>
                <a:ea typeface="Roboto"/>
                <a:cs typeface="Roboto"/>
                <a:sym typeface="Roboto"/>
              </a:rPr>
              <a:t>G</a:t>
            </a:r>
            <a:r>
              <a:rPr lang="en" sz="1100">
                <a:solidFill>
                  <a:schemeClr val="lt1"/>
                </a:solidFill>
                <a:latin typeface="Roboto"/>
                <a:ea typeface="Roboto"/>
                <a:cs typeface="Roboto"/>
                <a:sym typeface="Roboto"/>
              </a:rPr>
              <a:t>m by Id vs gmro</a:t>
            </a:r>
            <a:endParaRPr sz="1100">
              <a:solidFill>
                <a:schemeClr val="lt1"/>
              </a:solidFill>
              <a:latin typeface="Roboto"/>
              <a:ea typeface="Roboto"/>
              <a:cs typeface="Roboto"/>
              <a:sym typeface="Roboto"/>
            </a:endParaRPr>
          </a:p>
          <a:p>
            <a:pPr indent="0" lvl="0" marL="0" rtl="0" algn="ctr">
              <a:spcBef>
                <a:spcPts val="0"/>
              </a:spcBef>
              <a:spcAft>
                <a:spcPts val="0"/>
              </a:spcAft>
              <a:buNone/>
            </a:pPr>
            <a:r>
              <a:t/>
            </a:r>
            <a:endParaRPr sz="1100">
              <a:solidFill>
                <a:srgbClr val="FFFFFF"/>
              </a:solidFill>
              <a:latin typeface="Roboto"/>
              <a:ea typeface="Roboto"/>
              <a:cs typeface="Roboto"/>
              <a:sym typeface="Roboto"/>
            </a:endParaRPr>
          </a:p>
        </p:txBody>
      </p:sp>
      <p:sp>
        <p:nvSpPr>
          <p:cNvPr id="246" name="Google Shape;246;p37"/>
          <p:cNvSpPr/>
          <p:nvPr/>
        </p:nvSpPr>
        <p:spPr>
          <a:xfrm>
            <a:off x="3966492" y="3369288"/>
            <a:ext cx="1626000" cy="361500"/>
          </a:xfrm>
          <a:prstGeom prst="roundRect">
            <a:avLst>
              <a:gd fmla="val 16667" name="adj"/>
            </a:avLst>
          </a:prstGeom>
          <a:solidFill>
            <a:srgbClr val="0B7743"/>
          </a:solidFill>
          <a:ln cap="flat" cmpd="sng" w="9525">
            <a:solidFill>
              <a:srgbClr val="0B77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100">
                <a:solidFill>
                  <a:schemeClr val="lt1"/>
                </a:solidFill>
                <a:latin typeface="Roboto"/>
                <a:ea typeface="Roboto"/>
                <a:cs typeface="Roboto"/>
                <a:sym typeface="Roboto"/>
              </a:rPr>
              <a:t>G</a:t>
            </a:r>
            <a:r>
              <a:rPr lang="en" sz="1100">
                <a:solidFill>
                  <a:schemeClr val="lt1"/>
                </a:solidFill>
                <a:latin typeface="Roboto"/>
                <a:ea typeface="Roboto"/>
                <a:cs typeface="Roboto"/>
                <a:sym typeface="Roboto"/>
              </a:rPr>
              <a:t>m by Id vs Id by W</a:t>
            </a:r>
            <a:endParaRPr sz="1100">
              <a:solidFill>
                <a:schemeClr val="lt1"/>
              </a:solidFill>
              <a:latin typeface="Roboto"/>
              <a:ea typeface="Roboto"/>
              <a:cs typeface="Roboto"/>
              <a:sym typeface="Roboto"/>
            </a:endParaRPr>
          </a:p>
          <a:p>
            <a:pPr indent="0" lvl="0" marL="0" rtl="0" algn="ctr">
              <a:spcBef>
                <a:spcPts val="0"/>
              </a:spcBef>
              <a:spcAft>
                <a:spcPts val="0"/>
              </a:spcAft>
              <a:buNone/>
            </a:pPr>
            <a:r>
              <a:t/>
            </a:r>
            <a:endParaRPr sz="1100">
              <a:solidFill>
                <a:srgbClr val="FFFFFF"/>
              </a:solidFill>
              <a:latin typeface="Roboto"/>
              <a:ea typeface="Roboto"/>
              <a:cs typeface="Roboto"/>
              <a:sym typeface="Roboto"/>
            </a:endParaRPr>
          </a:p>
        </p:txBody>
      </p:sp>
      <p:cxnSp>
        <p:nvCxnSpPr>
          <p:cNvPr id="247" name="Google Shape;247;p37"/>
          <p:cNvCxnSpPr>
            <a:stCxn id="242" idx="3"/>
            <a:endCxn id="243" idx="1"/>
          </p:cNvCxnSpPr>
          <p:nvPr/>
        </p:nvCxnSpPr>
        <p:spPr>
          <a:xfrm flipH="1" rot="10800000">
            <a:off x="3659592" y="1680023"/>
            <a:ext cx="306900" cy="318600"/>
          </a:xfrm>
          <a:prstGeom prst="bentConnector3">
            <a:avLst>
              <a:gd fmla="val 50000" name="adj1"/>
            </a:avLst>
          </a:prstGeom>
          <a:noFill/>
          <a:ln cap="flat" cmpd="sng" w="9525">
            <a:solidFill>
              <a:srgbClr val="C2C2C2"/>
            </a:solidFill>
            <a:prstDash val="solid"/>
            <a:round/>
            <a:headEnd len="sm" w="sm" type="none"/>
            <a:tailEnd len="sm" w="sm" type="none"/>
          </a:ln>
        </p:spPr>
      </p:cxnSp>
      <p:cxnSp>
        <p:nvCxnSpPr>
          <p:cNvPr id="248" name="Google Shape;248;p37"/>
          <p:cNvCxnSpPr>
            <a:stCxn id="242" idx="3"/>
            <a:endCxn id="244" idx="1"/>
          </p:cNvCxnSpPr>
          <p:nvPr/>
        </p:nvCxnSpPr>
        <p:spPr>
          <a:xfrm>
            <a:off x="3659592" y="1998623"/>
            <a:ext cx="306900" cy="305100"/>
          </a:xfrm>
          <a:prstGeom prst="bentConnector3">
            <a:avLst>
              <a:gd fmla="val 50000" name="adj1"/>
            </a:avLst>
          </a:prstGeom>
          <a:noFill/>
          <a:ln cap="flat" cmpd="sng" w="9525">
            <a:solidFill>
              <a:srgbClr val="C2C2C2"/>
            </a:solidFill>
            <a:prstDash val="solid"/>
            <a:round/>
            <a:headEnd len="sm" w="sm" type="none"/>
            <a:tailEnd len="sm" w="sm" type="none"/>
          </a:ln>
        </p:spPr>
      </p:cxnSp>
      <p:cxnSp>
        <p:nvCxnSpPr>
          <p:cNvPr id="249" name="Google Shape;249;p37"/>
          <p:cNvCxnSpPr>
            <a:stCxn id="245" idx="1"/>
            <a:endCxn id="240" idx="3"/>
          </p:cNvCxnSpPr>
          <p:nvPr/>
        </p:nvCxnSpPr>
        <p:spPr>
          <a:xfrm flipH="1">
            <a:off x="3659592" y="2926462"/>
            <a:ext cx="306900" cy="324000"/>
          </a:xfrm>
          <a:prstGeom prst="bentConnector3">
            <a:avLst>
              <a:gd fmla="val 50000" name="adj1"/>
            </a:avLst>
          </a:prstGeom>
          <a:noFill/>
          <a:ln cap="flat" cmpd="sng" w="9525">
            <a:solidFill>
              <a:srgbClr val="C2C2C2"/>
            </a:solidFill>
            <a:prstDash val="solid"/>
            <a:round/>
            <a:headEnd len="sm" w="sm" type="none"/>
            <a:tailEnd len="sm" w="sm" type="none"/>
          </a:ln>
        </p:spPr>
      </p:cxnSp>
      <p:cxnSp>
        <p:nvCxnSpPr>
          <p:cNvPr id="250" name="Google Shape;250;p37"/>
          <p:cNvCxnSpPr>
            <a:stCxn id="246" idx="1"/>
            <a:endCxn id="240" idx="3"/>
          </p:cNvCxnSpPr>
          <p:nvPr/>
        </p:nvCxnSpPr>
        <p:spPr>
          <a:xfrm rot="10800000">
            <a:off x="3659592" y="3250638"/>
            <a:ext cx="306900" cy="299400"/>
          </a:xfrm>
          <a:prstGeom prst="bentConnector3">
            <a:avLst>
              <a:gd fmla="val 50000" name="adj1"/>
            </a:avLst>
          </a:prstGeom>
          <a:noFill/>
          <a:ln cap="flat" cmpd="sng" w="9525">
            <a:solidFill>
              <a:srgbClr val="C2C2C2"/>
            </a:solidFill>
            <a:prstDash val="solid"/>
            <a:round/>
            <a:headEnd len="sm" w="sm" type="none"/>
            <a:tailEnd len="sm" w="sm" type="none"/>
          </a:ln>
        </p:spPr>
      </p:cxnSp>
      <p:sp>
        <p:nvSpPr>
          <p:cNvPr id="251" name="Google Shape;251;p37"/>
          <p:cNvSpPr/>
          <p:nvPr/>
        </p:nvSpPr>
        <p:spPr>
          <a:xfrm>
            <a:off x="5899392" y="1209951"/>
            <a:ext cx="1626000" cy="361500"/>
          </a:xfrm>
          <a:prstGeom prst="roundRect">
            <a:avLst>
              <a:gd fmla="val 16667" name="adj"/>
            </a:avLst>
          </a:prstGeom>
          <a:solidFill>
            <a:srgbClr val="0C8148"/>
          </a:solidFill>
          <a:ln cap="flat" cmpd="sng" w="9525">
            <a:solidFill>
              <a:srgbClr val="0C814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FFFFFF"/>
                </a:solidFill>
                <a:latin typeface="Roboto"/>
                <a:ea typeface="Roboto"/>
                <a:cs typeface="Roboto"/>
                <a:sym typeface="Roboto"/>
              </a:rPr>
              <a:t>M1 plot</a:t>
            </a:r>
            <a:endParaRPr sz="1100">
              <a:solidFill>
                <a:srgbClr val="FFFFFF"/>
              </a:solidFill>
              <a:latin typeface="Roboto"/>
              <a:ea typeface="Roboto"/>
              <a:cs typeface="Roboto"/>
              <a:sym typeface="Roboto"/>
            </a:endParaRPr>
          </a:p>
        </p:txBody>
      </p:sp>
      <p:sp>
        <p:nvSpPr>
          <p:cNvPr id="252" name="Google Shape;252;p37"/>
          <p:cNvSpPr/>
          <p:nvPr/>
        </p:nvSpPr>
        <p:spPr>
          <a:xfrm>
            <a:off x="5899392" y="1788683"/>
            <a:ext cx="1626000" cy="361500"/>
          </a:xfrm>
          <a:prstGeom prst="roundRect">
            <a:avLst>
              <a:gd fmla="val 16667" name="adj"/>
            </a:avLst>
          </a:prstGeom>
          <a:solidFill>
            <a:srgbClr val="0C8148"/>
          </a:solidFill>
          <a:ln cap="flat" cmpd="sng" w="9525">
            <a:solidFill>
              <a:srgbClr val="0C814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FFFFFF"/>
                </a:solidFill>
                <a:latin typeface="Roboto"/>
                <a:ea typeface="Roboto"/>
                <a:cs typeface="Roboto"/>
                <a:sym typeface="Roboto"/>
              </a:rPr>
              <a:t>M2 plot</a:t>
            </a:r>
            <a:endParaRPr sz="1100">
              <a:solidFill>
                <a:srgbClr val="FFFFFF"/>
              </a:solidFill>
              <a:latin typeface="Roboto"/>
              <a:ea typeface="Roboto"/>
              <a:cs typeface="Roboto"/>
              <a:sym typeface="Roboto"/>
            </a:endParaRPr>
          </a:p>
        </p:txBody>
      </p:sp>
      <p:cxnSp>
        <p:nvCxnSpPr>
          <p:cNvPr id="253" name="Google Shape;253;p37"/>
          <p:cNvCxnSpPr>
            <a:stCxn id="243" idx="3"/>
            <a:endCxn id="251" idx="1"/>
          </p:cNvCxnSpPr>
          <p:nvPr/>
        </p:nvCxnSpPr>
        <p:spPr>
          <a:xfrm flipH="1" rot="10800000">
            <a:off x="5592492" y="1390567"/>
            <a:ext cx="306900" cy="289500"/>
          </a:xfrm>
          <a:prstGeom prst="bentConnector3">
            <a:avLst>
              <a:gd fmla="val 50000" name="adj1"/>
            </a:avLst>
          </a:prstGeom>
          <a:noFill/>
          <a:ln cap="flat" cmpd="sng" w="9525">
            <a:solidFill>
              <a:srgbClr val="C2C2C2"/>
            </a:solidFill>
            <a:prstDash val="solid"/>
            <a:round/>
            <a:headEnd len="sm" w="sm" type="none"/>
            <a:tailEnd len="sm" w="sm" type="none"/>
          </a:ln>
        </p:spPr>
      </p:cxnSp>
      <p:cxnSp>
        <p:nvCxnSpPr>
          <p:cNvPr id="254" name="Google Shape;254;p37"/>
          <p:cNvCxnSpPr>
            <a:stCxn id="252" idx="1"/>
            <a:endCxn id="243" idx="3"/>
          </p:cNvCxnSpPr>
          <p:nvPr/>
        </p:nvCxnSpPr>
        <p:spPr>
          <a:xfrm rot="10800000">
            <a:off x="5592492" y="1679933"/>
            <a:ext cx="306900" cy="289500"/>
          </a:xfrm>
          <a:prstGeom prst="bentConnector3">
            <a:avLst>
              <a:gd fmla="val 50000" name="adj1"/>
            </a:avLst>
          </a:prstGeom>
          <a:noFill/>
          <a:ln cap="flat" cmpd="sng" w="9525">
            <a:solidFill>
              <a:srgbClr val="C2C2C2"/>
            </a:solidFill>
            <a:prstDash val="solid"/>
            <a:round/>
            <a:headEnd len="sm" w="sm" type="none"/>
            <a:tailEnd len="sm" w="sm" type="none"/>
          </a:ln>
        </p:spPr>
      </p:cxnSp>
      <p:sp>
        <p:nvSpPr>
          <p:cNvPr id="255" name="Google Shape;255;p37"/>
          <p:cNvSpPr/>
          <p:nvPr/>
        </p:nvSpPr>
        <p:spPr>
          <a:xfrm>
            <a:off x="2768219" y="3622474"/>
            <a:ext cx="131400" cy="108000"/>
          </a:xfrm>
          <a:prstGeom prst="ellipse">
            <a:avLst/>
          </a:prstGeom>
          <a:solidFill>
            <a:srgbClr val="0B713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56" name="Google Shape;256;p37"/>
          <p:cNvSpPr/>
          <p:nvPr/>
        </p:nvSpPr>
        <p:spPr>
          <a:xfrm>
            <a:off x="2768219" y="3921818"/>
            <a:ext cx="131400" cy="108000"/>
          </a:xfrm>
          <a:prstGeom prst="ellipse">
            <a:avLst/>
          </a:prstGeom>
          <a:solidFill>
            <a:srgbClr val="0B713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57" name="Google Shape;257;p37"/>
          <p:cNvSpPr/>
          <p:nvPr/>
        </p:nvSpPr>
        <p:spPr>
          <a:xfrm>
            <a:off x="2768219" y="4221162"/>
            <a:ext cx="131400" cy="108000"/>
          </a:xfrm>
          <a:prstGeom prst="ellipse">
            <a:avLst/>
          </a:prstGeom>
          <a:solidFill>
            <a:srgbClr val="0B713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58" name="Google Shape;258;p37"/>
          <p:cNvSpPr/>
          <p:nvPr/>
        </p:nvSpPr>
        <p:spPr>
          <a:xfrm>
            <a:off x="4713860" y="3992864"/>
            <a:ext cx="131400" cy="108000"/>
          </a:xfrm>
          <a:prstGeom prst="ellipse">
            <a:avLst/>
          </a:prstGeom>
          <a:solidFill>
            <a:srgbClr val="0B713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59" name="Google Shape;259;p37"/>
          <p:cNvSpPr/>
          <p:nvPr/>
        </p:nvSpPr>
        <p:spPr>
          <a:xfrm>
            <a:off x="4713860" y="4292208"/>
            <a:ext cx="131400" cy="108000"/>
          </a:xfrm>
          <a:prstGeom prst="ellipse">
            <a:avLst/>
          </a:prstGeom>
          <a:solidFill>
            <a:srgbClr val="0B713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60" name="Google Shape;260;p37"/>
          <p:cNvSpPr/>
          <p:nvPr/>
        </p:nvSpPr>
        <p:spPr>
          <a:xfrm>
            <a:off x="4713860" y="4591552"/>
            <a:ext cx="131400" cy="108000"/>
          </a:xfrm>
          <a:prstGeom prst="ellipse">
            <a:avLst/>
          </a:prstGeom>
          <a:solidFill>
            <a:srgbClr val="0B713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61" name="Google Shape;261;p37"/>
          <p:cNvSpPr/>
          <p:nvPr/>
        </p:nvSpPr>
        <p:spPr>
          <a:xfrm>
            <a:off x="6646767" y="2436166"/>
            <a:ext cx="131400" cy="108000"/>
          </a:xfrm>
          <a:prstGeom prst="ellipse">
            <a:avLst/>
          </a:prstGeom>
          <a:solidFill>
            <a:srgbClr val="0B713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62" name="Google Shape;262;p37"/>
          <p:cNvSpPr/>
          <p:nvPr/>
        </p:nvSpPr>
        <p:spPr>
          <a:xfrm>
            <a:off x="6646767" y="2735510"/>
            <a:ext cx="131400" cy="108000"/>
          </a:xfrm>
          <a:prstGeom prst="ellipse">
            <a:avLst/>
          </a:prstGeom>
          <a:solidFill>
            <a:srgbClr val="0B713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63" name="Google Shape;263;p37"/>
          <p:cNvSpPr/>
          <p:nvPr/>
        </p:nvSpPr>
        <p:spPr>
          <a:xfrm>
            <a:off x="6646767" y="3034854"/>
            <a:ext cx="131400" cy="108000"/>
          </a:xfrm>
          <a:prstGeom prst="ellipse">
            <a:avLst/>
          </a:prstGeom>
          <a:solidFill>
            <a:srgbClr val="0B713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64" name="Google Shape;264;p37"/>
          <p:cNvSpPr txBox="1"/>
          <p:nvPr/>
        </p:nvSpPr>
        <p:spPr>
          <a:xfrm>
            <a:off x="6182441" y="3255627"/>
            <a:ext cx="1343100" cy="28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2"/>
                </a:solidFill>
              </a:rPr>
              <a:t>M1 to M8</a:t>
            </a:r>
            <a:endParaRPr sz="1500">
              <a:solidFill>
                <a:schemeClr val="dk2"/>
              </a:solidFill>
            </a:endParaRPr>
          </a:p>
        </p:txBody>
      </p:sp>
      <p:sp>
        <p:nvSpPr>
          <p:cNvPr id="265" name="Google Shape;265;p37"/>
          <p:cNvSpPr txBox="1"/>
          <p:nvPr/>
        </p:nvSpPr>
        <p:spPr>
          <a:xfrm>
            <a:off x="2033599" y="4400353"/>
            <a:ext cx="1786200" cy="28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2"/>
                </a:solidFill>
              </a:rPr>
              <a:t>For all Lengths</a:t>
            </a:r>
            <a:endParaRPr sz="1500">
              <a:solidFill>
                <a:schemeClr val="dk2"/>
              </a:solidFill>
            </a:endParaRPr>
          </a:p>
        </p:txBody>
      </p:sp>
      <p:sp>
        <p:nvSpPr>
          <p:cNvPr id="266" name="Google Shape;266;p37"/>
          <p:cNvSpPr txBox="1"/>
          <p:nvPr/>
        </p:nvSpPr>
        <p:spPr>
          <a:xfrm>
            <a:off x="3886276" y="858600"/>
            <a:ext cx="1786200" cy="2892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1500">
                <a:solidFill>
                  <a:schemeClr val="dk2"/>
                </a:solidFill>
              </a:rPr>
              <a:t>       Directories</a:t>
            </a:r>
            <a:endParaRPr sz="1500">
              <a:solidFill>
                <a:schemeClr val="dk2"/>
              </a:solidFill>
            </a:endParaRPr>
          </a:p>
        </p:txBody>
      </p:sp>
      <p:sp>
        <p:nvSpPr>
          <p:cNvPr id="267" name="Google Shape;267;p37"/>
          <p:cNvSpPr txBox="1"/>
          <p:nvPr/>
        </p:nvSpPr>
        <p:spPr>
          <a:xfrm>
            <a:off x="1953393" y="858600"/>
            <a:ext cx="1786200" cy="2892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1500">
                <a:solidFill>
                  <a:schemeClr val="dk2"/>
                </a:solidFill>
              </a:rPr>
              <a:t>       Directories</a:t>
            </a:r>
            <a:endParaRPr sz="1500">
              <a:solidFill>
                <a:schemeClr val="dk2"/>
              </a:solidFill>
            </a:endParaRPr>
          </a:p>
        </p:txBody>
      </p:sp>
      <p:sp>
        <p:nvSpPr>
          <p:cNvPr id="268" name="Google Shape;268;p37"/>
          <p:cNvSpPr txBox="1"/>
          <p:nvPr/>
        </p:nvSpPr>
        <p:spPr>
          <a:xfrm>
            <a:off x="5899343" y="858600"/>
            <a:ext cx="1786200" cy="2892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1500">
                <a:solidFill>
                  <a:schemeClr val="dk2"/>
                </a:solidFill>
              </a:rPr>
              <a:t>        csv files</a:t>
            </a:r>
            <a:endParaRPr sz="1500">
              <a:solidFill>
                <a:schemeClr val="dk2"/>
              </a:solidFill>
            </a:endParaRPr>
          </a:p>
        </p:txBody>
      </p:sp>
      <p:sp>
        <p:nvSpPr>
          <p:cNvPr id="269" name="Google Shape;269;p37"/>
          <p:cNvSpPr txBox="1"/>
          <p:nvPr/>
        </p:nvSpPr>
        <p:spPr>
          <a:xfrm>
            <a:off x="745850" y="244225"/>
            <a:ext cx="7576200" cy="51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chemeClr val="dk1"/>
                </a:solidFill>
                <a:latin typeface="Times New Roman"/>
                <a:ea typeface="Times New Roman"/>
                <a:cs typeface="Times New Roman"/>
                <a:sym typeface="Times New Roman"/>
              </a:rPr>
              <a:t>Format of Saving plots</a:t>
            </a:r>
            <a:endParaRPr b="1" sz="1600">
              <a:solidFill>
                <a:schemeClr val="dk1"/>
              </a:solidFill>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Block Diagram of the Script</a:t>
            </a:r>
            <a:endParaRPr/>
          </a:p>
        </p:txBody>
      </p:sp>
      <p:sp>
        <p:nvSpPr>
          <p:cNvPr id="275" name="Google Shape;275;p3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76" name="Google Shape;276;p38"/>
          <p:cNvSpPr/>
          <p:nvPr/>
        </p:nvSpPr>
        <p:spPr>
          <a:xfrm>
            <a:off x="2702825" y="1774525"/>
            <a:ext cx="1786200" cy="21723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77" name="Google Shape;277;p38"/>
          <p:cNvSpPr txBox="1"/>
          <p:nvPr/>
        </p:nvSpPr>
        <p:spPr>
          <a:xfrm>
            <a:off x="2729750" y="1321400"/>
            <a:ext cx="17592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2"/>
                </a:solidFill>
              </a:rPr>
              <a:t>Script</a:t>
            </a:r>
            <a:endParaRPr sz="1800">
              <a:solidFill>
                <a:schemeClr val="dk2"/>
              </a:solidFill>
            </a:endParaRPr>
          </a:p>
        </p:txBody>
      </p:sp>
      <p:sp>
        <p:nvSpPr>
          <p:cNvPr id="278" name="Google Shape;278;p38"/>
          <p:cNvSpPr/>
          <p:nvPr/>
        </p:nvSpPr>
        <p:spPr>
          <a:xfrm>
            <a:off x="1688525" y="2021550"/>
            <a:ext cx="1014300" cy="269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79" name="Google Shape;279;p38"/>
          <p:cNvSpPr/>
          <p:nvPr/>
        </p:nvSpPr>
        <p:spPr>
          <a:xfrm>
            <a:off x="1688525" y="2524025"/>
            <a:ext cx="1014300" cy="269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80" name="Google Shape;280;p38"/>
          <p:cNvSpPr/>
          <p:nvPr/>
        </p:nvSpPr>
        <p:spPr>
          <a:xfrm>
            <a:off x="1688525" y="3026500"/>
            <a:ext cx="1014300" cy="269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81" name="Google Shape;281;p38"/>
          <p:cNvSpPr txBox="1"/>
          <p:nvPr/>
        </p:nvSpPr>
        <p:spPr>
          <a:xfrm>
            <a:off x="449750" y="2030525"/>
            <a:ext cx="1149000" cy="31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sp>
        <p:nvSpPr>
          <p:cNvPr id="282" name="Google Shape;282;p38"/>
          <p:cNvSpPr txBox="1"/>
          <p:nvPr/>
        </p:nvSpPr>
        <p:spPr>
          <a:xfrm>
            <a:off x="380750" y="1922800"/>
            <a:ext cx="1287000" cy="269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500">
                <a:solidFill>
                  <a:schemeClr val="dk2"/>
                </a:solidFill>
              </a:rPr>
              <a:t>Tech-plot</a:t>
            </a:r>
            <a:endParaRPr sz="1500">
              <a:solidFill>
                <a:schemeClr val="dk2"/>
              </a:solidFill>
            </a:endParaRPr>
          </a:p>
        </p:txBody>
      </p:sp>
      <p:sp>
        <p:nvSpPr>
          <p:cNvPr id="283" name="Google Shape;283;p38"/>
          <p:cNvSpPr txBox="1"/>
          <p:nvPr/>
        </p:nvSpPr>
        <p:spPr>
          <a:xfrm>
            <a:off x="171150" y="2450975"/>
            <a:ext cx="13647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500">
                <a:solidFill>
                  <a:schemeClr val="dk2"/>
                </a:solidFill>
              </a:rPr>
              <a:t>Specifications</a:t>
            </a:r>
            <a:endParaRPr sz="1500">
              <a:solidFill>
                <a:schemeClr val="dk2"/>
              </a:solidFill>
            </a:endParaRPr>
          </a:p>
        </p:txBody>
      </p:sp>
      <p:sp>
        <p:nvSpPr>
          <p:cNvPr id="284" name="Google Shape;284;p38"/>
          <p:cNvSpPr txBox="1"/>
          <p:nvPr/>
        </p:nvSpPr>
        <p:spPr>
          <a:xfrm>
            <a:off x="110700" y="2953450"/>
            <a:ext cx="15633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500">
                <a:solidFill>
                  <a:schemeClr val="dk2"/>
                </a:solidFill>
              </a:rPr>
              <a:t>Look-up table</a:t>
            </a:r>
            <a:endParaRPr sz="1500">
              <a:solidFill>
                <a:schemeClr val="dk2"/>
              </a:solidFill>
            </a:endParaRPr>
          </a:p>
        </p:txBody>
      </p:sp>
      <p:sp>
        <p:nvSpPr>
          <p:cNvPr id="285" name="Google Shape;285;p38"/>
          <p:cNvSpPr/>
          <p:nvPr/>
        </p:nvSpPr>
        <p:spPr>
          <a:xfrm>
            <a:off x="4489025" y="2571750"/>
            <a:ext cx="1014300" cy="269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86" name="Google Shape;286;p38"/>
          <p:cNvSpPr txBox="1"/>
          <p:nvPr/>
        </p:nvSpPr>
        <p:spPr>
          <a:xfrm>
            <a:off x="5517850" y="2290950"/>
            <a:ext cx="1364700" cy="129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500">
                <a:solidFill>
                  <a:schemeClr val="dk2"/>
                </a:solidFill>
              </a:rPr>
              <a:t>Optimal Lengths and Widths of M1 to M8 Transistors</a:t>
            </a:r>
            <a:endParaRPr sz="1500">
              <a:solidFill>
                <a:schemeClr val="dk2"/>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2520">
                <a:latin typeface="Times New Roman"/>
                <a:ea typeface="Times New Roman"/>
                <a:cs typeface="Times New Roman"/>
                <a:sym typeface="Times New Roman"/>
              </a:rPr>
              <a:t>Automation Design Flow - Script Sequence</a:t>
            </a:r>
            <a:endParaRPr b="1" sz="2520">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292" name="Google Shape;292;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lang="en"/>
              <a:t>The sequence in which the code works is :- </a:t>
            </a:r>
            <a:endParaRPr/>
          </a:p>
          <a:p>
            <a:pPr indent="-342900" lvl="0" marL="457200" rtl="0" algn="l">
              <a:spcBef>
                <a:spcPts val="1200"/>
              </a:spcBef>
              <a:spcAft>
                <a:spcPts val="0"/>
              </a:spcAft>
              <a:buSzPts val="1800"/>
              <a:buChar char="●"/>
            </a:pPr>
            <a:r>
              <a:rPr lang="en"/>
              <a:t>First M1 Width, inputs are specification value gm by Id = 10.</a:t>
            </a:r>
            <a:endParaRPr/>
          </a:p>
          <a:p>
            <a:pPr indent="-342900" lvl="0" marL="457200" rtl="0" algn="l">
              <a:spcBef>
                <a:spcPts val="0"/>
              </a:spcBef>
              <a:spcAft>
                <a:spcPts val="0"/>
              </a:spcAft>
              <a:buSzPts val="1800"/>
              <a:buChar char="●"/>
            </a:pPr>
            <a:r>
              <a:rPr lang="en"/>
              <a:t>Second will be getting Width and Length of M2 and M3. The input will be both Gm_diff/I_diff and Gm_diff*ron_diff.</a:t>
            </a:r>
            <a:endParaRPr/>
          </a:p>
          <a:p>
            <a:pPr indent="0" lvl="0" marL="914400" rtl="0" algn="l">
              <a:spcBef>
                <a:spcPts val="1200"/>
              </a:spcBef>
              <a:spcAft>
                <a:spcPts val="1200"/>
              </a:spcAft>
              <a:buNone/>
            </a:pPr>
            <a:r>
              <a:t/>
            </a:r>
            <a:endParaRPr/>
          </a:p>
        </p:txBody>
      </p:sp>
      <p:sp>
        <p:nvSpPr>
          <p:cNvPr id="293" name="Google Shape;293;p3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b="1" lang="en" sz="2520">
                <a:latin typeface="Times New Roman"/>
                <a:ea typeface="Times New Roman"/>
                <a:cs typeface="Times New Roman"/>
                <a:sym typeface="Times New Roman"/>
              </a:rPr>
              <a:t>Automation Design Flow - Script Sequence</a:t>
            </a:r>
            <a:endParaRPr b="1" sz="2520">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299" name="Google Shape;299;p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lang="en"/>
              <a:t>The sequence in which the code works is :- </a:t>
            </a:r>
            <a:endParaRPr/>
          </a:p>
          <a:p>
            <a:pPr indent="-342900" lvl="0" marL="457200" rtl="0" algn="l">
              <a:spcBef>
                <a:spcPts val="1200"/>
              </a:spcBef>
              <a:spcAft>
                <a:spcPts val="0"/>
              </a:spcAft>
              <a:buSzPts val="1800"/>
              <a:buChar char="●"/>
            </a:pPr>
            <a:r>
              <a:rPr lang="en"/>
              <a:t>Input will be gm/I_diff and gm*ron, then we will get the most suitable length.</a:t>
            </a:r>
            <a:endParaRPr/>
          </a:p>
          <a:p>
            <a:pPr indent="-342900" lvl="0" marL="457200" rtl="0" algn="l">
              <a:spcBef>
                <a:spcPts val="0"/>
              </a:spcBef>
              <a:spcAft>
                <a:spcPts val="0"/>
              </a:spcAft>
              <a:buSzPts val="1800"/>
              <a:buChar char="●"/>
            </a:pPr>
            <a:r>
              <a:rPr lang="en"/>
              <a:t>Then input gm/i_diff will give us Id/W as output. Now use specification table and get W.</a:t>
            </a:r>
            <a:endParaRPr/>
          </a:p>
        </p:txBody>
      </p:sp>
      <p:sp>
        <p:nvSpPr>
          <p:cNvPr id="300" name="Google Shape;300;p4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2520">
                <a:latin typeface="Times New Roman"/>
                <a:ea typeface="Times New Roman"/>
                <a:cs typeface="Times New Roman"/>
                <a:sym typeface="Times New Roman"/>
              </a:rPr>
              <a:t>Automation Design Flow - Script Sequence</a:t>
            </a:r>
            <a:endParaRPr b="1" sz="2520">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306" name="Google Shape;306;p4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lang="en"/>
              <a:t>The sequence in which the code works is :- </a:t>
            </a:r>
            <a:endParaRPr/>
          </a:p>
          <a:p>
            <a:pPr indent="-342900" lvl="0" marL="914400" rtl="0" algn="l">
              <a:spcBef>
                <a:spcPts val="1200"/>
              </a:spcBef>
              <a:spcAft>
                <a:spcPts val="0"/>
              </a:spcAft>
              <a:buSzPts val="1800"/>
              <a:buChar char="●"/>
            </a:pPr>
            <a:r>
              <a:rPr lang="en"/>
              <a:t>Similarly we get Width and Length of M4 and M5.</a:t>
            </a:r>
            <a:endParaRPr/>
          </a:p>
          <a:p>
            <a:pPr indent="-342900" lvl="0" marL="914400" rtl="0" algn="l">
              <a:spcBef>
                <a:spcPts val="0"/>
              </a:spcBef>
              <a:spcAft>
                <a:spcPts val="0"/>
              </a:spcAft>
              <a:buSzPts val="1800"/>
              <a:buChar char="●"/>
            </a:pPr>
            <a:r>
              <a:rPr lang="en"/>
              <a:t>We get Width of M6, M7 and M8 the same way we got M1 Width.</a:t>
            </a:r>
            <a:endParaRPr/>
          </a:p>
          <a:p>
            <a:pPr indent="0" lvl="0" marL="0" rtl="0" algn="l">
              <a:spcBef>
                <a:spcPts val="1200"/>
              </a:spcBef>
              <a:spcAft>
                <a:spcPts val="1200"/>
              </a:spcAft>
              <a:buNone/>
            </a:pPr>
            <a:r>
              <a:t/>
            </a:r>
            <a:endParaRPr/>
          </a:p>
        </p:txBody>
      </p:sp>
      <p:sp>
        <p:nvSpPr>
          <p:cNvPr id="307" name="Google Shape;307;p4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555600"/>
            <a:ext cx="57084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sz="2500">
                <a:latin typeface="Times New Roman"/>
                <a:ea typeface="Times New Roman"/>
                <a:cs typeface="Times New Roman"/>
                <a:sym typeface="Times New Roman"/>
              </a:rPr>
              <a:t>Limitations of Square Law</a:t>
            </a:r>
            <a:endParaRPr b="1" sz="2500">
              <a:latin typeface="Times New Roman"/>
              <a:ea typeface="Times New Roman"/>
              <a:cs typeface="Times New Roman"/>
              <a:sym typeface="Times New Roman"/>
            </a:endParaRPr>
          </a:p>
        </p:txBody>
      </p:sp>
      <p:sp>
        <p:nvSpPr>
          <p:cNvPr id="69" name="Google Shape;69;p15"/>
          <p:cNvSpPr txBox="1"/>
          <p:nvPr>
            <p:ph idx="1" type="body"/>
          </p:nvPr>
        </p:nvSpPr>
        <p:spPr>
          <a:xfrm>
            <a:off x="311700" y="1389600"/>
            <a:ext cx="4984200" cy="3179400"/>
          </a:xfrm>
          <a:prstGeom prst="rect">
            <a:avLst/>
          </a:prstGeom>
        </p:spPr>
        <p:txBody>
          <a:bodyPr anchorCtr="0" anchor="t" bIns="91425" lIns="91425" spcFirstLastPara="1" rIns="91425" wrap="square" tIns="91425">
            <a:noAutofit/>
          </a:bodyPr>
          <a:lstStyle/>
          <a:p>
            <a:pPr indent="-332740" lvl="0" marL="457200" rtl="0" algn="l">
              <a:lnSpc>
                <a:spcPct val="125000"/>
              </a:lnSpc>
              <a:spcBef>
                <a:spcPts val="0"/>
              </a:spcBef>
              <a:spcAft>
                <a:spcPts val="0"/>
              </a:spcAft>
              <a:buClr>
                <a:schemeClr val="dk1"/>
              </a:buClr>
              <a:buSzPts val="1640"/>
              <a:buFont typeface="Times New Roman"/>
              <a:buAutoNum type="arabicPeriod"/>
            </a:pPr>
            <a:r>
              <a:rPr lang="en" sz="1640">
                <a:solidFill>
                  <a:schemeClr val="dk1"/>
                </a:solidFill>
                <a:highlight>
                  <a:schemeClr val="lt1"/>
                </a:highlight>
                <a:latin typeface="Times New Roman"/>
                <a:ea typeface="Times New Roman"/>
                <a:cs typeface="Times New Roman"/>
                <a:sym typeface="Times New Roman"/>
              </a:rPr>
              <a:t>The square law fails to describe  the weak inversion (sub-threshold) region.​</a:t>
            </a:r>
            <a:endParaRPr sz="1640">
              <a:solidFill>
                <a:schemeClr val="dk1"/>
              </a:solidFill>
              <a:highlight>
                <a:schemeClr val="lt1"/>
              </a:highlight>
              <a:latin typeface="Times New Roman"/>
              <a:ea typeface="Times New Roman"/>
              <a:cs typeface="Times New Roman"/>
              <a:sym typeface="Times New Roman"/>
            </a:endParaRPr>
          </a:p>
          <a:p>
            <a:pPr indent="-332740" lvl="0" marL="457200" rtl="0" algn="l">
              <a:lnSpc>
                <a:spcPct val="125000"/>
              </a:lnSpc>
              <a:spcBef>
                <a:spcPts val="0"/>
              </a:spcBef>
              <a:spcAft>
                <a:spcPts val="0"/>
              </a:spcAft>
              <a:buClr>
                <a:schemeClr val="dk1"/>
              </a:buClr>
              <a:buSzPts val="1640"/>
              <a:buFont typeface="Times New Roman"/>
              <a:buAutoNum type="arabicPeriod"/>
            </a:pPr>
            <a:r>
              <a:rPr lang="en" sz="1640">
                <a:solidFill>
                  <a:schemeClr val="dk1"/>
                </a:solidFill>
                <a:highlight>
                  <a:schemeClr val="lt1"/>
                </a:highlight>
                <a:latin typeface="Times New Roman"/>
                <a:ea typeface="Times New Roman"/>
                <a:cs typeface="Times New Roman"/>
                <a:sym typeface="Times New Roman"/>
              </a:rPr>
              <a:t>The square law fails to describe strong inversion (saturation) region when short channel effects are taken into consideration.​</a:t>
            </a:r>
            <a:endParaRPr sz="1640">
              <a:solidFill>
                <a:schemeClr val="dk1"/>
              </a:solidFill>
              <a:highlight>
                <a:schemeClr val="lt1"/>
              </a:highlight>
              <a:latin typeface="Times New Roman"/>
              <a:ea typeface="Times New Roman"/>
              <a:cs typeface="Times New Roman"/>
              <a:sym typeface="Times New Roman"/>
            </a:endParaRPr>
          </a:p>
          <a:p>
            <a:pPr indent="-332740" lvl="0" marL="457200" rtl="0" algn="l">
              <a:lnSpc>
                <a:spcPct val="125000"/>
              </a:lnSpc>
              <a:spcBef>
                <a:spcPts val="0"/>
              </a:spcBef>
              <a:spcAft>
                <a:spcPts val="0"/>
              </a:spcAft>
              <a:buClr>
                <a:schemeClr val="dk1"/>
              </a:buClr>
              <a:buSzPts val="1640"/>
              <a:buFont typeface="Times New Roman"/>
              <a:buAutoNum type="arabicPeriod"/>
            </a:pPr>
            <a:r>
              <a:rPr lang="en" sz="1640">
                <a:solidFill>
                  <a:schemeClr val="dk1"/>
                </a:solidFill>
                <a:highlight>
                  <a:schemeClr val="lt1"/>
                </a:highlight>
                <a:latin typeface="Times New Roman"/>
                <a:ea typeface="Times New Roman"/>
                <a:cs typeface="Times New Roman"/>
                <a:sym typeface="Times New Roman"/>
              </a:rPr>
              <a:t>Since there is a difference between an actual transistor behavior and the simple square law model, any square-law driven design optimization will be far off from simulation results​</a:t>
            </a:r>
            <a:endParaRPr sz="1640">
              <a:solidFill>
                <a:schemeClr val="dk1"/>
              </a:solidFill>
              <a:highlight>
                <a:schemeClr val="lt1"/>
              </a:highlight>
              <a:latin typeface="Times New Roman"/>
              <a:ea typeface="Times New Roman"/>
              <a:cs typeface="Times New Roman"/>
              <a:sym typeface="Times New Roman"/>
            </a:endParaRPr>
          </a:p>
          <a:p>
            <a:pPr indent="0" lvl="0" marL="457200" rtl="0" algn="l">
              <a:lnSpc>
                <a:spcPct val="150000"/>
              </a:lnSpc>
              <a:spcBef>
                <a:spcPts val="0"/>
              </a:spcBef>
              <a:spcAft>
                <a:spcPts val="0"/>
              </a:spcAft>
              <a:buSzPts val="852"/>
              <a:buNone/>
            </a:pPr>
            <a:r>
              <a:t/>
            </a:r>
            <a:endParaRPr sz="1640">
              <a:solidFill>
                <a:schemeClr val="dk1"/>
              </a:solidFill>
              <a:highlight>
                <a:schemeClr val="lt1"/>
              </a:highlight>
              <a:latin typeface="Times New Roman"/>
              <a:ea typeface="Times New Roman"/>
              <a:cs typeface="Times New Roman"/>
              <a:sym typeface="Times New Roman"/>
            </a:endParaRPr>
          </a:p>
          <a:p>
            <a:pPr indent="0" lvl="0" marL="0" rtl="0" algn="l">
              <a:spcBef>
                <a:spcPts val="0"/>
              </a:spcBef>
              <a:spcAft>
                <a:spcPts val="1200"/>
              </a:spcAft>
              <a:buSzPts val="852"/>
              <a:buNone/>
            </a:pPr>
            <a:r>
              <a:t/>
            </a:r>
            <a:endParaRPr sz="930"/>
          </a:p>
        </p:txBody>
      </p:sp>
      <p:pic>
        <p:nvPicPr>
          <p:cNvPr id="70" name="Google Shape;70;p15" title="Chart"/>
          <p:cNvPicPr preferRelativeResize="0"/>
          <p:nvPr/>
        </p:nvPicPr>
        <p:blipFill>
          <a:blip r:embed="rId3">
            <a:alphaModFix/>
          </a:blip>
          <a:stretch>
            <a:fillRect/>
          </a:stretch>
        </p:blipFill>
        <p:spPr>
          <a:xfrm>
            <a:off x="5433525" y="1509387"/>
            <a:ext cx="3543300" cy="2939824"/>
          </a:xfrm>
          <a:prstGeom prst="rect">
            <a:avLst/>
          </a:prstGeom>
          <a:noFill/>
          <a:ln>
            <a:noFill/>
          </a:ln>
        </p:spPr>
      </p:pic>
      <p:sp>
        <p:nvSpPr>
          <p:cNvPr id="71" name="Google Shape;71;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2520">
                <a:latin typeface="Times New Roman"/>
                <a:ea typeface="Times New Roman"/>
                <a:cs typeface="Times New Roman"/>
                <a:sym typeface="Times New Roman"/>
              </a:rPr>
              <a:t>Automation Design Flow - Code Functions</a:t>
            </a:r>
            <a:endParaRPr b="1" sz="2520">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313" name="Google Shape;313;p4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This function performs linear interpolation to estimate the y-value corresponding to a given x-value within a set of data points (x_data, y_data) provided in CSV format.</a:t>
            </a:r>
            <a:endParaRPr/>
          </a:p>
        </p:txBody>
      </p:sp>
      <p:sp>
        <p:nvSpPr>
          <p:cNvPr id="314" name="Google Shape;314;p4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315" name="Google Shape;315;p42"/>
          <p:cNvPicPr preferRelativeResize="0"/>
          <p:nvPr/>
        </p:nvPicPr>
        <p:blipFill>
          <a:blip r:embed="rId3">
            <a:alphaModFix/>
          </a:blip>
          <a:stretch>
            <a:fillRect/>
          </a:stretch>
        </p:blipFill>
        <p:spPr>
          <a:xfrm>
            <a:off x="1586248" y="2187398"/>
            <a:ext cx="4904500" cy="25225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2520">
                <a:latin typeface="Times New Roman"/>
                <a:ea typeface="Times New Roman"/>
                <a:cs typeface="Times New Roman"/>
                <a:sym typeface="Times New Roman"/>
              </a:rPr>
              <a:t>Automation Design Flow - </a:t>
            </a:r>
            <a:r>
              <a:rPr b="1" lang="en" sz="2520">
                <a:latin typeface="Times New Roman"/>
                <a:ea typeface="Times New Roman"/>
                <a:cs typeface="Times New Roman"/>
                <a:sym typeface="Times New Roman"/>
              </a:rPr>
              <a:t>Code Functions</a:t>
            </a:r>
            <a:endParaRPr b="1" sz="2520">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321" name="Google Shape;321;p4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This function calculates the minimum Euclidean distance between a point (x, y) and a curve defined by a set of points (x_curve, y_curve).</a:t>
            </a:r>
            <a:endParaRPr/>
          </a:p>
        </p:txBody>
      </p:sp>
      <p:sp>
        <p:nvSpPr>
          <p:cNvPr id="322" name="Google Shape;322;p4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323" name="Google Shape;323;p43"/>
          <p:cNvPicPr preferRelativeResize="0"/>
          <p:nvPr/>
        </p:nvPicPr>
        <p:blipFill>
          <a:blip r:embed="rId3">
            <a:alphaModFix/>
          </a:blip>
          <a:stretch>
            <a:fillRect/>
          </a:stretch>
        </p:blipFill>
        <p:spPr>
          <a:xfrm>
            <a:off x="1585550" y="2105713"/>
            <a:ext cx="5972900" cy="15099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44"/>
          <p:cNvSpPr txBox="1"/>
          <p:nvPr>
            <p:ph type="title"/>
          </p:nvPr>
        </p:nvSpPr>
        <p:spPr>
          <a:xfrm>
            <a:off x="311700" y="2655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3650"/>
              <a:buFont typeface="Arial"/>
              <a:buNone/>
            </a:pPr>
            <a:r>
              <a:rPr b="1" lang="en" sz="2520">
                <a:latin typeface="Times New Roman"/>
                <a:ea typeface="Times New Roman"/>
                <a:cs typeface="Times New Roman"/>
                <a:sym typeface="Times New Roman"/>
              </a:rPr>
              <a:t>Automation Design Flow - Example</a:t>
            </a:r>
            <a:endParaRPr b="1" sz="2520">
              <a:latin typeface="Times New Roman"/>
              <a:ea typeface="Times New Roman"/>
              <a:cs typeface="Times New Roman"/>
              <a:sym typeface="Times New Roman"/>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329" name="Google Shape;329;p44"/>
          <p:cNvSpPr txBox="1"/>
          <p:nvPr>
            <p:ph idx="1" type="body"/>
          </p:nvPr>
        </p:nvSpPr>
        <p:spPr>
          <a:xfrm>
            <a:off x="4507000" y="811400"/>
            <a:ext cx="4325400" cy="37575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Use Specification table for giving inputs at every step and the look-up table for the formulae based calculations.</a:t>
            </a:r>
            <a:endParaRPr/>
          </a:p>
          <a:p>
            <a:pPr indent="0" lvl="0" marL="0" rtl="0" algn="l">
              <a:spcBef>
                <a:spcPts val="1200"/>
              </a:spcBef>
              <a:spcAft>
                <a:spcPts val="1200"/>
              </a:spcAft>
              <a:buNone/>
            </a:pPr>
            <a:r>
              <a:t/>
            </a:r>
            <a:endParaRPr/>
          </a:p>
        </p:txBody>
      </p:sp>
      <p:sp>
        <p:nvSpPr>
          <p:cNvPr id="330" name="Google Shape;330;p4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331" name="Google Shape;331;p44"/>
          <p:cNvPicPr preferRelativeResize="0"/>
          <p:nvPr/>
        </p:nvPicPr>
        <p:blipFill>
          <a:blip r:embed="rId3">
            <a:alphaModFix/>
          </a:blip>
          <a:stretch>
            <a:fillRect/>
          </a:stretch>
        </p:blipFill>
        <p:spPr>
          <a:xfrm>
            <a:off x="311700" y="811388"/>
            <a:ext cx="4098575" cy="40985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Limitations of the Script</a:t>
            </a:r>
            <a:endParaRPr/>
          </a:p>
        </p:txBody>
      </p:sp>
      <p:sp>
        <p:nvSpPr>
          <p:cNvPr id="337" name="Google Shape;337;p4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format of the tech plot needs to be </a:t>
            </a:r>
            <a:r>
              <a:rPr lang="en"/>
              <a:t>manually</a:t>
            </a:r>
            <a:r>
              <a:rPr lang="en"/>
              <a:t> changed.</a:t>
            </a:r>
            <a:endParaRPr/>
          </a:p>
          <a:p>
            <a:pPr indent="-342900" lvl="0" marL="457200" rtl="0" algn="l">
              <a:spcBef>
                <a:spcPts val="0"/>
              </a:spcBef>
              <a:spcAft>
                <a:spcPts val="0"/>
              </a:spcAft>
              <a:buSzPts val="1800"/>
              <a:buChar char="●"/>
            </a:pPr>
            <a:r>
              <a:rPr lang="en"/>
              <a:t>The inputs should be looked up for in the specifications table instead of getting them </a:t>
            </a:r>
            <a:r>
              <a:rPr lang="en"/>
              <a:t>automatically</a:t>
            </a:r>
            <a:r>
              <a:rPr lang="en"/>
              <a:t>.</a:t>
            </a:r>
            <a:endParaRPr/>
          </a:p>
          <a:p>
            <a:pPr indent="-342900" lvl="0" marL="457200" rtl="0" algn="l">
              <a:spcBef>
                <a:spcPts val="0"/>
              </a:spcBef>
              <a:spcAft>
                <a:spcPts val="0"/>
              </a:spcAft>
              <a:buSzPts val="1800"/>
              <a:buChar char="●"/>
            </a:pPr>
            <a:r>
              <a:rPr lang="en"/>
              <a:t>The </a:t>
            </a:r>
            <a:r>
              <a:rPr lang="en"/>
              <a:t>intermediate formulae based calculations are not yet put in the code.</a:t>
            </a:r>
            <a:endParaRPr/>
          </a:p>
        </p:txBody>
      </p:sp>
      <p:sp>
        <p:nvSpPr>
          <p:cNvPr id="338" name="Google Shape;338;p4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Times New Roman"/>
                <a:ea typeface="Times New Roman"/>
                <a:cs typeface="Times New Roman"/>
                <a:sym typeface="Times New Roman"/>
              </a:rPr>
              <a:t>Results</a:t>
            </a:r>
            <a:endParaRPr b="1">
              <a:latin typeface="Times New Roman"/>
              <a:ea typeface="Times New Roman"/>
              <a:cs typeface="Times New Roman"/>
              <a:sym typeface="Times New Roman"/>
            </a:endParaRPr>
          </a:p>
        </p:txBody>
      </p:sp>
      <p:sp>
        <p:nvSpPr>
          <p:cNvPr id="344" name="Google Shape;344;p46"/>
          <p:cNvSpPr txBox="1"/>
          <p:nvPr/>
        </p:nvSpPr>
        <p:spPr>
          <a:xfrm>
            <a:off x="418300" y="1017713"/>
            <a:ext cx="5143500" cy="31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chemeClr val="dk1"/>
                </a:solidFill>
                <a:latin typeface="Times New Roman"/>
                <a:ea typeface="Times New Roman"/>
                <a:cs typeface="Times New Roman"/>
                <a:sym typeface="Times New Roman"/>
              </a:rPr>
              <a:t>Transistor Sizing Comparison</a:t>
            </a:r>
            <a:endParaRPr b="1" sz="200">
              <a:solidFill>
                <a:schemeClr val="dk2"/>
              </a:solidFill>
            </a:endParaRPr>
          </a:p>
        </p:txBody>
      </p:sp>
      <p:pic>
        <p:nvPicPr>
          <p:cNvPr id="345" name="Google Shape;345;p46"/>
          <p:cNvPicPr preferRelativeResize="0"/>
          <p:nvPr/>
        </p:nvPicPr>
        <p:blipFill>
          <a:blip r:embed="rId3">
            <a:alphaModFix/>
          </a:blip>
          <a:stretch>
            <a:fillRect/>
          </a:stretch>
        </p:blipFill>
        <p:spPr>
          <a:xfrm>
            <a:off x="551450" y="1528200"/>
            <a:ext cx="7212576" cy="3388025"/>
          </a:xfrm>
          <a:prstGeom prst="rect">
            <a:avLst/>
          </a:prstGeom>
          <a:noFill/>
          <a:ln>
            <a:noFill/>
          </a:ln>
        </p:spPr>
      </p:pic>
      <p:sp>
        <p:nvSpPr>
          <p:cNvPr id="346" name="Google Shape;346;p4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4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 sz="1600">
                <a:latin typeface="Times New Roman"/>
                <a:ea typeface="Times New Roman"/>
                <a:cs typeface="Times New Roman"/>
                <a:sym typeface="Times New Roman"/>
              </a:rPr>
              <a:t>Comparison of values generated from spreadsheet and scripting</a:t>
            </a:r>
            <a:endParaRPr b="1" sz="1600"/>
          </a:p>
        </p:txBody>
      </p:sp>
      <p:pic>
        <p:nvPicPr>
          <p:cNvPr id="352" name="Google Shape;352;p47"/>
          <p:cNvPicPr preferRelativeResize="0"/>
          <p:nvPr/>
        </p:nvPicPr>
        <p:blipFill>
          <a:blip r:embed="rId3">
            <a:alphaModFix/>
          </a:blip>
          <a:stretch>
            <a:fillRect/>
          </a:stretch>
        </p:blipFill>
        <p:spPr>
          <a:xfrm>
            <a:off x="311700" y="1017725"/>
            <a:ext cx="8520600" cy="1158075"/>
          </a:xfrm>
          <a:prstGeom prst="rect">
            <a:avLst/>
          </a:prstGeom>
          <a:noFill/>
          <a:ln>
            <a:noFill/>
          </a:ln>
        </p:spPr>
      </p:pic>
      <p:pic>
        <p:nvPicPr>
          <p:cNvPr id="353" name="Google Shape;353;p47"/>
          <p:cNvPicPr preferRelativeResize="0"/>
          <p:nvPr/>
        </p:nvPicPr>
        <p:blipFill>
          <a:blip r:embed="rId4">
            <a:alphaModFix/>
          </a:blip>
          <a:stretch>
            <a:fillRect/>
          </a:stretch>
        </p:blipFill>
        <p:spPr>
          <a:xfrm>
            <a:off x="311700" y="2801175"/>
            <a:ext cx="8520600" cy="1109825"/>
          </a:xfrm>
          <a:prstGeom prst="rect">
            <a:avLst/>
          </a:prstGeom>
          <a:noFill/>
          <a:ln>
            <a:noFill/>
          </a:ln>
        </p:spPr>
      </p:pic>
      <p:sp>
        <p:nvSpPr>
          <p:cNvPr id="354" name="Google Shape;354;p4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4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520">
                <a:latin typeface="Times New Roman"/>
                <a:ea typeface="Times New Roman"/>
                <a:cs typeface="Times New Roman"/>
                <a:sym typeface="Times New Roman"/>
              </a:rPr>
              <a:t>Next Step</a:t>
            </a:r>
            <a:endParaRPr b="1" sz="2520">
              <a:latin typeface="Times New Roman"/>
              <a:ea typeface="Times New Roman"/>
              <a:cs typeface="Times New Roman"/>
              <a:sym typeface="Times New Roman"/>
            </a:endParaRPr>
          </a:p>
        </p:txBody>
      </p:sp>
      <p:sp>
        <p:nvSpPr>
          <p:cNvPr id="360" name="Google Shape;360;p4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Making the script more automated with including </a:t>
            </a:r>
            <a:r>
              <a:rPr lang="en"/>
              <a:t>formulae based calculations coded in it.</a:t>
            </a:r>
            <a:endParaRPr/>
          </a:p>
          <a:p>
            <a:pPr indent="-342900" lvl="0" marL="457200" rtl="0" algn="l">
              <a:spcBef>
                <a:spcPts val="0"/>
              </a:spcBef>
              <a:spcAft>
                <a:spcPts val="0"/>
              </a:spcAft>
              <a:buSzPts val="1800"/>
              <a:buChar char="●"/>
            </a:pPr>
            <a:r>
              <a:rPr lang="en"/>
              <a:t>Interpreting the tech plot format internally in the code itself. </a:t>
            </a:r>
            <a:endParaRPr/>
          </a:p>
          <a:p>
            <a:pPr indent="-342900" lvl="0" marL="457200" rtl="0" algn="l">
              <a:spcBef>
                <a:spcPts val="0"/>
              </a:spcBef>
              <a:spcAft>
                <a:spcPts val="0"/>
              </a:spcAft>
              <a:buSzPts val="1800"/>
              <a:buChar char="●"/>
            </a:pPr>
            <a:r>
              <a:rPr lang="en"/>
              <a:t>Taking inputs from specification table automatically.</a:t>
            </a:r>
            <a:endParaRPr/>
          </a:p>
          <a:p>
            <a:pPr indent="-342900" lvl="0" marL="457200" rtl="0" algn="l">
              <a:spcBef>
                <a:spcPts val="0"/>
              </a:spcBef>
              <a:spcAft>
                <a:spcPts val="0"/>
              </a:spcAft>
              <a:buSzPts val="1800"/>
              <a:buChar char="●"/>
            </a:pPr>
            <a:r>
              <a:rPr lang="en"/>
              <a:t>Making the entire process open source.</a:t>
            </a:r>
            <a:endParaRPr/>
          </a:p>
        </p:txBody>
      </p:sp>
      <p:sp>
        <p:nvSpPr>
          <p:cNvPr id="361" name="Google Shape;361;p4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4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520">
                <a:latin typeface="Times New Roman"/>
                <a:ea typeface="Times New Roman"/>
                <a:cs typeface="Times New Roman"/>
                <a:sym typeface="Times New Roman"/>
              </a:rPr>
              <a:t>References</a:t>
            </a:r>
            <a:endParaRPr b="1" sz="2520">
              <a:latin typeface="Times New Roman"/>
              <a:ea typeface="Times New Roman"/>
              <a:cs typeface="Times New Roman"/>
              <a:sym typeface="Times New Roman"/>
            </a:endParaRPr>
          </a:p>
        </p:txBody>
      </p:sp>
      <p:sp>
        <p:nvSpPr>
          <p:cNvPr id="367" name="Google Shape;367;p4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0200" lvl="0" marL="457200" rtl="0" algn="l">
              <a:lnSpc>
                <a:spcPct val="125000"/>
              </a:lnSpc>
              <a:spcBef>
                <a:spcPts val="0"/>
              </a:spcBef>
              <a:spcAft>
                <a:spcPts val="0"/>
              </a:spcAft>
              <a:buClr>
                <a:schemeClr val="dk1"/>
              </a:buClr>
              <a:buSzPts val="1600"/>
              <a:buFont typeface="Times New Roman"/>
              <a:buAutoNum type="arabicPeriod"/>
            </a:pPr>
            <a:r>
              <a:rPr lang="en" sz="1600">
                <a:solidFill>
                  <a:schemeClr val="dk1"/>
                </a:solidFill>
                <a:highlight>
                  <a:schemeClr val="lt1"/>
                </a:highlight>
                <a:latin typeface="Times New Roman"/>
                <a:ea typeface="Times New Roman"/>
                <a:cs typeface="Times New Roman"/>
                <a:sym typeface="Times New Roman"/>
              </a:rPr>
              <a:t>F. Silveira et al. "A gm/ID based methodology for the design of CMOS analog circuits and its application to the synthesis of a silicon-on insulator micropower OTA," IEEE J. Solid-State Circuits, Sep. 1996, pp.1314-1319.</a:t>
            </a:r>
            <a:endParaRPr sz="1600">
              <a:solidFill>
                <a:schemeClr val="dk1"/>
              </a:solidFill>
              <a:highlight>
                <a:schemeClr val="lt1"/>
              </a:highlight>
              <a:latin typeface="Times New Roman"/>
              <a:ea typeface="Times New Roman"/>
              <a:cs typeface="Times New Roman"/>
              <a:sym typeface="Times New Roman"/>
            </a:endParaRPr>
          </a:p>
          <a:p>
            <a:pPr indent="-330200" lvl="0" marL="457200" rtl="0" algn="l">
              <a:lnSpc>
                <a:spcPct val="125000"/>
              </a:lnSpc>
              <a:spcBef>
                <a:spcPts val="0"/>
              </a:spcBef>
              <a:spcAft>
                <a:spcPts val="0"/>
              </a:spcAft>
              <a:buClr>
                <a:schemeClr val="dk1"/>
              </a:buClr>
              <a:buSzPts val="1600"/>
              <a:buFont typeface="Times New Roman"/>
              <a:buAutoNum type="arabicPeriod"/>
            </a:pPr>
            <a:r>
              <a:t/>
            </a:r>
            <a:endParaRPr sz="1600">
              <a:solidFill>
                <a:schemeClr val="dk1"/>
              </a:solidFill>
              <a:highlight>
                <a:schemeClr val="lt1"/>
              </a:highlight>
              <a:latin typeface="Times New Roman"/>
              <a:ea typeface="Times New Roman"/>
              <a:cs typeface="Times New Roman"/>
              <a:sym typeface="Times New Roman"/>
            </a:endParaRPr>
          </a:p>
        </p:txBody>
      </p:sp>
      <p:sp>
        <p:nvSpPr>
          <p:cNvPr id="368" name="Google Shape;368;p4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n" sz="1200">
                <a:latin typeface="Times New Roman"/>
                <a:ea typeface="Times New Roman"/>
                <a:cs typeface="Times New Roman"/>
                <a:sym typeface="Times New Roman"/>
              </a:rPr>
              <a:t>‹#›</a:t>
            </a:fld>
            <a:endParaRPr b="1" sz="12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idx="1" type="body"/>
          </p:nvPr>
        </p:nvSpPr>
        <p:spPr>
          <a:xfrm>
            <a:off x="370825" y="4082800"/>
            <a:ext cx="8248200" cy="605100"/>
          </a:xfrm>
          <a:prstGeom prst="rect">
            <a:avLst/>
          </a:prstGeom>
        </p:spPr>
        <p:txBody>
          <a:bodyPr anchorCtr="0" anchor="ctr" bIns="91425" lIns="91425" spcFirstLastPara="1" rIns="91425" wrap="square" tIns="91425">
            <a:normAutofit lnSpcReduction="20000"/>
          </a:bodyPr>
          <a:lstStyle/>
          <a:p>
            <a:pPr indent="-330200" lvl="0" marL="457200" rtl="0" algn="l">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For a lower technology node of its respective minimum length the </a:t>
            </a:r>
            <a:r>
              <a:rPr lang="en" sz="1600">
                <a:solidFill>
                  <a:schemeClr val="dk1"/>
                </a:solidFill>
                <a:latin typeface="Times New Roman"/>
                <a:ea typeface="Times New Roman"/>
                <a:cs typeface="Times New Roman"/>
                <a:sym typeface="Times New Roman"/>
              </a:rPr>
              <a:t>difference</a:t>
            </a:r>
            <a:r>
              <a:rPr lang="en" sz="1600">
                <a:solidFill>
                  <a:schemeClr val="dk1"/>
                </a:solidFill>
                <a:latin typeface="Times New Roman"/>
                <a:ea typeface="Times New Roman"/>
                <a:cs typeface="Times New Roman"/>
                <a:sym typeface="Times New Roman"/>
              </a:rPr>
              <a:t> between gm/Id methodology and square is very large </a:t>
            </a:r>
            <a:endParaRPr sz="1600">
              <a:solidFill>
                <a:schemeClr val="dk1"/>
              </a:solidFill>
              <a:latin typeface="Times New Roman"/>
              <a:ea typeface="Times New Roman"/>
              <a:cs typeface="Times New Roman"/>
              <a:sym typeface="Times New Roman"/>
            </a:endParaRPr>
          </a:p>
        </p:txBody>
      </p:sp>
      <p:pic>
        <p:nvPicPr>
          <p:cNvPr id="77" name="Google Shape;77;p16" title="Chart"/>
          <p:cNvPicPr preferRelativeResize="0"/>
          <p:nvPr/>
        </p:nvPicPr>
        <p:blipFill>
          <a:blip r:embed="rId3">
            <a:alphaModFix/>
          </a:blip>
          <a:stretch>
            <a:fillRect/>
          </a:stretch>
        </p:blipFill>
        <p:spPr>
          <a:xfrm>
            <a:off x="122850" y="866500"/>
            <a:ext cx="3059325" cy="2546601"/>
          </a:xfrm>
          <a:prstGeom prst="rect">
            <a:avLst/>
          </a:prstGeom>
          <a:noFill/>
          <a:ln>
            <a:noFill/>
          </a:ln>
        </p:spPr>
      </p:pic>
      <p:pic>
        <p:nvPicPr>
          <p:cNvPr id="78" name="Google Shape;78;p16" title="Chart"/>
          <p:cNvPicPr preferRelativeResize="0"/>
          <p:nvPr/>
        </p:nvPicPr>
        <p:blipFill>
          <a:blip r:embed="rId4">
            <a:alphaModFix/>
          </a:blip>
          <a:stretch>
            <a:fillRect/>
          </a:stretch>
        </p:blipFill>
        <p:spPr>
          <a:xfrm>
            <a:off x="3073650" y="866500"/>
            <a:ext cx="3295975" cy="2769025"/>
          </a:xfrm>
          <a:prstGeom prst="rect">
            <a:avLst/>
          </a:prstGeom>
          <a:noFill/>
          <a:ln>
            <a:noFill/>
          </a:ln>
        </p:spPr>
      </p:pic>
      <p:pic>
        <p:nvPicPr>
          <p:cNvPr id="79" name="Google Shape;79;p16" title="Chart"/>
          <p:cNvPicPr preferRelativeResize="0"/>
          <p:nvPr/>
        </p:nvPicPr>
        <p:blipFill>
          <a:blip r:embed="rId5">
            <a:alphaModFix/>
          </a:blip>
          <a:stretch>
            <a:fillRect/>
          </a:stretch>
        </p:blipFill>
        <p:spPr>
          <a:xfrm>
            <a:off x="6079100" y="916001"/>
            <a:ext cx="2994949" cy="2546600"/>
          </a:xfrm>
          <a:prstGeom prst="rect">
            <a:avLst/>
          </a:prstGeom>
          <a:noFill/>
          <a:ln>
            <a:noFill/>
          </a:ln>
        </p:spPr>
      </p:pic>
      <p:sp>
        <p:nvSpPr>
          <p:cNvPr id="80" name="Google Shape;80;p16"/>
          <p:cNvSpPr txBox="1"/>
          <p:nvPr/>
        </p:nvSpPr>
        <p:spPr>
          <a:xfrm>
            <a:off x="344375" y="349150"/>
            <a:ext cx="8084700" cy="45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chemeClr val="dk1"/>
                </a:solidFill>
                <a:highlight>
                  <a:schemeClr val="lt1"/>
                </a:highlight>
                <a:latin typeface="Times New Roman"/>
                <a:ea typeface="Times New Roman"/>
                <a:cs typeface="Times New Roman"/>
                <a:sym typeface="Times New Roman"/>
              </a:rPr>
              <a:t>gm/Id v/s Vov plot comparison for different technology nodes for their minimum lengths</a:t>
            </a:r>
            <a:endParaRPr b="1" sz="1600">
              <a:solidFill>
                <a:schemeClr val="dk2"/>
              </a:solidFill>
              <a:highlight>
                <a:schemeClr val="lt1"/>
              </a:highlight>
            </a:endParaRPr>
          </a:p>
        </p:txBody>
      </p:sp>
      <p:sp>
        <p:nvSpPr>
          <p:cNvPr id="81" name="Google Shape;81;p16"/>
          <p:cNvSpPr txBox="1"/>
          <p:nvPr/>
        </p:nvSpPr>
        <p:spPr>
          <a:xfrm>
            <a:off x="824250" y="3413100"/>
            <a:ext cx="1965900" cy="388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solidFill>
                  <a:schemeClr val="dk1"/>
                </a:solidFill>
                <a:latin typeface="Times New Roman"/>
                <a:ea typeface="Times New Roman"/>
                <a:cs typeface="Times New Roman"/>
                <a:sym typeface="Times New Roman"/>
              </a:rPr>
              <a:t>180nm technology node</a:t>
            </a:r>
            <a:endParaRPr b="1" sz="1200">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rPr b="1" lang="en" sz="1200">
                <a:solidFill>
                  <a:schemeClr val="dk1"/>
                </a:solidFill>
                <a:latin typeface="Times New Roman"/>
                <a:ea typeface="Times New Roman"/>
                <a:cs typeface="Times New Roman"/>
                <a:sym typeface="Times New Roman"/>
              </a:rPr>
              <a:t>Lmin = 180nm</a:t>
            </a:r>
            <a:endParaRPr b="1" sz="1200">
              <a:solidFill>
                <a:schemeClr val="dk1"/>
              </a:solidFill>
              <a:latin typeface="Times New Roman"/>
              <a:ea typeface="Times New Roman"/>
              <a:cs typeface="Times New Roman"/>
              <a:sym typeface="Times New Roman"/>
            </a:endParaRPr>
          </a:p>
        </p:txBody>
      </p:sp>
      <p:sp>
        <p:nvSpPr>
          <p:cNvPr id="82" name="Google Shape;82;p16"/>
          <p:cNvSpPr txBox="1"/>
          <p:nvPr/>
        </p:nvSpPr>
        <p:spPr>
          <a:xfrm>
            <a:off x="3738675" y="3378300"/>
            <a:ext cx="1965900" cy="458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solidFill>
                  <a:schemeClr val="dk1"/>
                </a:solidFill>
                <a:latin typeface="Times New Roman"/>
                <a:ea typeface="Times New Roman"/>
                <a:cs typeface="Times New Roman"/>
                <a:sym typeface="Times New Roman"/>
              </a:rPr>
              <a:t>110 nm technology node</a:t>
            </a:r>
            <a:endParaRPr b="1" sz="1200">
              <a:solidFill>
                <a:schemeClr val="dk1"/>
              </a:solidFill>
              <a:latin typeface="Times New Roman"/>
              <a:ea typeface="Times New Roman"/>
              <a:cs typeface="Times New Roman"/>
              <a:sym typeface="Times New Roman"/>
            </a:endParaRPr>
          </a:p>
          <a:p>
            <a:pPr indent="0" lvl="0" marL="0" rtl="0" algn="ctr">
              <a:spcBef>
                <a:spcPts val="0"/>
              </a:spcBef>
              <a:spcAft>
                <a:spcPts val="0"/>
              </a:spcAft>
              <a:buClr>
                <a:schemeClr val="dk1"/>
              </a:buClr>
              <a:buSzPts val="1100"/>
              <a:buFont typeface="Arial"/>
              <a:buNone/>
            </a:pPr>
            <a:r>
              <a:rPr b="1" lang="en" sz="1200">
                <a:solidFill>
                  <a:schemeClr val="dk1"/>
                </a:solidFill>
                <a:latin typeface="Times New Roman"/>
                <a:ea typeface="Times New Roman"/>
                <a:cs typeface="Times New Roman"/>
                <a:sym typeface="Times New Roman"/>
              </a:rPr>
              <a:t>Lmin = 110nm</a:t>
            </a:r>
            <a:endParaRPr b="1" sz="1200">
              <a:solidFill>
                <a:schemeClr val="dk1"/>
              </a:solidFill>
              <a:latin typeface="Times New Roman"/>
              <a:ea typeface="Times New Roman"/>
              <a:cs typeface="Times New Roman"/>
              <a:sym typeface="Times New Roman"/>
            </a:endParaRPr>
          </a:p>
        </p:txBody>
      </p:sp>
      <p:sp>
        <p:nvSpPr>
          <p:cNvPr id="83" name="Google Shape;83;p16"/>
          <p:cNvSpPr txBox="1"/>
          <p:nvPr/>
        </p:nvSpPr>
        <p:spPr>
          <a:xfrm>
            <a:off x="6653125" y="3378300"/>
            <a:ext cx="1965900" cy="60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solidFill>
                  <a:schemeClr val="dk1"/>
                </a:solidFill>
                <a:latin typeface="Times New Roman"/>
                <a:ea typeface="Times New Roman"/>
                <a:cs typeface="Times New Roman"/>
                <a:sym typeface="Times New Roman"/>
              </a:rPr>
              <a:t>45</a:t>
            </a:r>
            <a:r>
              <a:rPr b="1" lang="en" sz="1200">
                <a:solidFill>
                  <a:schemeClr val="dk1"/>
                </a:solidFill>
                <a:latin typeface="Times New Roman"/>
                <a:ea typeface="Times New Roman"/>
                <a:cs typeface="Times New Roman"/>
                <a:sym typeface="Times New Roman"/>
              </a:rPr>
              <a:t>nm technology node</a:t>
            </a:r>
            <a:endParaRPr b="1" sz="1200">
              <a:solidFill>
                <a:schemeClr val="dk1"/>
              </a:solidFill>
              <a:latin typeface="Times New Roman"/>
              <a:ea typeface="Times New Roman"/>
              <a:cs typeface="Times New Roman"/>
              <a:sym typeface="Times New Roman"/>
            </a:endParaRPr>
          </a:p>
          <a:p>
            <a:pPr indent="0" lvl="0" marL="0" rtl="0" algn="ctr">
              <a:spcBef>
                <a:spcPts val="0"/>
              </a:spcBef>
              <a:spcAft>
                <a:spcPts val="0"/>
              </a:spcAft>
              <a:buClr>
                <a:schemeClr val="dk1"/>
              </a:buClr>
              <a:buSzPts val="1100"/>
              <a:buFont typeface="Arial"/>
              <a:buNone/>
            </a:pPr>
            <a:r>
              <a:rPr b="1" lang="en" sz="1200">
                <a:solidFill>
                  <a:schemeClr val="dk1"/>
                </a:solidFill>
                <a:latin typeface="Times New Roman"/>
                <a:ea typeface="Times New Roman"/>
                <a:cs typeface="Times New Roman"/>
                <a:sym typeface="Times New Roman"/>
              </a:rPr>
              <a:t>Lmin = 45nm</a:t>
            </a:r>
            <a:endParaRPr b="1" sz="1200">
              <a:solidFill>
                <a:schemeClr val="dk1"/>
              </a:solidFill>
              <a:latin typeface="Times New Roman"/>
              <a:ea typeface="Times New Roman"/>
              <a:cs typeface="Times New Roman"/>
              <a:sym typeface="Times New Roman"/>
            </a:endParaRPr>
          </a:p>
        </p:txBody>
      </p:sp>
      <p:sp>
        <p:nvSpPr>
          <p:cNvPr id="84" name="Google Shape;84;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idx="1" type="body"/>
          </p:nvPr>
        </p:nvSpPr>
        <p:spPr>
          <a:xfrm>
            <a:off x="311700" y="4230575"/>
            <a:ext cx="8161800" cy="605100"/>
          </a:xfrm>
          <a:prstGeom prst="rect">
            <a:avLst/>
          </a:prstGeom>
        </p:spPr>
        <p:txBody>
          <a:bodyPr anchorCtr="0" anchor="ctr" bIns="91425" lIns="91425" spcFirstLastPara="1" rIns="91425" wrap="square" tIns="91425">
            <a:normAutofit lnSpcReduction="20000"/>
          </a:bodyPr>
          <a:lstStyle/>
          <a:p>
            <a:pPr indent="-330200" lvl="0" marL="457200" rtl="0" algn="l">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For a lesser Vov value, the error (%) of gm/Id value of gm/Id methodology and Square Law is very high</a:t>
            </a:r>
            <a:endParaRPr sz="1600">
              <a:solidFill>
                <a:schemeClr val="dk1"/>
              </a:solidFill>
              <a:latin typeface="Times New Roman"/>
              <a:ea typeface="Times New Roman"/>
              <a:cs typeface="Times New Roman"/>
              <a:sym typeface="Times New Roman"/>
            </a:endParaRPr>
          </a:p>
        </p:txBody>
      </p:sp>
      <p:pic>
        <p:nvPicPr>
          <p:cNvPr id="90" name="Google Shape;90;p17" title="Chart"/>
          <p:cNvPicPr preferRelativeResize="0"/>
          <p:nvPr/>
        </p:nvPicPr>
        <p:blipFill>
          <a:blip r:embed="rId3">
            <a:alphaModFix/>
          </a:blip>
          <a:stretch>
            <a:fillRect/>
          </a:stretch>
        </p:blipFill>
        <p:spPr>
          <a:xfrm>
            <a:off x="167175" y="718650"/>
            <a:ext cx="4685150" cy="3511926"/>
          </a:xfrm>
          <a:prstGeom prst="rect">
            <a:avLst/>
          </a:prstGeom>
          <a:noFill/>
          <a:ln>
            <a:noFill/>
          </a:ln>
        </p:spPr>
      </p:pic>
      <p:pic>
        <p:nvPicPr>
          <p:cNvPr id="91" name="Google Shape;91;p17" title="Chart"/>
          <p:cNvPicPr preferRelativeResize="0"/>
          <p:nvPr/>
        </p:nvPicPr>
        <p:blipFill>
          <a:blip r:embed="rId4">
            <a:alphaModFix/>
          </a:blip>
          <a:stretch>
            <a:fillRect/>
          </a:stretch>
        </p:blipFill>
        <p:spPr>
          <a:xfrm>
            <a:off x="4911450" y="718650"/>
            <a:ext cx="4065376" cy="3418725"/>
          </a:xfrm>
          <a:prstGeom prst="rect">
            <a:avLst/>
          </a:prstGeom>
          <a:noFill/>
          <a:ln>
            <a:noFill/>
          </a:ln>
        </p:spPr>
      </p:pic>
      <p:sp>
        <p:nvSpPr>
          <p:cNvPr id="92" name="Google Shape;92;p17"/>
          <p:cNvSpPr txBox="1"/>
          <p:nvPr/>
        </p:nvSpPr>
        <p:spPr>
          <a:xfrm>
            <a:off x="344375" y="304800"/>
            <a:ext cx="8277000" cy="41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chemeClr val="dk2"/>
                </a:solidFill>
                <a:latin typeface="Times New Roman"/>
                <a:ea typeface="Times New Roman"/>
                <a:cs typeface="Times New Roman"/>
                <a:sym typeface="Times New Roman"/>
              </a:rPr>
              <a:t>Comparison of Error (%) of gm/Id v/s Vov for different technology nodes</a:t>
            </a:r>
            <a:endParaRPr b="1" sz="1600">
              <a:solidFill>
                <a:schemeClr val="dk2"/>
              </a:solidFill>
              <a:latin typeface="Times New Roman"/>
              <a:ea typeface="Times New Roman"/>
              <a:cs typeface="Times New Roman"/>
              <a:sym typeface="Times New Roman"/>
            </a:endParaRPr>
          </a:p>
        </p:txBody>
      </p:sp>
      <p:sp>
        <p:nvSpPr>
          <p:cNvPr id="93" name="Google Shape;93;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txBox="1"/>
          <p:nvPr>
            <p:ph idx="1" type="body"/>
          </p:nvPr>
        </p:nvSpPr>
        <p:spPr>
          <a:xfrm>
            <a:off x="311700" y="4443250"/>
            <a:ext cx="5998800" cy="392400"/>
          </a:xfrm>
          <a:prstGeom prst="rect">
            <a:avLst/>
          </a:prstGeom>
        </p:spPr>
        <p:txBody>
          <a:bodyPr anchorCtr="0" anchor="ctr" bIns="91425" lIns="91425" spcFirstLastPara="1" rIns="91425" wrap="square" tIns="91425">
            <a:normAutofit fontScale="85000" lnSpcReduction="20000"/>
          </a:bodyPr>
          <a:lstStyle/>
          <a:p>
            <a:pPr indent="-325755" lvl="0" marL="457200" rtl="0" algn="l">
              <a:spcBef>
                <a:spcPts val="0"/>
              </a:spcBef>
              <a:spcAft>
                <a:spcPts val="0"/>
              </a:spcAft>
              <a:buSzPct val="100000"/>
              <a:buFont typeface="Times New Roman"/>
              <a:buChar char="●"/>
            </a:pPr>
            <a:r>
              <a:rPr lang="en">
                <a:solidFill>
                  <a:schemeClr val="dk1"/>
                </a:solidFill>
                <a:latin typeface="Times New Roman"/>
                <a:ea typeface="Times New Roman"/>
                <a:cs typeface="Times New Roman"/>
                <a:sym typeface="Times New Roman"/>
              </a:rPr>
              <a:t>gm/Id methodology gives more accurate results than Square Law</a:t>
            </a:r>
            <a:r>
              <a:rPr lang="en">
                <a:latin typeface="Times New Roman"/>
                <a:ea typeface="Times New Roman"/>
                <a:cs typeface="Times New Roman"/>
                <a:sym typeface="Times New Roman"/>
              </a:rPr>
              <a:t> </a:t>
            </a:r>
            <a:endParaRPr>
              <a:latin typeface="Times New Roman"/>
              <a:ea typeface="Times New Roman"/>
              <a:cs typeface="Times New Roman"/>
              <a:sym typeface="Times New Roman"/>
            </a:endParaRPr>
          </a:p>
        </p:txBody>
      </p:sp>
      <p:pic>
        <p:nvPicPr>
          <p:cNvPr id="99" name="Google Shape;99;p18"/>
          <p:cNvPicPr preferRelativeResize="0"/>
          <p:nvPr/>
        </p:nvPicPr>
        <p:blipFill>
          <a:blip r:embed="rId3">
            <a:alphaModFix/>
          </a:blip>
          <a:stretch>
            <a:fillRect/>
          </a:stretch>
        </p:blipFill>
        <p:spPr>
          <a:xfrm>
            <a:off x="684325" y="829350"/>
            <a:ext cx="3355099" cy="3108325"/>
          </a:xfrm>
          <a:prstGeom prst="rect">
            <a:avLst/>
          </a:prstGeom>
          <a:noFill/>
          <a:ln>
            <a:noFill/>
          </a:ln>
        </p:spPr>
      </p:pic>
      <p:pic>
        <p:nvPicPr>
          <p:cNvPr id="100" name="Google Shape;100;p18"/>
          <p:cNvPicPr preferRelativeResize="0"/>
          <p:nvPr/>
        </p:nvPicPr>
        <p:blipFill>
          <a:blip r:embed="rId4">
            <a:alphaModFix/>
          </a:blip>
          <a:stretch>
            <a:fillRect/>
          </a:stretch>
        </p:blipFill>
        <p:spPr>
          <a:xfrm>
            <a:off x="4572000" y="829346"/>
            <a:ext cx="4300526" cy="3108329"/>
          </a:xfrm>
          <a:prstGeom prst="rect">
            <a:avLst/>
          </a:prstGeom>
          <a:noFill/>
          <a:ln>
            <a:noFill/>
          </a:ln>
        </p:spPr>
      </p:pic>
      <p:sp>
        <p:nvSpPr>
          <p:cNvPr id="101" name="Google Shape;101;p18"/>
          <p:cNvSpPr txBox="1"/>
          <p:nvPr/>
        </p:nvSpPr>
        <p:spPr>
          <a:xfrm>
            <a:off x="1364225" y="4073750"/>
            <a:ext cx="2749200" cy="354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solidFill>
                  <a:schemeClr val="dk1"/>
                </a:solidFill>
                <a:latin typeface="Times New Roman"/>
                <a:ea typeface="Times New Roman"/>
                <a:cs typeface="Times New Roman"/>
                <a:sym typeface="Times New Roman"/>
              </a:rPr>
              <a:t>Square Law based Design</a:t>
            </a:r>
            <a:endParaRPr b="1" sz="1000">
              <a:solidFill>
                <a:schemeClr val="dk1"/>
              </a:solidFill>
              <a:latin typeface="Times New Roman"/>
              <a:ea typeface="Times New Roman"/>
              <a:cs typeface="Times New Roman"/>
              <a:sym typeface="Times New Roman"/>
            </a:endParaRPr>
          </a:p>
        </p:txBody>
      </p:sp>
      <p:sp>
        <p:nvSpPr>
          <p:cNvPr id="102" name="Google Shape;102;p18"/>
          <p:cNvSpPr txBox="1"/>
          <p:nvPr/>
        </p:nvSpPr>
        <p:spPr>
          <a:xfrm>
            <a:off x="5694975" y="4081700"/>
            <a:ext cx="30000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000">
                <a:solidFill>
                  <a:schemeClr val="dk1"/>
                </a:solidFill>
                <a:latin typeface="Times New Roman"/>
                <a:ea typeface="Times New Roman"/>
                <a:cs typeface="Times New Roman"/>
                <a:sym typeface="Times New Roman"/>
              </a:rPr>
              <a:t>gm/Id methodology </a:t>
            </a:r>
            <a:r>
              <a:rPr b="1" lang="en" sz="1000">
                <a:solidFill>
                  <a:schemeClr val="dk1"/>
                </a:solidFill>
                <a:latin typeface="Times New Roman"/>
                <a:ea typeface="Times New Roman"/>
                <a:cs typeface="Times New Roman"/>
                <a:sym typeface="Times New Roman"/>
              </a:rPr>
              <a:t> based Design</a:t>
            </a:r>
            <a:endParaRPr/>
          </a:p>
        </p:txBody>
      </p:sp>
      <p:sp>
        <p:nvSpPr>
          <p:cNvPr id="103" name="Google Shape;103;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520">
                <a:latin typeface="Times New Roman"/>
                <a:ea typeface="Times New Roman"/>
                <a:cs typeface="Times New Roman"/>
                <a:sym typeface="Times New Roman"/>
              </a:rPr>
              <a:t>gm/Id Methodology</a:t>
            </a:r>
            <a:endParaRPr b="1" sz="2520">
              <a:latin typeface="Times New Roman"/>
              <a:ea typeface="Times New Roman"/>
              <a:cs typeface="Times New Roman"/>
              <a:sym typeface="Times New Roman"/>
            </a:endParaRPr>
          </a:p>
        </p:txBody>
      </p:sp>
      <p:sp>
        <p:nvSpPr>
          <p:cNvPr id="109" name="Google Shape;109;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25000"/>
              </a:lnSpc>
              <a:spcBef>
                <a:spcPts val="0"/>
              </a:spcBef>
              <a:spcAft>
                <a:spcPts val="0"/>
              </a:spcAft>
              <a:buNone/>
            </a:pPr>
            <a:r>
              <a:rPr lang="en" sz="1600">
                <a:solidFill>
                  <a:schemeClr val="dk1"/>
                </a:solidFill>
                <a:highlight>
                  <a:schemeClr val="lt1"/>
                </a:highlight>
                <a:latin typeface="Times New Roman"/>
                <a:ea typeface="Times New Roman"/>
                <a:cs typeface="Times New Roman"/>
                <a:sym typeface="Times New Roman"/>
              </a:rPr>
              <a:t>gm/Id is a measure of the efficiency to translate current (i.e., power) into gm (i.e., gain). The greater gm/Id, the greater gm is for a fixed Id. gm/Id is interpreted as a measure of the “gm enhancement efficiency”.​</a:t>
            </a:r>
            <a:endParaRPr sz="1600">
              <a:solidFill>
                <a:schemeClr val="dk1"/>
              </a:solidFill>
              <a:highlight>
                <a:schemeClr val="lt1"/>
              </a:highlight>
              <a:latin typeface="Times New Roman"/>
              <a:ea typeface="Times New Roman"/>
              <a:cs typeface="Times New Roman"/>
              <a:sym typeface="Times New Roman"/>
            </a:endParaRPr>
          </a:p>
          <a:p>
            <a:pPr indent="0" lvl="0" marL="0" rtl="0" algn="l">
              <a:lnSpc>
                <a:spcPct val="125000"/>
              </a:lnSpc>
              <a:spcBef>
                <a:spcPts val="0"/>
              </a:spcBef>
              <a:spcAft>
                <a:spcPts val="0"/>
              </a:spcAft>
              <a:buNone/>
            </a:pPr>
            <a:r>
              <a:t/>
            </a:r>
            <a:endParaRPr sz="1600">
              <a:solidFill>
                <a:schemeClr val="dk1"/>
              </a:solidFill>
              <a:highlight>
                <a:schemeClr val="lt1"/>
              </a:highlight>
              <a:latin typeface="Times New Roman"/>
              <a:ea typeface="Times New Roman"/>
              <a:cs typeface="Times New Roman"/>
              <a:sym typeface="Times New Roman"/>
            </a:endParaRPr>
          </a:p>
          <a:p>
            <a:pPr indent="-330200" lvl="0" marL="457200" rtl="0" algn="l">
              <a:lnSpc>
                <a:spcPct val="125000"/>
              </a:lnSpc>
              <a:spcBef>
                <a:spcPts val="0"/>
              </a:spcBef>
              <a:spcAft>
                <a:spcPts val="0"/>
              </a:spcAft>
              <a:buClr>
                <a:schemeClr val="dk1"/>
              </a:buClr>
              <a:buSzPts val="1600"/>
              <a:buFont typeface="Times New Roman"/>
              <a:buAutoNum type="arabicPeriod"/>
            </a:pPr>
            <a:r>
              <a:rPr lang="en" sz="1600">
                <a:solidFill>
                  <a:schemeClr val="dk1"/>
                </a:solidFill>
                <a:highlight>
                  <a:schemeClr val="lt1"/>
                </a:highlight>
                <a:latin typeface="Times New Roman"/>
                <a:ea typeface="Times New Roman"/>
                <a:cs typeface="Times New Roman"/>
                <a:sym typeface="Times New Roman"/>
              </a:rPr>
              <a:t> It is strongly related to the performances of analog circuits.​</a:t>
            </a:r>
            <a:endParaRPr sz="1600">
              <a:solidFill>
                <a:schemeClr val="dk1"/>
              </a:solidFill>
              <a:highlight>
                <a:schemeClr val="lt1"/>
              </a:highlight>
              <a:latin typeface="Times New Roman"/>
              <a:ea typeface="Times New Roman"/>
              <a:cs typeface="Times New Roman"/>
              <a:sym typeface="Times New Roman"/>
            </a:endParaRPr>
          </a:p>
          <a:p>
            <a:pPr indent="-330200" lvl="0" marL="457200" rtl="0" algn="l">
              <a:lnSpc>
                <a:spcPct val="125000"/>
              </a:lnSpc>
              <a:spcBef>
                <a:spcPts val="0"/>
              </a:spcBef>
              <a:spcAft>
                <a:spcPts val="0"/>
              </a:spcAft>
              <a:buClr>
                <a:schemeClr val="dk1"/>
              </a:buClr>
              <a:buSzPts val="1600"/>
              <a:buFont typeface="Times New Roman"/>
              <a:buAutoNum type="arabicPeriod"/>
            </a:pPr>
            <a:r>
              <a:rPr lang="en" sz="1600">
                <a:solidFill>
                  <a:schemeClr val="dk1"/>
                </a:solidFill>
                <a:highlight>
                  <a:schemeClr val="lt1"/>
                </a:highlight>
                <a:latin typeface="Times New Roman"/>
                <a:ea typeface="Times New Roman"/>
                <a:cs typeface="Times New Roman"/>
                <a:sym typeface="Times New Roman"/>
              </a:rPr>
              <a:t> It describes about the device region of operation.​</a:t>
            </a:r>
            <a:endParaRPr sz="1600">
              <a:solidFill>
                <a:schemeClr val="dk1"/>
              </a:solidFill>
              <a:highlight>
                <a:schemeClr val="lt1"/>
              </a:highlight>
              <a:latin typeface="Times New Roman"/>
              <a:ea typeface="Times New Roman"/>
              <a:cs typeface="Times New Roman"/>
              <a:sym typeface="Times New Roman"/>
            </a:endParaRPr>
          </a:p>
          <a:p>
            <a:pPr indent="-330200" lvl="0" marL="457200" rtl="0" algn="l">
              <a:lnSpc>
                <a:spcPct val="125000"/>
              </a:lnSpc>
              <a:spcBef>
                <a:spcPts val="0"/>
              </a:spcBef>
              <a:spcAft>
                <a:spcPts val="0"/>
              </a:spcAft>
              <a:buClr>
                <a:schemeClr val="dk1"/>
              </a:buClr>
              <a:buSzPts val="1600"/>
              <a:buFont typeface="Times New Roman"/>
              <a:buAutoNum type="arabicPeriod"/>
            </a:pPr>
            <a:r>
              <a:rPr lang="en" sz="1600">
                <a:solidFill>
                  <a:schemeClr val="dk1"/>
                </a:solidFill>
                <a:highlight>
                  <a:schemeClr val="lt1"/>
                </a:highlight>
                <a:latin typeface="Times New Roman"/>
                <a:ea typeface="Times New Roman"/>
                <a:cs typeface="Times New Roman"/>
                <a:sym typeface="Times New Roman"/>
              </a:rPr>
              <a:t> It provides a tool for calculating the transistors dimensions.​</a:t>
            </a:r>
            <a:endParaRPr sz="1600">
              <a:solidFill>
                <a:schemeClr val="dk1"/>
              </a:solidFill>
              <a:highlight>
                <a:schemeClr val="lt1"/>
              </a:highlight>
              <a:latin typeface="Times New Roman"/>
              <a:ea typeface="Times New Roman"/>
              <a:cs typeface="Times New Roman"/>
              <a:sym typeface="Times New Roman"/>
            </a:endParaRPr>
          </a:p>
          <a:p>
            <a:pPr indent="-330200" lvl="0" marL="457200" rtl="0" algn="l">
              <a:lnSpc>
                <a:spcPct val="125000"/>
              </a:lnSpc>
              <a:spcBef>
                <a:spcPts val="0"/>
              </a:spcBef>
              <a:spcAft>
                <a:spcPts val="0"/>
              </a:spcAft>
              <a:buClr>
                <a:schemeClr val="dk1"/>
              </a:buClr>
              <a:buSzPts val="1600"/>
              <a:buFont typeface="Times New Roman"/>
              <a:buAutoNum type="arabicPeriod"/>
            </a:pPr>
            <a:r>
              <a:rPr lang="en" sz="1600">
                <a:solidFill>
                  <a:schemeClr val="dk1"/>
                </a:solidFill>
                <a:highlight>
                  <a:schemeClr val="lt1"/>
                </a:highlight>
                <a:latin typeface="Times New Roman"/>
                <a:ea typeface="Times New Roman"/>
                <a:cs typeface="Times New Roman"/>
                <a:sym typeface="Times New Roman"/>
              </a:rPr>
              <a:t>The method exploits the transconductance over dc drain current ratio ( gm/Id) relationship versus the normalized current [Id/(W/L)].</a:t>
            </a:r>
            <a:endParaRPr sz="1600">
              <a:solidFill>
                <a:schemeClr val="dk1"/>
              </a:solidFill>
              <a:highlight>
                <a:schemeClr val="lt1"/>
              </a:highlight>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
        <p:nvSpPr>
          <p:cNvPr id="110" name="Google Shape;110;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0"/>
          <p:cNvSpPr txBox="1"/>
          <p:nvPr>
            <p:ph idx="1" type="body"/>
          </p:nvPr>
        </p:nvSpPr>
        <p:spPr>
          <a:xfrm>
            <a:off x="311700" y="363925"/>
            <a:ext cx="8520600" cy="4205100"/>
          </a:xfrm>
          <a:prstGeom prst="rect">
            <a:avLst/>
          </a:prstGeom>
        </p:spPr>
        <p:txBody>
          <a:bodyPr anchorCtr="0" anchor="t" bIns="91425" lIns="91425" spcFirstLastPara="1" rIns="91425" wrap="square" tIns="91425">
            <a:normAutofit/>
          </a:bodyPr>
          <a:lstStyle/>
          <a:p>
            <a:pPr indent="0" lvl="0" marL="0" rtl="0" algn="l">
              <a:lnSpc>
                <a:spcPct val="125000"/>
              </a:lnSpc>
              <a:spcBef>
                <a:spcPts val="0"/>
              </a:spcBef>
              <a:spcAft>
                <a:spcPts val="0"/>
              </a:spcAft>
              <a:buNone/>
            </a:pPr>
            <a:r>
              <a:t/>
            </a:r>
            <a:endParaRPr b="1" sz="1600">
              <a:solidFill>
                <a:schemeClr val="dk1"/>
              </a:solidFill>
              <a:highlight>
                <a:schemeClr val="lt1"/>
              </a:highlight>
              <a:latin typeface="Times New Roman"/>
              <a:ea typeface="Times New Roman"/>
              <a:cs typeface="Times New Roman"/>
              <a:sym typeface="Times New Roman"/>
            </a:endParaRPr>
          </a:p>
          <a:p>
            <a:pPr indent="0" lvl="0" marL="0" rtl="0" algn="l">
              <a:lnSpc>
                <a:spcPct val="125000"/>
              </a:lnSpc>
              <a:spcBef>
                <a:spcPts val="0"/>
              </a:spcBef>
              <a:spcAft>
                <a:spcPts val="0"/>
              </a:spcAft>
              <a:buNone/>
            </a:pPr>
            <a:r>
              <a:rPr b="1" lang="en" sz="1600">
                <a:solidFill>
                  <a:schemeClr val="dk1"/>
                </a:solidFill>
                <a:highlight>
                  <a:schemeClr val="lt1"/>
                </a:highlight>
                <a:latin typeface="Times New Roman"/>
                <a:ea typeface="Times New Roman"/>
                <a:cs typeface="Times New Roman"/>
                <a:sym typeface="Times New Roman"/>
              </a:rPr>
              <a:t>Advantages of gm/Id Methodology</a:t>
            </a:r>
            <a:endParaRPr b="1" sz="1600">
              <a:solidFill>
                <a:schemeClr val="dk1"/>
              </a:solidFill>
              <a:highlight>
                <a:schemeClr val="lt1"/>
              </a:highlight>
              <a:latin typeface="Times New Roman"/>
              <a:ea typeface="Times New Roman"/>
              <a:cs typeface="Times New Roman"/>
              <a:sym typeface="Times New Roman"/>
            </a:endParaRPr>
          </a:p>
          <a:p>
            <a:pPr indent="0" lvl="0" marL="457200" rtl="0" algn="l">
              <a:lnSpc>
                <a:spcPct val="125000"/>
              </a:lnSpc>
              <a:spcBef>
                <a:spcPts val="0"/>
              </a:spcBef>
              <a:spcAft>
                <a:spcPts val="0"/>
              </a:spcAft>
              <a:buNone/>
            </a:pPr>
            <a:r>
              <a:t/>
            </a:r>
            <a:endParaRPr sz="1600">
              <a:solidFill>
                <a:schemeClr val="dk1"/>
              </a:solidFill>
              <a:highlight>
                <a:schemeClr val="lt1"/>
              </a:highlight>
              <a:latin typeface="Times New Roman"/>
              <a:ea typeface="Times New Roman"/>
              <a:cs typeface="Times New Roman"/>
              <a:sym typeface="Times New Roman"/>
            </a:endParaRPr>
          </a:p>
          <a:p>
            <a:pPr indent="-330200" lvl="0" marL="457200" rtl="0" algn="l">
              <a:lnSpc>
                <a:spcPct val="125000"/>
              </a:lnSpc>
              <a:spcBef>
                <a:spcPts val="0"/>
              </a:spcBef>
              <a:spcAft>
                <a:spcPts val="0"/>
              </a:spcAft>
              <a:buClr>
                <a:schemeClr val="dk1"/>
              </a:buClr>
              <a:buSzPts val="1600"/>
              <a:buFont typeface="Times New Roman"/>
              <a:buAutoNum type="arabicPeriod"/>
            </a:pPr>
            <a:r>
              <a:rPr lang="en" sz="1600">
                <a:solidFill>
                  <a:schemeClr val="dk1"/>
                </a:solidFill>
                <a:highlight>
                  <a:schemeClr val="lt1"/>
                </a:highlight>
                <a:latin typeface="Times New Roman"/>
                <a:ea typeface="Times New Roman"/>
                <a:cs typeface="Times New Roman"/>
                <a:sym typeface="Times New Roman"/>
              </a:rPr>
              <a:t>gm/id curve is generated from SPICE simulation, which is linked to the actual measurement data​</a:t>
            </a:r>
            <a:endParaRPr sz="1600">
              <a:solidFill>
                <a:schemeClr val="dk1"/>
              </a:solidFill>
              <a:highlight>
                <a:schemeClr val="lt1"/>
              </a:highlight>
              <a:latin typeface="Times New Roman"/>
              <a:ea typeface="Times New Roman"/>
              <a:cs typeface="Times New Roman"/>
              <a:sym typeface="Times New Roman"/>
            </a:endParaRPr>
          </a:p>
          <a:p>
            <a:pPr indent="0" lvl="0" marL="457200" rtl="0" algn="l">
              <a:lnSpc>
                <a:spcPct val="125000"/>
              </a:lnSpc>
              <a:spcBef>
                <a:spcPts val="0"/>
              </a:spcBef>
              <a:spcAft>
                <a:spcPts val="0"/>
              </a:spcAft>
              <a:buNone/>
            </a:pPr>
            <a:r>
              <a:rPr lang="en" sz="1600">
                <a:solidFill>
                  <a:schemeClr val="dk1"/>
                </a:solidFill>
                <a:highlight>
                  <a:schemeClr val="lt1"/>
                </a:highlight>
                <a:latin typeface="Times New Roman"/>
                <a:ea typeface="Times New Roman"/>
                <a:cs typeface="Times New Roman"/>
                <a:sym typeface="Times New Roman"/>
              </a:rPr>
              <a:t>    - Better match to the fabricated one​</a:t>
            </a:r>
            <a:endParaRPr sz="1600">
              <a:solidFill>
                <a:schemeClr val="dk1"/>
              </a:solidFill>
              <a:highlight>
                <a:schemeClr val="lt1"/>
              </a:highlight>
              <a:latin typeface="Times New Roman"/>
              <a:ea typeface="Times New Roman"/>
              <a:cs typeface="Times New Roman"/>
              <a:sym typeface="Times New Roman"/>
            </a:endParaRPr>
          </a:p>
          <a:p>
            <a:pPr indent="-330200" lvl="0" marL="457200" rtl="0" algn="l">
              <a:lnSpc>
                <a:spcPct val="125000"/>
              </a:lnSpc>
              <a:spcBef>
                <a:spcPts val="0"/>
              </a:spcBef>
              <a:spcAft>
                <a:spcPts val="0"/>
              </a:spcAft>
              <a:buClr>
                <a:schemeClr val="dk1"/>
              </a:buClr>
              <a:buSzPts val="1600"/>
              <a:buFont typeface="Times New Roman"/>
              <a:buAutoNum type="arabicPeriod"/>
            </a:pPr>
            <a:r>
              <a:rPr lang="en" sz="1600">
                <a:solidFill>
                  <a:schemeClr val="dk1"/>
                </a:solidFill>
                <a:highlight>
                  <a:schemeClr val="lt1"/>
                </a:highlight>
                <a:latin typeface="Times New Roman"/>
                <a:ea typeface="Times New Roman"/>
                <a:cs typeface="Times New Roman"/>
                <a:sym typeface="Times New Roman"/>
              </a:rPr>
              <a:t> gm/id value does not rely on any model equation​</a:t>
            </a:r>
            <a:endParaRPr sz="1600">
              <a:solidFill>
                <a:schemeClr val="dk1"/>
              </a:solidFill>
              <a:highlight>
                <a:schemeClr val="lt1"/>
              </a:highlight>
              <a:latin typeface="Times New Roman"/>
              <a:ea typeface="Times New Roman"/>
              <a:cs typeface="Times New Roman"/>
              <a:sym typeface="Times New Roman"/>
            </a:endParaRPr>
          </a:p>
          <a:p>
            <a:pPr indent="0" lvl="0" marL="457200" rtl="0" algn="l">
              <a:lnSpc>
                <a:spcPct val="125000"/>
              </a:lnSpc>
              <a:spcBef>
                <a:spcPts val="0"/>
              </a:spcBef>
              <a:spcAft>
                <a:spcPts val="0"/>
              </a:spcAft>
              <a:buNone/>
            </a:pPr>
            <a:r>
              <a:rPr lang="en" sz="1600">
                <a:solidFill>
                  <a:schemeClr val="dk1"/>
                </a:solidFill>
                <a:highlight>
                  <a:schemeClr val="lt1"/>
                </a:highlight>
                <a:latin typeface="Times New Roman"/>
                <a:ea typeface="Times New Roman"/>
                <a:cs typeface="Times New Roman"/>
                <a:sym typeface="Times New Roman"/>
              </a:rPr>
              <a:t> </a:t>
            </a:r>
            <a:r>
              <a:rPr lang="en" sz="1600">
                <a:solidFill>
                  <a:schemeClr val="dk1"/>
                </a:solidFill>
                <a:highlight>
                  <a:schemeClr val="lt1"/>
                </a:highlight>
                <a:latin typeface="Times New Roman"/>
                <a:ea typeface="Times New Roman"/>
                <a:cs typeface="Times New Roman"/>
                <a:sym typeface="Times New Roman"/>
              </a:rPr>
              <a:t>    - Avoid the design uncertainties​</a:t>
            </a:r>
            <a:endParaRPr sz="1600">
              <a:solidFill>
                <a:schemeClr val="dk1"/>
              </a:solidFill>
              <a:highlight>
                <a:schemeClr val="lt1"/>
              </a:highlight>
              <a:latin typeface="Times New Roman"/>
              <a:ea typeface="Times New Roman"/>
              <a:cs typeface="Times New Roman"/>
              <a:sym typeface="Times New Roman"/>
            </a:endParaRPr>
          </a:p>
          <a:p>
            <a:pPr indent="-330200" lvl="0" marL="457200" rtl="0" algn="l">
              <a:lnSpc>
                <a:spcPct val="125000"/>
              </a:lnSpc>
              <a:spcBef>
                <a:spcPts val="0"/>
              </a:spcBef>
              <a:spcAft>
                <a:spcPts val="0"/>
              </a:spcAft>
              <a:buClr>
                <a:schemeClr val="dk1"/>
              </a:buClr>
              <a:buSzPts val="1600"/>
              <a:buFont typeface="Times New Roman"/>
              <a:buAutoNum type="arabicPeriod"/>
            </a:pPr>
            <a:r>
              <a:rPr lang="en" sz="1600">
                <a:solidFill>
                  <a:schemeClr val="dk1"/>
                </a:solidFill>
                <a:highlight>
                  <a:schemeClr val="lt1"/>
                </a:highlight>
                <a:latin typeface="Times New Roman"/>
                <a:ea typeface="Times New Roman"/>
                <a:cs typeface="Times New Roman"/>
                <a:sym typeface="Times New Roman"/>
              </a:rPr>
              <a:t> gm/id Value has fixed shape regardless of transistor length​.</a:t>
            </a:r>
            <a:endParaRPr sz="1600">
              <a:solidFill>
                <a:schemeClr val="dk1"/>
              </a:solidFill>
              <a:highlight>
                <a:schemeClr val="lt1"/>
              </a:highlight>
              <a:latin typeface="Times New Roman"/>
              <a:ea typeface="Times New Roman"/>
              <a:cs typeface="Times New Roman"/>
              <a:sym typeface="Times New Roman"/>
            </a:endParaRPr>
          </a:p>
          <a:p>
            <a:pPr indent="-330200" lvl="0" marL="457200" rtl="0" algn="l">
              <a:lnSpc>
                <a:spcPct val="125000"/>
              </a:lnSpc>
              <a:spcBef>
                <a:spcPts val="0"/>
              </a:spcBef>
              <a:spcAft>
                <a:spcPts val="0"/>
              </a:spcAft>
              <a:buClr>
                <a:schemeClr val="dk1"/>
              </a:buClr>
              <a:buSzPts val="1600"/>
              <a:buFont typeface="Times New Roman"/>
              <a:buAutoNum type="arabicPeriod"/>
            </a:pPr>
            <a:r>
              <a:rPr lang="en" sz="1600">
                <a:solidFill>
                  <a:schemeClr val="dk1"/>
                </a:solidFill>
                <a:highlight>
                  <a:schemeClr val="lt1"/>
                </a:highlight>
                <a:latin typeface="Times New Roman"/>
                <a:ea typeface="Times New Roman"/>
                <a:cs typeface="Times New Roman"/>
                <a:sym typeface="Times New Roman"/>
              </a:rPr>
              <a:t> gm/id curve is valid all over the transistor operating range​.</a:t>
            </a:r>
            <a:endParaRPr sz="1600">
              <a:solidFill>
                <a:schemeClr val="dk1"/>
              </a:solidFill>
              <a:highlight>
                <a:schemeClr val="lt1"/>
              </a:highlight>
              <a:latin typeface="Times New Roman"/>
              <a:ea typeface="Times New Roman"/>
              <a:cs typeface="Times New Roman"/>
              <a:sym typeface="Times New Roman"/>
            </a:endParaRPr>
          </a:p>
          <a:p>
            <a:pPr indent="-330200" lvl="0" marL="457200" rtl="0" algn="l">
              <a:lnSpc>
                <a:spcPct val="125000"/>
              </a:lnSpc>
              <a:spcBef>
                <a:spcPts val="0"/>
              </a:spcBef>
              <a:spcAft>
                <a:spcPts val="0"/>
              </a:spcAft>
              <a:buClr>
                <a:schemeClr val="dk1"/>
              </a:buClr>
              <a:buSzPts val="1600"/>
              <a:buFont typeface="Times New Roman"/>
              <a:buAutoNum type="arabicPeriod"/>
            </a:pPr>
            <a:r>
              <a:rPr lang="en" sz="1600">
                <a:solidFill>
                  <a:schemeClr val="dk1"/>
                </a:solidFill>
                <a:highlight>
                  <a:schemeClr val="lt1"/>
                </a:highlight>
                <a:latin typeface="Times New Roman"/>
                <a:ea typeface="Times New Roman"/>
                <a:cs typeface="Times New Roman"/>
                <a:sym typeface="Times New Roman"/>
              </a:rPr>
              <a:t> gm/id method can reduce the design and optimization effort a lot​.</a:t>
            </a:r>
            <a:endParaRPr sz="1600">
              <a:solidFill>
                <a:schemeClr val="dk1"/>
              </a:solidFill>
              <a:highlight>
                <a:schemeClr val="lt1"/>
              </a:highlight>
              <a:latin typeface="Times New Roman"/>
              <a:ea typeface="Times New Roman"/>
              <a:cs typeface="Times New Roman"/>
              <a:sym typeface="Times New Roman"/>
            </a:endParaRPr>
          </a:p>
          <a:p>
            <a:pPr indent="-330200" lvl="0" marL="457200" rtl="0" algn="l">
              <a:lnSpc>
                <a:spcPct val="125000"/>
              </a:lnSpc>
              <a:spcBef>
                <a:spcPts val="0"/>
              </a:spcBef>
              <a:spcAft>
                <a:spcPts val="0"/>
              </a:spcAft>
              <a:buClr>
                <a:schemeClr val="dk1"/>
              </a:buClr>
              <a:buSzPts val="1600"/>
              <a:buFont typeface="Times New Roman"/>
              <a:buAutoNum type="arabicPeriod"/>
            </a:pPr>
            <a:r>
              <a:rPr lang="en" sz="1600">
                <a:solidFill>
                  <a:schemeClr val="dk1"/>
                </a:solidFill>
                <a:highlight>
                  <a:schemeClr val="lt1"/>
                </a:highlight>
                <a:latin typeface="Times New Roman"/>
                <a:ea typeface="Times New Roman"/>
                <a:cs typeface="Times New Roman"/>
                <a:sym typeface="Times New Roman"/>
              </a:rPr>
              <a:t> Once selecting one point from gm/id curve, with another design parameter the third parameter can be easily determined.</a:t>
            </a:r>
            <a:endParaRPr sz="1600">
              <a:solidFill>
                <a:schemeClr val="dk1"/>
              </a:solidFill>
              <a:highlight>
                <a:schemeClr val="lt1"/>
              </a:highlight>
              <a:latin typeface="Times New Roman"/>
              <a:ea typeface="Times New Roman"/>
              <a:cs typeface="Times New Roman"/>
              <a:sym typeface="Times New Roman"/>
            </a:endParaRPr>
          </a:p>
          <a:p>
            <a:pPr indent="0" lvl="0" marL="0" rtl="0" algn="l">
              <a:lnSpc>
                <a:spcPct val="125000"/>
              </a:lnSpc>
              <a:spcBef>
                <a:spcPts val="0"/>
              </a:spcBef>
              <a:spcAft>
                <a:spcPts val="0"/>
              </a:spcAft>
              <a:buNone/>
            </a:pPr>
            <a:r>
              <a:t/>
            </a:r>
            <a:endParaRPr/>
          </a:p>
        </p:txBody>
      </p:sp>
      <p:sp>
        <p:nvSpPr>
          <p:cNvPr id="116" name="Google Shape;116;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1"/>
          <p:cNvSpPr txBox="1"/>
          <p:nvPr>
            <p:ph type="title"/>
          </p:nvPr>
        </p:nvSpPr>
        <p:spPr>
          <a:xfrm>
            <a:off x="311700" y="445025"/>
            <a:ext cx="8520600" cy="43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1640">
                <a:latin typeface="Times New Roman"/>
                <a:ea typeface="Times New Roman"/>
                <a:cs typeface="Times New Roman"/>
                <a:sym typeface="Times New Roman"/>
              </a:rPr>
              <a:t>Figure of merits (or) Performance metrics</a:t>
            </a:r>
            <a:endParaRPr sz="920"/>
          </a:p>
        </p:txBody>
      </p:sp>
      <p:sp>
        <p:nvSpPr>
          <p:cNvPr id="122" name="Google Shape;122;p21"/>
          <p:cNvSpPr txBox="1"/>
          <p:nvPr>
            <p:ph idx="1" type="body"/>
          </p:nvPr>
        </p:nvSpPr>
        <p:spPr>
          <a:xfrm>
            <a:off x="311700" y="881225"/>
            <a:ext cx="8206200" cy="3551100"/>
          </a:xfrm>
          <a:prstGeom prst="rect">
            <a:avLst/>
          </a:prstGeom>
        </p:spPr>
        <p:txBody>
          <a:bodyPr anchorCtr="0" anchor="t" bIns="91425" lIns="91425" spcFirstLastPara="1" rIns="91425" wrap="square" tIns="91425">
            <a:normAutofit lnSpcReduction="20000"/>
          </a:bodyPr>
          <a:lstStyle/>
          <a:p>
            <a:pPr indent="0" lvl="0" marL="0" rtl="0" algn="l">
              <a:lnSpc>
                <a:spcPct val="125000"/>
              </a:lnSpc>
              <a:spcBef>
                <a:spcPts val="0"/>
              </a:spcBef>
              <a:spcAft>
                <a:spcPts val="0"/>
              </a:spcAft>
              <a:buNone/>
            </a:pPr>
            <a:r>
              <a:rPr lang="en" sz="1600">
                <a:solidFill>
                  <a:schemeClr val="dk1"/>
                </a:solidFill>
                <a:highlight>
                  <a:schemeClr val="lt1"/>
                </a:highlight>
                <a:latin typeface="Times New Roman"/>
                <a:ea typeface="Times New Roman"/>
                <a:cs typeface="Times New Roman"/>
                <a:sym typeface="Times New Roman"/>
              </a:rPr>
              <a:t>1.</a:t>
            </a:r>
            <a:r>
              <a:rPr b="1" lang="en" sz="1600">
                <a:solidFill>
                  <a:schemeClr val="dk1"/>
                </a:solidFill>
                <a:highlight>
                  <a:schemeClr val="lt1"/>
                </a:highlight>
                <a:latin typeface="Times New Roman"/>
                <a:ea typeface="Times New Roman"/>
                <a:cs typeface="Times New Roman"/>
                <a:sym typeface="Times New Roman"/>
              </a:rPr>
              <a:t>Trans-conductor Efficiency</a:t>
            </a:r>
            <a:r>
              <a:rPr lang="en" sz="1600">
                <a:solidFill>
                  <a:schemeClr val="dk1"/>
                </a:solidFill>
                <a:highlight>
                  <a:schemeClr val="lt1"/>
                </a:highlight>
                <a:latin typeface="Times New Roman"/>
                <a:ea typeface="Times New Roman"/>
                <a:cs typeface="Times New Roman"/>
                <a:sym typeface="Times New Roman"/>
              </a:rPr>
              <a:t>: (Should be high)​</a:t>
            </a:r>
            <a:endParaRPr sz="1600">
              <a:solidFill>
                <a:schemeClr val="dk1"/>
              </a:solidFill>
              <a:highlight>
                <a:schemeClr val="lt1"/>
              </a:highlight>
              <a:latin typeface="Times New Roman"/>
              <a:ea typeface="Times New Roman"/>
              <a:cs typeface="Times New Roman"/>
              <a:sym typeface="Times New Roman"/>
            </a:endParaRPr>
          </a:p>
          <a:p>
            <a:pPr indent="0" lvl="0" marL="0" rtl="0" algn="l">
              <a:lnSpc>
                <a:spcPct val="125000"/>
              </a:lnSpc>
              <a:spcBef>
                <a:spcPts val="0"/>
              </a:spcBef>
              <a:spcAft>
                <a:spcPts val="0"/>
              </a:spcAft>
              <a:buClr>
                <a:schemeClr val="dk1"/>
              </a:buClr>
              <a:buSzPts val="1100"/>
              <a:buFont typeface="Arial"/>
              <a:buNone/>
            </a:pPr>
            <a:r>
              <a:rPr lang="en" sz="1600">
                <a:solidFill>
                  <a:schemeClr val="dk1"/>
                </a:solidFill>
                <a:highlight>
                  <a:schemeClr val="lt1"/>
                </a:highlight>
                <a:latin typeface="Times New Roman"/>
                <a:ea typeface="Times New Roman"/>
                <a:cs typeface="Times New Roman"/>
                <a:sym typeface="Times New Roman"/>
              </a:rPr>
              <a:t> It is the efficiency of the MOS transistor to translate given current into an equivalent​ transconductance.​</a:t>
            </a:r>
            <a:endParaRPr sz="1600">
              <a:solidFill>
                <a:schemeClr val="dk1"/>
              </a:solidFill>
              <a:highlight>
                <a:schemeClr val="lt1"/>
              </a:highlight>
              <a:latin typeface="Times New Roman"/>
              <a:ea typeface="Times New Roman"/>
              <a:cs typeface="Times New Roman"/>
              <a:sym typeface="Times New Roman"/>
            </a:endParaRPr>
          </a:p>
          <a:p>
            <a:pPr indent="0" lvl="0" marL="0" rtl="0" algn="l">
              <a:lnSpc>
                <a:spcPct val="125000"/>
              </a:lnSpc>
              <a:spcBef>
                <a:spcPts val="0"/>
              </a:spcBef>
              <a:spcAft>
                <a:spcPts val="0"/>
              </a:spcAft>
              <a:buNone/>
            </a:pPr>
            <a:r>
              <a:rPr lang="en" sz="1600">
                <a:solidFill>
                  <a:schemeClr val="dk1"/>
                </a:solidFill>
                <a:highlight>
                  <a:schemeClr val="lt1"/>
                </a:highlight>
                <a:latin typeface="Times New Roman"/>
                <a:ea typeface="Times New Roman"/>
                <a:cs typeface="Times New Roman"/>
                <a:sym typeface="Times New Roman"/>
              </a:rPr>
              <a:t>  	                                             </a:t>
            </a:r>
            <a:r>
              <a:rPr i="1" lang="en" sz="1600">
                <a:solidFill>
                  <a:schemeClr val="dk1"/>
                </a:solidFill>
                <a:highlight>
                  <a:schemeClr val="lt1"/>
                </a:highlight>
                <a:latin typeface="Times New Roman"/>
                <a:ea typeface="Times New Roman"/>
                <a:cs typeface="Times New Roman"/>
                <a:sym typeface="Times New Roman"/>
              </a:rPr>
              <a:t>  TE = gm/Id​ </a:t>
            </a:r>
            <a:endParaRPr i="1" sz="1600">
              <a:solidFill>
                <a:schemeClr val="dk1"/>
              </a:solidFill>
              <a:highlight>
                <a:schemeClr val="lt1"/>
              </a:highlight>
              <a:latin typeface="Times New Roman"/>
              <a:ea typeface="Times New Roman"/>
              <a:cs typeface="Times New Roman"/>
              <a:sym typeface="Times New Roman"/>
            </a:endParaRPr>
          </a:p>
          <a:p>
            <a:pPr indent="0" lvl="0" marL="0" rtl="0" algn="l">
              <a:lnSpc>
                <a:spcPct val="125000"/>
              </a:lnSpc>
              <a:spcBef>
                <a:spcPts val="0"/>
              </a:spcBef>
              <a:spcAft>
                <a:spcPts val="0"/>
              </a:spcAft>
              <a:buClr>
                <a:schemeClr val="dk1"/>
              </a:buClr>
              <a:buSzPts val="1100"/>
              <a:buFont typeface="Arial"/>
              <a:buNone/>
            </a:pPr>
            <a:r>
              <a:t/>
            </a:r>
            <a:endParaRPr sz="1600">
              <a:solidFill>
                <a:schemeClr val="dk1"/>
              </a:solidFill>
              <a:highlight>
                <a:schemeClr val="lt1"/>
              </a:highlight>
              <a:latin typeface="Times New Roman"/>
              <a:ea typeface="Times New Roman"/>
              <a:cs typeface="Times New Roman"/>
              <a:sym typeface="Times New Roman"/>
            </a:endParaRPr>
          </a:p>
          <a:p>
            <a:pPr indent="0" lvl="0" marL="0" rtl="0" algn="l">
              <a:lnSpc>
                <a:spcPct val="125000"/>
              </a:lnSpc>
              <a:spcBef>
                <a:spcPts val="0"/>
              </a:spcBef>
              <a:spcAft>
                <a:spcPts val="0"/>
              </a:spcAft>
              <a:buNone/>
            </a:pPr>
            <a:r>
              <a:rPr lang="en" sz="1600">
                <a:solidFill>
                  <a:schemeClr val="dk1"/>
                </a:solidFill>
                <a:highlight>
                  <a:schemeClr val="lt1"/>
                </a:highlight>
                <a:latin typeface="Times New Roman"/>
                <a:ea typeface="Times New Roman"/>
                <a:cs typeface="Times New Roman"/>
                <a:sym typeface="Times New Roman"/>
              </a:rPr>
              <a:t>2.</a:t>
            </a:r>
            <a:r>
              <a:rPr b="1" lang="en" sz="1600">
                <a:solidFill>
                  <a:schemeClr val="dk1"/>
                </a:solidFill>
                <a:highlight>
                  <a:schemeClr val="lt1"/>
                </a:highlight>
                <a:latin typeface="Times New Roman"/>
                <a:ea typeface="Times New Roman"/>
                <a:cs typeface="Times New Roman"/>
                <a:sym typeface="Times New Roman"/>
              </a:rPr>
              <a:t> Intrinsic Gain</a:t>
            </a:r>
            <a:r>
              <a:rPr lang="en" sz="1600">
                <a:solidFill>
                  <a:schemeClr val="dk1"/>
                </a:solidFill>
                <a:highlight>
                  <a:schemeClr val="lt1"/>
                </a:highlight>
                <a:latin typeface="Times New Roman"/>
                <a:ea typeface="Times New Roman"/>
                <a:cs typeface="Times New Roman"/>
                <a:sym typeface="Times New Roman"/>
              </a:rPr>
              <a:t>:   </a:t>
            </a:r>
            <a:r>
              <a:rPr i="1" lang="en" sz="1600">
                <a:solidFill>
                  <a:schemeClr val="dk1"/>
                </a:solidFill>
                <a:highlight>
                  <a:schemeClr val="lt1"/>
                </a:highlight>
                <a:latin typeface="Times New Roman"/>
                <a:ea typeface="Times New Roman"/>
                <a:cs typeface="Times New Roman"/>
                <a:sym typeface="Times New Roman"/>
              </a:rPr>
              <a:t> gm*ro​</a:t>
            </a:r>
            <a:endParaRPr i="1" sz="1600">
              <a:solidFill>
                <a:schemeClr val="dk1"/>
              </a:solidFill>
              <a:highlight>
                <a:schemeClr val="lt1"/>
              </a:highlight>
              <a:latin typeface="Times New Roman"/>
              <a:ea typeface="Times New Roman"/>
              <a:cs typeface="Times New Roman"/>
              <a:sym typeface="Times New Roman"/>
            </a:endParaRPr>
          </a:p>
          <a:p>
            <a:pPr indent="0" lvl="0" marL="0" rtl="0" algn="l">
              <a:lnSpc>
                <a:spcPct val="125000"/>
              </a:lnSpc>
              <a:spcBef>
                <a:spcPts val="0"/>
              </a:spcBef>
              <a:spcAft>
                <a:spcPts val="0"/>
              </a:spcAft>
              <a:buClr>
                <a:schemeClr val="dk1"/>
              </a:buClr>
              <a:buSzPts val="1100"/>
              <a:buFont typeface="Arial"/>
              <a:buNone/>
            </a:pPr>
            <a:r>
              <a:t/>
            </a:r>
            <a:endParaRPr sz="1600">
              <a:solidFill>
                <a:schemeClr val="dk1"/>
              </a:solidFill>
              <a:highlight>
                <a:schemeClr val="lt1"/>
              </a:highlight>
              <a:latin typeface="Times New Roman"/>
              <a:ea typeface="Times New Roman"/>
              <a:cs typeface="Times New Roman"/>
              <a:sym typeface="Times New Roman"/>
            </a:endParaRPr>
          </a:p>
          <a:p>
            <a:pPr indent="0" lvl="0" marL="0" rtl="0" algn="l">
              <a:lnSpc>
                <a:spcPct val="125000"/>
              </a:lnSpc>
              <a:spcBef>
                <a:spcPts val="0"/>
              </a:spcBef>
              <a:spcAft>
                <a:spcPts val="0"/>
              </a:spcAft>
              <a:buClr>
                <a:schemeClr val="dk1"/>
              </a:buClr>
              <a:buSzPts val="1100"/>
              <a:buFont typeface="Arial"/>
              <a:buNone/>
            </a:pPr>
            <a:r>
              <a:rPr lang="en" sz="1600">
                <a:solidFill>
                  <a:schemeClr val="dk1"/>
                </a:solidFill>
                <a:highlight>
                  <a:schemeClr val="lt1"/>
                </a:highlight>
                <a:latin typeface="Times New Roman"/>
                <a:ea typeface="Times New Roman"/>
                <a:cs typeface="Times New Roman"/>
                <a:sym typeface="Times New Roman"/>
              </a:rPr>
              <a:t>3.</a:t>
            </a:r>
            <a:r>
              <a:rPr b="1" lang="en" sz="1600">
                <a:solidFill>
                  <a:schemeClr val="dk1"/>
                </a:solidFill>
                <a:highlight>
                  <a:schemeClr val="lt1"/>
                </a:highlight>
                <a:latin typeface="Times New Roman"/>
                <a:ea typeface="Times New Roman"/>
                <a:cs typeface="Times New Roman"/>
                <a:sym typeface="Times New Roman"/>
              </a:rPr>
              <a:t>Transit Frequency</a:t>
            </a:r>
            <a:r>
              <a:rPr lang="en" sz="1600">
                <a:solidFill>
                  <a:schemeClr val="dk1"/>
                </a:solidFill>
                <a:highlight>
                  <a:schemeClr val="lt1"/>
                </a:highlight>
                <a:latin typeface="Times New Roman"/>
                <a:ea typeface="Times New Roman"/>
                <a:cs typeface="Times New Roman"/>
                <a:sym typeface="Times New Roman"/>
              </a:rPr>
              <a:t>  (or Unity Gain Frequency):​</a:t>
            </a:r>
            <a:endParaRPr sz="1600">
              <a:solidFill>
                <a:schemeClr val="dk1"/>
              </a:solidFill>
              <a:highlight>
                <a:schemeClr val="lt1"/>
              </a:highlight>
              <a:latin typeface="Times New Roman"/>
              <a:ea typeface="Times New Roman"/>
              <a:cs typeface="Times New Roman"/>
              <a:sym typeface="Times New Roman"/>
            </a:endParaRPr>
          </a:p>
          <a:p>
            <a:pPr indent="0" lvl="0" marL="0" rtl="0" algn="l">
              <a:lnSpc>
                <a:spcPct val="125000"/>
              </a:lnSpc>
              <a:spcBef>
                <a:spcPts val="0"/>
              </a:spcBef>
              <a:spcAft>
                <a:spcPts val="0"/>
              </a:spcAft>
              <a:buClr>
                <a:schemeClr val="dk1"/>
              </a:buClr>
              <a:buSzPts val="1100"/>
              <a:buFont typeface="Arial"/>
              <a:buNone/>
            </a:pPr>
            <a:r>
              <a:rPr lang="en" sz="1600">
                <a:solidFill>
                  <a:schemeClr val="dk1"/>
                </a:solidFill>
                <a:highlight>
                  <a:schemeClr val="lt1"/>
                </a:highlight>
                <a:latin typeface="Times New Roman"/>
                <a:ea typeface="Times New Roman"/>
                <a:cs typeface="Times New Roman"/>
                <a:sym typeface="Times New Roman"/>
              </a:rPr>
              <a:t>                                                     </a:t>
            </a:r>
            <a:r>
              <a:rPr i="1" lang="en" sz="1600">
                <a:solidFill>
                  <a:schemeClr val="dk1"/>
                </a:solidFill>
                <a:highlight>
                  <a:schemeClr val="lt1"/>
                </a:highlight>
                <a:latin typeface="Times New Roman"/>
                <a:ea typeface="Times New Roman"/>
                <a:cs typeface="Times New Roman"/>
                <a:sym typeface="Times New Roman"/>
              </a:rPr>
              <a:t> WT=gm/Cgg</a:t>
            </a:r>
            <a:r>
              <a:rPr lang="en" sz="1600">
                <a:solidFill>
                  <a:schemeClr val="dk1"/>
                </a:solidFill>
                <a:highlight>
                  <a:schemeClr val="lt1"/>
                </a:highlight>
                <a:latin typeface="Times New Roman"/>
                <a:ea typeface="Times New Roman"/>
                <a:cs typeface="Times New Roman"/>
                <a:sym typeface="Times New Roman"/>
              </a:rPr>
              <a:t>​</a:t>
            </a:r>
            <a:endParaRPr sz="1600">
              <a:solidFill>
                <a:schemeClr val="dk1"/>
              </a:solidFill>
              <a:highlight>
                <a:schemeClr val="lt1"/>
              </a:highlight>
              <a:latin typeface="Times New Roman"/>
              <a:ea typeface="Times New Roman"/>
              <a:cs typeface="Times New Roman"/>
              <a:sym typeface="Times New Roman"/>
            </a:endParaRPr>
          </a:p>
          <a:p>
            <a:pPr indent="-101600" lvl="0" marL="101600" rtl="0" algn="l">
              <a:lnSpc>
                <a:spcPct val="125000"/>
              </a:lnSpc>
              <a:spcBef>
                <a:spcPts val="0"/>
              </a:spcBef>
              <a:spcAft>
                <a:spcPts val="0"/>
              </a:spcAft>
              <a:buNone/>
            </a:pPr>
            <a:r>
              <a:rPr lang="en" sz="1600">
                <a:solidFill>
                  <a:schemeClr val="dk1"/>
                </a:solidFill>
                <a:highlight>
                  <a:schemeClr val="lt1"/>
                </a:highlight>
                <a:latin typeface="Times New Roman"/>
                <a:ea typeface="Times New Roman"/>
                <a:cs typeface="Times New Roman"/>
                <a:sym typeface="Times New Roman"/>
              </a:rPr>
              <a:t>     It is the maximum frequency beyond which MOS transistor will not act as amplifier.</a:t>
            </a:r>
            <a:endParaRPr sz="1600">
              <a:solidFill>
                <a:schemeClr val="dk1"/>
              </a:solidFill>
              <a:highlight>
                <a:schemeClr val="lt1"/>
              </a:highlight>
              <a:latin typeface="Times New Roman"/>
              <a:ea typeface="Times New Roman"/>
              <a:cs typeface="Times New Roman"/>
              <a:sym typeface="Times New Roman"/>
            </a:endParaRPr>
          </a:p>
          <a:p>
            <a:pPr indent="-101600" lvl="0" marL="101600" rtl="0" algn="l">
              <a:lnSpc>
                <a:spcPct val="125000"/>
              </a:lnSpc>
              <a:spcBef>
                <a:spcPts val="0"/>
              </a:spcBef>
              <a:spcAft>
                <a:spcPts val="0"/>
              </a:spcAft>
              <a:buClr>
                <a:schemeClr val="dk1"/>
              </a:buClr>
              <a:buSzPts val="1100"/>
              <a:buFont typeface="Arial"/>
              <a:buNone/>
            </a:pPr>
            <a:r>
              <a:rPr lang="en" sz="1600">
                <a:solidFill>
                  <a:schemeClr val="dk1"/>
                </a:solidFill>
                <a:highlight>
                  <a:schemeClr val="lt1"/>
                </a:highlight>
                <a:latin typeface="Times New Roman"/>
                <a:ea typeface="Times New Roman"/>
                <a:cs typeface="Times New Roman"/>
                <a:sym typeface="Times New Roman"/>
              </a:rPr>
              <a:t>​</a:t>
            </a:r>
            <a:endParaRPr sz="1600">
              <a:solidFill>
                <a:schemeClr val="dk1"/>
              </a:solidFill>
              <a:highlight>
                <a:schemeClr val="lt1"/>
              </a:highlight>
              <a:latin typeface="Times New Roman"/>
              <a:ea typeface="Times New Roman"/>
              <a:cs typeface="Times New Roman"/>
              <a:sym typeface="Times New Roman"/>
            </a:endParaRPr>
          </a:p>
          <a:p>
            <a:pPr indent="-101600" lvl="0" marL="101600" rtl="0" algn="l">
              <a:lnSpc>
                <a:spcPct val="125000"/>
              </a:lnSpc>
              <a:spcBef>
                <a:spcPts val="0"/>
              </a:spcBef>
              <a:spcAft>
                <a:spcPts val="0"/>
              </a:spcAft>
              <a:buClr>
                <a:schemeClr val="dk1"/>
              </a:buClr>
              <a:buSzPts val="1100"/>
              <a:buFont typeface="Arial"/>
              <a:buNone/>
            </a:pPr>
            <a:r>
              <a:rPr lang="en" sz="1600">
                <a:solidFill>
                  <a:schemeClr val="dk1"/>
                </a:solidFill>
                <a:highlight>
                  <a:schemeClr val="lt1"/>
                </a:highlight>
                <a:latin typeface="Times New Roman"/>
                <a:ea typeface="Times New Roman"/>
                <a:cs typeface="Times New Roman"/>
                <a:sym typeface="Times New Roman"/>
              </a:rPr>
              <a:t>All the above mentioned FOM's and Id/W  are independent of widths</a:t>
            </a:r>
            <a:r>
              <a:rPr lang="en" sz="1600">
                <a:solidFill>
                  <a:schemeClr val="dk1"/>
                </a:solidFill>
                <a:highlight>
                  <a:srgbClr val="F5F5F5"/>
                </a:highlight>
                <a:latin typeface="Times New Roman"/>
                <a:ea typeface="Times New Roman"/>
                <a:cs typeface="Times New Roman"/>
                <a:sym typeface="Times New Roman"/>
              </a:rPr>
              <a:t>.</a:t>
            </a:r>
            <a:endParaRPr sz="1600">
              <a:solidFill>
                <a:schemeClr val="dk1"/>
              </a:solidFill>
              <a:highlight>
                <a:srgbClr val="F5F5F5"/>
              </a:highlight>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
        <p:nvSpPr>
          <p:cNvPr id="123" name="Google Shape;123;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