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Approx 80000/- for total setup</a:t>
            </a:r>
            <a:endParaRPr/>
          </a:p>
        </p:txBody>
      </p:sp>
      <p:sp>
        <p:nvSpPr>
          <p:cNvPr id="148" name="Google Shape;14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2c780d1f5_1_1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2c780d1f5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2cbe5dd73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2cbe5dd7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2c780d1f5_1_1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2c780d1f5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2c780d1f5_1_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2c780d1f5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2ac9bb9f8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2ac9bb9f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2c780d1f5_1_1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2c780d1f5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17.jpg"/><Relationship Id="rId5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4.jpg"/><Relationship Id="rId5" Type="http://schemas.openxmlformats.org/officeDocument/2006/relationships/image" Target="../media/image8.jpg"/><Relationship Id="rId6" Type="http://schemas.openxmlformats.org/officeDocument/2006/relationships/image" Target="../media/image13.png"/><Relationship Id="rId7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6423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we can make agriculture a profit venture </a:t>
            </a: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business</a:t>
            </a:r>
            <a:r>
              <a:rPr b="1" i="0" lang="en-US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? </a:t>
            </a:r>
            <a:endParaRPr b="1" i="0" sz="4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457200" y="951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Material and Costing</a:t>
            </a:r>
            <a:r>
              <a:rPr lang="en-US"/>
              <a:t>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397375" y="1043975"/>
            <a:ext cx="8229600" cy="40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1320" lvl="0" marL="4572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Calibri"/>
              <a:buChar char="•"/>
            </a:pPr>
            <a:r>
              <a:rPr lang="en-US" sz="2720"/>
              <a:t>Mixture of cow dung,cow urine and domestic waste used as fertilizers. </a:t>
            </a:r>
            <a:endParaRPr sz="2720"/>
          </a:p>
          <a:p>
            <a:pPr indent="-40132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Calibri"/>
              <a:buChar char="•"/>
            </a:pPr>
            <a:r>
              <a:rPr b="1" lang="en-US" sz="2720"/>
              <a:t>Water Supplying Pipes : </a:t>
            </a:r>
            <a:endParaRPr b="1" sz="2720"/>
          </a:p>
          <a:p>
            <a:pPr indent="0" lvl="0" marL="4572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None/>
            </a:pPr>
            <a:r>
              <a:rPr lang="en-US" sz="2720"/>
              <a:t>  </a:t>
            </a:r>
            <a:r>
              <a:rPr b="1" lang="en-US" sz="2720"/>
              <a:t>Material Used :</a:t>
            </a:r>
            <a:r>
              <a:rPr lang="en-US" sz="2720"/>
              <a:t> Iron GI Conduit  (Rs. 55 / meter ) </a:t>
            </a:r>
            <a:endParaRPr sz="2720"/>
          </a:p>
          <a:p>
            <a:pPr indent="0" lvl="0" marL="4572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None/>
            </a:pPr>
            <a:r>
              <a:rPr lang="en-US" sz="2720"/>
              <a:t>For 4 pipes of 80 meter ( Rs.19,800)</a:t>
            </a:r>
            <a:endParaRPr sz="2720"/>
          </a:p>
          <a:p>
            <a:pPr indent="-401320" lvl="0" marL="4572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SzPts val="2720"/>
              <a:buChar char="•"/>
            </a:pPr>
            <a:r>
              <a:rPr b="1" lang="en-US" sz="2720"/>
              <a:t>E</a:t>
            </a:r>
            <a:r>
              <a:rPr b="1" lang="en-US" sz="2720"/>
              <a:t>lectric Motor </a:t>
            </a:r>
            <a:r>
              <a:rPr lang="en-US" sz="2720"/>
              <a:t>( Rs. 8,000 with 10 hp )</a:t>
            </a:r>
            <a:endParaRPr sz="2720"/>
          </a:p>
          <a:p>
            <a:pPr indent="-40132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b="1" lang="en-US" sz="2720"/>
              <a:t>Wiring </a:t>
            </a:r>
            <a:r>
              <a:rPr lang="en-US" sz="2720"/>
              <a:t>( Rs. 10,000) </a:t>
            </a:r>
            <a:endParaRPr sz="2720"/>
          </a:p>
          <a:p>
            <a:pPr indent="-40132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b="1" lang="en-US" sz="2720"/>
              <a:t>Seeds</a:t>
            </a:r>
            <a:r>
              <a:rPr lang="en-US" sz="2720"/>
              <a:t> (Cost Depends on the crop)</a:t>
            </a:r>
            <a:endParaRPr sz="2720"/>
          </a:p>
          <a:p>
            <a:pPr indent="-40132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20"/>
              <a:buChar char="•"/>
            </a:pPr>
            <a:r>
              <a:rPr b="1" lang="en-US" sz="2720"/>
              <a:t>Thermistor Sensor:</a:t>
            </a:r>
            <a:r>
              <a:rPr lang="en-US" sz="2720"/>
              <a:t> (VH400 - 20 to 25 sensors with total cost of Rs. 40,000)</a:t>
            </a:r>
            <a:endParaRPr sz="272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Pr</a:t>
            </a: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esented by :</a:t>
            </a:r>
            <a:r>
              <a:rPr lang="en-US"/>
              <a:t> </a:t>
            </a:r>
            <a:endParaRPr/>
          </a:p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b="1" lang="en-US" sz="3000"/>
              <a:t>Tanmay Gangurde ( FE - Computer )</a:t>
            </a:r>
            <a:endParaRPr b="1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b="1" lang="en-US" sz="3000"/>
              <a:t>Tejas Warungase ( FE- Mechanical)</a:t>
            </a:r>
            <a:endParaRPr b="1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b="1" lang="en-US" sz="3000"/>
              <a:t>Almas Hatturkar ( FE - E &amp; Tc )</a:t>
            </a:r>
            <a:endParaRPr b="1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b="1" lang="en-US" sz="3000"/>
              <a:t>Sakshi Gugale  ( FE - Mechanical )</a:t>
            </a:r>
            <a:endParaRPr b="1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b="1" lang="en-US" sz="3000"/>
              <a:t>Sejal Ahuja ( FE - Chemical ) </a:t>
            </a:r>
            <a:endParaRPr b="1"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457200" y="28698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Comic Sans MS"/>
                <a:ea typeface="Comic Sans MS"/>
                <a:cs typeface="Comic Sans MS"/>
                <a:sym typeface="Comic Sans MS"/>
              </a:rPr>
              <a:t>Organic Farming</a:t>
            </a:r>
            <a:endParaRPr b="1" sz="4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457200" y="121715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/>
              <a:t>Jeevamrut - mixture of </a:t>
            </a:r>
            <a:r>
              <a:rPr b="1" i="1" lang="en-US" sz="2400">
                <a:solidFill>
                  <a:srgbClr val="6A6A6A"/>
                </a:solidFill>
              </a:rPr>
              <a:t>Gomutra </a:t>
            </a:r>
            <a:r>
              <a:rPr b="1" lang="en-US" sz="2400"/>
              <a:t>and </a:t>
            </a:r>
            <a:r>
              <a:rPr b="1" lang="en-US" sz="2400"/>
              <a:t>cow dung cake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b="1" lang="en-US" sz="2400"/>
              <a:t>Gives birth to Earthworms which helps in improves soil fertility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b="1" lang="en-US" sz="2400"/>
              <a:t>Use of naturally made pesticide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b="1" lang="en-US" sz="2400"/>
              <a:t>Transition Period of 3-10 years </a:t>
            </a:r>
            <a:endParaRPr b="1" sz="2400"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2600" y="3823680"/>
            <a:ext cx="3754800" cy="292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8875" y="2668650"/>
            <a:ext cx="2837425" cy="40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521794"/>
            <a:ext cx="82296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800"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lang="en-US" sz="4800">
                <a:latin typeface="Comic Sans MS"/>
                <a:ea typeface="Comic Sans MS"/>
                <a:cs typeface="Comic Sans MS"/>
                <a:sym typeface="Comic Sans MS"/>
              </a:rPr>
              <a:t>arm structure </a:t>
            </a:r>
            <a:endParaRPr b="1" i="1" sz="4800"/>
          </a:p>
        </p:txBody>
      </p:sp>
      <p:sp>
        <p:nvSpPr>
          <p:cNvPr id="104" name="Google Shape;104;p16"/>
          <p:cNvSpPr txBox="1"/>
          <p:nvPr/>
        </p:nvSpPr>
        <p:spPr>
          <a:xfrm>
            <a:off x="370675" y="1779400"/>
            <a:ext cx="8229600" cy="54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Rectangular structure of farming land converted into 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different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strip section.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various crops plantation in each section.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Drip irrigation is used for water supply.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Pumping method is 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developed around  farm land for excess water problem due to heavy rainfall . 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44575" y="-857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ontrol unit and it’s working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i="0" sz="4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00900" y="915475"/>
            <a:ext cx="8458200" cy="5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2400" u="sng"/>
              <a:t>M</a:t>
            </a:r>
            <a:r>
              <a:rPr b="1" lang="en-US" sz="2400" u="sng"/>
              <a:t>icrocontroller</a:t>
            </a:r>
            <a:r>
              <a:rPr b="1" lang="en-US" sz="2400"/>
              <a:t> </a:t>
            </a:r>
            <a:endParaRPr b="1" sz="2400"/>
          </a:p>
          <a:p>
            <a:pPr indent="0" lvl="0" marL="457200" marR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457200" marR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2400" u="sng"/>
              <a:t>Condition</a:t>
            </a:r>
            <a:endParaRPr b="1" sz="2400" u="sng"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2400"/>
              <a:t>   </a:t>
            </a:r>
            <a:r>
              <a:rPr b="1" lang="en-US" sz="2400" u="sng"/>
              <a:t>More moisture detected </a:t>
            </a:r>
            <a:r>
              <a:rPr b="1" lang="en-US" sz="2400"/>
              <a:t>                         </a:t>
            </a:r>
            <a:r>
              <a:rPr b="1" lang="en-US" sz="2400" u="sng"/>
              <a:t>Less moisture detected</a:t>
            </a:r>
            <a:r>
              <a:rPr b="1" lang="en-US" sz="2400"/>
              <a:t>            </a:t>
            </a:r>
            <a:endParaRPr b="1" sz="2400"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2400"/>
              <a:t>             </a:t>
            </a:r>
            <a:r>
              <a:rPr b="1" lang="en-US" sz="2400" u="sng"/>
              <a:t>by sensor</a:t>
            </a:r>
            <a:r>
              <a:rPr b="1" lang="en-US" sz="2400"/>
              <a:t>                                                        </a:t>
            </a:r>
            <a:r>
              <a:rPr b="1" lang="en-US" sz="2400" u="sng"/>
              <a:t>by sensor.</a:t>
            </a:r>
            <a:r>
              <a:rPr b="1" lang="en-US" sz="2400"/>
              <a:t>              </a:t>
            </a:r>
            <a:endParaRPr b="1" sz="2400"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2400"/>
              <a:t>   Less water supply through drip         More water supply through</a:t>
            </a:r>
            <a:endParaRPr b="1" sz="2400"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2400"/>
              <a:t>   irrigation  and                                        drip irrigation also water </a:t>
            </a:r>
            <a:endParaRPr b="1" sz="2400"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2400"/>
              <a:t>  extra water will be  automatically      will be supplied through  </a:t>
            </a:r>
            <a:endParaRPr b="1" sz="2400"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2400"/>
              <a:t>  collected  into pit through                    pipes to all field from pit </a:t>
            </a:r>
            <a:endParaRPr b="1" sz="2400"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2400"/>
              <a:t>   pumping method.                                  with the help of electric </a:t>
            </a:r>
            <a:endParaRPr b="1" sz="2400"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2400"/>
              <a:t>                                                                    motor.</a:t>
            </a:r>
            <a:endParaRPr b="1" sz="2400"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2400"/>
              <a:t>                  </a:t>
            </a:r>
            <a:endParaRPr b="1" sz="2400"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2400"/>
              <a:t>      </a:t>
            </a:r>
            <a:endParaRPr b="1" sz="2400"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/>
              <a:t>                                                                                                           </a:t>
            </a:r>
            <a:endParaRPr sz="2400"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457200" marR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457200" marR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cxnSp>
        <p:nvCxnSpPr>
          <p:cNvPr id="111" name="Google Shape;111;p17"/>
          <p:cNvCxnSpPr/>
          <p:nvPr/>
        </p:nvCxnSpPr>
        <p:spPr>
          <a:xfrm>
            <a:off x="4695575" y="1433375"/>
            <a:ext cx="12300" cy="5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7"/>
          <p:cNvCxnSpPr/>
          <p:nvPr/>
        </p:nvCxnSpPr>
        <p:spPr>
          <a:xfrm flipH="1">
            <a:off x="3262075" y="2174800"/>
            <a:ext cx="889800" cy="1854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7"/>
          <p:cNvCxnSpPr/>
          <p:nvPr/>
        </p:nvCxnSpPr>
        <p:spPr>
          <a:xfrm>
            <a:off x="5548175" y="2150075"/>
            <a:ext cx="1359300" cy="2718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7"/>
          <p:cNvCxnSpPr/>
          <p:nvPr/>
        </p:nvCxnSpPr>
        <p:spPr>
          <a:xfrm flipH="1">
            <a:off x="1890650" y="3323950"/>
            <a:ext cx="12300" cy="4449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7142200" y="3317800"/>
            <a:ext cx="0" cy="457200"/>
          </a:xfrm>
          <a:prstGeom prst="straightConnector1">
            <a:avLst/>
          </a:prstGeom>
          <a:noFill/>
          <a:ln cap="flat" cmpd="sng" w="28575">
            <a:solidFill>
              <a:srgbClr val="EFEFE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7"/>
          <p:cNvSpPr txBox="1"/>
          <p:nvPr/>
        </p:nvSpPr>
        <p:spPr>
          <a:xfrm>
            <a:off x="6116100" y="1925425"/>
            <a:ext cx="6486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YES</a:t>
            </a:r>
            <a:r>
              <a:rPr lang="en-US"/>
              <a:t> 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3212700" y="1925425"/>
            <a:ext cx="1359300" cy="1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NO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57200" y="64563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Project Structure 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 rotWithShape="1">
          <a:blip r:embed="rId4">
            <a:alphaModFix/>
          </a:blip>
          <a:srcRect b="3316" l="0" r="0" t="0"/>
          <a:stretch/>
        </p:blipFill>
        <p:spPr>
          <a:xfrm>
            <a:off x="0" y="1297450"/>
            <a:ext cx="9144000" cy="551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24850" y="0"/>
            <a:ext cx="10058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Tools </a:t>
            </a: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used in Project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95400" y="1019450"/>
            <a:ext cx="8229600" cy="49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SzPts val="3000"/>
              <a:buFont typeface="Calibri"/>
              <a:buChar char="•"/>
            </a:pPr>
            <a:r>
              <a:rPr b="1" lang="en-US" sz="3000"/>
              <a:t>Software used for controlling the project : Embedded C</a:t>
            </a:r>
            <a:endParaRPr b="1" sz="3000"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•"/>
            </a:pPr>
            <a:r>
              <a:rPr lang="en-US" sz="3000"/>
              <a:t>Solar </a:t>
            </a:r>
            <a:r>
              <a:rPr lang="en-US" sz="3000"/>
              <a:t>panels for electricity supply to control unit </a:t>
            </a:r>
            <a:endParaRPr sz="3000"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•"/>
            </a:pPr>
            <a:r>
              <a:rPr b="1" lang="en-US" sz="3000"/>
              <a:t>Tools used in Farming:</a:t>
            </a:r>
            <a:endParaRPr b="1" sz="3000"/>
          </a:p>
          <a:p>
            <a:pPr indent="0" lvl="0" marL="914400" marR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</a:pPr>
            <a:r>
              <a:rPr lang="en-US" sz="3000"/>
              <a:t>Monitoring tractors /Lettuce bot used with telematics , water supplying pipes , Electric motor , soil moisture/ Temperature detecting sensors, </a:t>
            </a:r>
            <a:endParaRPr sz="3000"/>
          </a:p>
          <a:p>
            <a:pPr indent="0" lvl="0" marL="4572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650" y="5162448"/>
            <a:ext cx="1062675" cy="1596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2413" y="5162438"/>
            <a:ext cx="3143250" cy="1457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16296" y="5232124"/>
            <a:ext cx="1197794" cy="1457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4" name="Google Shape;134;p19"/>
          <p:cNvPicPr preferRelativeResize="0"/>
          <p:nvPr/>
        </p:nvPicPr>
        <p:blipFill rotWithShape="1">
          <a:blip r:embed="rId7">
            <a:alphaModFix/>
          </a:blip>
          <a:srcRect b="10719" l="0" r="0" t="18010"/>
          <a:stretch/>
        </p:blipFill>
        <p:spPr>
          <a:xfrm>
            <a:off x="6870425" y="5127437"/>
            <a:ext cx="2143125" cy="15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457200" y="35215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Comic Sans MS"/>
                <a:ea typeface="Comic Sans MS"/>
                <a:cs typeface="Comic Sans MS"/>
                <a:sym typeface="Comic Sans MS"/>
              </a:rPr>
              <a:t>         </a:t>
            </a:r>
            <a:r>
              <a:rPr b="1" lang="en-US" sz="3600">
                <a:latin typeface="Comic Sans MS"/>
                <a:ea typeface="Comic Sans MS"/>
                <a:cs typeface="Comic Sans MS"/>
                <a:sym typeface="Comic Sans MS"/>
              </a:rPr>
              <a:t>Benefits of Project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lang="en-US" sz="3000"/>
              <a:t>Enhancement of Soil Fertility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Controlling the growth of unwanted Pests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At a time, there will be simultaneous production of at least 3 types of crops 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lang="en-US" sz="3000"/>
              <a:t>Profitable for farmers 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lang="en-US" sz="3000"/>
              <a:t>Variety of crops at a time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Minimum Requirement for the Project 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457200" y="1748900"/>
            <a:ext cx="8229600" cy="527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Font typeface="Calibri"/>
              <a:buChar char="•"/>
            </a:pPr>
            <a:r>
              <a:rPr b="1" lang="en-US" sz="3000"/>
              <a:t>1 Acre Farming land</a:t>
            </a:r>
            <a:endParaRPr b="1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•"/>
            </a:pPr>
            <a:r>
              <a:rPr b="1" lang="en-US" sz="3000"/>
              <a:t>Water Supplying Pipes :  4 Pipe lines of 80  meter each</a:t>
            </a:r>
            <a:endParaRPr b="1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•"/>
            </a:pPr>
            <a:r>
              <a:rPr b="1" lang="en-US" sz="3000"/>
              <a:t>Thermistor sensors : 20 to 25 </a:t>
            </a:r>
            <a:endParaRPr b="1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•"/>
            </a:pPr>
            <a:r>
              <a:rPr b="1" lang="en-US" sz="3000"/>
              <a:t>Manure </a:t>
            </a:r>
            <a:r>
              <a:rPr b="1" lang="en-US" sz="3000"/>
              <a:t>for 1 Acre</a:t>
            </a:r>
            <a:r>
              <a:rPr b="1" lang="en-US" sz="3000"/>
              <a:t> : 100 kg per Acre</a:t>
            </a:r>
            <a:endParaRPr b="1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•"/>
            </a:pPr>
            <a:r>
              <a:rPr b="1" lang="en-US" sz="3000"/>
              <a:t>Seeds : 2 Kg per Acre</a:t>
            </a:r>
            <a:endParaRPr b="1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•"/>
            </a:pPr>
            <a:r>
              <a:rPr b="1" lang="en-US" sz="3000"/>
              <a:t>Electric Motor : 2</a:t>
            </a:r>
            <a:endParaRPr b="1"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